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CB05B-1F1E-4204-9FFE-CED7EE73C798}" type="datetimeFigureOut">
              <a:rPr lang="cs-CZ" smtClean="0"/>
              <a:t>27.02.2021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50EC8-5D0D-4B1C-BBA2-A1865539C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EB73-A54E-46A4-AD58-D28D49176338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244-2136-4170-A281-85D55C357598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8A1-2CE3-440F-8663-CD080B325228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3B74-115B-4B55-8AFB-7FFBFCEDF852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7D6-4E32-4240-A976-A85962E2BDA1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C621-2610-4548-BB2B-8B7D795CF18B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827B-66C2-4BB4-8205-29224A150C8E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7703-C65C-4D33-8121-16CAB4D558C4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E10A-4F2E-4F80-BBB6-D59A01A0A8E4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BA90-2393-49E4-A87E-0747BF5633C5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6A7-ED93-4714-AC97-45901CA0167C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3B5E-5B66-41DF-9A3D-BC7DCC5E7217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DEA7-7F5E-4CE8-A0AE-F9E1D6295DDB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882-1F84-4F8C-82F9-0F444660052F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7BBB-B598-47B0-92B3-EDD41CE186DC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51AD-4341-41D2-B526-DEA56F52A9FD}" type="datetime1">
              <a:rPr lang="en-US" smtClean="0"/>
              <a:t>2/27/2021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F92-82E6-475A-9CE3-E52DB69D34FD}" type="datetime1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unit 9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C04FD7-DEE0-4BFB-9D75-AEFAD5A3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cs-CZ" dirty="0"/>
              <a:t> Unit 9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1) </a:t>
            </a:r>
            <a:r>
              <a:rPr lang="en-US" b="1" dirty="0" err="1"/>
              <a:t>Modální</a:t>
            </a:r>
            <a:r>
              <a:rPr lang="en-US" b="1" dirty="0"/>
              <a:t> </a:t>
            </a:r>
            <a:r>
              <a:rPr lang="en-US" b="1" dirty="0" err="1"/>
              <a:t>slovesa</a:t>
            </a:r>
            <a:r>
              <a:rPr lang="en-US" b="1" dirty="0"/>
              <a:t> </a:t>
            </a:r>
            <a:r>
              <a:rPr lang="cs-CZ" b="1" dirty="0"/>
              <a:t>vyjadřující možnost v budoucnosti </a:t>
            </a:r>
            <a:r>
              <a:rPr lang="en-US" b="1" dirty="0"/>
              <a:t>(future possibility modals)</a:t>
            </a:r>
            <a:r>
              <a:rPr lang="cs-CZ" b="1" dirty="0"/>
              <a:t> –</a:t>
            </a:r>
            <a:r>
              <a:rPr lang="en-US" b="1" dirty="0"/>
              <a:t>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73 / 5 + 6; </a:t>
            </a:r>
            <a:r>
              <a:rPr lang="cs-CZ" dirty="0" err="1"/>
              <a:t>grammar</a:t>
            </a:r>
            <a:r>
              <a:rPr lang="cs-CZ" dirty="0"/>
              <a:t> 169</a:t>
            </a:r>
          </a:p>
          <a:p>
            <a:r>
              <a:rPr lang="cs-CZ" dirty="0"/>
              <a:t>2) </a:t>
            </a:r>
            <a:r>
              <a:rPr lang="cs-CZ" b="1" dirty="0" err="1"/>
              <a:t>Future</a:t>
            </a:r>
            <a:r>
              <a:rPr lang="cs-CZ" b="1" dirty="0"/>
              <a:t> </a:t>
            </a:r>
            <a:r>
              <a:rPr lang="cs-CZ" b="1" dirty="0" err="1"/>
              <a:t>arrangements</a:t>
            </a:r>
            <a:r>
              <a:rPr lang="cs-CZ" b="1" dirty="0"/>
              <a:t> </a:t>
            </a:r>
            <a:r>
              <a:rPr lang="cs-CZ" b="1" dirty="0" err="1"/>
              <a:t>Lifestyle</a:t>
            </a:r>
            <a:r>
              <a:rPr lang="cs-CZ" b="1" dirty="0"/>
              <a:t> </a:t>
            </a:r>
            <a:r>
              <a:rPr lang="cs-CZ" b="1" dirty="0" err="1"/>
              <a:t>str</a:t>
            </a:r>
            <a:r>
              <a:rPr lang="cs-CZ" b="1" dirty="0"/>
              <a:t>- 74 / 4; </a:t>
            </a:r>
            <a:r>
              <a:rPr lang="cs-CZ" b="1" dirty="0" err="1"/>
              <a:t>grammar</a:t>
            </a:r>
            <a:r>
              <a:rPr lang="cs-CZ" b="1" dirty="0"/>
              <a:t> 165</a:t>
            </a: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F36FA-18B3-4133-9352-71B85C52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ED602-6249-499F-9D30-B07BD922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err="1"/>
              <a:t>Modální</a:t>
            </a:r>
            <a:r>
              <a:rPr lang="en-US" sz="3100" b="1" dirty="0"/>
              <a:t> </a:t>
            </a:r>
            <a:r>
              <a:rPr lang="en-US" sz="3100" b="1" dirty="0" err="1"/>
              <a:t>slovesa</a:t>
            </a:r>
            <a:r>
              <a:rPr lang="en-US" sz="3100" b="1" dirty="0"/>
              <a:t> </a:t>
            </a:r>
            <a:r>
              <a:rPr lang="cs-CZ" sz="3100" b="1" dirty="0"/>
              <a:t>vyjadřující možnost v budoucnosti </a:t>
            </a:r>
            <a:r>
              <a:rPr lang="en-US" sz="3100" b="1" dirty="0"/>
              <a:t>(future possibility modals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0F8358-9908-4C03-8FEE-70689D360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369"/>
            <a:ext cx="8596668" cy="47641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možností</a:t>
            </a:r>
            <a:r>
              <a:rPr lang="en-US" dirty="0"/>
              <a:t> v </a:t>
            </a:r>
            <a:r>
              <a:rPr lang="en-US" dirty="0" err="1"/>
              <a:t>budoucnosti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may, might a could. </a:t>
            </a:r>
            <a:r>
              <a:rPr lang="en-US" dirty="0" err="1"/>
              <a:t>Naznačují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, ale ne </a:t>
            </a:r>
            <a:r>
              <a:rPr lang="en-US" dirty="0" err="1"/>
              <a:t>jisté</a:t>
            </a:r>
            <a:r>
              <a:rPr lang="en-US" dirty="0"/>
              <a:t>.</a:t>
            </a:r>
            <a:r>
              <a:rPr lang="cs-CZ" dirty="0"/>
              <a:t> (V případě, že jsme si jisti, že se něco stane, použijeme modální sloveso </a:t>
            </a:r>
            <a:r>
              <a:rPr lang="cs-CZ" i="1" dirty="0" err="1"/>
              <a:t>will</a:t>
            </a:r>
            <a:r>
              <a:rPr lang="cs-CZ" dirty="0"/>
              <a:t>.)</a:t>
            </a:r>
          </a:p>
          <a:p>
            <a:r>
              <a:rPr lang="en-US" dirty="0"/>
              <a:t>I </a:t>
            </a:r>
            <a:r>
              <a:rPr lang="en-US" b="1" dirty="0"/>
              <a:t>may be </a:t>
            </a:r>
            <a:r>
              <a:rPr lang="en-US" dirty="0"/>
              <a:t> late. / I </a:t>
            </a:r>
            <a:r>
              <a:rPr lang="en-US" b="1" dirty="0"/>
              <a:t>might be </a:t>
            </a:r>
            <a:r>
              <a:rPr lang="en-US" dirty="0"/>
              <a:t>late. / I </a:t>
            </a:r>
            <a:r>
              <a:rPr lang="en-US" b="1" dirty="0"/>
              <a:t>could be </a:t>
            </a:r>
            <a:r>
              <a:rPr lang="en-US" dirty="0"/>
              <a:t>late. (je to </a:t>
            </a:r>
            <a:r>
              <a:rPr lang="en-US" dirty="0" err="1"/>
              <a:t>možnost</a:t>
            </a:r>
            <a:r>
              <a:rPr lang="en-US" dirty="0"/>
              <a:t>, </a:t>
            </a:r>
            <a:r>
              <a:rPr lang="en-US" dirty="0" err="1"/>
              <a:t>nikoli</a:t>
            </a:r>
            <a:r>
              <a:rPr lang="en-US" dirty="0"/>
              <a:t> </a:t>
            </a:r>
            <a:r>
              <a:rPr lang="en-US" dirty="0" err="1"/>
              <a:t>jistota</a:t>
            </a:r>
            <a:r>
              <a:rPr lang="en-US" dirty="0"/>
              <a:t>).</a:t>
            </a:r>
            <a:endParaRPr lang="cs-CZ" dirty="0"/>
          </a:p>
          <a:p>
            <a:r>
              <a:rPr lang="en-US" i="1" dirty="0"/>
              <a:t>Could </a:t>
            </a:r>
            <a:r>
              <a:rPr lang="en-US" dirty="0"/>
              <a:t> </a:t>
            </a:r>
            <a:r>
              <a:rPr lang="en-US" dirty="0" err="1"/>
              <a:t>rovněž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k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věcí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a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výraz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k </a:t>
            </a:r>
            <a:r>
              <a:rPr lang="en-US" dirty="0" err="1"/>
              <a:t>tvorbě</a:t>
            </a:r>
            <a:r>
              <a:rPr lang="en-US" dirty="0"/>
              <a:t> </a:t>
            </a:r>
            <a:r>
              <a:rPr lang="en-US" dirty="0" err="1"/>
              <a:t>návrhů</a:t>
            </a:r>
            <a:r>
              <a:rPr lang="en-US" dirty="0"/>
              <a:t>.</a:t>
            </a:r>
            <a:endParaRPr lang="cs-CZ" dirty="0"/>
          </a:p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/>
              <a:t>(+) </a:t>
            </a:r>
            <a:r>
              <a:rPr lang="en-US" dirty="0" err="1"/>
              <a:t>Použijeme</a:t>
            </a:r>
            <a:r>
              <a:rPr lang="en-US" dirty="0"/>
              <a:t> m</a:t>
            </a:r>
            <a:r>
              <a:rPr lang="en-US" i="1" dirty="0"/>
              <a:t>ay / might / could </a:t>
            </a:r>
            <a:r>
              <a:rPr lang="en-US" dirty="0"/>
              <a:t>+ </a:t>
            </a:r>
            <a:r>
              <a:rPr lang="en-US" dirty="0" err="1"/>
              <a:t>sloveso</a:t>
            </a:r>
            <a:r>
              <a:rPr lang="en-US" dirty="0"/>
              <a:t> v </a:t>
            </a:r>
            <a:r>
              <a:rPr lang="en-US" dirty="0" err="1"/>
              <a:t>infinitiv</a:t>
            </a:r>
            <a:r>
              <a:rPr lang="cs-CZ" dirty="0"/>
              <a:t>u</a:t>
            </a:r>
            <a:r>
              <a:rPr lang="en-US" dirty="0"/>
              <a:t>.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</a:t>
            </a:r>
            <a:r>
              <a:rPr lang="en-US" b="1" dirty="0"/>
              <a:t>I may </a:t>
            </a:r>
            <a:r>
              <a:rPr lang="en-US" dirty="0"/>
              <a:t>need some help.</a:t>
            </a:r>
            <a:r>
              <a:rPr lang="cs-CZ" dirty="0"/>
              <a:t> </a:t>
            </a:r>
            <a:r>
              <a:rPr lang="en-US" dirty="0"/>
              <a:t>She </a:t>
            </a:r>
            <a:r>
              <a:rPr lang="en-US" b="1" dirty="0"/>
              <a:t>might </a:t>
            </a:r>
            <a:r>
              <a:rPr lang="en-US" dirty="0"/>
              <a:t> get here in time.</a:t>
            </a:r>
            <a:endParaRPr lang="cs-CZ" dirty="0"/>
          </a:p>
          <a:p>
            <a:r>
              <a:rPr lang="en-US" dirty="0"/>
              <a:t> (-)  (?)  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a </a:t>
            </a:r>
            <a:r>
              <a:rPr lang="en-US" dirty="0" err="1"/>
              <a:t>otázkách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b="1" dirty="0"/>
              <a:t>might.</a:t>
            </a:r>
            <a:endParaRPr lang="cs-CZ" dirty="0"/>
          </a:p>
          <a:p>
            <a:r>
              <a:rPr lang="en-US" dirty="0"/>
              <a:t> (-)</a:t>
            </a:r>
            <a:r>
              <a:rPr lang="cs-CZ" dirty="0"/>
              <a:t>  </a:t>
            </a:r>
            <a:r>
              <a:rPr lang="en-US" dirty="0"/>
              <a:t>(?)  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přidáním</a:t>
            </a:r>
            <a:r>
              <a:rPr lang="en-US" dirty="0"/>
              <a:t> not</a:t>
            </a:r>
            <a:r>
              <a:rPr lang="cs-CZ" dirty="0"/>
              <a:t>; 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/>
              <a:t>She </a:t>
            </a:r>
            <a:r>
              <a:rPr lang="en-US" b="1" dirty="0"/>
              <a:t>might not </a:t>
            </a:r>
            <a:r>
              <a:rPr lang="en-US" dirty="0"/>
              <a:t>get here in time.</a:t>
            </a:r>
            <a:r>
              <a:rPr lang="cs-CZ" dirty="0"/>
              <a:t> </a:t>
            </a:r>
            <a:r>
              <a:rPr lang="en-US" dirty="0"/>
              <a:t>What problems </a:t>
            </a:r>
            <a:r>
              <a:rPr lang="en-US" b="1" dirty="0"/>
              <a:t>might </a:t>
            </a:r>
            <a:r>
              <a:rPr lang="en-US" dirty="0"/>
              <a:t>we have?</a:t>
            </a:r>
            <a:endParaRPr lang="cs-CZ" dirty="0"/>
          </a:p>
          <a:p>
            <a:r>
              <a:rPr lang="cs-CZ" dirty="0"/>
              <a:t>Pravidla pro všechna modální slovesa máte na posledním, osmém snímku v Unit 7.</a:t>
            </a:r>
            <a:br>
              <a:rPr lang="en-US" dirty="0"/>
            </a:br>
            <a:endParaRPr lang="cs-CZ" dirty="0"/>
          </a:p>
          <a:p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b="1" dirty="0"/>
              <a:t>could </a:t>
            </a:r>
            <a:r>
              <a:rPr lang="en-US" dirty="0"/>
              <a:t>je </a:t>
            </a:r>
            <a:r>
              <a:rPr lang="en-US" dirty="0" err="1"/>
              <a:t>lepší</a:t>
            </a:r>
            <a:r>
              <a:rPr lang="en-US" dirty="0"/>
              <a:t> 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</a:t>
            </a:r>
            <a:r>
              <a:rPr lang="en-US" dirty="0" err="1"/>
              <a:t>nepoužívat</a:t>
            </a:r>
            <a:r>
              <a:rPr lang="en-US" dirty="0"/>
              <a:t>,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jiný</a:t>
            </a:r>
            <a:r>
              <a:rPr lang="en-US" dirty="0"/>
              <a:t> </a:t>
            </a:r>
            <a:r>
              <a:rPr lang="en-US" dirty="0" err="1"/>
              <a:t>význam</a:t>
            </a:r>
            <a:r>
              <a:rPr lang="en-US" dirty="0"/>
              <a:t>.</a:t>
            </a:r>
            <a:r>
              <a:rPr lang="cs-CZ" dirty="0"/>
              <a:t>  </a:t>
            </a:r>
          </a:p>
          <a:p>
            <a:r>
              <a:rPr lang="cs-CZ" dirty="0"/>
              <a:t>Dejte pozor na to, kdy anglický výraz možná „</a:t>
            </a:r>
            <a:r>
              <a:rPr lang="cs-CZ" i="1" dirty="0" err="1"/>
              <a:t>may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“ </a:t>
            </a:r>
            <a:r>
              <a:rPr lang="cs-CZ" dirty="0"/>
              <a:t>píšeme jako dvě slova, a kdy jako jedno. </a:t>
            </a:r>
            <a:r>
              <a:rPr lang="cs-CZ" i="1" dirty="0"/>
              <a:t>I </a:t>
            </a:r>
            <a:r>
              <a:rPr lang="cs-CZ" i="1" dirty="0" err="1"/>
              <a:t>may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late</a:t>
            </a:r>
            <a:r>
              <a:rPr lang="cs-CZ" i="1" dirty="0"/>
              <a:t>.</a:t>
            </a:r>
            <a:r>
              <a:rPr lang="cs-CZ" dirty="0"/>
              <a:t> Možná přijdu pozdě.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home</a:t>
            </a:r>
            <a:r>
              <a:rPr lang="cs-CZ" i="1" dirty="0"/>
              <a:t>?</a:t>
            </a:r>
            <a:r>
              <a:rPr lang="en-US" i="1" dirty="0"/>
              <a:t> </a:t>
            </a:r>
            <a:r>
              <a:rPr lang="cs-CZ" i="1" dirty="0" err="1"/>
              <a:t>Maybe</a:t>
            </a:r>
            <a:r>
              <a:rPr lang="cs-CZ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2D6CB0-E04B-42D1-BB25-5DC61474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2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B5C9C-66DD-4C8D-BB63-BB2BAB9D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Future</a:t>
            </a:r>
            <a:r>
              <a:rPr lang="cs-CZ" b="1" dirty="0"/>
              <a:t> </a:t>
            </a:r>
            <a:r>
              <a:rPr lang="cs-CZ" b="1" dirty="0" err="1"/>
              <a:t>arrangements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90FC4-8309-46AD-95A6-EE088D1B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Použití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Hovoříme</a:t>
            </a:r>
            <a:r>
              <a:rPr lang="en-US" dirty="0"/>
              <a:t>-li o </a:t>
            </a:r>
            <a:r>
              <a:rPr lang="en-US" dirty="0" err="1"/>
              <a:t>činnostech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víceméně</a:t>
            </a:r>
            <a:r>
              <a:rPr lang="en-US" dirty="0"/>
              <a:t> </a:t>
            </a:r>
            <a:r>
              <a:rPr lang="en-US" dirty="0" err="1"/>
              <a:t>zařízené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o </a:t>
            </a:r>
            <a:r>
              <a:rPr lang="en-US" dirty="0" err="1"/>
              <a:t>pevnějších</a:t>
            </a:r>
            <a:r>
              <a:rPr lang="en-US" dirty="0"/>
              <a:t> </a:t>
            </a:r>
            <a:r>
              <a:rPr lang="en-US" dirty="0" err="1"/>
              <a:t>plánech</a:t>
            </a:r>
            <a:r>
              <a:rPr lang="en-US" dirty="0"/>
              <a:t>, </a:t>
            </a:r>
            <a:r>
              <a:rPr lang="en-US" dirty="0" err="1"/>
              <a:t>použ</a:t>
            </a:r>
            <a:r>
              <a:rPr lang="cs-CZ" dirty="0" err="1"/>
              <a:t>íváme</a:t>
            </a:r>
            <a:r>
              <a:rPr lang="cs-CZ" dirty="0"/>
              <a:t> pro vyjádření budoucnosti přítomný čas průběhový.</a:t>
            </a:r>
          </a:p>
          <a:p>
            <a:r>
              <a:rPr lang="en-US" dirty="0"/>
              <a:t> </a:t>
            </a:r>
            <a:endParaRPr lang="cs-CZ" dirty="0"/>
          </a:p>
          <a:p>
            <a:r>
              <a:rPr lang="en-US" dirty="0"/>
              <a:t>We</a:t>
            </a:r>
            <a:r>
              <a:rPr lang="en-US" b="1" dirty="0"/>
              <a:t>’re meeting</a:t>
            </a:r>
            <a:r>
              <a:rPr lang="en-US" dirty="0"/>
              <a:t> at 3:30 on Thursday. </a:t>
            </a:r>
            <a:r>
              <a:rPr lang="cs-CZ" dirty="0"/>
              <a:t>(je to v mém diáři)</a:t>
            </a:r>
          </a:p>
          <a:p>
            <a:r>
              <a:rPr lang="en-US" dirty="0"/>
              <a:t>I</a:t>
            </a:r>
            <a:r>
              <a:rPr lang="en-US" b="1" dirty="0"/>
              <a:t>’m not seeing </a:t>
            </a:r>
            <a:r>
              <a:rPr lang="en-US" dirty="0"/>
              <a:t>him on Friday. (</a:t>
            </a:r>
            <a:r>
              <a:rPr lang="en-US" dirty="0" err="1"/>
              <a:t>nepočítám</a:t>
            </a:r>
            <a:r>
              <a:rPr lang="en-US" dirty="0"/>
              <a:t> s 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nejsme</a:t>
            </a:r>
            <a:r>
              <a:rPr lang="en-US" dirty="0"/>
              <a:t> </a:t>
            </a:r>
            <a:r>
              <a:rPr lang="en-US" dirty="0" err="1"/>
              <a:t>domluveni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What time </a:t>
            </a:r>
            <a:r>
              <a:rPr lang="en-US" b="1" dirty="0"/>
              <a:t>are you arriving</a:t>
            </a:r>
            <a:r>
              <a:rPr lang="en-US" dirty="0"/>
              <a:t>? (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přijedeš</a:t>
            </a:r>
            <a:r>
              <a:rPr lang="en-US" dirty="0"/>
              <a:t>?)</a:t>
            </a:r>
            <a:endParaRPr lang="cs-CZ" dirty="0"/>
          </a:p>
          <a:p>
            <a:r>
              <a:rPr lang="en-US" dirty="0"/>
              <a:t> </a:t>
            </a:r>
            <a:r>
              <a:rPr lang="en-US" b="1" u="sng" dirty="0" err="1"/>
              <a:t>Tvary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/>
              <a:t>Viz </a:t>
            </a:r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, </a:t>
            </a:r>
            <a:r>
              <a:rPr lang="en-US" dirty="0" err="1"/>
              <a:t>strana</a:t>
            </a:r>
            <a:r>
              <a:rPr lang="en-US" dirty="0"/>
              <a:t> 168.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DDBEE5-9FE8-44B8-A2F8-B51314C9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10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389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Fazeta</vt:lpstr>
      <vt:lpstr>English A2 level Summer term – unit 9 </vt:lpstr>
      <vt:lpstr>Programme Unit 9: </vt:lpstr>
      <vt:lpstr>Modální slovesa vyjadřující možnost v budoucnosti (future possibility modals</vt:lpstr>
      <vt:lpstr>Future arrangements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45</cp:revision>
  <dcterms:created xsi:type="dcterms:W3CDTF">2020-10-01T10:16:29Z</dcterms:created>
  <dcterms:modified xsi:type="dcterms:W3CDTF">2021-02-27T17:34:05Z</dcterms:modified>
</cp:coreProperties>
</file>