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9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AF5DA-06A9-4020-9168-B48712809675}" type="datetimeFigureOut">
              <a:rPr lang="cs-CZ" smtClean="0"/>
              <a:t>25.09.2022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D9E-2B5F-4149-87A4-DDF09B823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259-D965-4A84-8607-2DB3C0449D9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5280-F09A-4CE8-AE87-19CD071521B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D61-5683-41E6-BBD0-E410003647C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E89-051C-445C-B17A-7AE096C86D30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EFC5-C9AB-404C-9F70-84C7ECA5B693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7A73-9B19-43A0-9F55-269F3DFE5C8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AED-30AA-40A5-A738-32C8FE58F86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8D6F-2BD7-4861-ABE4-A69EC55CFB7F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DA6-F7FF-42D9-A3D3-7A4B25C621C5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379D-E371-439B-8099-A371DBE15846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E-183D-4601-8982-B61107D6496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8B4-7633-4370-9D98-1F4814BE797A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ED8E-1E04-4642-8C89-2B8948C6C42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17B-F7C1-4E91-A01B-ECBC6836A9D8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B6DC-03AF-442F-8545-AFD0A6345D92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6EB-145F-46F7-88C9-811E8E92312F}" type="datetime1">
              <a:rPr lang="en-US" smtClean="0"/>
              <a:t>9/25/2022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ACFA-9C74-41F8-8668-E9815B96C6E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Winter term – unit 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A0A94-4035-49A9-B805-C6A15A69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4000" b="1" u="sng" dirty="0"/>
              <a:t>Unit 4:</a:t>
            </a:r>
            <a:r>
              <a:rPr lang="cs-CZ" sz="4000" b="1" dirty="0"/>
              <a:t> </a:t>
            </a:r>
            <a:r>
              <a:rPr lang="cs-CZ" sz="4000" b="1" i="1" dirty="0" err="1"/>
              <a:t>Comparative</a:t>
            </a:r>
            <a:r>
              <a:rPr lang="cs-CZ" sz="4000" b="1" i="1" dirty="0"/>
              <a:t> and superlative </a:t>
            </a:r>
            <a:r>
              <a:rPr lang="cs-CZ" sz="4000" b="1" i="1" dirty="0" err="1"/>
              <a:t>adjectives</a:t>
            </a:r>
            <a:endParaRPr lang="cs-CZ" sz="4000" b="1" i="1" dirty="0"/>
          </a:p>
          <a:p>
            <a:endParaRPr lang="cs-CZ" sz="4000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087746-CF33-4C24-BB15-65555F24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E3FE1-EE1D-4D0C-8B0B-88A1D43BB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4: 2. </a:t>
            </a:r>
            <a:r>
              <a:rPr lang="cs-CZ" b="1" dirty="0" err="1"/>
              <a:t>Comparative</a:t>
            </a:r>
            <a:r>
              <a:rPr lang="cs-CZ" b="1" dirty="0"/>
              <a:t> </a:t>
            </a:r>
            <a:r>
              <a:rPr lang="cs-CZ" b="1" dirty="0" err="1"/>
              <a:t>adjectives</a:t>
            </a:r>
            <a:r>
              <a:rPr lang="cs-CZ" b="1" dirty="0"/>
              <a:t> – part 1,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29,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173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667C5A-D63F-4D6D-B438-35C08002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Druhý stupeň přídavných jmen používáme ke srovnání dvou věcí, lidí apod.</a:t>
            </a:r>
          </a:p>
          <a:p>
            <a:r>
              <a:rPr lang="cs-CZ" i="1" dirty="0"/>
              <a:t>Jacques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older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Martina. I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taller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her. </a:t>
            </a:r>
          </a:p>
          <a:p>
            <a:r>
              <a:rPr lang="cs-CZ" dirty="0"/>
              <a:t>1. </a:t>
            </a:r>
            <a:r>
              <a:rPr lang="cs-CZ" u="sng" dirty="0"/>
              <a:t>Stupňování koncovkou</a:t>
            </a:r>
            <a:r>
              <a:rPr lang="cs-CZ" dirty="0"/>
              <a:t>: </a:t>
            </a:r>
          </a:p>
          <a:p>
            <a:r>
              <a:rPr lang="cs-CZ" dirty="0"/>
              <a:t>většina jednoslabičných přídavných jmen (např. </a:t>
            </a:r>
            <a:r>
              <a:rPr lang="cs-CZ" i="1" dirty="0" err="1"/>
              <a:t>rich</a:t>
            </a:r>
            <a:r>
              <a:rPr lang="cs-CZ" i="1" dirty="0"/>
              <a:t>, fast, </a:t>
            </a:r>
            <a:r>
              <a:rPr lang="cs-CZ" i="1" dirty="0" err="1"/>
              <a:t>small</a:t>
            </a:r>
            <a:r>
              <a:rPr lang="cs-CZ" dirty="0"/>
              <a:t>) přibírá –</a:t>
            </a:r>
            <a:r>
              <a:rPr lang="cs-CZ" dirty="0" err="1"/>
              <a:t>er</a:t>
            </a:r>
            <a:r>
              <a:rPr lang="cs-CZ" dirty="0"/>
              <a:t>: </a:t>
            </a:r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richer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her </a:t>
            </a:r>
            <a:r>
              <a:rPr lang="cs-CZ" i="1" dirty="0" err="1"/>
              <a:t>husband</a:t>
            </a:r>
            <a:r>
              <a:rPr lang="cs-CZ" i="1" dirty="0"/>
              <a:t>.</a:t>
            </a:r>
          </a:p>
          <a:p>
            <a:r>
              <a:rPr lang="cs-CZ" dirty="0"/>
              <a:t>Jednoslabičná přídavná jména, zakončená –e (např. </a:t>
            </a:r>
            <a:r>
              <a:rPr lang="cs-CZ" i="1" dirty="0"/>
              <a:t>nice, </a:t>
            </a:r>
            <a:r>
              <a:rPr lang="cs-CZ" i="1" dirty="0" err="1"/>
              <a:t>wise</a:t>
            </a:r>
            <a:r>
              <a:rPr lang="cs-CZ" dirty="0"/>
              <a:t>) přibírají pouze –r: </a:t>
            </a:r>
            <a:r>
              <a:rPr lang="cs-CZ" i="1" dirty="0" err="1"/>
              <a:t>Your</a:t>
            </a:r>
            <a:r>
              <a:rPr lang="cs-CZ" i="1" dirty="0"/>
              <a:t> </a:t>
            </a:r>
            <a:r>
              <a:rPr lang="cs-CZ" i="1" dirty="0" err="1"/>
              <a:t>office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nicer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my </a:t>
            </a:r>
            <a:r>
              <a:rPr lang="cs-CZ" i="1" dirty="0" err="1"/>
              <a:t>office</a:t>
            </a:r>
            <a:r>
              <a:rPr lang="cs-CZ" i="1" dirty="0"/>
              <a:t>. </a:t>
            </a:r>
          </a:p>
          <a:p>
            <a:r>
              <a:rPr lang="cs-CZ" dirty="0"/>
              <a:t>U dvouslabičných přídavných jmen, zakončených –y (např. </a:t>
            </a:r>
            <a:r>
              <a:rPr lang="cs-CZ" i="1" dirty="0" err="1"/>
              <a:t>friendly</a:t>
            </a:r>
            <a:r>
              <a:rPr lang="cs-CZ" i="1" dirty="0"/>
              <a:t>, </a:t>
            </a:r>
            <a:r>
              <a:rPr lang="cs-CZ" i="1" dirty="0" err="1"/>
              <a:t>funny</a:t>
            </a:r>
            <a:r>
              <a:rPr lang="cs-CZ" i="1" dirty="0"/>
              <a:t>, </a:t>
            </a:r>
            <a:r>
              <a:rPr lang="cs-CZ" i="1" dirty="0" err="1"/>
              <a:t>noisy</a:t>
            </a:r>
            <a:r>
              <a:rPr lang="cs-CZ" i="1" dirty="0"/>
              <a:t>)</a:t>
            </a:r>
            <a:r>
              <a:rPr lang="cs-CZ" dirty="0"/>
              <a:t>, se –y mění na –</a:t>
            </a:r>
            <a:r>
              <a:rPr lang="cs-CZ" dirty="0" err="1"/>
              <a:t>ier</a:t>
            </a:r>
            <a:r>
              <a:rPr lang="cs-CZ" dirty="0"/>
              <a:t>: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easier</a:t>
            </a:r>
            <a:r>
              <a:rPr lang="cs-CZ" i="1" dirty="0"/>
              <a:t> to </a:t>
            </a:r>
            <a:r>
              <a:rPr lang="cs-CZ" i="1" dirty="0" err="1"/>
              <a:t>learn</a:t>
            </a:r>
            <a:r>
              <a:rPr lang="cs-CZ" i="1" dirty="0"/>
              <a:t> </a:t>
            </a:r>
            <a:r>
              <a:rPr lang="cs-CZ" i="1" dirty="0" err="1"/>
              <a:t>Russian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</a:t>
            </a:r>
            <a:r>
              <a:rPr lang="cs-CZ" i="1" dirty="0" err="1"/>
              <a:t>English</a:t>
            </a:r>
            <a:r>
              <a:rPr lang="cs-CZ" i="1" dirty="0"/>
              <a:t>?</a:t>
            </a:r>
            <a:r>
              <a:rPr lang="cs-CZ" dirty="0"/>
              <a:t> </a:t>
            </a:r>
          </a:p>
          <a:p>
            <a:r>
              <a:rPr lang="cs-CZ" dirty="0"/>
              <a:t>U jednoslabičných přídavných jmen, zakončených jednou samohláskou a souhláskou (např. </a:t>
            </a:r>
            <a:r>
              <a:rPr lang="cs-CZ" i="1" dirty="0" err="1"/>
              <a:t>thin</a:t>
            </a:r>
            <a:r>
              <a:rPr lang="cs-CZ" i="1" dirty="0"/>
              <a:t>, hot, fat</a:t>
            </a:r>
            <a:r>
              <a:rPr lang="cs-CZ" dirty="0"/>
              <a:t>) se koncová souhláska zdvojuje + přidá –</a:t>
            </a:r>
            <a:r>
              <a:rPr lang="cs-CZ" dirty="0" err="1"/>
              <a:t>er</a:t>
            </a:r>
            <a:r>
              <a:rPr lang="cs-CZ" dirty="0"/>
              <a:t>: </a:t>
            </a:r>
            <a:r>
              <a:rPr lang="cs-CZ" i="1" dirty="0" err="1"/>
              <a:t>Thailand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hotter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</a:t>
            </a:r>
            <a:r>
              <a:rPr lang="cs-CZ" i="1" dirty="0" err="1"/>
              <a:t>Norway</a:t>
            </a:r>
            <a:r>
              <a:rPr lang="cs-CZ" i="1" dirty="0"/>
              <a:t>.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57AEA2-0422-4EB4-B291-B5295DB7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5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D1206-6528-4524-8C1D-759674A9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4: 2. </a:t>
            </a:r>
            <a:r>
              <a:rPr lang="cs-CZ" b="1" dirty="0" err="1"/>
              <a:t>Comparative</a:t>
            </a:r>
            <a:r>
              <a:rPr lang="cs-CZ" b="1" dirty="0"/>
              <a:t> </a:t>
            </a:r>
            <a:r>
              <a:rPr lang="cs-CZ" b="1" dirty="0" err="1"/>
              <a:t>adjectives</a:t>
            </a:r>
            <a:r>
              <a:rPr lang="cs-CZ" b="1" dirty="0"/>
              <a:t> – část 2,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29,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173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3BBE39-EEFC-40FF-8094-06A39073D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2. Stupňování opisem:</a:t>
            </a:r>
            <a:r>
              <a:rPr lang="cs-CZ" dirty="0"/>
              <a:t> u dvouslabičných přídavných jmen, nezakončených –y, a víceslabičných přídavných jmen (např. </a:t>
            </a:r>
            <a:r>
              <a:rPr lang="cs-CZ" i="1" dirty="0" err="1"/>
              <a:t>comfortable</a:t>
            </a:r>
            <a:r>
              <a:rPr lang="cs-CZ" i="1" dirty="0"/>
              <a:t>, </a:t>
            </a:r>
            <a:r>
              <a:rPr lang="cs-CZ" i="1" dirty="0" err="1"/>
              <a:t>exciting</a:t>
            </a:r>
            <a:r>
              <a:rPr lang="cs-CZ" i="1" dirty="0"/>
              <a:t>, </a:t>
            </a:r>
            <a:r>
              <a:rPr lang="cs-CZ" i="1" dirty="0" err="1"/>
              <a:t>interesting</a:t>
            </a:r>
            <a:r>
              <a:rPr lang="cs-CZ" i="1" dirty="0"/>
              <a:t>, </a:t>
            </a:r>
            <a:r>
              <a:rPr lang="cs-CZ" i="1" dirty="0" err="1"/>
              <a:t>difficult</a:t>
            </a:r>
            <a:r>
              <a:rPr lang="cs-CZ" dirty="0"/>
              <a:t>) použijeme </a:t>
            </a:r>
            <a:r>
              <a:rPr lang="cs-CZ" i="1" dirty="0"/>
              <a:t>more</a:t>
            </a:r>
            <a:r>
              <a:rPr lang="cs-CZ" dirty="0"/>
              <a:t> + přídavné jméno: </a:t>
            </a:r>
          </a:p>
          <a:p>
            <a:r>
              <a:rPr lang="cs-CZ" i="1" dirty="0" err="1"/>
              <a:t>Their</a:t>
            </a:r>
            <a:r>
              <a:rPr lang="cs-CZ" i="1" dirty="0"/>
              <a:t> </a:t>
            </a:r>
            <a:r>
              <a:rPr lang="cs-CZ" i="1" dirty="0" err="1"/>
              <a:t>life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more </a:t>
            </a:r>
            <a:r>
              <a:rPr lang="cs-CZ" i="1" dirty="0" err="1"/>
              <a:t>exciting</a:t>
            </a:r>
            <a:r>
              <a:rPr lang="cs-CZ" i="1" dirty="0"/>
              <a:t> </a:t>
            </a:r>
            <a:r>
              <a:rPr lang="cs-CZ" i="1" dirty="0" err="1"/>
              <a:t>than</a:t>
            </a:r>
            <a:r>
              <a:rPr lang="cs-CZ" i="1" dirty="0"/>
              <a:t> mine.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AEA873-B166-4D18-8B6C-64672127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001A6-EA92-4B96-AB38-365D45E9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4: 3. Superlative </a:t>
            </a:r>
            <a:r>
              <a:rPr lang="cs-CZ" b="1" dirty="0" err="1"/>
              <a:t>adjectives</a:t>
            </a:r>
            <a:r>
              <a:rPr lang="cs-CZ" b="1" dirty="0"/>
              <a:t> </a:t>
            </a:r>
            <a:r>
              <a:rPr lang="cs-CZ" b="1"/>
              <a:t>– part </a:t>
            </a:r>
            <a:r>
              <a:rPr lang="cs-CZ" b="1" dirty="0"/>
              <a:t>1,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31,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173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ADF7EF-3074-428F-8280-3423095D4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Třetí stupeň přídavných jmen používáme k porovnání jedné věci se skupinou věcí. </a:t>
            </a:r>
          </a:p>
          <a:p>
            <a:r>
              <a:rPr lang="cs-CZ" i="1" dirty="0" err="1"/>
              <a:t>The</a:t>
            </a:r>
            <a:r>
              <a:rPr lang="cs-CZ" i="1" dirty="0"/>
              <a:t> Amazon, </a:t>
            </a:r>
            <a:r>
              <a:rPr lang="cs-CZ" i="1" dirty="0" err="1"/>
              <a:t>the</a:t>
            </a:r>
            <a:r>
              <a:rPr lang="cs-CZ" i="1" dirty="0"/>
              <a:t> Nile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Volga</a:t>
            </a:r>
            <a:r>
              <a:rPr lang="cs-CZ" i="1" dirty="0"/>
              <a:t> are long </a:t>
            </a:r>
            <a:r>
              <a:rPr lang="cs-CZ" i="1" dirty="0" err="1"/>
              <a:t>rivers</a:t>
            </a:r>
            <a:r>
              <a:rPr lang="cs-CZ" i="1" dirty="0"/>
              <a:t> but </a:t>
            </a:r>
            <a:r>
              <a:rPr lang="cs-CZ" i="1" dirty="0" err="1"/>
              <a:t>the</a:t>
            </a:r>
            <a:r>
              <a:rPr lang="cs-CZ" i="1" dirty="0"/>
              <a:t> Amazon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longest</a:t>
            </a:r>
            <a:r>
              <a:rPr lang="cs-CZ" i="1" dirty="0"/>
              <a:t>. </a:t>
            </a:r>
          </a:p>
          <a:p>
            <a:r>
              <a:rPr lang="cs-CZ" i="1" dirty="0"/>
              <a:t>He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best</a:t>
            </a:r>
            <a:r>
              <a:rPr lang="cs-CZ" i="1" dirty="0"/>
              <a:t> </a:t>
            </a:r>
            <a:r>
              <a:rPr lang="cs-CZ" i="1" dirty="0" err="1"/>
              <a:t>writer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. </a:t>
            </a:r>
          </a:p>
          <a:p>
            <a:r>
              <a:rPr lang="cs-CZ" dirty="0"/>
              <a:t>U třetího stupně přídavných jmen jim předchází určitý člen </a:t>
            </a:r>
            <a:r>
              <a:rPr lang="cs-CZ" i="1" dirty="0" err="1"/>
              <a:t>the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u="sng" dirty="0"/>
              <a:t>1. Stupňování koncovkou</a:t>
            </a:r>
            <a:r>
              <a:rPr lang="cs-CZ" dirty="0"/>
              <a:t>: většina jednoslabičných přídavných jmen (např. </a:t>
            </a:r>
            <a:r>
              <a:rPr lang="cs-CZ" i="1" dirty="0" err="1"/>
              <a:t>rich</a:t>
            </a:r>
            <a:r>
              <a:rPr lang="cs-CZ" i="1" dirty="0"/>
              <a:t>, fast, </a:t>
            </a:r>
            <a:r>
              <a:rPr lang="cs-CZ" i="1" dirty="0" err="1"/>
              <a:t>small</a:t>
            </a:r>
            <a:r>
              <a:rPr lang="cs-CZ" i="1" dirty="0"/>
              <a:t>)</a:t>
            </a:r>
            <a:r>
              <a:rPr lang="cs-CZ" dirty="0"/>
              <a:t> přibírá </a:t>
            </a:r>
            <a:r>
              <a:rPr lang="cs-CZ" i="1" dirty="0"/>
              <a:t>–</a:t>
            </a:r>
            <a:r>
              <a:rPr lang="cs-CZ" i="1" dirty="0" err="1"/>
              <a:t>est</a:t>
            </a:r>
            <a:r>
              <a:rPr lang="cs-CZ" dirty="0"/>
              <a:t>: </a:t>
            </a:r>
          </a:p>
          <a:p>
            <a:r>
              <a:rPr lang="cs-CZ" i="1" dirty="0"/>
              <a:t>Karl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youngest</a:t>
            </a:r>
            <a:r>
              <a:rPr lang="cs-CZ" i="1" dirty="0"/>
              <a:t> person in </a:t>
            </a:r>
            <a:r>
              <a:rPr lang="cs-CZ" i="1" dirty="0" err="1"/>
              <a:t>the</a:t>
            </a:r>
            <a:r>
              <a:rPr lang="cs-CZ" i="1" dirty="0"/>
              <a:t> department. </a:t>
            </a:r>
          </a:p>
          <a:p>
            <a:r>
              <a:rPr lang="cs-CZ" dirty="0"/>
              <a:t>Jednoslabičná přídavná jména, zakončená –e (např. nice, </a:t>
            </a:r>
            <a:r>
              <a:rPr lang="cs-CZ" dirty="0" err="1"/>
              <a:t>wise</a:t>
            </a:r>
            <a:r>
              <a:rPr lang="cs-CZ" dirty="0"/>
              <a:t>) přibírají pouze </a:t>
            </a:r>
            <a:r>
              <a:rPr lang="cs-CZ" i="1" dirty="0"/>
              <a:t>–st</a:t>
            </a:r>
            <a:r>
              <a:rPr lang="cs-CZ" dirty="0"/>
              <a:t>: </a:t>
            </a:r>
            <a:r>
              <a:rPr lang="cs-CZ" i="1" dirty="0"/>
              <a:t>He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wisest</a:t>
            </a:r>
            <a:r>
              <a:rPr lang="cs-CZ" i="1" dirty="0"/>
              <a:t> man in </a:t>
            </a:r>
            <a:r>
              <a:rPr lang="cs-CZ" i="1" dirty="0" err="1"/>
              <a:t>Europe</a:t>
            </a:r>
            <a:r>
              <a:rPr lang="cs-CZ" i="1" dirty="0"/>
              <a:t>. </a:t>
            </a:r>
          </a:p>
          <a:p>
            <a:r>
              <a:rPr lang="cs-CZ" dirty="0"/>
              <a:t>U dvouslabičných přídavných jmen, zakončených –y (např. </a:t>
            </a:r>
            <a:r>
              <a:rPr lang="cs-CZ" i="1" dirty="0" err="1"/>
              <a:t>friendly</a:t>
            </a:r>
            <a:r>
              <a:rPr lang="cs-CZ" i="1" dirty="0"/>
              <a:t>, </a:t>
            </a:r>
            <a:r>
              <a:rPr lang="cs-CZ" i="1" dirty="0" err="1"/>
              <a:t>funny</a:t>
            </a:r>
            <a:r>
              <a:rPr lang="cs-CZ" i="1" dirty="0"/>
              <a:t>, </a:t>
            </a:r>
            <a:r>
              <a:rPr lang="cs-CZ" i="1" dirty="0" err="1"/>
              <a:t>noisy</a:t>
            </a:r>
            <a:r>
              <a:rPr lang="cs-CZ" i="1" dirty="0"/>
              <a:t>)</a:t>
            </a:r>
            <a:r>
              <a:rPr lang="cs-CZ" dirty="0"/>
              <a:t>, se -y mění na –</a:t>
            </a:r>
            <a:r>
              <a:rPr lang="cs-CZ" i="1" dirty="0" err="1"/>
              <a:t>iest</a:t>
            </a:r>
            <a:r>
              <a:rPr lang="cs-CZ" i="1" dirty="0"/>
              <a:t>: </a:t>
            </a:r>
            <a:r>
              <a:rPr lang="cs-CZ" i="1" dirty="0" err="1"/>
              <a:t>This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friendliest</a:t>
            </a:r>
            <a:r>
              <a:rPr lang="cs-CZ" i="1" dirty="0"/>
              <a:t> team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company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6A5EC3-0F4C-4988-A297-4C5468DB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2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8AA50-C73C-40AD-AF09-0E7B4C18F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Unit 4: 3. Superlative </a:t>
            </a:r>
            <a:r>
              <a:rPr lang="cs-CZ" b="1" dirty="0" err="1"/>
              <a:t>adjectives</a:t>
            </a:r>
            <a:r>
              <a:rPr lang="cs-CZ" b="1" dirty="0"/>
              <a:t> - part 2,</a:t>
            </a:r>
            <a:br>
              <a:rPr lang="cs-CZ" b="1" dirty="0"/>
            </a:br>
            <a:r>
              <a:rPr lang="cs-CZ" b="1" dirty="0" err="1"/>
              <a:t>page</a:t>
            </a:r>
            <a:r>
              <a:rPr lang="cs-CZ" b="1" dirty="0"/>
              <a:t> 31, </a:t>
            </a:r>
            <a:r>
              <a:rPr lang="cs-CZ" b="1" dirty="0" err="1"/>
              <a:t>grammar</a:t>
            </a:r>
            <a:r>
              <a:rPr lang="cs-CZ" b="1" dirty="0"/>
              <a:t> </a:t>
            </a:r>
            <a:r>
              <a:rPr lang="cs-CZ" b="1" dirty="0" err="1"/>
              <a:t>page</a:t>
            </a:r>
            <a:r>
              <a:rPr lang="cs-CZ" b="1" dirty="0"/>
              <a:t> 173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FD2DD7-1AC0-45BB-B340-A9D4322D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 jednoslabičných přídavných jmen, zakončených jednou samohláskou a souhláskou (např. </a:t>
            </a:r>
            <a:r>
              <a:rPr lang="cs-CZ" i="1" dirty="0" err="1"/>
              <a:t>thin</a:t>
            </a:r>
            <a:r>
              <a:rPr lang="cs-CZ" i="1" dirty="0"/>
              <a:t>, hot, fat</a:t>
            </a:r>
            <a:r>
              <a:rPr lang="cs-CZ" dirty="0"/>
              <a:t>) se koncová souhláska zdvojuje + přidá –</a:t>
            </a:r>
            <a:r>
              <a:rPr lang="cs-CZ" i="1" dirty="0" err="1"/>
              <a:t>est</a:t>
            </a:r>
            <a:r>
              <a:rPr lang="cs-CZ" dirty="0"/>
              <a:t>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hottest</a:t>
            </a:r>
            <a:r>
              <a:rPr lang="cs-CZ" i="1" dirty="0"/>
              <a:t> place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El </a:t>
            </a:r>
            <a:r>
              <a:rPr lang="cs-CZ" i="1" dirty="0" err="1"/>
              <a:t>Aziza</a:t>
            </a:r>
            <a:r>
              <a:rPr lang="cs-CZ" i="1" dirty="0"/>
              <a:t> in </a:t>
            </a:r>
            <a:r>
              <a:rPr lang="cs-CZ" i="1" dirty="0" err="1"/>
              <a:t>Libya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u="sng" dirty="0"/>
              <a:t>2. Stupňování opisem:</a:t>
            </a:r>
            <a:r>
              <a:rPr lang="cs-CZ" dirty="0"/>
              <a:t> u dvouslabičných přídavných jmen, nezakončených –y, a všech víceslabičných přídavných jmen (např. </a:t>
            </a:r>
            <a:r>
              <a:rPr lang="cs-CZ" i="1" dirty="0" err="1"/>
              <a:t>exciting</a:t>
            </a:r>
            <a:r>
              <a:rPr lang="cs-CZ" i="1" dirty="0"/>
              <a:t>, </a:t>
            </a:r>
            <a:r>
              <a:rPr lang="cs-CZ" i="1" dirty="0" err="1"/>
              <a:t>interesting</a:t>
            </a:r>
            <a:r>
              <a:rPr lang="cs-CZ" i="1" dirty="0"/>
              <a:t>, </a:t>
            </a:r>
            <a:r>
              <a:rPr lang="cs-CZ" i="1" dirty="0" err="1"/>
              <a:t>difficult</a:t>
            </a:r>
            <a:r>
              <a:rPr lang="cs-CZ" i="1" dirty="0"/>
              <a:t>)</a:t>
            </a:r>
            <a:r>
              <a:rPr lang="cs-CZ" dirty="0"/>
              <a:t> použijeme </a:t>
            </a:r>
            <a:r>
              <a:rPr lang="cs-CZ" i="1" dirty="0" err="1"/>
              <a:t>the</a:t>
            </a:r>
            <a:r>
              <a:rPr lang="cs-CZ" i="1" dirty="0"/>
              <a:t> most</a:t>
            </a:r>
            <a:r>
              <a:rPr lang="cs-CZ" dirty="0"/>
              <a:t> + přídavné jméno: </a:t>
            </a:r>
          </a:p>
          <a:p>
            <a:r>
              <a:rPr lang="cs-CZ" i="1" dirty="0"/>
              <a:t>He has </a:t>
            </a:r>
            <a:r>
              <a:rPr lang="cs-CZ" i="1" dirty="0" err="1"/>
              <a:t>the</a:t>
            </a:r>
            <a:r>
              <a:rPr lang="cs-CZ" i="1" dirty="0"/>
              <a:t> most </a:t>
            </a:r>
            <a:r>
              <a:rPr lang="cs-CZ" i="1" dirty="0" err="1"/>
              <a:t>interesting</a:t>
            </a:r>
            <a:r>
              <a:rPr lang="cs-CZ" i="1" dirty="0"/>
              <a:t> </a:t>
            </a:r>
            <a:r>
              <a:rPr lang="cs-CZ" i="1" dirty="0" err="1"/>
              <a:t>job</a:t>
            </a:r>
            <a:r>
              <a:rPr lang="cs-CZ" i="1" dirty="0"/>
              <a:t> in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company</a:t>
            </a:r>
            <a:r>
              <a:rPr lang="cs-CZ" i="1" dirty="0"/>
              <a:t>.</a:t>
            </a:r>
          </a:p>
          <a:p>
            <a:r>
              <a:rPr lang="cs-CZ" dirty="0"/>
              <a:t>Nepravidelná přídavná jména: </a:t>
            </a:r>
            <a:r>
              <a:rPr lang="cs-CZ" i="1" dirty="0" err="1"/>
              <a:t>good</a:t>
            </a:r>
            <a:r>
              <a:rPr lang="cs-CZ" i="1" dirty="0"/>
              <a:t> – </a:t>
            </a:r>
            <a:r>
              <a:rPr lang="cs-CZ" i="1" dirty="0" err="1"/>
              <a:t>better</a:t>
            </a:r>
            <a:r>
              <a:rPr lang="cs-CZ" i="1" dirty="0"/>
              <a:t>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best</a:t>
            </a:r>
            <a:r>
              <a:rPr lang="cs-CZ" i="1" dirty="0"/>
              <a:t>; </a:t>
            </a:r>
          </a:p>
          <a:p>
            <a:r>
              <a:rPr lang="cs-CZ" i="1" dirty="0" err="1"/>
              <a:t>bad</a:t>
            </a:r>
            <a:r>
              <a:rPr lang="cs-CZ" i="1" dirty="0"/>
              <a:t> – </a:t>
            </a:r>
            <a:r>
              <a:rPr lang="cs-CZ" i="1" dirty="0" err="1"/>
              <a:t>worse</a:t>
            </a:r>
            <a:r>
              <a:rPr lang="cs-CZ" i="1" dirty="0"/>
              <a:t>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worst</a:t>
            </a:r>
            <a:r>
              <a:rPr lang="cs-CZ" i="1" dirty="0"/>
              <a:t>; far – </a:t>
            </a:r>
            <a:r>
              <a:rPr lang="cs-CZ" i="1" dirty="0" err="1"/>
              <a:t>farther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further</a:t>
            </a:r>
            <a:r>
              <a:rPr lang="cs-CZ" i="1" dirty="0"/>
              <a:t> –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farthest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furthest</a:t>
            </a:r>
            <a:endParaRPr lang="cs-CZ" i="1" dirty="0"/>
          </a:p>
          <a:p>
            <a:r>
              <a:rPr lang="cs-CZ" dirty="0"/>
              <a:t>Užitečné je rovněž použití </a:t>
            </a:r>
            <a:r>
              <a:rPr lang="cs-CZ" i="1" dirty="0" err="1"/>
              <a:t>less</a:t>
            </a:r>
            <a:r>
              <a:rPr lang="cs-CZ" i="1" dirty="0"/>
              <a:t> </a:t>
            </a:r>
            <a:r>
              <a:rPr lang="cs-CZ" dirty="0"/>
              <a:t>= méně; </a:t>
            </a:r>
            <a:r>
              <a:rPr lang="cs-CZ" i="1" dirty="0" err="1"/>
              <a:t>the</a:t>
            </a:r>
            <a:r>
              <a:rPr lang="cs-CZ" i="1" dirty="0"/>
              <a:t> least</a:t>
            </a:r>
            <a:r>
              <a:rPr lang="cs-CZ" dirty="0"/>
              <a:t> = nejméně. Oba tyto výrazy používáme se všemi přídavnými jmény v 1. stupni: </a:t>
            </a:r>
            <a:r>
              <a:rPr lang="cs-CZ" i="1" dirty="0" err="1"/>
              <a:t>less</a:t>
            </a:r>
            <a:r>
              <a:rPr lang="cs-CZ" i="1" dirty="0"/>
              <a:t> </a:t>
            </a:r>
            <a:r>
              <a:rPr lang="cs-CZ" i="1" dirty="0" err="1"/>
              <a:t>easy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least </a:t>
            </a:r>
            <a:r>
              <a:rPr lang="cs-CZ" i="1" dirty="0" err="1"/>
              <a:t>difficult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F8EF77-F770-4865-BE4E-F4F0722C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0805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359</TotalTime>
  <Words>596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A2 level Winter term – unit 4</vt:lpstr>
      <vt:lpstr>Programme: </vt:lpstr>
      <vt:lpstr>Unit 4: 2. Comparative adjectives – part 1, page 29, grammar page 173 </vt:lpstr>
      <vt:lpstr>Unit 4: 2. Comparative adjectives – část 2, page 29, grammar page 173</vt:lpstr>
      <vt:lpstr>Unit 4: 3. Superlative adjectives – part 1, page 31, grammar page 173</vt:lpstr>
      <vt:lpstr>Unit 4: 3. Superlative adjectives - part 2, page 31, grammar page 173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49</cp:revision>
  <dcterms:created xsi:type="dcterms:W3CDTF">2020-10-01T10:16:29Z</dcterms:created>
  <dcterms:modified xsi:type="dcterms:W3CDTF">2022-09-25T17:55:52Z</dcterms:modified>
</cp:coreProperties>
</file>