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68" r:id="rId11"/>
    <p:sldId id="269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AF5DA-06A9-4020-9168-B48712809675}" type="datetimeFigureOut">
              <a:rPr lang="cs-CZ" smtClean="0"/>
              <a:t>25.09.2022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C6D9E-2B5F-4149-87A4-DDF09B823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380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4259-D965-4A84-8607-2DB3C0449D9C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5280-F09A-4CE8-AE87-19CD071521BE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8D61-5683-41E6-BBD0-E410003647C9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DE89-051C-445C-B17A-7AE096C86D30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EFC5-C9AB-404C-9F70-84C7ECA5B693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7A73-9B19-43A0-9F55-269F3DFE5C8C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1AED-30AA-40A5-A738-32C8FE58F869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8D6F-2BD7-4861-ABE4-A69EC55CFB7F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B0DA6-F7FF-42D9-A3D3-7A4B25C621C5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379D-E371-439B-8099-A371DBE15846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329E-183D-4601-8982-B61107D6496E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58B4-7633-4370-9D98-1F4814BE797A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ED8E-1E04-4642-8C89-2B8948C6C42B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517B-F7C1-4E91-A01B-ECBC6836A9D8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B6DC-03AF-442F-8545-AFD0A6345D92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6EB-145F-46F7-88C9-811E8E92312F}" type="datetime1">
              <a:rPr lang="en-US" smtClean="0"/>
              <a:t>9/25/2022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7ACFA-9C74-41F8-8668-E9815B96C6EB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365DE-8349-45D1-8B40-49FC88563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517" y="2404531"/>
            <a:ext cx="7766936" cy="1646302"/>
          </a:xfrm>
        </p:spPr>
        <p:txBody>
          <a:bodyPr/>
          <a:lstStyle/>
          <a:p>
            <a:r>
              <a:rPr lang="cs-CZ" sz="4400" dirty="0" err="1"/>
              <a:t>English</a:t>
            </a:r>
            <a:r>
              <a:rPr lang="cs-CZ" sz="4400" dirty="0"/>
              <a:t> A2 </a:t>
            </a:r>
            <a:r>
              <a:rPr lang="cs-CZ" sz="4400" dirty="0" err="1"/>
              <a:t>level</a:t>
            </a:r>
            <a:br>
              <a:rPr lang="cs-CZ" sz="4400" dirty="0"/>
            </a:br>
            <a:r>
              <a:rPr lang="cs-CZ" sz="4400" dirty="0"/>
              <a:t>Winter term – úvod + unit 1 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E1296D-3D68-4D91-B030-8BE459A67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Ivan Hrbek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7A0A94-4035-49A9-B805-C6A15A69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37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567D54-4D1B-4D54-A21B-A7C5A0716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Přítomný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průběhový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prostý</a:t>
            </a:r>
            <a:r>
              <a:rPr lang="en-US" dirty="0"/>
              <a:t>?</a:t>
            </a:r>
            <a:br>
              <a:rPr lang="cs-CZ" dirty="0"/>
            </a:br>
            <a:r>
              <a:rPr lang="cs-CZ" dirty="0"/>
              <a:t>Part 1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14B772-5207-4EE2-A698-0162ADDE0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Přítomný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průběhový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, </a:t>
            </a:r>
            <a:r>
              <a:rPr lang="en-US" dirty="0" err="1"/>
              <a:t>mluvíme</a:t>
            </a:r>
            <a:r>
              <a:rPr lang="en-US" dirty="0"/>
              <a:t>-li o </a:t>
            </a:r>
            <a:r>
              <a:rPr lang="en-US" dirty="0" err="1"/>
              <a:t>činnostech</a:t>
            </a:r>
            <a:r>
              <a:rPr lang="en-US" dirty="0"/>
              <a:t> </a:t>
            </a:r>
            <a:r>
              <a:rPr lang="en-US" dirty="0" err="1"/>
              <a:t>probíhajících</a:t>
            </a:r>
            <a:r>
              <a:rPr lang="en-US" dirty="0"/>
              <a:t> </a:t>
            </a:r>
            <a:r>
              <a:rPr lang="en-US" dirty="0" err="1"/>
              <a:t>právě</a:t>
            </a:r>
            <a:r>
              <a:rPr lang="en-US" dirty="0"/>
              <a:t> </a:t>
            </a:r>
            <a:r>
              <a:rPr lang="en-US" dirty="0" err="1"/>
              <a:t>teď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zhruba</a:t>
            </a:r>
            <a:r>
              <a:rPr lang="en-US" dirty="0"/>
              <a:t> </a:t>
            </a:r>
            <a:r>
              <a:rPr lang="en-US" dirty="0" err="1"/>
              <a:t>teď</a:t>
            </a:r>
            <a:r>
              <a:rPr lang="en-US" dirty="0"/>
              <a:t>. 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zde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 </a:t>
            </a:r>
            <a:r>
              <a:rPr lang="en-US" dirty="0" err="1"/>
              <a:t>výrazy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: </a:t>
            </a:r>
            <a:r>
              <a:rPr lang="en-US" i="1" dirty="0"/>
              <a:t>now, today, at the moment, this evening, this month</a:t>
            </a:r>
            <a:r>
              <a:rPr lang="en-US" dirty="0"/>
              <a:t> </a:t>
            </a:r>
            <a:r>
              <a:rPr lang="en-US" dirty="0" err="1"/>
              <a:t>apod</a:t>
            </a:r>
            <a:r>
              <a:rPr lang="en-US" dirty="0"/>
              <a:t>.</a:t>
            </a:r>
            <a:endParaRPr lang="cs-CZ" dirty="0"/>
          </a:p>
          <a:p>
            <a:r>
              <a:rPr lang="en-US" dirty="0"/>
              <a:t> </a:t>
            </a:r>
            <a:r>
              <a:rPr lang="en-US" dirty="0" err="1"/>
              <a:t>Přítomný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prostý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, </a:t>
            </a:r>
            <a:r>
              <a:rPr lang="en-US" dirty="0" err="1"/>
              <a:t>mluvíme</a:t>
            </a:r>
            <a:r>
              <a:rPr lang="en-US" dirty="0"/>
              <a:t>-li o </a:t>
            </a:r>
            <a:r>
              <a:rPr lang="en-US" dirty="0" err="1"/>
              <a:t>opakovaných</a:t>
            </a:r>
            <a:r>
              <a:rPr lang="en-US" dirty="0"/>
              <a:t> </a:t>
            </a:r>
            <a:r>
              <a:rPr lang="en-US" dirty="0" err="1"/>
              <a:t>činnostech</a:t>
            </a:r>
            <a:r>
              <a:rPr lang="en-US" dirty="0"/>
              <a:t>, </a:t>
            </a:r>
            <a:r>
              <a:rPr lang="en-US" dirty="0" err="1"/>
              <a:t>dlouhodobých</a:t>
            </a:r>
            <a:r>
              <a:rPr lang="en-US" dirty="0"/>
              <a:t> </a:t>
            </a:r>
            <a:r>
              <a:rPr lang="en-US" dirty="0" err="1"/>
              <a:t>situacích</a:t>
            </a:r>
            <a:r>
              <a:rPr lang="en-US" dirty="0"/>
              <a:t> a </a:t>
            </a:r>
            <a:r>
              <a:rPr lang="en-US" dirty="0" err="1"/>
              <a:t>věcech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vždy</a:t>
            </a:r>
            <a:r>
              <a:rPr lang="en-US" dirty="0"/>
              <a:t> </a:t>
            </a:r>
            <a:r>
              <a:rPr lang="en-US" dirty="0" err="1"/>
              <a:t>pravda</a:t>
            </a:r>
            <a:r>
              <a:rPr lang="en-US" dirty="0"/>
              <a:t>. 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zde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 </a:t>
            </a:r>
            <a:r>
              <a:rPr lang="en-US" dirty="0" err="1"/>
              <a:t>výrazy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: </a:t>
            </a:r>
            <a:r>
              <a:rPr lang="en-US" i="1" dirty="0"/>
              <a:t>usually, always, often, normally, ever, never, when,</a:t>
            </a:r>
            <a:r>
              <a:rPr lang="en-US" dirty="0"/>
              <a:t> </a:t>
            </a:r>
            <a:r>
              <a:rPr lang="en-US" dirty="0" err="1"/>
              <a:t>apod</a:t>
            </a:r>
            <a:r>
              <a:rPr lang="en-US" dirty="0"/>
              <a:t>.</a:t>
            </a:r>
            <a:endParaRPr lang="cs-CZ" dirty="0"/>
          </a:p>
          <a:p>
            <a:r>
              <a:rPr lang="en-US" dirty="0"/>
              <a:t> </a:t>
            </a:r>
            <a:r>
              <a:rPr lang="en-US" dirty="0" err="1"/>
              <a:t>Přítomný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průběhový</a:t>
            </a:r>
            <a:r>
              <a:rPr lang="en-US" dirty="0"/>
              <a:t>: </a:t>
            </a:r>
            <a:r>
              <a:rPr lang="en-US" i="1" dirty="0"/>
              <a:t>Please be quiet. The doctor is working.</a:t>
            </a:r>
            <a:r>
              <a:rPr lang="en-US" dirty="0"/>
              <a:t> (now).   </a:t>
            </a:r>
            <a:endParaRPr lang="cs-CZ" dirty="0"/>
          </a:p>
          <a:p>
            <a:r>
              <a:rPr lang="cs-CZ" dirty="0"/>
              <a:t>Rozdíl proti: </a:t>
            </a:r>
            <a:r>
              <a:rPr lang="en-US" dirty="0" err="1"/>
              <a:t>Přítomný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prostý</a:t>
            </a:r>
            <a:r>
              <a:rPr lang="en-US" dirty="0"/>
              <a:t>: </a:t>
            </a:r>
            <a:r>
              <a:rPr lang="en-US" i="1" dirty="0"/>
              <a:t>Doctors </a:t>
            </a:r>
            <a:r>
              <a:rPr lang="en-US" b="1" i="1" dirty="0"/>
              <a:t> normally</a:t>
            </a:r>
            <a:r>
              <a:rPr lang="en-US" i="1" dirty="0"/>
              <a:t> work from 7 a.m. to 3 p.m.</a:t>
            </a:r>
            <a:endParaRPr lang="cs-CZ" i="1" dirty="0"/>
          </a:p>
          <a:p>
            <a:r>
              <a:rPr lang="en-US" dirty="0" err="1"/>
              <a:t>Přítomný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průběhový</a:t>
            </a:r>
            <a:r>
              <a:rPr lang="en-US" dirty="0"/>
              <a:t>: </a:t>
            </a:r>
            <a:r>
              <a:rPr lang="en-US" i="1" dirty="0"/>
              <a:t>What is he doing? Is he writing a letter to his mother?</a:t>
            </a:r>
            <a:r>
              <a:rPr lang="en-US" dirty="0"/>
              <a:t> (now).    </a:t>
            </a:r>
            <a:endParaRPr lang="cs-CZ" dirty="0"/>
          </a:p>
          <a:p>
            <a:r>
              <a:rPr lang="cs-CZ" dirty="0"/>
              <a:t>Rozdíl proti: </a:t>
            </a:r>
            <a:r>
              <a:rPr lang="en-US" dirty="0" err="1"/>
              <a:t>Přítomný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prostý</a:t>
            </a:r>
            <a:r>
              <a:rPr lang="en-US" dirty="0"/>
              <a:t>: </a:t>
            </a:r>
            <a:r>
              <a:rPr lang="en-US" i="1" dirty="0"/>
              <a:t>He </a:t>
            </a:r>
            <a:r>
              <a:rPr lang="en-US" b="1" i="1" dirty="0"/>
              <a:t>usually</a:t>
            </a:r>
            <a:r>
              <a:rPr lang="en-US" i="1" dirty="0"/>
              <a:t> writes letters to his mother three times a month.</a:t>
            </a: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17573CB-BCAA-4043-AA2C-39DC7B883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227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69BE19-9245-4ACF-9BFD-0F2B77CA1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Přítomný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průběhový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prostý</a:t>
            </a:r>
            <a:r>
              <a:rPr lang="en-US" dirty="0"/>
              <a:t>?</a:t>
            </a:r>
            <a:br>
              <a:rPr lang="cs-CZ" dirty="0"/>
            </a:br>
            <a:r>
              <a:rPr lang="cs-CZ" dirty="0"/>
              <a:t>Part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E270E6-7D13-4BA6-9373-BB8AA8296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POZOR! </a:t>
            </a:r>
            <a:r>
              <a:rPr lang="en-US" dirty="0"/>
              <a:t> </a:t>
            </a:r>
            <a:r>
              <a:rPr lang="en-US" dirty="0" err="1"/>
              <a:t>Existují</a:t>
            </a:r>
            <a:r>
              <a:rPr lang="en-US" dirty="0"/>
              <a:t> </a:t>
            </a:r>
            <a:r>
              <a:rPr lang="en-US" dirty="0" err="1"/>
              <a:t>slovesa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se </a:t>
            </a:r>
            <a:r>
              <a:rPr lang="en-US" dirty="0" err="1"/>
              <a:t>obvykle</a:t>
            </a:r>
            <a:r>
              <a:rPr lang="en-US" dirty="0"/>
              <a:t> </a:t>
            </a:r>
            <a:r>
              <a:rPr lang="en-US" dirty="0" err="1"/>
              <a:t>nepoužívají</a:t>
            </a:r>
            <a:r>
              <a:rPr lang="en-US" dirty="0"/>
              <a:t> v </a:t>
            </a:r>
            <a:r>
              <a:rPr lang="en-US" dirty="0" err="1"/>
              <a:t>průběhovém</a:t>
            </a:r>
            <a:r>
              <a:rPr lang="en-US" dirty="0"/>
              <a:t> </a:t>
            </a:r>
            <a:r>
              <a:rPr lang="en-US" dirty="0" err="1"/>
              <a:t>tvaru</a:t>
            </a:r>
            <a:r>
              <a:rPr lang="en-US" dirty="0"/>
              <a:t> (</a:t>
            </a:r>
            <a:r>
              <a:rPr lang="en-US" dirty="0" err="1"/>
              <a:t>platí</a:t>
            </a:r>
            <a:r>
              <a:rPr lang="en-US" dirty="0"/>
              <a:t> to pro </a:t>
            </a:r>
            <a:r>
              <a:rPr lang="en-US" dirty="0" err="1"/>
              <a:t>průběhové</a:t>
            </a:r>
            <a:r>
              <a:rPr lang="en-US" dirty="0"/>
              <a:t> </a:t>
            </a:r>
            <a:r>
              <a:rPr lang="en-US" dirty="0" err="1"/>
              <a:t>časy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všech</a:t>
            </a:r>
            <a:r>
              <a:rPr lang="en-US" dirty="0"/>
              <a:t> </a:t>
            </a:r>
            <a:r>
              <a:rPr lang="en-US" dirty="0" err="1"/>
              <a:t>časových</a:t>
            </a:r>
            <a:r>
              <a:rPr lang="en-US" dirty="0"/>
              <a:t> </a:t>
            </a:r>
            <a:r>
              <a:rPr lang="en-US" dirty="0" err="1"/>
              <a:t>rovinách</a:t>
            </a:r>
            <a:r>
              <a:rPr lang="en-US" dirty="0"/>
              <a:t> – </a:t>
            </a:r>
            <a:r>
              <a:rPr lang="en-US" dirty="0" err="1"/>
              <a:t>přítomný</a:t>
            </a:r>
            <a:r>
              <a:rPr lang="en-US" dirty="0"/>
              <a:t>, </a:t>
            </a:r>
            <a:r>
              <a:rPr lang="en-US" dirty="0" err="1"/>
              <a:t>minulý</a:t>
            </a:r>
            <a:r>
              <a:rPr lang="en-US" dirty="0"/>
              <a:t>, </a:t>
            </a:r>
            <a:r>
              <a:rPr lang="en-US" dirty="0" err="1"/>
              <a:t>budoucí</a:t>
            </a:r>
            <a:r>
              <a:rPr lang="en-US" dirty="0"/>
              <a:t>, </a:t>
            </a:r>
            <a:r>
              <a:rPr lang="en-US" dirty="0" err="1"/>
              <a:t>předpřítomný</a:t>
            </a:r>
            <a:r>
              <a:rPr lang="en-US" dirty="0"/>
              <a:t> </a:t>
            </a:r>
            <a:r>
              <a:rPr lang="en-US" dirty="0" err="1"/>
              <a:t>apod</a:t>
            </a:r>
            <a:r>
              <a:rPr lang="en-US" dirty="0"/>
              <a:t>.): </a:t>
            </a:r>
            <a:r>
              <a:rPr lang="en-US" i="1" dirty="0"/>
              <a:t>believe, depend, forget, hate, know, like, love, mean, need, prefer, remember, understand, want, see, hear, smell, have</a:t>
            </a:r>
            <a:r>
              <a:rPr lang="en-US" dirty="0"/>
              <a:t> (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smyslu</a:t>
            </a:r>
            <a:r>
              <a:rPr lang="en-US" dirty="0"/>
              <a:t> </a:t>
            </a:r>
            <a:r>
              <a:rPr lang="en-US" dirty="0" err="1"/>
              <a:t>něco</a:t>
            </a:r>
            <a:r>
              <a:rPr lang="en-US" dirty="0"/>
              <a:t> </a:t>
            </a:r>
            <a:r>
              <a:rPr lang="en-US" dirty="0" err="1"/>
              <a:t>vlastnit</a:t>
            </a:r>
            <a:r>
              <a:rPr lang="en-US" dirty="0"/>
              <a:t>: </a:t>
            </a:r>
            <a:r>
              <a:rPr lang="en-US" dirty="0" err="1"/>
              <a:t>řekneme</a:t>
            </a:r>
            <a:r>
              <a:rPr lang="en-US" dirty="0"/>
              <a:t> </a:t>
            </a:r>
            <a:r>
              <a:rPr lang="en-US" i="1" dirty="0"/>
              <a:t>I have two cars</a:t>
            </a:r>
            <a:r>
              <a:rPr lang="en-US" dirty="0"/>
              <a:t>. </a:t>
            </a:r>
            <a:r>
              <a:rPr lang="en-US" b="1" dirty="0" err="1"/>
              <a:t>Nikoli</a:t>
            </a:r>
            <a:r>
              <a:rPr lang="en-US" b="1" dirty="0"/>
              <a:t>:</a:t>
            </a:r>
            <a:r>
              <a:rPr lang="en-US" dirty="0"/>
              <a:t>   </a:t>
            </a:r>
            <a:r>
              <a:rPr lang="en-US" i="1" strike="sngStrike" dirty="0"/>
              <a:t>I am having two cars</a:t>
            </a:r>
            <a:r>
              <a:rPr lang="en-US" strike="sngStrike" dirty="0"/>
              <a:t>.</a:t>
            </a:r>
            <a:r>
              <a:rPr lang="en-US" dirty="0"/>
              <a:t> </a:t>
            </a:r>
            <a:r>
              <a:rPr lang="en-US" b="1" dirty="0"/>
              <a:t>Ale</a:t>
            </a:r>
            <a:r>
              <a:rPr lang="cs-CZ" b="1" dirty="0"/>
              <a:t> v přeneseném smyslu </a:t>
            </a:r>
            <a:r>
              <a:rPr lang="cs-CZ" b="1" i="1" dirty="0" err="1"/>
              <a:t>have</a:t>
            </a:r>
            <a:r>
              <a:rPr lang="cs-CZ" b="1" dirty="0"/>
              <a:t> v průběhovém čase používáme</a:t>
            </a:r>
            <a:r>
              <a:rPr lang="en-US" dirty="0"/>
              <a:t>: </a:t>
            </a:r>
            <a:r>
              <a:rPr lang="en-US" i="1" dirty="0"/>
              <a:t>She can’t come to the phone – she is having a shower.)</a:t>
            </a:r>
            <a:endParaRPr lang="cs-CZ" i="1" dirty="0"/>
          </a:p>
          <a:p>
            <a:r>
              <a:rPr lang="en-US" dirty="0"/>
              <a:t> </a:t>
            </a:r>
            <a:r>
              <a:rPr lang="en-US" dirty="0" err="1"/>
              <a:t>Příklady</a:t>
            </a:r>
            <a:r>
              <a:rPr lang="en-US" dirty="0"/>
              <a:t>:</a:t>
            </a:r>
            <a:endParaRPr lang="cs-CZ" dirty="0"/>
          </a:p>
          <a:p>
            <a:r>
              <a:rPr lang="en-US" dirty="0"/>
              <a:t> </a:t>
            </a:r>
            <a:r>
              <a:rPr lang="en-US" i="1" dirty="0"/>
              <a:t>I  love you</a:t>
            </a:r>
            <a:r>
              <a:rPr lang="en-US" dirty="0"/>
              <a:t>. </a:t>
            </a:r>
            <a:r>
              <a:rPr lang="en-US" b="1" dirty="0" err="1"/>
              <a:t>Nikoli</a:t>
            </a:r>
            <a:r>
              <a:rPr lang="en-US" b="1" dirty="0"/>
              <a:t>:</a:t>
            </a:r>
            <a:r>
              <a:rPr lang="en-US" dirty="0"/>
              <a:t>   </a:t>
            </a:r>
            <a:r>
              <a:rPr lang="en-US" i="1" strike="sngStrike" dirty="0"/>
              <a:t>I am loving you</a:t>
            </a:r>
            <a:r>
              <a:rPr lang="en-US" strike="sngStrike" dirty="0"/>
              <a:t>.</a:t>
            </a:r>
            <a:r>
              <a:rPr lang="en-US" dirty="0"/>
              <a:t>    </a:t>
            </a:r>
            <a:r>
              <a:rPr lang="en-US" i="1" dirty="0"/>
              <a:t>What do you want</a:t>
            </a:r>
            <a:r>
              <a:rPr lang="en-US" dirty="0"/>
              <a:t>? </a:t>
            </a:r>
            <a:r>
              <a:rPr lang="en-US" b="1" dirty="0" err="1"/>
              <a:t>Nikoli</a:t>
            </a:r>
            <a:r>
              <a:rPr lang="en-US" b="1" dirty="0"/>
              <a:t>: </a:t>
            </a:r>
            <a:r>
              <a:rPr lang="en-US" i="1" strike="sngStrike" dirty="0"/>
              <a:t>What are you wanting?</a:t>
            </a: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286913-3BC0-4D9D-95CC-7CFC5CDD1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53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927F66-2E59-4D88-9097-74959EA71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Unit 1: </a:t>
            </a:r>
            <a:r>
              <a:rPr lang="cs-CZ" b="1" i="1" dirty="0" err="1"/>
              <a:t>Adverbs</a:t>
            </a:r>
            <a:r>
              <a:rPr lang="cs-CZ" b="1" i="1" dirty="0"/>
              <a:t> </a:t>
            </a:r>
            <a:r>
              <a:rPr lang="cs-CZ" b="1" i="1" dirty="0" err="1"/>
              <a:t>of</a:t>
            </a:r>
            <a:r>
              <a:rPr lang="cs-CZ" b="1" i="1" dirty="0"/>
              <a:t> </a:t>
            </a:r>
            <a:r>
              <a:rPr lang="cs-CZ" b="1" i="1" dirty="0" err="1"/>
              <a:t>frequency</a:t>
            </a:r>
            <a:br>
              <a:rPr lang="cs-CZ" b="1" dirty="0"/>
            </a:br>
            <a:r>
              <a:rPr lang="cs-CZ" b="1" dirty="0" err="1"/>
              <a:t>page</a:t>
            </a:r>
            <a:r>
              <a:rPr lang="cs-CZ" b="1" dirty="0"/>
              <a:t> 7, </a:t>
            </a:r>
            <a:r>
              <a:rPr lang="cs-CZ" b="1" dirty="0" err="1"/>
              <a:t>grammar</a:t>
            </a:r>
            <a:r>
              <a:rPr lang="cs-CZ" b="1" dirty="0"/>
              <a:t> </a:t>
            </a:r>
            <a:r>
              <a:rPr lang="cs-CZ" b="1" dirty="0" err="1"/>
              <a:t>page</a:t>
            </a:r>
            <a:r>
              <a:rPr lang="cs-CZ" b="1" dirty="0"/>
              <a:t> 165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DD7306-2CE6-4D96-99A1-AE69A6660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err="1"/>
              <a:t>Postavení</a:t>
            </a:r>
            <a:r>
              <a:rPr lang="en-US" b="1" u="sng" dirty="0"/>
              <a:t> </a:t>
            </a:r>
            <a:r>
              <a:rPr lang="en-US" b="1" u="sng" dirty="0" err="1"/>
              <a:t>ve</a:t>
            </a:r>
            <a:r>
              <a:rPr lang="en-US" b="1" u="sng" dirty="0"/>
              <a:t> </a:t>
            </a:r>
            <a:r>
              <a:rPr lang="en-US" b="1" u="sng" dirty="0" err="1"/>
              <a:t>větě</a:t>
            </a:r>
            <a:r>
              <a:rPr lang="en-US" b="1" u="sng" dirty="0"/>
              <a:t> – </a:t>
            </a:r>
            <a:r>
              <a:rPr lang="en-US" b="1" u="sng" dirty="0" err="1"/>
              <a:t>slovosled</a:t>
            </a:r>
            <a:r>
              <a:rPr lang="en-US" b="1" u="sng" dirty="0"/>
              <a:t>:</a:t>
            </a:r>
            <a:endParaRPr lang="cs-CZ" dirty="0"/>
          </a:p>
          <a:p>
            <a:r>
              <a:rPr lang="en-US" b="1" dirty="0"/>
              <a:t> </a:t>
            </a:r>
            <a:endParaRPr lang="cs-CZ" dirty="0"/>
          </a:p>
          <a:p>
            <a:pPr lvl="0"/>
            <a:r>
              <a:rPr lang="en-US" dirty="0" err="1"/>
              <a:t>Určení</a:t>
            </a:r>
            <a:r>
              <a:rPr lang="en-US" dirty="0"/>
              <a:t> </a:t>
            </a:r>
            <a:r>
              <a:rPr lang="en-US" dirty="0" err="1"/>
              <a:t>času</a:t>
            </a:r>
            <a:r>
              <a:rPr lang="en-US" dirty="0"/>
              <a:t> </a:t>
            </a:r>
            <a:r>
              <a:rPr lang="en-US" dirty="0" err="1"/>
              <a:t>vyjádřené</a:t>
            </a:r>
            <a:r>
              <a:rPr lang="en-US" dirty="0"/>
              <a:t> </a:t>
            </a:r>
            <a:r>
              <a:rPr lang="en-US" dirty="0" err="1"/>
              <a:t>dvěma</a:t>
            </a:r>
            <a:r>
              <a:rPr lang="en-US" dirty="0"/>
              <a:t> </a:t>
            </a:r>
            <a:r>
              <a:rPr lang="en-US" dirty="0" err="1"/>
              <a:t>anebo</a:t>
            </a:r>
            <a:r>
              <a:rPr lang="en-US" dirty="0"/>
              <a:t>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slovy</a:t>
            </a:r>
            <a:r>
              <a:rPr lang="en-US" dirty="0"/>
              <a:t> (</a:t>
            </a:r>
            <a:r>
              <a:rPr lang="en-US" i="1" dirty="0"/>
              <a:t>every month, on Monday, in the evening</a:t>
            </a:r>
            <a:r>
              <a:rPr lang="en-US" dirty="0"/>
              <a:t>), </a:t>
            </a:r>
            <a:r>
              <a:rPr lang="en-US" dirty="0" err="1"/>
              <a:t>případně</a:t>
            </a:r>
            <a:r>
              <a:rPr lang="en-US" dirty="0"/>
              <a:t> </a:t>
            </a:r>
            <a:r>
              <a:rPr lang="en-US" dirty="0" err="1"/>
              <a:t>udávající</a:t>
            </a:r>
            <a:r>
              <a:rPr lang="en-US" dirty="0"/>
              <a:t> </a:t>
            </a:r>
            <a:r>
              <a:rPr lang="en-US" dirty="0" err="1"/>
              <a:t>konkrétní</a:t>
            </a:r>
            <a:r>
              <a:rPr lang="en-US" dirty="0"/>
              <a:t> </a:t>
            </a:r>
            <a:r>
              <a:rPr lang="en-US" dirty="0" err="1"/>
              <a:t>dobu</a:t>
            </a:r>
            <a:r>
              <a:rPr lang="en-US" dirty="0"/>
              <a:t> (</a:t>
            </a:r>
            <a:r>
              <a:rPr lang="en-US" i="1" dirty="0"/>
              <a:t>today, tomorrow</a:t>
            </a:r>
            <a:r>
              <a:rPr lang="en-US" dirty="0"/>
              <a:t>),  </a:t>
            </a:r>
            <a:r>
              <a:rPr lang="en-US" dirty="0" err="1"/>
              <a:t>klademe</a:t>
            </a:r>
            <a:r>
              <a:rPr lang="en-US" dirty="0"/>
              <a:t> </a:t>
            </a:r>
            <a:r>
              <a:rPr lang="en-US" dirty="0" err="1"/>
              <a:t>zpravidla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konec</a:t>
            </a:r>
            <a:r>
              <a:rPr lang="en-US" dirty="0"/>
              <a:t> </a:t>
            </a:r>
            <a:r>
              <a:rPr lang="en-US" dirty="0" err="1"/>
              <a:t>věty</a:t>
            </a:r>
            <a:r>
              <a:rPr lang="en-US" dirty="0"/>
              <a:t>: </a:t>
            </a:r>
            <a:r>
              <a:rPr lang="en-US" i="1" dirty="0"/>
              <a:t>They don’t work tomorrow.  She plays the guitar in the evening.</a:t>
            </a:r>
            <a:endParaRPr lang="cs-CZ" i="1" dirty="0"/>
          </a:p>
          <a:p>
            <a:r>
              <a:rPr lang="en-US" dirty="0"/>
              <a:t> </a:t>
            </a:r>
            <a:r>
              <a:rPr lang="en-US" dirty="0" err="1"/>
              <a:t>Příslovce</a:t>
            </a:r>
            <a:r>
              <a:rPr lang="en-US" dirty="0"/>
              <a:t> </a:t>
            </a:r>
            <a:r>
              <a:rPr lang="en-US" dirty="0" err="1"/>
              <a:t>četnosti</a:t>
            </a:r>
            <a:r>
              <a:rPr lang="en-US" dirty="0"/>
              <a:t> (</a:t>
            </a:r>
            <a:r>
              <a:rPr lang="en-US" i="1" dirty="0"/>
              <a:t>frequency adverbs</a:t>
            </a:r>
            <a:r>
              <a:rPr lang="en-US" dirty="0"/>
              <a:t>) </a:t>
            </a:r>
            <a:r>
              <a:rPr lang="en-US" dirty="0" err="1"/>
              <a:t>vyjádřené</a:t>
            </a:r>
            <a:r>
              <a:rPr lang="en-US" dirty="0"/>
              <a:t> </a:t>
            </a:r>
            <a:r>
              <a:rPr lang="en-US" dirty="0" err="1"/>
              <a:t>jedním</a:t>
            </a:r>
            <a:r>
              <a:rPr lang="en-US" dirty="0"/>
              <a:t> </a:t>
            </a:r>
            <a:r>
              <a:rPr lang="en-US" dirty="0" err="1"/>
              <a:t>slovem</a:t>
            </a:r>
            <a:r>
              <a:rPr lang="en-US" dirty="0"/>
              <a:t> (</a:t>
            </a:r>
            <a:r>
              <a:rPr lang="en-US" i="1" dirty="0"/>
              <a:t>often, always, never, ever</a:t>
            </a:r>
            <a:r>
              <a:rPr lang="en-US" dirty="0"/>
              <a:t> – </a:t>
            </a:r>
            <a:r>
              <a:rPr lang="en-US" dirty="0" err="1"/>
              <a:t>případně</a:t>
            </a:r>
            <a:r>
              <a:rPr lang="en-US" dirty="0"/>
              <a:t> </a:t>
            </a:r>
            <a:r>
              <a:rPr lang="en-US" dirty="0" err="1"/>
              <a:t>složené</a:t>
            </a:r>
            <a:r>
              <a:rPr lang="en-US" dirty="0"/>
              <a:t> </a:t>
            </a:r>
            <a:r>
              <a:rPr lang="en-US" dirty="0" err="1"/>
              <a:t>tvary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i="1" dirty="0"/>
              <a:t>hardly ever</a:t>
            </a:r>
            <a:r>
              <a:rPr lang="en-US" dirty="0"/>
              <a:t>) </a:t>
            </a:r>
            <a:r>
              <a:rPr lang="en-US" dirty="0" err="1"/>
              <a:t>klademe</a:t>
            </a:r>
            <a:r>
              <a:rPr lang="en-US" dirty="0"/>
              <a:t> </a:t>
            </a:r>
            <a:r>
              <a:rPr lang="en-US" dirty="0" err="1"/>
              <a:t>obvykle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významové</a:t>
            </a:r>
            <a:r>
              <a:rPr lang="en-US" dirty="0"/>
              <a:t> </a:t>
            </a:r>
            <a:r>
              <a:rPr lang="en-US" dirty="0" err="1"/>
              <a:t>sloveso</a:t>
            </a:r>
            <a:r>
              <a:rPr lang="en-US" dirty="0"/>
              <a:t> (v </a:t>
            </a:r>
            <a:r>
              <a:rPr lang="en-US" dirty="0" err="1"/>
              <a:t>kladných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záporných</a:t>
            </a:r>
            <a:r>
              <a:rPr lang="en-US" dirty="0"/>
              <a:t> </a:t>
            </a:r>
            <a:r>
              <a:rPr lang="en-US" dirty="0" err="1"/>
              <a:t>větách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v </a:t>
            </a:r>
            <a:r>
              <a:rPr lang="en-US" dirty="0" err="1"/>
              <a:t>otázkách</a:t>
            </a:r>
            <a:r>
              <a:rPr lang="en-US" dirty="0"/>
              <a:t>): </a:t>
            </a:r>
            <a:r>
              <a:rPr lang="en-US" i="1" dirty="0"/>
              <a:t>I </a:t>
            </a:r>
            <a:r>
              <a:rPr lang="en-US" b="1" i="1" dirty="0"/>
              <a:t>often watch</a:t>
            </a:r>
            <a:r>
              <a:rPr lang="en-US" i="1" dirty="0"/>
              <a:t> TV. Do you </a:t>
            </a:r>
            <a:r>
              <a:rPr lang="en-US" b="1" i="1" dirty="0"/>
              <a:t>often watch</a:t>
            </a:r>
            <a:r>
              <a:rPr lang="en-US" i="1" dirty="0"/>
              <a:t> TV? I don’t </a:t>
            </a:r>
            <a:r>
              <a:rPr lang="en-US" b="1" i="1" dirty="0"/>
              <a:t>often watch</a:t>
            </a:r>
            <a:r>
              <a:rPr lang="en-US" i="1" dirty="0"/>
              <a:t> TV. </a:t>
            </a:r>
            <a:endParaRPr lang="cs-CZ" i="1" dirty="0"/>
          </a:p>
          <a:p>
            <a:r>
              <a:rPr lang="en-US" b="1" dirty="0"/>
              <a:t>ALE</a:t>
            </a:r>
            <a:r>
              <a:rPr lang="en-US" dirty="0"/>
              <a:t> u </a:t>
            </a:r>
            <a:r>
              <a:rPr lang="en-US" dirty="0" err="1"/>
              <a:t>slovesa</a:t>
            </a:r>
            <a:r>
              <a:rPr lang="en-US" dirty="0"/>
              <a:t> </a:t>
            </a:r>
            <a:r>
              <a:rPr lang="en-US" i="1" dirty="0"/>
              <a:t>be</a:t>
            </a:r>
            <a:r>
              <a:rPr lang="en-US" dirty="0"/>
              <a:t>  je </a:t>
            </a:r>
            <a:r>
              <a:rPr lang="en-US" dirty="0" err="1"/>
              <a:t>klademe</a:t>
            </a:r>
            <a:r>
              <a:rPr lang="en-US" dirty="0"/>
              <a:t> </a:t>
            </a:r>
            <a:r>
              <a:rPr lang="en-US" dirty="0" err="1"/>
              <a:t>až</a:t>
            </a:r>
            <a:r>
              <a:rPr lang="en-US" dirty="0"/>
              <a:t> za </a:t>
            </a:r>
            <a:r>
              <a:rPr lang="en-US" dirty="0" err="1"/>
              <a:t>sloveso</a:t>
            </a:r>
            <a:r>
              <a:rPr lang="en-US" dirty="0"/>
              <a:t> be: </a:t>
            </a:r>
            <a:r>
              <a:rPr lang="en-US" i="1" dirty="0"/>
              <a:t>Jim </a:t>
            </a:r>
            <a:r>
              <a:rPr lang="en-US" b="1" i="1" dirty="0"/>
              <a:t>is never </a:t>
            </a:r>
            <a:r>
              <a:rPr lang="en-US" i="1" dirty="0"/>
              <a:t>late for meetings. Buses </a:t>
            </a:r>
            <a:r>
              <a:rPr lang="en-US" b="1" i="1" dirty="0"/>
              <a:t>aren’t always</a:t>
            </a:r>
            <a:r>
              <a:rPr lang="en-US" i="1" dirty="0"/>
              <a:t> on time.</a:t>
            </a: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DC2B36-3DBE-4A80-ADD6-670C135F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29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11D043-E5C5-48E0-B0CB-68C614D25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Materials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618FF0-893E-401F-AC8D-D8506DB71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/>
              <a:t>Textbook</a:t>
            </a:r>
            <a:r>
              <a:rPr lang="cs-CZ" sz="2800" dirty="0"/>
              <a:t>: </a:t>
            </a:r>
            <a:r>
              <a:rPr lang="cs-CZ" sz="2800" dirty="0" err="1"/>
              <a:t>Lifestyle</a:t>
            </a:r>
            <a:r>
              <a:rPr lang="cs-CZ" sz="2800" dirty="0"/>
              <a:t> </a:t>
            </a:r>
            <a:r>
              <a:rPr lang="cs-CZ" sz="2800" dirty="0" err="1"/>
              <a:t>pre-intermediate</a:t>
            </a:r>
            <a:r>
              <a:rPr lang="cs-CZ" sz="2800" dirty="0"/>
              <a:t>, </a:t>
            </a:r>
            <a:r>
              <a:rPr lang="cs-CZ" sz="2800" dirty="0" err="1"/>
              <a:t>Units</a:t>
            </a:r>
            <a:r>
              <a:rPr lang="cs-CZ" sz="2800" dirty="0"/>
              <a:t> 1 – 5</a:t>
            </a:r>
          </a:p>
          <a:p>
            <a:r>
              <a:rPr lang="cs-CZ" sz="2800" dirty="0"/>
              <a:t>Stručný přehled gramatiky pro úroveň A2 (Hrbek – Vogeltanzová) – máte na </a:t>
            </a:r>
            <a:r>
              <a:rPr lang="cs-CZ" sz="2800" dirty="0" err="1"/>
              <a:t>Moodle</a:t>
            </a:r>
            <a:endParaRPr lang="cs-CZ" sz="2800" dirty="0"/>
          </a:p>
          <a:p>
            <a:r>
              <a:rPr lang="cs-CZ" sz="2800" dirty="0"/>
              <a:t>Doporučený slovník: </a:t>
            </a:r>
            <a:r>
              <a:rPr lang="cs-CZ" sz="2800" dirty="0" err="1"/>
              <a:t>Longman</a:t>
            </a:r>
            <a:r>
              <a:rPr lang="cs-CZ" sz="2800" dirty="0"/>
              <a:t> </a:t>
            </a:r>
            <a:r>
              <a:rPr lang="cs-CZ" sz="2800" dirty="0" err="1"/>
              <a:t>Contemporary</a:t>
            </a:r>
            <a:r>
              <a:rPr lang="cs-CZ" sz="2800" dirty="0"/>
              <a:t> </a:t>
            </a:r>
            <a:r>
              <a:rPr lang="cs-CZ" sz="2800" dirty="0" err="1"/>
              <a:t>Dictionary</a:t>
            </a:r>
            <a:endParaRPr lang="cs-CZ" sz="2800" dirty="0"/>
          </a:p>
          <a:p>
            <a:r>
              <a:rPr lang="cs-CZ" sz="2800" dirty="0"/>
              <a:t>Doporučená učebnice gramatiky:</a:t>
            </a:r>
          </a:p>
          <a:p>
            <a:r>
              <a:rPr lang="cs-CZ" sz="2800" dirty="0" err="1"/>
              <a:t>Raymong</a:t>
            </a:r>
            <a:r>
              <a:rPr lang="cs-CZ" sz="2800" dirty="0"/>
              <a:t> Murphy: </a:t>
            </a:r>
            <a:r>
              <a:rPr lang="cs-CZ" sz="2800" dirty="0" err="1"/>
              <a:t>Essential</a:t>
            </a:r>
            <a:r>
              <a:rPr lang="cs-CZ" sz="2800" dirty="0"/>
              <a:t> </a:t>
            </a:r>
            <a:r>
              <a:rPr lang="cs-CZ" sz="2800" dirty="0" err="1"/>
              <a:t>Grammar</a:t>
            </a:r>
            <a:r>
              <a:rPr lang="cs-CZ" sz="2800" dirty="0"/>
              <a:t> in Use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D7BA15A-77B7-449A-96B3-8D29F89B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56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7DF10-B60F-4F77-A457-7E13929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Programme</a:t>
            </a:r>
            <a:r>
              <a:rPr lang="en-US" dirty="0"/>
              <a:t>: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AF897A-D92B-494E-9E5F-D5720A48E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sz="4000" b="1" u="sng" dirty="0"/>
              <a:t>Unit 1:</a:t>
            </a:r>
            <a:r>
              <a:rPr lang="cs-CZ" sz="4000" b="1" dirty="0"/>
              <a:t> </a:t>
            </a:r>
            <a:r>
              <a:rPr lang="cs-CZ" sz="4000" b="1" dirty="0" err="1"/>
              <a:t>Present</a:t>
            </a:r>
            <a:r>
              <a:rPr lang="cs-CZ" sz="4000" b="1" dirty="0"/>
              <a:t> </a:t>
            </a:r>
            <a:r>
              <a:rPr lang="cs-CZ" sz="4000" b="1" dirty="0" err="1"/>
              <a:t>simple</a:t>
            </a:r>
            <a:r>
              <a:rPr lang="cs-CZ" sz="4000" b="1" dirty="0"/>
              <a:t> + </a:t>
            </a:r>
            <a:r>
              <a:rPr lang="cs-CZ" sz="4000" b="1" dirty="0" err="1"/>
              <a:t>present</a:t>
            </a:r>
            <a:r>
              <a:rPr lang="cs-CZ" sz="4000" b="1" dirty="0"/>
              <a:t> </a:t>
            </a:r>
            <a:r>
              <a:rPr lang="cs-CZ" sz="4000" b="1" dirty="0" err="1"/>
              <a:t>continuous</a:t>
            </a:r>
            <a:r>
              <a:rPr lang="cs-CZ" sz="4000" b="1" dirty="0"/>
              <a:t>, </a:t>
            </a:r>
            <a:r>
              <a:rPr lang="cs-CZ" sz="4000" b="1" dirty="0" err="1"/>
              <a:t>present</a:t>
            </a:r>
            <a:r>
              <a:rPr lang="cs-CZ" sz="4000" b="1" dirty="0"/>
              <a:t> </a:t>
            </a:r>
            <a:r>
              <a:rPr lang="cs-CZ" sz="4000" b="1" dirty="0" err="1"/>
              <a:t>simple</a:t>
            </a:r>
            <a:r>
              <a:rPr lang="cs-CZ" sz="4000" b="1" dirty="0"/>
              <a:t> + </a:t>
            </a:r>
            <a:r>
              <a:rPr lang="cs-CZ" sz="4000" b="1" dirty="0" err="1"/>
              <a:t>adverbs</a:t>
            </a:r>
            <a:r>
              <a:rPr lang="cs-CZ" sz="4000" b="1" dirty="0"/>
              <a:t> </a:t>
            </a:r>
            <a:r>
              <a:rPr lang="cs-CZ" sz="4000" b="1" dirty="0" err="1"/>
              <a:t>of</a:t>
            </a:r>
            <a:r>
              <a:rPr lang="cs-CZ" sz="4000" b="1" dirty="0"/>
              <a:t> </a:t>
            </a:r>
            <a:r>
              <a:rPr lang="cs-CZ" sz="4000" b="1" dirty="0" err="1"/>
              <a:t>frequency</a:t>
            </a:r>
            <a:endParaRPr lang="cs-CZ" sz="4000" b="1" dirty="0"/>
          </a:p>
          <a:p>
            <a:r>
              <a:rPr lang="cs-CZ" sz="4000" b="1" u="sng" dirty="0"/>
              <a:t>Unit 2:</a:t>
            </a:r>
            <a:r>
              <a:rPr lang="cs-CZ" sz="4000" b="1" dirty="0"/>
              <a:t> </a:t>
            </a:r>
            <a:r>
              <a:rPr lang="cs-CZ" sz="4000" b="1" i="1" dirty="0" err="1"/>
              <a:t>Future</a:t>
            </a:r>
            <a:r>
              <a:rPr lang="cs-CZ" sz="4000" b="1" i="1" dirty="0"/>
              <a:t> tense: </a:t>
            </a:r>
            <a:r>
              <a:rPr lang="cs-CZ" sz="4000" b="1" i="1" dirty="0" err="1"/>
              <a:t>will</a:t>
            </a:r>
            <a:endParaRPr lang="cs-CZ" sz="4000" b="1" i="1" dirty="0"/>
          </a:p>
          <a:p>
            <a:r>
              <a:rPr lang="cs-CZ" sz="4000" b="1" u="sng" dirty="0"/>
              <a:t>Unit 3:</a:t>
            </a:r>
            <a:r>
              <a:rPr lang="cs-CZ" sz="4000" b="1" dirty="0"/>
              <a:t> </a:t>
            </a:r>
            <a:r>
              <a:rPr lang="cs-CZ" sz="4000" b="1" i="1" dirty="0"/>
              <a:t>Past </a:t>
            </a:r>
            <a:r>
              <a:rPr lang="cs-CZ" sz="4000" b="1" i="1" dirty="0" err="1"/>
              <a:t>simple</a:t>
            </a:r>
            <a:r>
              <a:rPr lang="cs-CZ" sz="4000" b="1" dirty="0"/>
              <a:t>: use + </a:t>
            </a:r>
            <a:r>
              <a:rPr lang="cs-CZ" sz="4000" b="1" dirty="0" err="1"/>
              <a:t>form</a:t>
            </a:r>
            <a:endParaRPr lang="cs-CZ" sz="4000" b="1" dirty="0"/>
          </a:p>
          <a:p>
            <a:r>
              <a:rPr lang="cs-CZ" sz="4000" b="1" u="sng" dirty="0"/>
              <a:t>Unit 4:</a:t>
            </a:r>
            <a:r>
              <a:rPr lang="cs-CZ" sz="4000" b="1" dirty="0"/>
              <a:t> </a:t>
            </a:r>
            <a:r>
              <a:rPr lang="cs-CZ" sz="4000" b="1" i="1" dirty="0" err="1"/>
              <a:t>Comparative</a:t>
            </a:r>
            <a:r>
              <a:rPr lang="cs-CZ" sz="4000" b="1" i="1" dirty="0"/>
              <a:t> and superlative </a:t>
            </a:r>
            <a:r>
              <a:rPr lang="cs-CZ" sz="4000" b="1" i="1" dirty="0" err="1"/>
              <a:t>adjectives</a:t>
            </a:r>
            <a:endParaRPr lang="cs-CZ" sz="4000" b="1" i="1" dirty="0"/>
          </a:p>
          <a:p>
            <a:r>
              <a:rPr lang="cs-CZ" sz="4000" b="1" u="sng" dirty="0"/>
              <a:t>Unit 5:</a:t>
            </a:r>
            <a:r>
              <a:rPr lang="cs-CZ" sz="4000" b="1" dirty="0"/>
              <a:t> </a:t>
            </a:r>
            <a:r>
              <a:rPr lang="cs-CZ" sz="4000" b="1" i="1" dirty="0" err="1"/>
              <a:t>Future</a:t>
            </a:r>
            <a:r>
              <a:rPr lang="cs-CZ" sz="4000" b="1" i="1" dirty="0"/>
              <a:t> tense: </a:t>
            </a:r>
            <a:r>
              <a:rPr lang="cs-CZ" sz="4000" b="1" i="1" dirty="0" err="1"/>
              <a:t>going</a:t>
            </a:r>
            <a:r>
              <a:rPr lang="cs-CZ" sz="4000" b="1" i="1" dirty="0"/>
              <a:t> to</a:t>
            </a:r>
          </a:p>
          <a:p>
            <a:endParaRPr lang="cs-CZ" sz="4000" b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087746-CF33-4C24-BB15-65555F244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04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0B6DE9-9005-434D-8A9A-B784E7CBE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1 – </a:t>
            </a: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simple</a:t>
            </a:r>
            <a:r>
              <a:rPr lang="cs-CZ" dirty="0"/>
              <a:t> part 1</a:t>
            </a:r>
            <a:br>
              <a:rPr lang="cs-CZ" dirty="0"/>
            </a:br>
            <a:r>
              <a:rPr lang="cs-CZ" dirty="0" err="1"/>
              <a:t>pages</a:t>
            </a:r>
            <a:r>
              <a:rPr lang="cs-CZ" dirty="0"/>
              <a:t> 5 + 7, </a:t>
            </a:r>
            <a:r>
              <a:rPr lang="cs-CZ" dirty="0" err="1"/>
              <a:t>grammar</a:t>
            </a:r>
            <a:r>
              <a:rPr lang="cs-CZ" dirty="0"/>
              <a:t> </a:t>
            </a:r>
            <a:r>
              <a:rPr lang="cs-CZ" dirty="0" err="1"/>
              <a:t>pages</a:t>
            </a:r>
            <a:r>
              <a:rPr lang="cs-CZ" dirty="0"/>
              <a:t> 164 - 165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117468-DF5C-41BB-8275-E9D227893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u="sng" dirty="0" err="1"/>
              <a:t>Použití</a:t>
            </a:r>
            <a:r>
              <a:rPr lang="en-US" b="1" u="sng" dirty="0"/>
              <a:t>:</a:t>
            </a:r>
            <a:endParaRPr lang="cs-CZ" dirty="0"/>
          </a:p>
          <a:p>
            <a:r>
              <a:rPr lang="en-US" b="1" dirty="0"/>
              <a:t> </a:t>
            </a:r>
            <a:r>
              <a:rPr lang="en-US" dirty="0" err="1"/>
              <a:t>Přítomný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prostý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, </a:t>
            </a:r>
            <a:r>
              <a:rPr lang="en-US" dirty="0" err="1"/>
              <a:t>mluvíme</a:t>
            </a:r>
            <a:r>
              <a:rPr lang="en-US" dirty="0"/>
              <a:t>-li o </a:t>
            </a:r>
            <a:r>
              <a:rPr lang="en-US" dirty="0" err="1"/>
              <a:t>opakovaných</a:t>
            </a:r>
            <a:r>
              <a:rPr lang="en-US" dirty="0"/>
              <a:t> </a:t>
            </a:r>
            <a:r>
              <a:rPr lang="en-US" dirty="0" err="1"/>
              <a:t>činnostech</a:t>
            </a:r>
            <a:r>
              <a:rPr lang="en-US" dirty="0"/>
              <a:t>, </a:t>
            </a:r>
            <a:r>
              <a:rPr lang="en-US" dirty="0" err="1"/>
              <a:t>dlouhodobých</a:t>
            </a:r>
            <a:r>
              <a:rPr lang="en-US" dirty="0"/>
              <a:t> </a:t>
            </a:r>
            <a:r>
              <a:rPr lang="en-US" dirty="0" err="1"/>
              <a:t>situacích</a:t>
            </a:r>
            <a:r>
              <a:rPr lang="en-US" dirty="0"/>
              <a:t>, o </a:t>
            </a:r>
            <a:r>
              <a:rPr lang="en-US" dirty="0" err="1"/>
              <a:t>věcech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vždy</a:t>
            </a:r>
            <a:r>
              <a:rPr lang="en-US" dirty="0"/>
              <a:t> </a:t>
            </a:r>
            <a:r>
              <a:rPr lang="en-US" dirty="0" err="1"/>
              <a:t>pravda</a:t>
            </a:r>
            <a:r>
              <a:rPr lang="en-US" dirty="0"/>
              <a:t> a </a:t>
            </a:r>
            <a:r>
              <a:rPr lang="en-US" dirty="0" err="1"/>
              <a:t>tehdy</a:t>
            </a:r>
            <a:r>
              <a:rPr lang="en-US" dirty="0"/>
              <a:t>, </a:t>
            </a:r>
            <a:r>
              <a:rPr lang="en-US" dirty="0" err="1"/>
              <a:t>mluvíme</a:t>
            </a:r>
            <a:r>
              <a:rPr lang="en-US" dirty="0"/>
              <a:t>-li o </a:t>
            </a:r>
            <a:r>
              <a:rPr lang="en-US" dirty="0" err="1"/>
              <a:t>faktech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reáliích</a:t>
            </a:r>
            <a:r>
              <a:rPr lang="en-US" dirty="0"/>
              <a:t>.</a:t>
            </a:r>
            <a:endParaRPr lang="cs-CZ" dirty="0"/>
          </a:p>
          <a:p>
            <a:r>
              <a:rPr lang="en-US" b="1" u="sng" dirty="0" err="1"/>
              <a:t>Tvary</a:t>
            </a:r>
            <a:r>
              <a:rPr lang="en-US" b="1" u="sng" dirty="0"/>
              <a:t>:</a:t>
            </a:r>
            <a:endParaRPr lang="cs-CZ" dirty="0"/>
          </a:p>
          <a:p>
            <a:r>
              <a:rPr lang="en-US" dirty="0"/>
              <a:t> </a:t>
            </a:r>
            <a:r>
              <a:rPr lang="cs-CZ" dirty="0"/>
              <a:t>Kladné věty:</a:t>
            </a:r>
            <a:r>
              <a:rPr lang="en-US" dirty="0"/>
              <a:t>)   </a:t>
            </a:r>
            <a:endParaRPr lang="cs-CZ" dirty="0"/>
          </a:p>
          <a:p>
            <a:r>
              <a:rPr lang="en-US" i="1" dirty="0"/>
              <a:t>I / you / we / they work.</a:t>
            </a:r>
            <a:endParaRPr lang="cs-CZ" i="1" dirty="0"/>
          </a:p>
          <a:p>
            <a:r>
              <a:rPr lang="en-US" i="1" dirty="0"/>
              <a:t>he / she / it works.</a:t>
            </a:r>
            <a:r>
              <a:rPr lang="en-US" dirty="0"/>
              <a:t>     </a:t>
            </a:r>
            <a:r>
              <a:rPr lang="en-US" b="1" dirty="0"/>
              <a:t>3. </a:t>
            </a:r>
            <a:r>
              <a:rPr lang="en-US" b="1" dirty="0" err="1"/>
              <a:t>osoba</a:t>
            </a:r>
            <a:r>
              <a:rPr lang="en-US" b="1" dirty="0"/>
              <a:t> </a:t>
            </a:r>
            <a:r>
              <a:rPr lang="en-US" b="1" dirty="0" err="1"/>
              <a:t>jednotného</a:t>
            </a:r>
            <a:r>
              <a:rPr lang="en-US" b="1" dirty="0"/>
              <a:t> </a:t>
            </a:r>
            <a:r>
              <a:rPr lang="en-US" b="1" dirty="0" err="1"/>
              <a:t>čísla</a:t>
            </a:r>
            <a:r>
              <a:rPr lang="en-US" b="1" dirty="0"/>
              <a:t> </a:t>
            </a:r>
            <a:r>
              <a:rPr lang="en-US" b="1" dirty="0" err="1"/>
              <a:t>přibírá</a:t>
            </a:r>
            <a:r>
              <a:rPr lang="en-US" b="1" dirty="0"/>
              <a:t> </a:t>
            </a:r>
            <a:r>
              <a:rPr lang="en-US" b="1" dirty="0" err="1"/>
              <a:t>koncové</a:t>
            </a:r>
            <a:r>
              <a:rPr lang="en-US" b="1" dirty="0"/>
              <a:t> –s (viz </a:t>
            </a:r>
            <a:r>
              <a:rPr lang="en-US" b="1" dirty="0" err="1"/>
              <a:t>níže</a:t>
            </a:r>
            <a:r>
              <a:rPr lang="en-US" b="1" dirty="0"/>
              <a:t>)</a:t>
            </a:r>
            <a:endParaRPr lang="cs-CZ" dirty="0"/>
          </a:p>
          <a:p>
            <a:r>
              <a:rPr lang="en-US" dirty="0"/>
              <a:t>  </a:t>
            </a:r>
            <a:r>
              <a:rPr lang="en-US" dirty="0" err="1"/>
              <a:t>Zápor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dirty="0" err="1"/>
              <a:t>použitím</a:t>
            </a:r>
            <a:r>
              <a:rPr lang="en-US" dirty="0"/>
              <a:t> </a:t>
            </a:r>
            <a:r>
              <a:rPr lang="en-US" dirty="0" err="1"/>
              <a:t>pomocného</a:t>
            </a:r>
            <a:r>
              <a:rPr lang="en-US" dirty="0"/>
              <a:t> </a:t>
            </a:r>
            <a:r>
              <a:rPr lang="en-US" i="1" dirty="0"/>
              <a:t>do not (don’t)</a:t>
            </a:r>
            <a:r>
              <a:rPr lang="en-US" dirty="0"/>
              <a:t>, v </a:t>
            </a:r>
            <a:r>
              <a:rPr lang="en-US" dirty="0" err="1"/>
              <a:t>případě</a:t>
            </a:r>
            <a:r>
              <a:rPr lang="en-US" dirty="0"/>
              <a:t> 3. </a:t>
            </a:r>
            <a:r>
              <a:rPr lang="en-US" dirty="0" err="1"/>
              <a:t>osoby</a:t>
            </a:r>
            <a:r>
              <a:rPr lang="en-US" dirty="0"/>
              <a:t> </a:t>
            </a:r>
            <a:r>
              <a:rPr lang="en-US" dirty="0" err="1"/>
              <a:t>jednotného</a:t>
            </a:r>
            <a:r>
              <a:rPr lang="en-US" dirty="0"/>
              <a:t> </a:t>
            </a:r>
            <a:r>
              <a:rPr lang="en-US" dirty="0" err="1"/>
              <a:t>čísla</a:t>
            </a:r>
            <a:r>
              <a:rPr lang="en-US" dirty="0"/>
              <a:t> </a:t>
            </a:r>
            <a:r>
              <a:rPr lang="en-US" i="1" dirty="0"/>
              <a:t>does not (doesn’t</a:t>
            </a:r>
            <a:r>
              <a:rPr lang="en-US" dirty="0"/>
              <a:t>) + </a:t>
            </a:r>
            <a:r>
              <a:rPr lang="en-US" dirty="0" err="1"/>
              <a:t>infinitivu</a:t>
            </a:r>
            <a:r>
              <a:rPr lang="en-US" dirty="0"/>
              <a:t> </a:t>
            </a:r>
            <a:r>
              <a:rPr lang="en-US" dirty="0" err="1"/>
              <a:t>slovesa</a:t>
            </a:r>
            <a:r>
              <a:rPr lang="en-US" dirty="0"/>
              <a:t>! </a:t>
            </a:r>
            <a:endParaRPr lang="cs-CZ" dirty="0"/>
          </a:p>
          <a:p>
            <a:r>
              <a:rPr lang="cs-CZ" dirty="0"/>
              <a:t>T</a:t>
            </a:r>
            <a:r>
              <a:rPr lang="en-US" dirty="0" err="1"/>
              <a:t>akže</a:t>
            </a:r>
            <a:r>
              <a:rPr lang="en-US" dirty="0"/>
              <a:t> </a:t>
            </a:r>
            <a:r>
              <a:rPr lang="en-US" dirty="0" err="1"/>
              <a:t>záporná</a:t>
            </a:r>
            <a:r>
              <a:rPr lang="en-US" dirty="0"/>
              <a:t> </a:t>
            </a:r>
            <a:r>
              <a:rPr lang="en-US" dirty="0" err="1"/>
              <a:t>věta</a:t>
            </a:r>
            <a:r>
              <a:rPr lang="en-US" dirty="0"/>
              <a:t> </a:t>
            </a:r>
            <a:r>
              <a:rPr lang="en-US" dirty="0" err="1"/>
              <a:t>zní</a:t>
            </a:r>
            <a:r>
              <a:rPr lang="en-US" dirty="0"/>
              <a:t>: </a:t>
            </a:r>
            <a:r>
              <a:rPr lang="en-US" i="1" dirty="0"/>
              <a:t>He does not work</a:t>
            </a:r>
            <a:r>
              <a:rPr lang="en-US" dirty="0"/>
              <a:t>. </a:t>
            </a:r>
            <a:r>
              <a:rPr lang="en-US" b="1" dirty="0" err="1"/>
              <a:t>Nikoli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i="1" strike="sngStrike" dirty="0"/>
              <a:t>He does not works</a:t>
            </a:r>
            <a:r>
              <a:rPr lang="en-US" strike="sngStrike" dirty="0"/>
              <a:t>.</a:t>
            </a:r>
            <a:endParaRPr lang="cs-CZ" dirty="0"/>
          </a:p>
          <a:p>
            <a:r>
              <a:rPr lang="en-US" i="1" dirty="0"/>
              <a:t> I / you / we / they </a:t>
            </a:r>
            <a:r>
              <a:rPr lang="en-US" b="1" i="1" dirty="0"/>
              <a:t>do not (don’t) work</a:t>
            </a:r>
            <a:r>
              <a:rPr lang="en-US" i="1" dirty="0"/>
              <a:t>.</a:t>
            </a:r>
            <a:endParaRPr lang="cs-CZ" i="1" dirty="0"/>
          </a:p>
          <a:p>
            <a:r>
              <a:rPr lang="en-US" i="1" dirty="0"/>
              <a:t>he / she / it </a:t>
            </a:r>
            <a:r>
              <a:rPr lang="en-US" b="1" i="1" dirty="0"/>
              <a:t>does not (doesn’t) work</a:t>
            </a:r>
            <a:r>
              <a:rPr lang="en-US" i="1" dirty="0"/>
              <a:t>.   </a:t>
            </a: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C0B48FE-FCCE-47D4-9817-0D36C5DE3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3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157214-65C5-4828-89D3-049222518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1 – </a:t>
            </a: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simple</a:t>
            </a:r>
            <a:r>
              <a:rPr lang="cs-CZ" dirty="0"/>
              <a:t> part 2</a:t>
            </a:r>
            <a:br>
              <a:rPr lang="cs-CZ" dirty="0"/>
            </a:br>
            <a:r>
              <a:rPr lang="cs-CZ" dirty="0" err="1"/>
              <a:t>pages</a:t>
            </a:r>
            <a:r>
              <a:rPr lang="cs-CZ" dirty="0"/>
              <a:t> 5 + 7, </a:t>
            </a:r>
            <a:r>
              <a:rPr lang="cs-CZ" dirty="0" err="1"/>
              <a:t>grammar</a:t>
            </a:r>
            <a:r>
              <a:rPr lang="cs-CZ" dirty="0"/>
              <a:t> </a:t>
            </a:r>
            <a:r>
              <a:rPr lang="cs-CZ" dirty="0" err="1"/>
              <a:t>pages</a:t>
            </a:r>
            <a:r>
              <a:rPr lang="cs-CZ" dirty="0"/>
              <a:t> 164 - 165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B8FCC8-EF73-40EF-91FD-E6D3E2C57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Otázku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dirty="0" err="1"/>
              <a:t>pomocného</a:t>
            </a:r>
            <a:r>
              <a:rPr lang="en-US" dirty="0"/>
              <a:t> </a:t>
            </a:r>
            <a:r>
              <a:rPr lang="en-US" i="1" dirty="0"/>
              <a:t>Do / Does</a:t>
            </a:r>
            <a:r>
              <a:rPr lang="en-US" dirty="0"/>
              <a:t> </a:t>
            </a:r>
            <a:r>
              <a:rPr lang="en-US" dirty="0" err="1"/>
              <a:t>umístěného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podmět</a:t>
            </a:r>
            <a:r>
              <a:rPr lang="en-US" dirty="0"/>
              <a:t>. </a:t>
            </a:r>
            <a:endParaRPr lang="cs-CZ" dirty="0"/>
          </a:p>
          <a:p>
            <a:r>
              <a:rPr lang="en-US" i="1" dirty="0"/>
              <a:t>Do I / you / we / they work?</a:t>
            </a:r>
            <a:endParaRPr lang="cs-CZ" i="1" dirty="0"/>
          </a:p>
          <a:p>
            <a:r>
              <a:rPr lang="en-US" i="1" dirty="0"/>
              <a:t>Does he / she / it work?</a:t>
            </a:r>
            <a:endParaRPr lang="cs-CZ" i="1" dirty="0"/>
          </a:p>
          <a:p>
            <a:r>
              <a:rPr lang="en-US" i="1" dirty="0"/>
              <a:t>Where do you work?</a:t>
            </a:r>
            <a:endParaRPr lang="cs-CZ" i="1" dirty="0"/>
          </a:p>
          <a:p>
            <a:r>
              <a:rPr lang="en-US" u="sng" dirty="0" err="1"/>
              <a:t>Krátká</a:t>
            </a:r>
            <a:r>
              <a:rPr lang="en-US" u="sng" dirty="0"/>
              <a:t> </a:t>
            </a:r>
            <a:r>
              <a:rPr lang="en-US" u="sng" dirty="0" err="1"/>
              <a:t>odpověď</a:t>
            </a:r>
            <a:r>
              <a:rPr lang="en-US" u="sng" dirty="0"/>
              <a:t>:</a:t>
            </a:r>
            <a:r>
              <a:rPr lang="en-US" dirty="0"/>
              <a:t> </a:t>
            </a:r>
            <a:endParaRPr lang="cs-CZ" dirty="0"/>
          </a:p>
          <a:p>
            <a:r>
              <a:rPr lang="en-US" dirty="0"/>
              <a:t> V </a:t>
            </a:r>
            <a:r>
              <a:rPr lang="en-US" dirty="0" err="1"/>
              <a:t>krátké</a:t>
            </a:r>
            <a:r>
              <a:rPr lang="en-US" dirty="0"/>
              <a:t> </a:t>
            </a:r>
            <a:r>
              <a:rPr lang="en-US" dirty="0" err="1"/>
              <a:t>odpovědi</a:t>
            </a:r>
            <a:r>
              <a:rPr lang="en-US" dirty="0"/>
              <a:t> </a:t>
            </a:r>
            <a:r>
              <a:rPr lang="en-US" dirty="0" err="1"/>
              <a:t>použijeme</a:t>
            </a:r>
            <a:r>
              <a:rPr lang="en-US" dirty="0"/>
              <a:t> </a:t>
            </a:r>
            <a:r>
              <a:rPr lang="en-US" dirty="0" err="1"/>
              <a:t>příslušné</a:t>
            </a:r>
            <a:r>
              <a:rPr lang="en-US" dirty="0"/>
              <a:t> </a:t>
            </a:r>
            <a:r>
              <a:rPr lang="en-US" dirty="0" err="1"/>
              <a:t>osobní</a:t>
            </a:r>
            <a:r>
              <a:rPr lang="en-US" dirty="0"/>
              <a:t> </a:t>
            </a:r>
            <a:r>
              <a:rPr lang="en-US" dirty="0" err="1"/>
              <a:t>zájmeno</a:t>
            </a:r>
            <a:r>
              <a:rPr lang="en-US" dirty="0"/>
              <a:t> + </a:t>
            </a:r>
            <a:r>
              <a:rPr lang="en-US" dirty="0" err="1"/>
              <a:t>pomocné</a:t>
            </a:r>
            <a:r>
              <a:rPr lang="en-US" dirty="0"/>
              <a:t> </a:t>
            </a:r>
            <a:r>
              <a:rPr lang="en-US" i="1" dirty="0"/>
              <a:t>do / does</a:t>
            </a:r>
            <a:r>
              <a:rPr lang="en-US" dirty="0"/>
              <a:t> v  </a:t>
            </a:r>
            <a:r>
              <a:rPr lang="en-US" dirty="0" err="1"/>
              <a:t>kladných</a:t>
            </a:r>
            <a:r>
              <a:rPr lang="en-US" dirty="0"/>
              <a:t> </a:t>
            </a:r>
            <a:r>
              <a:rPr lang="en-US" dirty="0" err="1"/>
              <a:t>větách</a:t>
            </a:r>
            <a:r>
              <a:rPr lang="en-US" dirty="0"/>
              <a:t>, </a:t>
            </a:r>
            <a:r>
              <a:rPr lang="en-US" i="1" dirty="0"/>
              <a:t>don’t a doesn’t</a:t>
            </a:r>
            <a:r>
              <a:rPr lang="en-US" dirty="0"/>
              <a:t> v </a:t>
            </a:r>
            <a:r>
              <a:rPr lang="en-US" dirty="0" err="1"/>
              <a:t>záporných</a:t>
            </a:r>
            <a:r>
              <a:rPr lang="en-US" dirty="0"/>
              <a:t> </a:t>
            </a:r>
            <a:r>
              <a:rPr lang="en-US" dirty="0" err="1"/>
              <a:t>větách</a:t>
            </a:r>
            <a:r>
              <a:rPr lang="en-US" dirty="0"/>
              <a:t>. </a:t>
            </a:r>
            <a:r>
              <a:rPr lang="en-US" dirty="0" err="1"/>
              <a:t>Významové</a:t>
            </a:r>
            <a:r>
              <a:rPr lang="en-US" dirty="0"/>
              <a:t> </a:t>
            </a:r>
            <a:r>
              <a:rPr lang="en-US" dirty="0" err="1"/>
              <a:t>sloveso</a:t>
            </a:r>
            <a:r>
              <a:rPr lang="en-US" dirty="0"/>
              <a:t> se </a:t>
            </a:r>
            <a:r>
              <a:rPr lang="en-US" dirty="0" err="1"/>
              <a:t>již</a:t>
            </a:r>
            <a:r>
              <a:rPr lang="en-US" dirty="0"/>
              <a:t> </a:t>
            </a:r>
            <a:r>
              <a:rPr lang="en-US" dirty="0" err="1"/>
              <a:t>neopakuje</a:t>
            </a:r>
            <a:r>
              <a:rPr lang="en-US" dirty="0"/>
              <a:t>.</a:t>
            </a:r>
            <a:endParaRPr lang="cs-CZ" dirty="0"/>
          </a:p>
          <a:p>
            <a:r>
              <a:rPr lang="en-US" i="1" dirty="0"/>
              <a:t>Do you work in a garage? Yes, I do</a:t>
            </a:r>
            <a:r>
              <a:rPr lang="en-US" dirty="0"/>
              <a:t>. </a:t>
            </a:r>
            <a:r>
              <a:rPr lang="cs-CZ" dirty="0"/>
              <a:t>N</a:t>
            </a:r>
            <a:r>
              <a:rPr lang="en-US" b="1" dirty="0" err="1"/>
              <a:t>ikoli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i="1" strike="sngStrike" dirty="0"/>
              <a:t>Yes, I work.</a:t>
            </a:r>
            <a:endParaRPr lang="cs-CZ" i="1" dirty="0"/>
          </a:p>
          <a:p>
            <a:r>
              <a:rPr lang="en-US" i="1" dirty="0"/>
              <a:t>Does he pay cash? No, he doesn’t.</a:t>
            </a:r>
            <a:r>
              <a:rPr lang="en-US" dirty="0"/>
              <a:t> </a:t>
            </a:r>
            <a:r>
              <a:rPr lang="en-US" b="1" dirty="0" err="1"/>
              <a:t>Nikoli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i="1" strike="sngStrike" dirty="0"/>
              <a:t>No, he  doesn’t pay.</a:t>
            </a:r>
            <a:endParaRPr lang="cs-CZ" i="1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4BA2BF7-4461-46C8-BCB8-3DB0E3AD8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254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9E47C3-037C-4927-B88C-F8452F407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1 – </a:t>
            </a: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simple</a:t>
            </a:r>
            <a:r>
              <a:rPr lang="cs-CZ" dirty="0"/>
              <a:t> part 3</a:t>
            </a:r>
            <a:br>
              <a:rPr lang="cs-CZ" dirty="0"/>
            </a:br>
            <a:r>
              <a:rPr lang="cs-CZ" dirty="0" err="1"/>
              <a:t>pages</a:t>
            </a:r>
            <a:r>
              <a:rPr lang="cs-CZ" dirty="0"/>
              <a:t> 5 + 7, </a:t>
            </a:r>
            <a:r>
              <a:rPr lang="cs-CZ" dirty="0" err="1"/>
              <a:t>grammar</a:t>
            </a:r>
            <a:r>
              <a:rPr lang="cs-CZ" dirty="0"/>
              <a:t> </a:t>
            </a:r>
            <a:r>
              <a:rPr lang="cs-CZ" dirty="0" err="1"/>
              <a:t>pages</a:t>
            </a:r>
            <a:r>
              <a:rPr lang="cs-CZ" dirty="0"/>
              <a:t> 164 - 165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2BD201-76AA-45F8-A0B8-5A9A7F1A8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700" b="1" u="sng" dirty="0" err="1"/>
              <a:t>Pravidla</a:t>
            </a:r>
            <a:r>
              <a:rPr lang="en-US" sz="1700" b="1" u="sng" dirty="0"/>
              <a:t> </a:t>
            </a:r>
            <a:r>
              <a:rPr lang="en-US" sz="1700" b="1" u="sng" dirty="0" err="1"/>
              <a:t>pravopisu</a:t>
            </a:r>
            <a:r>
              <a:rPr lang="en-US" sz="1700" b="1" u="sng" dirty="0"/>
              <a:t> pro 3. </a:t>
            </a:r>
            <a:r>
              <a:rPr lang="en-US" sz="1700" b="1" u="sng" dirty="0" err="1"/>
              <a:t>osobu</a:t>
            </a:r>
            <a:r>
              <a:rPr lang="en-US" sz="1700" b="1" u="sng" dirty="0"/>
              <a:t> </a:t>
            </a:r>
            <a:r>
              <a:rPr lang="en-US" sz="1700" b="1" u="sng" dirty="0" err="1"/>
              <a:t>jednotného</a:t>
            </a:r>
            <a:r>
              <a:rPr lang="en-US" sz="1700" b="1" u="sng" dirty="0"/>
              <a:t> </a:t>
            </a:r>
            <a:r>
              <a:rPr lang="en-US" sz="1700" b="1" u="sng" dirty="0" err="1"/>
              <a:t>čísla</a:t>
            </a:r>
            <a:r>
              <a:rPr lang="en-US" sz="1700" b="1" u="sng" dirty="0"/>
              <a:t>:</a:t>
            </a:r>
            <a:endParaRPr lang="cs-CZ" sz="1700" dirty="0"/>
          </a:p>
          <a:p>
            <a:r>
              <a:rPr lang="en-US" sz="1700" b="1" dirty="0"/>
              <a:t> </a:t>
            </a:r>
            <a:endParaRPr lang="cs-CZ" sz="1700" dirty="0"/>
          </a:p>
          <a:p>
            <a:pPr lvl="0"/>
            <a:r>
              <a:rPr lang="en-US" sz="1700" dirty="0" err="1"/>
              <a:t>Většina</a:t>
            </a:r>
            <a:r>
              <a:rPr lang="en-US" sz="1700" dirty="0"/>
              <a:t> </a:t>
            </a:r>
            <a:r>
              <a:rPr lang="en-US" sz="1700" dirty="0" err="1"/>
              <a:t>sloves</a:t>
            </a:r>
            <a:r>
              <a:rPr lang="en-US" sz="1700" dirty="0"/>
              <a:t> </a:t>
            </a:r>
            <a:r>
              <a:rPr lang="en-US" sz="1700" dirty="0" err="1"/>
              <a:t>přibírá</a:t>
            </a:r>
            <a:r>
              <a:rPr lang="en-US" sz="1700" dirty="0"/>
              <a:t> -s:  </a:t>
            </a:r>
            <a:r>
              <a:rPr lang="en-US" sz="1700" i="1" dirty="0"/>
              <a:t>speak – speaks, work – works</a:t>
            </a:r>
            <a:r>
              <a:rPr lang="en-US" sz="1700" dirty="0"/>
              <a:t>.</a:t>
            </a:r>
            <a:endParaRPr lang="cs-CZ" sz="1700" dirty="0"/>
          </a:p>
          <a:p>
            <a:pPr lvl="0"/>
            <a:r>
              <a:rPr lang="en-US" sz="1700" i="1" dirty="0"/>
              <a:t>Do, go </a:t>
            </a:r>
            <a:r>
              <a:rPr lang="en-US" sz="1700" i="1" dirty="0" err="1"/>
              <a:t>přibírají</a:t>
            </a:r>
            <a:r>
              <a:rPr lang="en-US" sz="1700" i="1" dirty="0"/>
              <a:t> -es: do – does, go – goes.</a:t>
            </a:r>
            <a:endParaRPr lang="cs-CZ" sz="1700" i="1" dirty="0"/>
          </a:p>
          <a:p>
            <a:pPr lvl="0"/>
            <a:r>
              <a:rPr lang="en-US" sz="1700" dirty="0" err="1"/>
              <a:t>Slovesa</a:t>
            </a:r>
            <a:r>
              <a:rPr lang="en-US" sz="1700" dirty="0"/>
              <a:t> </a:t>
            </a:r>
            <a:r>
              <a:rPr lang="en-US" sz="1700" dirty="0" err="1"/>
              <a:t>zakončená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</a:t>
            </a:r>
            <a:r>
              <a:rPr lang="en-US" sz="1700" dirty="0" err="1"/>
              <a:t>ch</a:t>
            </a:r>
            <a:r>
              <a:rPr lang="en-US" sz="1700" dirty="0"/>
              <a:t>, </a:t>
            </a:r>
            <a:r>
              <a:rPr lang="en-US" sz="1700" dirty="0" err="1"/>
              <a:t>sh</a:t>
            </a:r>
            <a:r>
              <a:rPr lang="en-US" sz="1700" dirty="0"/>
              <a:t>, s, ss, x, z </a:t>
            </a:r>
            <a:r>
              <a:rPr lang="en-US" sz="1700" dirty="0" err="1"/>
              <a:t>přibírají</a:t>
            </a:r>
            <a:r>
              <a:rPr lang="en-US" sz="1700" dirty="0"/>
              <a:t> –es: </a:t>
            </a:r>
            <a:r>
              <a:rPr lang="en-US" sz="1700" i="1" dirty="0"/>
              <a:t>miss – misses, watch – watches, wash – washes,</a:t>
            </a:r>
            <a:r>
              <a:rPr lang="cs-CZ" sz="1700" i="1" dirty="0"/>
              <a:t> </a:t>
            </a:r>
            <a:r>
              <a:rPr lang="en-US" sz="1700" i="1" dirty="0"/>
              <a:t>fix – fixes.</a:t>
            </a:r>
            <a:endParaRPr lang="cs-CZ" sz="1700" i="1" dirty="0"/>
          </a:p>
          <a:p>
            <a:pPr lvl="0"/>
            <a:r>
              <a:rPr lang="en-US" sz="1700" dirty="0" err="1"/>
              <a:t>Slovesa</a:t>
            </a:r>
            <a:r>
              <a:rPr lang="en-US" sz="1700" dirty="0"/>
              <a:t> </a:t>
            </a:r>
            <a:r>
              <a:rPr lang="en-US" sz="1700" dirty="0" err="1"/>
              <a:t>zakončená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–y: </a:t>
            </a:r>
            <a:endParaRPr lang="cs-CZ" sz="1700" dirty="0"/>
          </a:p>
          <a:p>
            <a:pPr lvl="1"/>
            <a:r>
              <a:rPr lang="en-US" sz="1700" dirty="0" err="1"/>
              <a:t>následuje</a:t>
            </a:r>
            <a:r>
              <a:rPr lang="en-US" sz="1700" dirty="0"/>
              <a:t>-li –y po  </a:t>
            </a:r>
            <a:r>
              <a:rPr lang="en-US" sz="1700" dirty="0" err="1"/>
              <a:t>samohlásce</a:t>
            </a:r>
            <a:r>
              <a:rPr lang="en-US" sz="1700" dirty="0"/>
              <a:t>, </a:t>
            </a:r>
            <a:r>
              <a:rPr lang="en-US" sz="1700" dirty="0" err="1"/>
              <a:t>sloveso</a:t>
            </a:r>
            <a:r>
              <a:rPr lang="en-US" sz="1700" dirty="0"/>
              <a:t> </a:t>
            </a:r>
            <a:r>
              <a:rPr lang="en-US" sz="1700" dirty="0" err="1"/>
              <a:t>pouze</a:t>
            </a:r>
            <a:r>
              <a:rPr lang="en-US" sz="1700" dirty="0"/>
              <a:t> </a:t>
            </a:r>
            <a:r>
              <a:rPr lang="en-US" sz="1700" dirty="0" err="1"/>
              <a:t>přibírá</a:t>
            </a:r>
            <a:r>
              <a:rPr lang="en-US" sz="1700" dirty="0"/>
              <a:t> –s: </a:t>
            </a:r>
            <a:r>
              <a:rPr lang="en-US" sz="1700" i="1" dirty="0"/>
              <a:t>play – plays, say – says, stay – stays.</a:t>
            </a:r>
            <a:endParaRPr lang="cs-CZ" sz="1700" i="1" dirty="0"/>
          </a:p>
          <a:p>
            <a:pPr lvl="1"/>
            <a:r>
              <a:rPr lang="en-US" sz="1700" dirty="0" err="1"/>
              <a:t>následuje</a:t>
            </a:r>
            <a:r>
              <a:rPr lang="en-US" sz="1700" dirty="0"/>
              <a:t>-li –y po  </a:t>
            </a:r>
            <a:r>
              <a:rPr lang="en-US" sz="1700" dirty="0" err="1"/>
              <a:t>souhlásce</a:t>
            </a:r>
            <a:r>
              <a:rPr lang="en-US" sz="1700" dirty="0"/>
              <a:t>, -y se </a:t>
            </a:r>
            <a:r>
              <a:rPr lang="en-US" sz="1700" dirty="0" err="1"/>
              <a:t>mění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</a:t>
            </a:r>
            <a:r>
              <a:rPr lang="en-US" sz="1700" dirty="0" err="1"/>
              <a:t>ies</a:t>
            </a:r>
            <a:r>
              <a:rPr lang="en-US" sz="1700" dirty="0"/>
              <a:t> (</a:t>
            </a:r>
            <a:r>
              <a:rPr lang="en-US" sz="1700" dirty="0" err="1"/>
              <a:t>změkčuje</a:t>
            </a:r>
            <a:r>
              <a:rPr lang="en-US" sz="1700" dirty="0"/>
              <a:t>): </a:t>
            </a:r>
            <a:r>
              <a:rPr lang="en-US" sz="1700" i="1" dirty="0"/>
              <a:t>cry – cries, fly – flies, study – studies.</a:t>
            </a:r>
            <a:endParaRPr lang="cs-CZ" sz="1700" i="1" dirty="0"/>
          </a:p>
          <a:p>
            <a:pPr lvl="0"/>
            <a:r>
              <a:rPr lang="en-US" sz="1700" dirty="0" err="1"/>
              <a:t>Sloveso</a:t>
            </a:r>
            <a:r>
              <a:rPr lang="en-US" sz="1700" dirty="0"/>
              <a:t> </a:t>
            </a:r>
            <a:r>
              <a:rPr lang="en-US" sz="1700" i="1" dirty="0"/>
              <a:t>have </a:t>
            </a:r>
            <a:r>
              <a:rPr lang="en-US" sz="1700" dirty="0" err="1"/>
              <a:t>má</a:t>
            </a:r>
            <a:r>
              <a:rPr lang="en-US" sz="1700" dirty="0"/>
              <a:t> pro 3. </a:t>
            </a:r>
            <a:r>
              <a:rPr lang="en-US" sz="1700" dirty="0" err="1"/>
              <a:t>osobu</a:t>
            </a:r>
            <a:r>
              <a:rPr lang="en-US" sz="1700" dirty="0"/>
              <a:t> </a:t>
            </a:r>
            <a:r>
              <a:rPr lang="en-US" sz="1700" dirty="0" err="1"/>
              <a:t>jednotného</a:t>
            </a:r>
            <a:r>
              <a:rPr lang="en-US" sz="1700" dirty="0"/>
              <a:t> </a:t>
            </a:r>
            <a:r>
              <a:rPr lang="en-US" sz="1700" dirty="0" err="1"/>
              <a:t>číslo</a:t>
            </a:r>
            <a:r>
              <a:rPr lang="en-US" sz="1700" dirty="0"/>
              <a:t> </a:t>
            </a:r>
            <a:r>
              <a:rPr lang="en-US" sz="1700" i="1" dirty="0"/>
              <a:t>(he, she, it) </a:t>
            </a:r>
            <a:r>
              <a:rPr lang="en-US" sz="1700" i="1" dirty="0" err="1"/>
              <a:t>tvar</a:t>
            </a:r>
            <a:r>
              <a:rPr lang="en-US" sz="1700" i="1" dirty="0"/>
              <a:t> has.</a:t>
            </a:r>
            <a:endParaRPr lang="cs-CZ" sz="1700" i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763DA48-CEE8-4392-B305-EC0E6D4EE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87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731EA-E0C6-4439-9D03-BBD06E88D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7655"/>
            <a:ext cx="8596668" cy="1384916"/>
          </a:xfrm>
        </p:spPr>
        <p:txBody>
          <a:bodyPr/>
          <a:lstStyle/>
          <a:p>
            <a:r>
              <a:rPr lang="cs-CZ" dirty="0"/>
              <a:t>Unit 1 – </a:t>
            </a: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continuous</a:t>
            </a:r>
            <a:r>
              <a:rPr lang="cs-CZ" dirty="0"/>
              <a:t> part 1</a:t>
            </a:r>
            <a:br>
              <a:rPr lang="cs-CZ" dirty="0"/>
            </a:br>
            <a:r>
              <a:rPr lang="cs-CZ" dirty="0" err="1"/>
              <a:t>page</a:t>
            </a:r>
            <a:r>
              <a:rPr lang="cs-CZ" dirty="0"/>
              <a:t> 5, </a:t>
            </a:r>
            <a:r>
              <a:rPr lang="cs-CZ" dirty="0" err="1"/>
              <a:t>grammar</a:t>
            </a:r>
            <a:r>
              <a:rPr lang="cs-CZ" dirty="0"/>
              <a:t> </a:t>
            </a:r>
            <a:r>
              <a:rPr lang="cs-CZ" dirty="0" err="1"/>
              <a:t>pages</a:t>
            </a:r>
            <a:r>
              <a:rPr lang="cs-CZ" dirty="0"/>
              <a:t> 164 - 165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B0B2C4-35E9-4A5A-AD77-FD006132D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2572"/>
            <a:ext cx="8596668" cy="4923916"/>
          </a:xfrm>
        </p:spPr>
        <p:txBody>
          <a:bodyPr/>
          <a:lstStyle/>
          <a:p>
            <a:r>
              <a:rPr lang="en-US" b="1" u="sng" dirty="0" err="1"/>
              <a:t>Použití</a:t>
            </a:r>
            <a:r>
              <a:rPr lang="en-US" b="1" u="sng" dirty="0"/>
              <a:t>:</a:t>
            </a:r>
            <a:endParaRPr lang="cs-CZ" dirty="0"/>
          </a:p>
          <a:p>
            <a:r>
              <a:rPr lang="en-US" b="1" dirty="0"/>
              <a:t> </a:t>
            </a:r>
            <a:r>
              <a:rPr lang="en-US" dirty="0" err="1"/>
              <a:t>Přítomný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průběhový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, </a:t>
            </a:r>
            <a:r>
              <a:rPr lang="en-US" dirty="0" err="1"/>
              <a:t>mluvíme</a:t>
            </a:r>
            <a:r>
              <a:rPr lang="en-US" dirty="0"/>
              <a:t>-li o </a:t>
            </a:r>
            <a:r>
              <a:rPr lang="en-US" dirty="0" err="1"/>
              <a:t>činnostech</a:t>
            </a:r>
            <a:r>
              <a:rPr lang="en-US" dirty="0"/>
              <a:t>, </a:t>
            </a:r>
            <a:r>
              <a:rPr lang="en-US" dirty="0" err="1"/>
              <a:t>probíhajících</a:t>
            </a:r>
            <a:r>
              <a:rPr lang="en-US" dirty="0"/>
              <a:t> </a:t>
            </a:r>
            <a:r>
              <a:rPr lang="en-US" dirty="0" err="1"/>
              <a:t>právě</a:t>
            </a:r>
            <a:r>
              <a:rPr lang="en-US" dirty="0"/>
              <a:t> </a:t>
            </a:r>
            <a:r>
              <a:rPr lang="en-US" dirty="0" err="1"/>
              <a:t>teď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zhruba</a:t>
            </a:r>
            <a:r>
              <a:rPr lang="en-US" dirty="0"/>
              <a:t> </a:t>
            </a:r>
            <a:r>
              <a:rPr lang="en-US" dirty="0" err="1"/>
              <a:t>teď</a:t>
            </a:r>
            <a:r>
              <a:rPr lang="en-US" dirty="0"/>
              <a:t> a o </a:t>
            </a:r>
            <a:r>
              <a:rPr lang="en-US" dirty="0" err="1"/>
              <a:t>krátkodobých</a:t>
            </a:r>
            <a:r>
              <a:rPr lang="en-US" dirty="0"/>
              <a:t> </a:t>
            </a:r>
            <a:r>
              <a:rPr lang="en-US" dirty="0" err="1"/>
              <a:t>aktivitách</a:t>
            </a:r>
            <a:r>
              <a:rPr lang="en-US" dirty="0"/>
              <a:t>. </a:t>
            </a:r>
            <a:r>
              <a:rPr lang="en-US" dirty="0" err="1"/>
              <a:t>Dále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průběhový</a:t>
            </a:r>
            <a:r>
              <a:rPr lang="en-US" dirty="0"/>
              <a:t> pro </a:t>
            </a:r>
            <a:r>
              <a:rPr lang="en-US" dirty="0" err="1"/>
              <a:t>vyjádření</a:t>
            </a:r>
            <a:r>
              <a:rPr lang="en-US" dirty="0"/>
              <a:t> </a:t>
            </a:r>
            <a:r>
              <a:rPr lang="en-US" dirty="0" err="1"/>
              <a:t>přechodných</a:t>
            </a:r>
            <a:r>
              <a:rPr lang="en-US" dirty="0"/>
              <a:t> </a:t>
            </a:r>
            <a:r>
              <a:rPr lang="en-US" dirty="0" err="1"/>
              <a:t>záležitostí</a:t>
            </a:r>
            <a:r>
              <a:rPr lang="en-US" dirty="0"/>
              <a:t> a </a:t>
            </a:r>
            <a:r>
              <a:rPr lang="en-US" dirty="0" err="1"/>
              <a:t>vyjádření</a:t>
            </a:r>
            <a:r>
              <a:rPr lang="en-US" dirty="0"/>
              <a:t> </a:t>
            </a:r>
            <a:r>
              <a:rPr lang="en-US" dirty="0" err="1"/>
              <a:t>plánu</a:t>
            </a:r>
            <a:r>
              <a:rPr lang="en-US" dirty="0"/>
              <a:t> v </a:t>
            </a:r>
            <a:r>
              <a:rPr lang="en-US" dirty="0" err="1"/>
              <a:t>blízké</a:t>
            </a:r>
            <a:r>
              <a:rPr lang="en-US" dirty="0"/>
              <a:t> </a:t>
            </a:r>
            <a:r>
              <a:rPr lang="en-US" dirty="0" err="1"/>
              <a:t>budoucnosti</a:t>
            </a:r>
            <a:r>
              <a:rPr lang="en-US" dirty="0"/>
              <a:t> (viz </a:t>
            </a:r>
            <a:r>
              <a:rPr lang="en-US" dirty="0" err="1"/>
              <a:t>níže</a:t>
            </a:r>
            <a:r>
              <a:rPr lang="en-US" dirty="0"/>
              <a:t> </a:t>
            </a:r>
            <a:r>
              <a:rPr lang="en-US" dirty="0" err="1"/>
              <a:t>Budoucí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 a </a:t>
            </a:r>
            <a:r>
              <a:rPr lang="en-US" dirty="0" err="1"/>
              <a:t>modální</a:t>
            </a:r>
            <a:r>
              <a:rPr lang="en-US" dirty="0"/>
              <a:t> </a:t>
            </a:r>
            <a:r>
              <a:rPr lang="en-US" dirty="0" err="1"/>
              <a:t>slovesa</a:t>
            </a:r>
            <a:r>
              <a:rPr lang="en-US" dirty="0"/>
              <a:t>).</a:t>
            </a:r>
            <a:endParaRPr lang="cs-CZ" dirty="0"/>
          </a:p>
          <a:p>
            <a:r>
              <a:rPr lang="en-US" i="1" dirty="0"/>
              <a:t>I’m waiting for my flight.</a:t>
            </a:r>
            <a:endParaRPr lang="cs-CZ" i="1" dirty="0"/>
          </a:p>
          <a:p>
            <a:r>
              <a:rPr lang="cs-CZ" i="1" dirty="0" err="1"/>
              <a:t>She</a:t>
            </a:r>
            <a:r>
              <a:rPr lang="cs-CZ" i="1" dirty="0"/>
              <a:t> </a:t>
            </a:r>
            <a:r>
              <a:rPr lang="cs-CZ" i="1" dirty="0" err="1"/>
              <a:t>cannot</a:t>
            </a:r>
            <a:r>
              <a:rPr lang="cs-CZ" i="1" dirty="0"/>
              <a:t> </a:t>
            </a:r>
            <a:r>
              <a:rPr lang="cs-CZ" i="1" dirty="0" err="1"/>
              <a:t>come</a:t>
            </a:r>
            <a:r>
              <a:rPr lang="cs-CZ" i="1" dirty="0"/>
              <a:t> to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phone</a:t>
            </a:r>
            <a:r>
              <a:rPr lang="cs-CZ" i="1" dirty="0"/>
              <a:t> </a:t>
            </a:r>
            <a:r>
              <a:rPr lang="cs-CZ" i="1" dirty="0" err="1"/>
              <a:t>now</a:t>
            </a:r>
            <a:r>
              <a:rPr lang="cs-CZ" i="1" dirty="0"/>
              <a:t>. </a:t>
            </a:r>
            <a:r>
              <a:rPr lang="cs-CZ" i="1" dirty="0" err="1"/>
              <a:t>She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sleeping</a:t>
            </a:r>
            <a:r>
              <a:rPr lang="cs-CZ" i="1" dirty="0"/>
              <a:t>.</a:t>
            </a:r>
          </a:p>
          <a:p>
            <a:endParaRPr lang="cs-CZ" dirty="0"/>
          </a:p>
          <a:p>
            <a:r>
              <a:rPr lang="en-US" dirty="0" err="1"/>
              <a:t>Používáme</a:t>
            </a:r>
            <a:r>
              <a:rPr lang="en-US" dirty="0"/>
              <a:t> ho </a:t>
            </a:r>
            <a:r>
              <a:rPr lang="en-US" dirty="0" err="1"/>
              <a:t>rovněž</a:t>
            </a:r>
            <a:r>
              <a:rPr lang="en-US" dirty="0"/>
              <a:t>,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mluvíme</a:t>
            </a:r>
            <a:r>
              <a:rPr lang="en-US" dirty="0"/>
              <a:t> o </a:t>
            </a:r>
            <a:r>
              <a:rPr lang="en-US" dirty="0" err="1"/>
              <a:t>současných</a:t>
            </a:r>
            <a:r>
              <a:rPr lang="en-US" dirty="0"/>
              <a:t> </a:t>
            </a:r>
            <a:r>
              <a:rPr lang="en-US" dirty="0" err="1"/>
              <a:t>trendech</a:t>
            </a:r>
            <a:r>
              <a:rPr lang="en-US" dirty="0"/>
              <a:t>.</a:t>
            </a:r>
            <a:endParaRPr lang="cs-CZ" dirty="0"/>
          </a:p>
          <a:p>
            <a:r>
              <a:rPr lang="en-US" i="1" dirty="0"/>
              <a:t>The number of passengers is rising. </a:t>
            </a:r>
            <a:endParaRPr lang="cs-CZ" i="1" dirty="0"/>
          </a:p>
          <a:p>
            <a:r>
              <a:rPr lang="en-US" b="1" i="1" dirty="0"/>
              <a:t> </a:t>
            </a:r>
            <a:endParaRPr lang="cs-CZ" i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F55FC1D-5725-4BC7-B206-208A4CB5A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500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0B2691-B8A0-4213-9858-E02AF19D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1 – </a:t>
            </a: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continuous</a:t>
            </a:r>
            <a:r>
              <a:rPr lang="cs-CZ" dirty="0"/>
              <a:t> part 2</a:t>
            </a:r>
            <a:br>
              <a:rPr lang="cs-CZ" dirty="0"/>
            </a:br>
            <a:r>
              <a:rPr lang="cs-CZ" dirty="0" err="1"/>
              <a:t>page</a:t>
            </a:r>
            <a:r>
              <a:rPr lang="cs-CZ" dirty="0"/>
              <a:t> 5, </a:t>
            </a:r>
            <a:r>
              <a:rPr lang="cs-CZ" dirty="0" err="1"/>
              <a:t>grammar</a:t>
            </a:r>
            <a:r>
              <a:rPr lang="cs-CZ" dirty="0"/>
              <a:t> </a:t>
            </a:r>
            <a:r>
              <a:rPr lang="cs-CZ" dirty="0" err="1"/>
              <a:t>pages</a:t>
            </a:r>
            <a:r>
              <a:rPr lang="cs-CZ" dirty="0"/>
              <a:t> 164 - 165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63809C-5437-4AB7-9ABA-AA7304925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u="sng" dirty="0"/>
              <a:t>Tvorba: </a:t>
            </a:r>
            <a:r>
              <a:rPr lang="en-US" b="1" dirty="0"/>
              <a:t> </a:t>
            </a:r>
            <a:r>
              <a:rPr lang="en-US" dirty="0" err="1"/>
              <a:t>Sloveso</a:t>
            </a:r>
            <a:r>
              <a:rPr lang="en-US" dirty="0"/>
              <a:t> </a:t>
            </a:r>
            <a:r>
              <a:rPr lang="en-US" i="1" dirty="0"/>
              <a:t>be</a:t>
            </a:r>
            <a:r>
              <a:rPr lang="en-US" dirty="0"/>
              <a:t> + </a:t>
            </a:r>
            <a:r>
              <a:rPr lang="en-US" dirty="0" err="1"/>
              <a:t>významové</a:t>
            </a:r>
            <a:r>
              <a:rPr lang="en-US" dirty="0"/>
              <a:t> </a:t>
            </a:r>
            <a:r>
              <a:rPr lang="en-US" dirty="0" err="1"/>
              <a:t>sloveso</a:t>
            </a:r>
            <a:r>
              <a:rPr lang="en-US" dirty="0"/>
              <a:t> + </a:t>
            </a:r>
            <a:r>
              <a:rPr lang="en-US" i="1" dirty="0" err="1"/>
              <a:t>ing</a:t>
            </a:r>
            <a:endParaRPr lang="cs-CZ" i="1" dirty="0"/>
          </a:p>
          <a:p>
            <a:r>
              <a:rPr lang="en-US" dirty="0"/>
              <a:t> </a:t>
            </a:r>
            <a:r>
              <a:rPr lang="cs-CZ" dirty="0"/>
              <a:t>Kladné věty: </a:t>
            </a:r>
            <a:r>
              <a:rPr lang="en-US" i="1" dirty="0"/>
              <a:t>I am working, you are working, </a:t>
            </a:r>
            <a:r>
              <a:rPr lang="cs-CZ" i="1" dirty="0"/>
              <a:t>s</a:t>
            </a:r>
            <a:r>
              <a:rPr lang="en-US" i="1" dirty="0"/>
              <a:t>he/he/it is working, </a:t>
            </a:r>
            <a:endParaRPr lang="cs-CZ" i="1" dirty="0"/>
          </a:p>
          <a:p>
            <a:r>
              <a:rPr lang="en-US" i="1" dirty="0"/>
              <a:t>we/you/they are working</a:t>
            </a:r>
            <a:r>
              <a:rPr lang="en-US" dirty="0"/>
              <a:t>. </a:t>
            </a:r>
            <a:endParaRPr lang="cs-CZ" dirty="0"/>
          </a:p>
          <a:p>
            <a:r>
              <a:rPr lang="en-US" dirty="0" err="1"/>
              <a:t>Zápor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dirty="0" err="1"/>
              <a:t>stejně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u </a:t>
            </a:r>
            <a:r>
              <a:rPr lang="en-US" dirty="0" err="1"/>
              <a:t>slovesa</a:t>
            </a:r>
            <a:r>
              <a:rPr lang="en-US" dirty="0"/>
              <a:t> be </a:t>
            </a:r>
            <a:r>
              <a:rPr lang="en-US" dirty="0" err="1"/>
              <a:t>pomocí</a:t>
            </a:r>
            <a:r>
              <a:rPr lang="en-US" dirty="0"/>
              <a:t> not: </a:t>
            </a:r>
            <a:r>
              <a:rPr lang="en-US" i="1" dirty="0"/>
              <a:t>I am not working, you are not working</a:t>
            </a:r>
            <a:r>
              <a:rPr lang="en-US" dirty="0"/>
              <a:t>, </a:t>
            </a:r>
            <a:r>
              <a:rPr lang="en-US" dirty="0" err="1"/>
              <a:t>atd</a:t>
            </a:r>
            <a:r>
              <a:rPr lang="en-US" dirty="0"/>
              <a:t>.  </a:t>
            </a:r>
            <a:r>
              <a:rPr lang="en-US" dirty="0" err="1"/>
              <a:t>Stažené</a:t>
            </a:r>
            <a:r>
              <a:rPr lang="en-US" dirty="0"/>
              <a:t> </a:t>
            </a:r>
            <a:r>
              <a:rPr lang="en-US" dirty="0" err="1"/>
              <a:t>tvary</a:t>
            </a:r>
            <a:r>
              <a:rPr lang="en-US" dirty="0"/>
              <a:t> </a:t>
            </a:r>
            <a:r>
              <a:rPr lang="cs-CZ" dirty="0"/>
              <a:t> jsou stejné </a:t>
            </a:r>
            <a:r>
              <a:rPr lang="en-US" dirty="0" err="1"/>
              <a:t>jako</a:t>
            </a:r>
            <a:r>
              <a:rPr lang="en-US" dirty="0"/>
              <a:t> u </a:t>
            </a:r>
            <a:r>
              <a:rPr lang="en-US" dirty="0" err="1"/>
              <a:t>slovesa</a:t>
            </a:r>
            <a:r>
              <a:rPr lang="en-US" dirty="0"/>
              <a:t> </a:t>
            </a:r>
            <a:r>
              <a:rPr lang="en-US" i="1" dirty="0"/>
              <a:t>be</a:t>
            </a:r>
            <a:r>
              <a:rPr lang="en-US" dirty="0"/>
              <a:t>. </a:t>
            </a:r>
            <a:endParaRPr lang="cs-CZ" dirty="0"/>
          </a:p>
          <a:p>
            <a:r>
              <a:rPr lang="en-US" dirty="0" err="1"/>
              <a:t>Otázku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dirty="0" err="1"/>
              <a:t>stejně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u </a:t>
            </a:r>
            <a:r>
              <a:rPr lang="en-US" dirty="0" err="1"/>
              <a:t>slovesa</a:t>
            </a:r>
            <a:r>
              <a:rPr lang="en-US" dirty="0"/>
              <a:t> be</a:t>
            </a:r>
            <a:r>
              <a:rPr lang="cs-CZ" dirty="0"/>
              <a:t> </a:t>
            </a:r>
            <a:r>
              <a:rPr lang="en-US" dirty="0" err="1"/>
              <a:t>změnou</a:t>
            </a:r>
            <a:r>
              <a:rPr lang="en-US" dirty="0"/>
              <a:t> </a:t>
            </a:r>
            <a:r>
              <a:rPr lang="en-US" dirty="0" err="1"/>
              <a:t>slovosledu</a:t>
            </a:r>
            <a:r>
              <a:rPr lang="en-US" dirty="0"/>
              <a:t>:</a:t>
            </a:r>
            <a:r>
              <a:rPr lang="en-US" i="1" dirty="0"/>
              <a:t> Are you working? Is he working? </a:t>
            </a:r>
            <a:endParaRPr lang="cs-CZ" i="1" dirty="0"/>
          </a:p>
          <a:p>
            <a:r>
              <a:rPr lang="en-US" u="sng" dirty="0" err="1"/>
              <a:t>Krátká</a:t>
            </a:r>
            <a:r>
              <a:rPr lang="en-US" u="sng" dirty="0"/>
              <a:t> </a:t>
            </a:r>
            <a:r>
              <a:rPr lang="en-US" u="sng" dirty="0" err="1"/>
              <a:t>odpověď</a:t>
            </a:r>
            <a:r>
              <a:rPr lang="en-US" u="sng" dirty="0"/>
              <a:t>:</a:t>
            </a:r>
            <a:r>
              <a:rPr lang="en-US" dirty="0"/>
              <a:t> </a:t>
            </a:r>
            <a:endParaRPr lang="cs-CZ" dirty="0"/>
          </a:p>
          <a:p>
            <a:r>
              <a:rPr lang="en-US" dirty="0"/>
              <a:t> V </a:t>
            </a:r>
            <a:r>
              <a:rPr lang="en-US" dirty="0" err="1"/>
              <a:t>kladné</a:t>
            </a:r>
            <a:r>
              <a:rPr lang="en-US" dirty="0"/>
              <a:t> </a:t>
            </a:r>
            <a:r>
              <a:rPr lang="en-US" dirty="0" err="1"/>
              <a:t>krátké</a:t>
            </a:r>
            <a:r>
              <a:rPr lang="en-US" dirty="0"/>
              <a:t> </a:t>
            </a:r>
            <a:r>
              <a:rPr lang="en-US" dirty="0" err="1"/>
              <a:t>odpovědi</a:t>
            </a:r>
            <a:r>
              <a:rPr lang="en-US" dirty="0"/>
              <a:t> </a:t>
            </a:r>
            <a:r>
              <a:rPr lang="en-US" u="sng" dirty="0" err="1"/>
              <a:t>musíme</a:t>
            </a:r>
            <a:r>
              <a:rPr lang="en-US" u="sng" dirty="0"/>
              <a:t> </a:t>
            </a:r>
            <a:r>
              <a:rPr lang="en-US" dirty="0" err="1"/>
              <a:t>použít</a:t>
            </a:r>
            <a:r>
              <a:rPr lang="en-US" dirty="0"/>
              <a:t> </a:t>
            </a:r>
            <a:r>
              <a:rPr lang="en-US" dirty="0" err="1"/>
              <a:t>plné</a:t>
            </a:r>
            <a:r>
              <a:rPr lang="en-US" dirty="0"/>
              <a:t> </a:t>
            </a:r>
            <a:r>
              <a:rPr lang="en-US" dirty="0" err="1"/>
              <a:t>tvary</a:t>
            </a:r>
            <a:r>
              <a:rPr lang="en-US" dirty="0"/>
              <a:t>:</a:t>
            </a:r>
            <a:endParaRPr lang="cs-CZ" dirty="0"/>
          </a:p>
          <a:p>
            <a:r>
              <a:rPr lang="en-US" i="1" dirty="0"/>
              <a:t> Is Tom working on a new project? Yes, he is</a:t>
            </a:r>
            <a:r>
              <a:rPr lang="en-US" dirty="0"/>
              <a:t>.  </a:t>
            </a:r>
            <a:r>
              <a:rPr lang="en-US" b="1" dirty="0" err="1"/>
              <a:t>Nikoli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i="1" strike="sngStrike" dirty="0"/>
              <a:t>Yes, he’s.</a:t>
            </a:r>
            <a:endParaRPr lang="cs-CZ" i="1" dirty="0"/>
          </a:p>
          <a:p>
            <a:r>
              <a:rPr lang="en-US" dirty="0"/>
              <a:t> V </a:t>
            </a:r>
            <a:r>
              <a:rPr lang="en-US" dirty="0" err="1"/>
              <a:t>záporné</a:t>
            </a:r>
            <a:r>
              <a:rPr lang="en-US" dirty="0"/>
              <a:t> </a:t>
            </a:r>
            <a:r>
              <a:rPr lang="en-US" dirty="0" err="1"/>
              <a:t>krátké</a:t>
            </a:r>
            <a:r>
              <a:rPr lang="en-US" dirty="0"/>
              <a:t> </a:t>
            </a:r>
            <a:r>
              <a:rPr lang="en-US" dirty="0" err="1"/>
              <a:t>odpovědi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 </a:t>
            </a:r>
            <a:r>
              <a:rPr lang="en-US" dirty="0" err="1"/>
              <a:t>tvary</a:t>
            </a:r>
            <a:r>
              <a:rPr lang="en-US" dirty="0"/>
              <a:t> </a:t>
            </a:r>
            <a:r>
              <a:rPr lang="en-US" dirty="0" err="1"/>
              <a:t>stažené</a:t>
            </a:r>
            <a:r>
              <a:rPr lang="en-US" dirty="0"/>
              <a:t>.</a:t>
            </a:r>
            <a:endParaRPr lang="cs-CZ" dirty="0"/>
          </a:p>
          <a:p>
            <a:r>
              <a:rPr lang="en-US" i="1" dirty="0"/>
              <a:t> Are Federico and </a:t>
            </a:r>
            <a:r>
              <a:rPr lang="en-US" i="1" dirty="0" err="1"/>
              <a:t>Enrica</a:t>
            </a:r>
            <a:r>
              <a:rPr lang="en-US" i="1" dirty="0"/>
              <a:t> going to the cinema now? No, they aren’t.</a:t>
            </a:r>
            <a:endParaRPr lang="cs-CZ" i="1" dirty="0"/>
          </a:p>
          <a:p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555B7AB-D7AD-4513-A510-404CBBC37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128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DFFA62-E5B1-4AB0-B8B5-3FD86CFF5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1 – </a:t>
            </a: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continuous</a:t>
            </a:r>
            <a:r>
              <a:rPr lang="cs-CZ" dirty="0"/>
              <a:t> part 3</a:t>
            </a:r>
            <a:br>
              <a:rPr lang="cs-CZ" dirty="0"/>
            </a:br>
            <a:r>
              <a:rPr lang="cs-CZ" dirty="0" err="1"/>
              <a:t>page</a:t>
            </a:r>
            <a:r>
              <a:rPr lang="cs-CZ" dirty="0"/>
              <a:t> 5, </a:t>
            </a:r>
            <a:r>
              <a:rPr lang="cs-CZ" dirty="0" err="1"/>
              <a:t>grammar</a:t>
            </a:r>
            <a:r>
              <a:rPr lang="cs-CZ" dirty="0"/>
              <a:t> </a:t>
            </a:r>
            <a:r>
              <a:rPr lang="cs-CZ" dirty="0" err="1"/>
              <a:t>pages</a:t>
            </a:r>
            <a:r>
              <a:rPr lang="cs-CZ" dirty="0"/>
              <a:t> 164 - 165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CA53B3-DD53-4ADE-B54E-53193F583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u="sng" dirty="0" err="1"/>
              <a:t>Pravidla</a:t>
            </a:r>
            <a:r>
              <a:rPr lang="en-US" b="1" u="sng" dirty="0"/>
              <a:t> </a:t>
            </a:r>
            <a:r>
              <a:rPr lang="en-US" b="1" u="sng" dirty="0" err="1"/>
              <a:t>pravopisu</a:t>
            </a:r>
            <a:r>
              <a:rPr lang="en-US" b="1" u="sng" dirty="0"/>
              <a:t> pro </a:t>
            </a:r>
            <a:r>
              <a:rPr lang="en-US" b="1" u="sng" dirty="0" err="1"/>
              <a:t>koncovku</a:t>
            </a:r>
            <a:r>
              <a:rPr lang="en-US" b="1" u="sng" dirty="0"/>
              <a:t> -</a:t>
            </a:r>
            <a:r>
              <a:rPr lang="en-US" b="1" i="1" u="sng" dirty="0" err="1"/>
              <a:t>ing</a:t>
            </a:r>
            <a:r>
              <a:rPr lang="en-US" b="1" u="sng" dirty="0"/>
              <a:t>:</a:t>
            </a:r>
            <a:endParaRPr lang="cs-CZ" dirty="0"/>
          </a:p>
          <a:p>
            <a:r>
              <a:rPr lang="en-US" b="1" dirty="0"/>
              <a:t> </a:t>
            </a:r>
            <a:r>
              <a:rPr lang="en-US" dirty="0" err="1"/>
              <a:t>Většina</a:t>
            </a:r>
            <a:r>
              <a:rPr lang="en-US" dirty="0"/>
              <a:t> </a:t>
            </a:r>
            <a:r>
              <a:rPr lang="en-US" dirty="0" err="1"/>
              <a:t>sloves</a:t>
            </a:r>
            <a:r>
              <a:rPr lang="en-US" dirty="0"/>
              <a:t> </a:t>
            </a:r>
            <a:r>
              <a:rPr lang="en-US" dirty="0" err="1"/>
              <a:t>přibírá</a:t>
            </a:r>
            <a:r>
              <a:rPr lang="en-US" dirty="0"/>
              <a:t>  -</a:t>
            </a:r>
            <a:r>
              <a:rPr lang="en-US" dirty="0" err="1"/>
              <a:t>ing</a:t>
            </a:r>
            <a:r>
              <a:rPr lang="en-US" dirty="0"/>
              <a:t>:  </a:t>
            </a:r>
            <a:r>
              <a:rPr lang="en-US" i="1" dirty="0"/>
              <a:t>speak – speaking,  work – working</a:t>
            </a:r>
            <a:r>
              <a:rPr lang="en-US" dirty="0"/>
              <a:t>.</a:t>
            </a:r>
            <a:endParaRPr lang="cs-CZ" dirty="0"/>
          </a:p>
          <a:p>
            <a:pPr lvl="0"/>
            <a:r>
              <a:rPr lang="en-US" dirty="0" err="1"/>
              <a:t>Slovesa</a:t>
            </a:r>
            <a:r>
              <a:rPr lang="en-US" dirty="0"/>
              <a:t> </a:t>
            </a:r>
            <a:r>
              <a:rPr lang="en-US" dirty="0" err="1"/>
              <a:t>zakončená</a:t>
            </a:r>
            <a:r>
              <a:rPr lang="en-US" dirty="0"/>
              <a:t> –e </a:t>
            </a:r>
            <a:r>
              <a:rPr lang="en-US" dirty="0" err="1"/>
              <a:t>vypouští</a:t>
            </a:r>
            <a:r>
              <a:rPr lang="en-US" dirty="0"/>
              <a:t> </a:t>
            </a:r>
            <a:r>
              <a:rPr lang="en-US" dirty="0" err="1"/>
              <a:t>koncové</a:t>
            </a:r>
            <a:r>
              <a:rPr lang="en-US" dirty="0"/>
              <a:t> -e: </a:t>
            </a:r>
            <a:r>
              <a:rPr lang="en-US" i="1" dirty="0"/>
              <a:t>drive – driving, dance – dancing, write – writing.</a:t>
            </a:r>
            <a:endParaRPr lang="cs-CZ" i="1" dirty="0"/>
          </a:p>
          <a:p>
            <a:pPr lvl="0"/>
            <a:r>
              <a:rPr lang="en-US" dirty="0"/>
              <a:t>U </a:t>
            </a:r>
            <a:r>
              <a:rPr lang="en-US" dirty="0" err="1"/>
              <a:t>jednoslabičných</a:t>
            </a:r>
            <a:r>
              <a:rPr lang="en-US" dirty="0"/>
              <a:t> </a:t>
            </a:r>
            <a:r>
              <a:rPr lang="en-US" dirty="0" err="1"/>
              <a:t>sloves</a:t>
            </a:r>
            <a:r>
              <a:rPr lang="en-US" dirty="0"/>
              <a:t> </a:t>
            </a:r>
            <a:r>
              <a:rPr lang="en-US" dirty="0" err="1"/>
              <a:t>končících</a:t>
            </a:r>
            <a:r>
              <a:rPr lang="en-US" dirty="0"/>
              <a:t> </a:t>
            </a:r>
            <a:r>
              <a:rPr lang="en-US" dirty="0" err="1"/>
              <a:t>jednou</a:t>
            </a:r>
            <a:r>
              <a:rPr lang="en-US" dirty="0"/>
              <a:t> </a:t>
            </a:r>
            <a:r>
              <a:rPr lang="en-US" dirty="0" err="1"/>
              <a:t>samohláskou</a:t>
            </a:r>
            <a:r>
              <a:rPr lang="en-US" dirty="0"/>
              <a:t> + </a:t>
            </a:r>
            <a:r>
              <a:rPr lang="en-US" dirty="0" err="1"/>
              <a:t>souhláskou</a:t>
            </a:r>
            <a:r>
              <a:rPr lang="en-US" dirty="0"/>
              <a:t> se </a:t>
            </a:r>
            <a:r>
              <a:rPr lang="en-US" dirty="0" err="1"/>
              <a:t>koncová</a:t>
            </a:r>
            <a:r>
              <a:rPr lang="en-US" dirty="0"/>
              <a:t> </a:t>
            </a:r>
            <a:r>
              <a:rPr lang="en-US" dirty="0" err="1"/>
              <a:t>souhláska</a:t>
            </a:r>
            <a:r>
              <a:rPr lang="en-US" dirty="0"/>
              <a:t> </a:t>
            </a:r>
            <a:r>
              <a:rPr lang="en-US" dirty="0" err="1"/>
              <a:t>zdvojuje</a:t>
            </a:r>
            <a:r>
              <a:rPr lang="en-US" dirty="0"/>
              <a:t>: </a:t>
            </a:r>
            <a:r>
              <a:rPr lang="en-US" i="1" dirty="0"/>
              <a:t>shop – sho</a:t>
            </a:r>
            <a:r>
              <a:rPr lang="en-US" b="1" i="1" dirty="0"/>
              <a:t>pping</a:t>
            </a:r>
            <a:r>
              <a:rPr lang="en-US" i="1" dirty="0"/>
              <a:t>, sit – si</a:t>
            </a:r>
            <a:r>
              <a:rPr lang="en-US" b="1" i="1" dirty="0"/>
              <a:t>tting</a:t>
            </a:r>
            <a:r>
              <a:rPr lang="en-US" i="1" dirty="0"/>
              <a:t>, stop – sto</a:t>
            </a:r>
            <a:r>
              <a:rPr lang="en-US" b="1" i="1" dirty="0"/>
              <a:t>pping</a:t>
            </a:r>
            <a:r>
              <a:rPr lang="en-US" dirty="0"/>
              <a:t>. </a:t>
            </a:r>
            <a:br>
              <a:rPr lang="en-US" dirty="0"/>
            </a:br>
            <a:r>
              <a:rPr lang="en-US" b="1" dirty="0"/>
              <a:t>!POZOR! </a:t>
            </a:r>
            <a:r>
              <a:rPr lang="en-US" dirty="0"/>
              <a:t> </a:t>
            </a:r>
            <a:r>
              <a:rPr lang="en-US" b="1" dirty="0" err="1"/>
              <a:t>koncové</a:t>
            </a:r>
            <a:r>
              <a:rPr lang="en-US" b="1" dirty="0"/>
              <a:t> -x </a:t>
            </a:r>
            <a:r>
              <a:rPr lang="en-US" b="1" dirty="0" err="1"/>
              <a:t>nebo</a:t>
            </a:r>
            <a:r>
              <a:rPr lang="en-US" b="1" dirty="0"/>
              <a:t> –w se </a:t>
            </a:r>
            <a:r>
              <a:rPr lang="en-US" b="1" dirty="0" err="1"/>
              <a:t>nezdvojuje</a:t>
            </a:r>
            <a:r>
              <a:rPr lang="en-US" dirty="0"/>
              <a:t>: </a:t>
            </a:r>
            <a:r>
              <a:rPr lang="en-US" i="1" dirty="0"/>
              <a:t>fix – fixing, chew – chewing.</a:t>
            </a:r>
            <a:endParaRPr lang="cs-CZ" i="1" dirty="0"/>
          </a:p>
          <a:p>
            <a:pPr lvl="0"/>
            <a:r>
              <a:rPr lang="en-US" dirty="0"/>
              <a:t>U </a:t>
            </a:r>
            <a:r>
              <a:rPr lang="en-US" dirty="0" err="1"/>
              <a:t>dvouslabičných</a:t>
            </a:r>
            <a:r>
              <a:rPr lang="cs-CZ" dirty="0"/>
              <a:t> či víceslabičných</a:t>
            </a:r>
            <a:r>
              <a:rPr lang="en-US" dirty="0"/>
              <a:t> </a:t>
            </a:r>
            <a:r>
              <a:rPr lang="en-US" dirty="0" err="1"/>
              <a:t>sloves</a:t>
            </a:r>
            <a:r>
              <a:rPr lang="en-US" dirty="0"/>
              <a:t> </a:t>
            </a:r>
            <a:r>
              <a:rPr lang="en-US" dirty="0" err="1"/>
              <a:t>končících</a:t>
            </a:r>
            <a:r>
              <a:rPr lang="en-US" dirty="0"/>
              <a:t> </a:t>
            </a:r>
            <a:r>
              <a:rPr lang="en-US" dirty="0" err="1"/>
              <a:t>jednou</a:t>
            </a:r>
            <a:r>
              <a:rPr lang="en-US" dirty="0"/>
              <a:t> </a:t>
            </a:r>
            <a:r>
              <a:rPr lang="en-US" dirty="0" err="1"/>
              <a:t>samohláskou</a:t>
            </a:r>
            <a:r>
              <a:rPr lang="en-US" dirty="0"/>
              <a:t> + </a:t>
            </a:r>
            <a:r>
              <a:rPr lang="en-US" dirty="0" err="1"/>
              <a:t>souhláskou</a:t>
            </a:r>
            <a:r>
              <a:rPr lang="en-US" dirty="0"/>
              <a:t> s </a:t>
            </a:r>
            <a:r>
              <a:rPr lang="en-US" dirty="0" err="1"/>
              <a:t>přízvukem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poslední</a:t>
            </a:r>
            <a:r>
              <a:rPr lang="en-US" dirty="0"/>
              <a:t> </a:t>
            </a:r>
            <a:r>
              <a:rPr lang="en-US" dirty="0" err="1"/>
              <a:t>slabice</a:t>
            </a:r>
            <a:r>
              <a:rPr lang="en-US" dirty="0"/>
              <a:t> se </a:t>
            </a:r>
            <a:r>
              <a:rPr lang="en-US" dirty="0" err="1"/>
              <a:t>koncová</a:t>
            </a:r>
            <a:r>
              <a:rPr lang="en-US" dirty="0"/>
              <a:t> </a:t>
            </a:r>
            <a:r>
              <a:rPr lang="en-US" dirty="0" err="1"/>
              <a:t>souhláska</a:t>
            </a:r>
            <a:r>
              <a:rPr lang="en-US" dirty="0"/>
              <a:t> </a:t>
            </a:r>
            <a:r>
              <a:rPr lang="en-US" dirty="0" err="1"/>
              <a:t>zdvojuje</a:t>
            </a:r>
            <a:r>
              <a:rPr lang="en-US" dirty="0"/>
              <a:t>: </a:t>
            </a:r>
            <a:r>
              <a:rPr lang="en-US" i="1" dirty="0"/>
              <a:t>begin - begin</a:t>
            </a:r>
            <a:r>
              <a:rPr lang="en-US" b="1" i="1" dirty="0"/>
              <a:t>ning</a:t>
            </a:r>
            <a:r>
              <a:rPr lang="en-US" i="1" dirty="0"/>
              <a:t>, forget – forge</a:t>
            </a:r>
            <a:r>
              <a:rPr lang="en-US" b="1" i="1" dirty="0"/>
              <a:t>tting</a:t>
            </a:r>
            <a:r>
              <a:rPr lang="en-US" i="1" dirty="0"/>
              <a:t>.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/>
              <a:t>!POZOR!</a:t>
            </a:r>
            <a:r>
              <a:rPr lang="en-US" dirty="0"/>
              <a:t> je-li </a:t>
            </a:r>
            <a:r>
              <a:rPr lang="en-US" dirty="0" err="1"/>
              <a:t>přízvuk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první</a:t>
            </a:r>
            <a:r>
              <a:rPr lang="en-US" dirty="0"/>
              <a:t> </a:t>
            </a:r>
            <a:r>
              <a:rPr lang="en-US" dirty="0" err="1"/>
              <a:t>slabice</a:t>
            </a:r>
            <a:r>
              <a:rPr lang="en-US" dirty="0"/>
              <a:t>, </a:t>
            </a:r>
            <a:r>
              <a:rPr lang="en-US" dirty="0" err="1"/>
              <a:t>koncová</a:t>
            </a:r>
            <a:r>
              <a:rPr lang="en-US" dirty="0"/>
              <a:t> </a:t>
            </a:r>
            <a:r>
              <a:rPr lang="en-US" dirty="0" err="1"/>
              <a:t>souhláska</a:t>
            </a:r>
            <a:r>
              <a:rPr lang="en-US" dirty="0"/>
              <a:t> se </a:t>
            </a:r>
            <a:r>
              <a:rPr lang="en-US" dirty="0" err="1"/>
              <a:t>nezdvojuje</a:t>
            </a:r>
            <a:r>
              <a:rPr lang="en-US" dirty="0"/>
              <a:t>: h</a:t>
            </a:r>
            <a:r>
              <a:rPr lang="en-US" i="1" dirty="0"/>
              <a:t>appen – happe</a:t>
            </a:r>
            <a:r>
              <a:rPr lang="en-US" b="1" i="1" dirty="0"/>
              <a:t>ning</a:t>
            </a:r>
            <a:r>
              <a:rPr lang="en-US" i="1" dirty="0"/>
              <a:t>, listen – liste</a:t>
            </a:r>
            <a:r>
              <a:rPr lang="en-US" b="1" i="1" dirty="0"/>
              <a:t>ning</a:t>
            </a:r>
            <a:endParaRPr lang="cs-CZ" i="1" dirty="0"/>
          </a:p>
          <a:p>
            <a:pPr lvl="0"/>
            <a:r>
              <a:rPr lang="en-US" dirty="0" err="1"/>
              <a:t>Dvouslabičná</a:t>
            </a:r>
            <a:r>
              <a:rPr lang="en-US" dirty="0"/>
              <a:t> </a:t>
            </a:r>
            <a:r>
              <a:rPr lang="en-US" dirty="0" err="1"/>
              <a:t>slovesa</a:t>
            </a:r>
            <a:r>
              <a:rPr lang="en-US" dirty="0"/>
              <a:t> </a:t>
            </a:r>
            <a:r>
              <a:rPr lang="en-US" dirty="0" err="1"/>
              <a:t>končící</a:t>
            </a:r>
            <a:r>
              <a:rPr lang="en-US" dirty="0"/>
              <a:t> </a:t>
            </a:r>
            <a:r>
              <a:rPr lang="en-US" dirty="0" err="1"/>
              <a:t>jednou</a:t>
            </a:r>
            <a:r>
              <a:rPr lang="en-US" dirty="0"/>
              <a:t> </a:t>
            </a:r>
            <a:r>
              <a:rPr lang="en-US" dirty="0" err="1"/>
              <a:t>samohláskou</a:t>
            </a:r>
            <a:r>
              <a:rPr lang="en-US" dirty="0"/>
              <a:t> + -L, L v </a:t>
            </a:r>
            <a:r>
              <a:rPr lang="en-US" dirty="0" err="1"/>
              <a:t>britské</a:t>
            </a:r>
            <a:r>
              <a:rPr lang="en-US" dirty="0"/>
              <a:t> </a:t>
            </a:r>
            <a:r>
              <a:rPr lang="en-US" dirty="0" err="1"/>
              <a:t>angličtině</a:t>
            </a:r>
            <a:r>
              <a:rPr lang="en-US" dirty="0"/>
              <a:t> </a:t>
            </a:r>
            <a:r>
              <a:rPr lang="en-US" dirty="0" err="1"/>
              <a:t>zdvojujeme</a:t>
            </a:r>
            <a:r>
              <a:rPr lang="en-US" dirty="0"/>
              <a:t> bez </a:t>
            </a:r>
            <a:r>
              <a:rPr lang="en-US" dirty="0" err="1"/>
              <a:t>ohledu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přízvuk</a:t>
            </a:r>
            <a:r>
              <a:rPr lang="en-US" dirty="0"/>
              <a:t>: </a:t>
            </a:r>
            <a:r>
              <a:rPr lang="en-US" i="1" dirty="0"/>
              <a:t>travel – trave</a:t>
            </a:r>
            <a:r>
              <a:rPr lang="en-US" b="1" i="1" dirty="0"/>
              <a:t>lling</a:t>
            </a:r>
            <a:r>
              <a:rPr lang="en-US" i="1" dirty="0"/>
              <a:t>, cancel – cance</a:t>
            </a:r>
            <a:r>
              <a:rPr lang="en-US" b="1" i="1" dirty="0"/>
              <a:t>lling</a:t>
            </a:r>
            <a:r>
              <a:rPr lang="en-US" i="1" dirty="0"/>
              <a:t>.</a:t>
            </a:r>
            <a:r>
              <a:rPr lang="cs-CZ" dirty="0"/>
              <a:t> U obou je přízvuk na první slabice.</a:t>
            </a:r>
          </a:p>
          <a:p>
            <a:pPr lvl="0"/>
            <a:r>
              <a:rPr lang="en-US" b="1" dirty="0"/>
              <a:t>!POZOR! </a:t>
            </a:r>
            <a:r>
              <a:rPr lang="en-US" dirty="0" err="1"/>
              <a:t>Slovesa</a:t>
            </a:r>
            <a:r>
              <a:rPr lang="en-US" dirty="0"/>
              <a:t> </a:t>
            </a:r>
            <a:r>
              <a:rPr lang="en-US" dirty="0" err="1"/>
              <a:t>zakončená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–y </a:t>
            </a:r>
            <a:r>
              <a:rPr lang="en-US" dirty="0" err="1"/>
              <a:t>vždy</a:t>
            </a:r>
            <a:r>
              <a:rPr lang="en-US" dirty="0"/>
              <a:t> </a:t>
            </a:r>
            <a:r>
              <a:rPr lang="en-US" dirty="0" err="1"/>
              <a:t>přibírají</a:t>
            </a:r>
            <a:r>
              <a:rPr lang="en-US" dirty="0"/>
              <a:t> </a:t>
            </a:r>
            <a:r>
              <a:rPr lang="en-US" dirty="0" err="1"/>
              <a:t>koncovku</a:t>
            </a:r>
            <a:r>
              <a:rPr lang="en-US" dirty="0"/>
              <a:t> – </a:t>
            </a:r>
            <a:r>
              <a:rPr lang="en-US" dirty="0" err="1"/>
              <a:t>ing</a:t>
            </a:r>
            <a:r>
              <a:rPr lang="en-US" dirty="0"/>
              <a:t>: </a:t>
            </a:r>
            <a:r>
              <a:rPr lang="en-US" i="1" dirty="0"/>
              <a:t>play – playing, study – studying</a:t>
            </a:r>
            <a:r>
              <a:rPr lang="en-US" dirty="0"/>
              <a:t>. </a:t>
            </a:r>
            <a:r>
              <a:rPr lang="en-US" dirty="0" err="1"/>
              <a:t>Zde</a:t>
            </a:r>
            <a:r>
              <a:rPr lang="en-US" dirty="0"/>
              <a:t> </a:t>
            </a:r>
            <a:r>
              <a:rPr lang="en-US" dirty="0" err="1"/>
              <a:t>neplatí</a:t>
            </a:r>
            <a:r>
              <a:rPr lang="en-US" dirty="0"/>
              <a:t> </a:t>
            </a:r>
            <a:r>
              <a:rPr lang="en-US" dirty="0" err="1"/>
              <a:t>změkčování</a:t>
            </a:r>
            <a:r>
              <a:rPr lang="en-US" dirty="0"/>
              <a:t>! </a:t>
            </a:r>
            <a:r>
              <a:rPr lang="en-US" b="1" dirty="0" err="1"/>
              <a:t>Nikoli</a:t>
            </a:r>
            <a:r>
              <a:rPr lang="en-US" b="1" dirty="0"/>
              <a:t>: </a:t>
            </a:r>
            <a:r>
              <a:rPr lang="en-US" i="1" strike="sngStrike" dirty="0"/>
              <a:t>She is </a:t>
            </a:r>
            <a:r>
              <a:rPr lang="en-US" i="1" strike="sngStrike" dirty="0" err="1"/>
              <a:t>studiing</a:t>
            </a:r>
            <a:r>
              <a:rPr lang="en-US" i="1" strike="sngStrike" dirty="0"/>
              <a:t>.</a:t>
            </a:r>
            <a:endParaRPr lang="cs-CZ" i="1" dirty="0"/>
          </a:p>
          <a:p>
            <a:pPr lvl="0"/>
            <a:r>
              <a:rPr lang="en-US" dirty="0" err="1"/>
              <a:t>Sloveso</a:t>
            </a:r>
            <a:r>
              <a:rPr lang="en-US" b="1" dirty="0"/>
              <a:t> </a:t>
            </a:r>
            <a:r>
              <a:rPr lang="en-US" b="1" i="1" dirty="0"/>
              <a:t>lie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průběhový</a:t>
            </a:r>
            <a:r>
              <a:rPr lang="en-US" dirty="0"/>
              <a:t> </a:t>
            </a:r>
            <a:r>
              <a:rPr lang="en-US" dirty="0" err="1"/>
              <a:t>tvar</a:t>
            </a:r>
            <a:r>
              <a:rPr lang="en-US" dirty="0"/>
              <a:t> </a:t>
            </a:r>
            <a:r>
              <a:rPr lang="en-US" b="1" i="1" dirty="0"/>
              <a:t>lying</a:t>
            </a:r>
            <a:r>
              <a:rPr lang="en-US" dirty="0"/>
              <a:t>, </a:t>
            </a:r>
            <a:r>
              <a:rPr lang="en-US" dirty="0" err="1"/>
              <a:t>sloveso</a:t>
            </a:r>
            <a:r>
              <a:rPr lang="en-US" dirty="0"/>
              <a:t> </a:t>
            </a:r>
            <a:r>
              <a:rPr lang="en-US" b="1" i="1" dirty="0"/>
              <a:t>die dying</a:t>
            </a:r>
            <a:r>
              <a:rPr lang="en-US" dirty="0"/>
              <a:t>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D3A042E-30A6-4D7F-8132-217326BAB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05145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850</TotalTime>
  <Words>1526</Words>
  <Application>Microsoft Office PowerPoint</Application>
  <PresentationFormat>Širokoúhlá obrazovka</PresentationFormat>
  <Paragraphs>104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Fazeta</vt:lpstr>
      <vt:lpstr>English A2 level Winter term – úvod + unit 1  </vt:lpstr>
      <vt:lpstr>Materials</vt:lpstr>
      <vt:lpstr>Programme: </vt:lpstr>
      <vt:lpstr>Unit 1 – Present simple part 1 pages 5 + 7, grammar pages 164 - 165</vt:lpstr>
      <vt:lpstr>Unit 1 – Present simple part 2 pages 5 + 7, grammar pages 164 - 165</vt:lpstr>
      <vt:lpstr>Unit 1 – Present simple part 3 pages 5 + 7, grammar pages 164 - 165</vt:lpstr>
      <vt:lpstr>Unit 1 – Present continuous part 1 page 5, grammar pages 164 - 165</vt:lpstr>
      <vt:lpstr>Unit 1 – Present continuous part 2 page 5, grammar pages 164 - 165</vt:lpstr>
      <vt:lpstr>Unit 1 – Present continuous part 3 page 5, grammar pages 164 - 165</vt:lpstr>
      <vt:lpstr>Přítomný čas průběhový nebo prostý? Part 1 </vt:lpstr>
      <vt:lpstr>Přítomný čas průběhový nebo prostý? Part 2</vt:lpstr>
      <vt:lpstr>Unit 1: Adverbs of frequency page 7, grammar page 165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Angličtina A2</dc:title>
  <dc:creator>Sálus Martin</dc:creator>
  <cp:lastModifiedBy>Hrbek Ivan</cp:lastModifiedBy>
  <cp:revision>58</cp:revision>
  <dcterms:created xsi:type="dcterms:W3CDTF">2020-10-01T10:16:29Z</dcterms:created>
  <dcterms:modified xsi:type="dcterms:W3CDTF">2022-09-25T05:46:54Z</dcterms:modified>
</cp:coreProperties>
</file>