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82" r:id="rId3"/>
    <p:sldId id="258" r:id="rId4"/>
    <p:sldId id="257" r:id="rId5"/>
    <p:sldId id="260" r:id="rId6"/>
    <p:sldId id="263" r:id="rId7"/>
    <p:sldId id="273" r:id="rId8"/>
    <p:sldId id="272" r:id="rId9"/>
    <p:sldId id="274" r:id="rId10"/>
    <p:sldId id="264" r:id="rId11"/>
    <p:sldId id="265" r:id="rId12"/>
    <p:sldId id="271" r:id="rId13"/>
    <p:sldId id="276" r:id="rId14"/>
    <p:sldId id="278" r:id="rId15"/>
    <p:sldId id="277" r:id="rId16"/>
    <p:sldId id="280" r:id="rId17"/>
    <p:sldId id="281" r:id="rId18"/>
    <p:sldId id="275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>
      <p:cViewPr varScale="1">
        <p:scale>
          <a:sx n="69" d="100"/>
          <a:sy n="69" d="100"/>
        </p:scale>
        <p:origin x="9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ulhanek\Desktop\Manganese%20&#218;jezd\Bioavailable%20M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ulhanek\Desktop\Manganese%20&#218;jezd\Bioavailable%20M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ulhanek\Desktop\Manganese%20&#218;jezd\Bioavailable%20M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List1!$D$59</c:f>
              <c:strCache>
                <c:ptCount val="1"/>
                <c:pt idx="0">
                  <c:v>mg Mn/kg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391-4F7B-8CFA-05AC6C398144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391-4F7B-8CFA-05AC6C39814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6391-4F7B-8CFA-05AC6C39814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6391-4F7B-8CFA-05AC6C39814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6391-4F7B-8CFA-05AC6C398144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391-4F7B-8CFA-05AC6C398144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6391-4F7B-8CFA-05AC6C398144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6391-4F7B-8CFA-05AC6C398144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6391-4F7B-8CFA-05AC6C398144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6391-4F7B-8CFA-05AC6C398144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6391-4F7B-8CFA-05AC6C398144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6391-4F7B-8CFA-05AC6C3981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List1!$C$60:$C$69</c:f>
              <c:strCache>
                <c:ptCount val="10"/>
                <c:pt idx="0">
                  <c:v>Kontrola</c:v>
                </c:pt>
                <c:pt idx="1">
                  <c:v>Síran Amonný</c:v>
                </c:pt>
                <c:pt idx="2">
                  <c:v>DAM390</c:v>
                </c:pt>
                <c:pt idx="3">
                  <c:v>DAM390 + PK</c:v>
                </c:pt>
                <c:pt idx="4">
                  <c:v>DAM390 + MgS</c:v>
                </c:pt>
                <c:pt idx="5">
                  <c:v>DAM390 + Sláma</c:v>
                </c:pt>
                <c:pt idx="6">
                  <c:v>Čist. kaly</c:v>
                </c:pt>
                <c:pt idx="7">
                  <c:v>Hnůj</c:v>
                </c:pt>
                <c:pt idx="8">
                  <c:v>Kejda</c:v>
                </c:pt>
                <c:pt idx="9">
                  <c:v>Úhor</c:v>
                </c:pt>
              </c:strCache>
            </c:strRef>
          </c:cat>
          <c:val>
            <c:numRef>
              <c:f>List1!$D$60:$D$69</c:f>
              <c:numCache>
                <c:formatCode>0.00</c:formatCode>
                <c:ptCount val="10"/>
                <c:pt idx="0">
                  <c:v>1.0060322770984302</c:v>
                </c:pt>
                <c:pt idx="1">
                  <c:v>5.9598819456397143</c:v>
                </c:pt>
                <c:pt idx="2">
                  <c:v>1.3866367067278631</c:v>
                </c:pt>
                <c:pt idx="3">
                  <c:v>1.1201934287275639</c:v>
                </c:pt>
                <c:pt idx="4">
                  <c:v>1.2455132637674824</c:v>
                </c:pt>
                <c:pt idx="5">
                  <c:v>4.7096697401039851</c:v>
                </c:pt>
                <c:pt idx="6">
                  <c:v>0.96978920466000973</c:v>
                </c:pt>
                <c:pt idx="7">
                  <c:v>0.78656817115246414</c:v>
                </c:pt>
                <c:pt idx="8">
                  <c:v>0.72525768100740717</c:v>
                </c:pt>
                <c:pt idx="9">
                  <c:v>0.91341067717012536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391-4F7B-8CFA-05AC6C3981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90140447"/>
        <c:axId val="1390141407"/>
      </c:barChart>
      <c:catAx>
        <c:axId val="13901404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90141407"/>
        <c:crosses val="autoZero"/>
        <c:auto val="1"/>
        <c:lblAlgn val="ctr"/>
        <c:lblOffset val="100"/>
        <c:noMultiLvlLbl val="0"/>
      </c:catAx>
      <c:valAx>
        <c:axId val="1390141407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rgbClr val="FF0000"/>
                    </a:solidFill>
                  </a:rPr>
                  <a:t>mg Mn</a:t>
                </a:r>
                <a:r>
                  <a:rPr lang="cs-CZ" baseline="-25000" dirty="0">
                    <a:solidFill>
                      <a:srgbClr val="FF0000"/>
                    </a:solidFill>
                  </a:rPr>
                  <a:t>H2O</a:t>
                </a:r>
                <a:r>
                  <a:rPr lang="en-US" dirty="0">
                    <a:solidFill>
                      <a:srgbClr val="FF0000"/>
                    </a:solidFill>
                  </a:rPr>
                  <a:t>/kg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FF0000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901404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List1!$D$59</c:f>
              <c:strCache>
                <c:ptCount val="1"/>
                <c:pt idx="0">
                  <c:v>mg Mn/kg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4E7-4107-BF96-B2AC673ADD98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4E7-4107-BF96-B2AC673ADD98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B4E7-4107-BF96-B2AC673ADD9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B4E7-4107-BF96-B2AC673ADD9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B4E7-4107-BF96-B2AC673ADD9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B4E7-4107-BF96-B2AC673ADD98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B4E7-4107-BF96-B2AC673ADD98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B4E7-4107-BF96-B2AC673ADD98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dirty="0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B4E7-4107-BF96-B2AC673ADD98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 dirty="0"/>
                      <a:t>c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B4E7-4107-BF96-B2AC673ADD98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 dirty="0" err="1"/>
                      <a:t>bc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B4E7-4107-BF96-B2AC673ADD98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 dirty="0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B4E7-4107-BF96-B2AC673ADD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List1!$C$72:$C$81</c:f>
              <c:strCache>
                <c:ptCount val="10"/>
                <c:pt idx="0">
                  <c:v>Kontrola</c:v>
                </c:pt>
                <c:pt idx="1">
                  <c:v>Síran Amonný</c:v>
                </c:pt>
                <c:pt idx="2">
                  <c:v>DAM390</c:v>
                </c:pt>
                <c:pt idx="3">
                  <c:v>DAM390 + PK</c:v>
                </c:pt>
                <c:pt idx="4">
                  <c:v>DAM390 + MgS</c:v>
                </c:pt>
                <c:pt idx="5">
                  <c:v>DAM390 + Sláma</c:v>
                </c:pt>
                <c:pt idx="6">
                  <c:v>Čist. kaly</c:v>
                </c:pt>
                <c:pt idx="7">
                  <c:v>Hnůj</c:v>
                </c:pt>
                <c:pt idx="8">
                  <c:v>Kejda</c:v>
                </c:pt>
                <c:pt idx="9">
                  <c:v>Úhor</c:v>
                </c:pt>
              </c:strCache>
            </c:strRef>
          </c:cat>
          <c:val>
            <c:numRef>
              <c:f>List1!$D$72:$D$81</c:f>
              <c:numCache>
                <c:formatCode>0.00</c:formatCode>
                <c:ptCount val="10"/>
                <c:pt idx="0">
                  <c:v>6.3639999999999999</c:v>
                </c:pt>
                <c:pt idx="1">
                  <c:v>4.6869999999999994</c:v>
                </c:pt>
                <c:pt idx="2">
                  <c:v>5.9132499999999997</c:v>
                </c:pt>
                <c:pt idx="3">
                  <c:v>6.1990000000000007</c:v>
                </c:pt>
                <c:pt idx="4">
                  <c:v>5.9092500000000001</c:v>
                </c:pt>
                <c:pt idx="5">
                  <c:v>5.875</c:v>
                </c:pt>
                <c:pt idx="6">
                  <c:v>6.2497499999999997</c:v>
                </c:pt>
                <c:pt idx="7">
                  <c:v>6.8144999999999998</c:v>
                </c:pt>
                <c:pt idx="8">
                  <c:v>6.6972500000000004</c:v>
                </c:pt>
                <c:pt idx="9">
                  <c:v>6.1312500000000005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4E7-4107-BF96-B2AC673ADD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90140447"/>
        <c:axId val="1390141407"/>
      </c:barChart>
      <c:catAx>
        <c:axId val="13901404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90141407"/>
        <c:crosses val="autoZero"/>
        <c:auto val="1"/>
        <c:lblAlgn val="ctr"/>
        <c:lblOffset val="100"/>
        <c:noMultiLvlLbl val="0"/>
      </c:catAx>
      <c:valAx>
        <c:axId val="1390141407"/>
        <c:scaling>
          <c:orientation val="minMax"/>
          <c:min val="4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>
                    <a:solidFill>
                      <a:srgbClr val="FF0000"/>
                    </a:solidFill>
                  </a:rPr>
                  <a:t>pH</a:t>
                </a:r>
                <a:r>
                  <a:rPr lang="cs-CZ" baseline="-25000" dirty="0">
                    <a:solidFill>
                      <a:srgbClr val="FF0000"/>
                    </a:solidFill>
                  </a:rPr>
                  <a:t>CaCl2</a:t>
                </a:r>
                <a:endParaRPr lang="en-US" baseline="-25000" dirty="0">
                  <a:solidFill>
                    <a:srgbClr val="FF000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FF0000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901404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026172595291979"/>
          <c:y val="4.2435914545985151E-2"/>
          <c:w val="0.81101611607068813"/>
          <c:h val="0.64389374715228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List1!$D$59</c:f>
              <c:strCache>
                <c:ptCount val="1"/>
                <c:pt idx="0">
                  <c:v>mg Mn/kg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5825-4968-BB96-57739863835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5825-4968-BB96-57739863835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5825-4968-BB96-57739863835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5825-4968-BB96-57739863835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5825-4968-BB96-57739863835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5825-4968-BB96-577398638353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5825-4968-BB96-577398638353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5825-4968-BB96-577398638353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5825-4968-BB96-577398638353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5825-4968-BB96-577398638353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5825-4968-BB96-5773986383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List1!$C$86:$C$95</c:f>
              <c:strCache>
                <c:ptCount val="10"/>
                <c:pt idx="0">
                  <c:v>Kontrola</c:v>
                </c:pt>
                <c:pt idx="1">
                  <c:v>Síran Amonný</c:v>
                </c:pt>
                <c:pt idx="2">
                  <c:v>DAM390</c:v>
                </c:pt>
                <c:pt idx="3">
                  <c:v>DAM390 + PK</c:v>
                </c:pt>
                <c:pt idx="4">
                  <c:v>DAM390 + MgS</c:v>
                </c:pt>
                <c:pt idx="5">
                  <c:v>DAM390 + Sláma</c:v>
                </c:pt>
                <c:pt idx="6">
                  <c:v>Čist. kaly</c:v>
                </c:pt>
                <c:pt idx="7">
                  <c:v>Hnůj</c:v>
                </c:pt>
                <c:pt idx="8">
                  <c:v>Kejda</c:v>
                </c:pt>
                <c:pt idx="9">
                  <c:v>Úhor</c:v>
                </c:pt>
              </c:strCache>
            </c:strRef>
          </c:cat>
          <c:val>
            <c:numRef>
              <c:f>List1!$D$86:$D$95</c:f>
              <c:numCache>
                <c:formatCode>0</c:formatCode>
                <c:ptCount val="10"/>
                <c:pt idx="0">
                  <c:v>171.2797314622722</c:v>
                </c:pt>
                <c:pt idx="1">
                  <c:v>136.12263088861661</c:v>
                </c:pt>
                <c:pt idx="2">
                  <c:v>147.85180541667251</c:v>
                </c:pt>
                <c:pt idx="3">
                  <c:v>168.36337020623242</c:v>
                </c:pt>
                <c:pt idx="4">
                  <c:v>160.82770074374068</c:v>
                </c:pt>
                <c:pt idx="5">
                  <c:v>144.11730110847006</c:v>
                </c:pt>
                <c:pt idx="6">
                  <c:v>110.51391673050995</c:v>
                </c:pt>
                <c:pt idx="7">
                  <c:v>187.81122199564538</c:v>
                </c:pt>
                <c:pt idx="8">
                  <c:v>188.50545376861268</c:v>
                </c:pt>
                <c:pt idx="9">
                  <c:v>173.02243058111418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825-4968-BB96-5773986383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90140447"/>
        <c:axId val="1390141407"/>
      </c:barChart>
      <c:catAx>
        <c:axId val="13901404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90141407"/>
        <c:crosses val="autoZero"/>
        <c:auto val="1"/>
        <c:lblAlgn val="ctr"/>
        <c:lblOffset val="100"/>
        <c:noMultiLvlLbl val="0"/>
      </c:catAx>
      <c:valAx>
        <c:axId val="1390141407"/>
        <c:scaling>
          <c:orientation val="minMax"/>
          <c:min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>
                    <a:solidFill>
                      <a:srgbClr val="FF0000"/>
                    </a:solidFill>
                  </a:rPr>
                  <a:t>mg Mn</a:t>
                </a:r>
                <a:r>
                  <a:rPr lang="cs-CZ" sz="1600" baseline="-25000" dirty="0">
                    <a:solidFill>
                      <a:srgbClr val="FF0000"/>
                    </a:solidFill>
                  </a:rPr>
                  <a:t>M3</a:t>
                </a:r>
                <a:r>
                  <a:rPr lang="en-US" sz="1600" dirty="0">
                    <a:solidFill>
                      <a:srgbClr val="FF0000"/>
                    </a:solidFill>
                  </a:rPr>
                  <a:t>/kg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FF0000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901404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1400"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D48610-14D8-475A-A633-802E32FCB36C}" type="datetimeFigureOut">
              <a:rPr lang="cs-CZ" smtClean="0"/>
              <a:t>28.11.2024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6E55F6-BE0F-425A-9D17-3D3DB054C0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4786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E55F6-BE0F-425A-9D17-3D3DB054C09E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5603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76962B-B791-416C-10B8-9CFC4B8D9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375948E-9437-C55F-D9B7-1843312B23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81BCD6A-6E7C-BC05-71A1-B54A6B3B8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8804C-7C82-4F9D-90A2-DA596CC25E60}" type="datetimeFigureOut">
              <a:rPr lang="cs-CZ" smtClean="0"/>
              <a:t>28.11.2024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983E3B5-B5F2-8FED-0AC0-B61860040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607BF37-7AB0-A071-30A1-E428408A3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C5D39-B55B-457D-B8FA-8B8DC10E9B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7079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23A995-F306-72E8-5BDC-19DA0C1E1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E1B585F-EA76-0EC0-537B-9DC7965BF7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CC494F6-41D7-B4E6-FD74-CD40AD894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8804C-7C82-4F9D-90A2-DA596CC25E60}" type="datetimeFigureOut">
              <a:rPr lang="cs-CZ" smtClean="0"/>
              <a:t>28.11.2024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6BF45F5-DD85-5A7A-BEC2-930648FB8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5CB0D50-3EAC-6D9E-2FE1-7F3E985C4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C5D39-B55B-457D-B8FA-8B8DC10E9B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8839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C32EEF3-869D-C05E-751E-83E9B264C1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4B79D7D-6EFA-94AA-FDEB-A1B9A76093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E76A711-A57F-3791-911F-338470E3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8804C-7C82-4F9D-90A2-DA596CC25E60}" type="datetimeFigureOut">
              <a:rPr lang="cs-CZ" smtClean="0"/>
              <a:t>28.11.2024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DE9ED3F-2509-5A6B-EA7E-F1414AF2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8B2D848-61E1-0A13-2754-E78D305DF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C5D39-B55B-457D-B8FA-8B8DC10E9B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9628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A561B0-E1CD-A2CC-9F37-98391C206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E52C71-7DE1-710A-F760-E148F66E72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AC40FAA-6A1F-DC28-189B-AB61CFCA6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8804C-7C82-4F9D-90A2-DA596CC25E60}" type="datetimeFigureOut">
              <a:rPr lang="cs-CZ" smtClean="0"/>
              <a:t>28.11.2024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5B23055-BADA-0911-5E8C-6D2D50930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BBA9594-9C06-2A74-8310-C45AECB4E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C5D39-B55B-457D-B8FA-8B8DC10E9B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0776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E96DD0-9CC1-F732-5C80-0B7C78ABC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BF9BF48-1C12-3107-53A5-CE81200060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9DC877B-A201-B7B5-709F-37A936459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8804C-7C82-4F9D-90A2-DA596CC25E60}" type="datetimeFigureOut">
              <a:rPr lang="cs-CZ" smtClean="0"/>
              <a:t>28.11.2024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7E5D7CD-72E1-F562-9545-46D5A4B25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4C9BB3B-FC23-0278-3773-AE119952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C5D39-B55B-457D-B8FA-8B8DC10E9B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8073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416B14-2A12-CEE1-74D5-D07893F52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E548F2-6234-50C5-6F4E-9322C4AB5E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F55149B-A8BA-447A-D5E4-5F86AFE6B7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4AEC677-5922-64F2-3D04-A6F904F94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8804C-7C82-4F9D-90A2-DA596CC25E60}" type="datetimeFigureOut">
              <a:rPr lang="cs-CZ" smtClean="0"/>
              <a:t>28.11.2024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F02D100-1BDF-7E55-3319-6AFB48C30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105D2C7-EFAD-783C-2F32-C13D5986D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C5D39-B55B-457D-B8FA-8B8DC10E9B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8286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FB27EF-3AC6-4EDF-D04A-CB48784F0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11679F7-5EFF-39DF-3F65-45BC30872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34E790F-CB67-B073-30F0-8EEAA11BC6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DC46962-9CF6-C63D-5CE9-8AE62871D6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1808EBC-AC78-8368-A93A-1850316AB9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8057315-CCA6-5053-6314-CE78C6CE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8804C-7C82-4F9D-90A2-DA596CC25E60}" type="datetimeFigureOut">
              <a:rPr lang="cs-CZ" smtClean="0"/>
              <a:t>28.11.2024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B6471A0-C63B-9809-C4DC-5380E9F0B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046C399-6616-B56D-5E99-2F6F8F612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C5D39-B55B-457D-B8FA-8B8DC10E9B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5176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B41DBA-5DDC-67E9-5975-77CA259EA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F9F7BF0-00E2-A9B9-7D0F-F6DC27B17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8804C-7C82-4F9D-90A2-DA596CC25E60}" type="datetimeFigureOut">
              <a:rPr lang="cs-CZ" smtClean="0"/>
              <a:t>28.11.2024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6D541CD-B499-B16E-9837-BA2C04E5C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D7E5266-30CF-3770-121B-0D89CBBF0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C5D39-B55B-457D-B8FA-8B8DC10E9B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593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55D7609-C45E-5D16-E069-20BDFBC30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8804C-7C82-4F9D-90A2-DA596CC25E60}" type="datetimeFigureOut">
              <a:rPr lang="cs-CZ" smtClean="0"/>
              <a:t>28.11.2024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5993258-EBBB-8E62-0A6C-F1B879F0A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E05E266-CBA3-2BF1-4DBA-51733B529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C5D39-B55B-457D-B8FA-8B8DC10E9B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9730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8848FD-66EC-686B-5402-33DF88EE9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01AEED-2090-E1EA-0321-B38F5FCE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36B6EE0-99CD-E18B-584B-8DE2FCD359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7A7B994-6E4D-AD58-D3D4-C58ABC009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8804C-7C82-4F9D-90A2-DA596CC25E60}" type="datetimeFigureOut">
              <a:rPr lang="cs-CZ" smtClean="0"/>
              <a:t>28.11.2024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5FDAD9D-EDD0-AA9C-F097-496E132BD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80CB703-4F0E-DEF4-6946-5E2B745F0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C5D39-B55B-457D-B8FA-8B8DC10E9B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2818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6D0FCF-A24A-1A26-11A1-F3BD2A123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701C6FB-8D6F-CE13-F281-14F6A879A6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E6F4616-DB9D-33F5-3BC9-81CEC5233F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19183FB-62BB-5F43-03A4-973A90B3C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8804C-7C82-4F9D-90A2-DA596CC25E60}" type="datetimeFigureOut">
              <a:rPr lang="cs-CZ" smtClean="0"/>
              <a:t>28.11.2024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B38068A-BC5E-4685-3E80-11B7209C9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E981CD2-5CDD-D5CC-F2F2-F5AB63EF6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C5D39-B55B-457D-B8FA-8B8DC10E9B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8178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49E5BDF-27C7-8E20-52E6-908BCFD96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DE5E5F9-B5A1-BEEA-D394-F74AF5864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65FA624-DF46-4FA1-A0DA-C5C2DD5A63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08804C-7C82-4F9D-90A2-DA596CC25E60}" type="datetimeFigureOut">
              <a:rPr lang="cs-CZ" smtClean="0"/>
              <a:t>28.11.2024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CEF5031-1251-7838-23AA-7C00520C71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6EAC176-2B8F-F081-1A7C-49A638508C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0C5D39-B55B-457D-B8FA-8B8DC10E9B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245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5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6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openxmlformats.org/officeDocument/2006/relationships/image" Target="../media/image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37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kreslené, text, umění&#10;&#10;Popis byl vytvořen automaticky">
            <a:extLst>
              <a:ext uri="{FF2B5EF4-FFF2-40B4-BE49-F238E27FC236}">
                <a16:creationId xmlns:a16="http://schemas.microsoft.com/office/drawing/2014/main" id="{A4867116-2678-CD6E-4153-FA6093A0D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1" t="9091" r="24373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ABA3D3F-FA41-7F85-158D-9F5DC1A1DD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802" y="853270"/>
            <a:ext cx="4355867" cy="3204134"/>
          </a:xfrm>
        </p:spPr>
        <p:txBody>
          <a:bodyPr anchor="b">
            <a:normAutofit fontScale="90000"/>
          </a:bodyPr>
          <a:lstStyle/>
          <a:p>
            <a:pPr algn="l"/>
            <a:r>
              <a:rPr lang="cs-CZ" sz="4800" dirty="0">
                <a:solidFill>
                  <a:schemeClr val="bg1"/>
                </a:solidFill>
              </a:rPr>
              <a:t>Význam </a:t>
            </a:r>
            <a:r>
              <a:rPr lang="cs-CZ" sz="48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Fe</a:t>
            </a:r>
            <a:r>
              <a:rPr lang="cs-CZ" sz="4800" dirty="0">
                <a:solidFill>
                  <a:schemeClr val="bg1"/>
                </a:solidFill>
              </a:rPr>
              <a:t>, </a:t>
            </a:r>
            <a:r>
              <a:rPr lang="cs-CZ" sz="48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Mn</a:t>
            </a:r>
            <a:r>
              <a:rPr lang="cs-CZ" sz="48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cs-CZ" sz="4800" dirty="0">
                <a:solidFill>
                  <a:schemeClr val="bg1"/>
                </a:solidFill>
              </a:rPr>
              <a:t>a</a:t>
            </a:r>
            <a:r>
              <a:rPr lang="cs-CZ" sz="48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B</a:t>
            </a:r>
            <a:r>
              <a:rPr lang="cs-CZ" sz="4800" dirty="0">
                <a:solidFill>
                  <a:schemeClr val="bg1"/>
                </a:solidFill>
              </a:rPr>
              <a:t> ve výživě rostlin a možnosti jejich fortifikace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7234DE9-EF20-A2D7-3DAB-48D70B1AC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756" y="4565208"/>
            <a:ext cx="3977639" cy="1839624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cs-CZ" sz="2800" dirty="0">
                <a:solidFill>
                  <a:schemeClr val="bg1"/>
                </a:solidFill>
              </a:rPr>
              <a:t>M. Kulhánek, </a:t>
            </a:r>
          </a:p>
          <a:p>
            <a:pPr algn="l"/>
            <a:r>
              <a:rPr lang="cs-CZ" sz="2800" dirty="0">
                <a:solidFill>
                  <a:schemeClr val="bg1"/>
                </a:solidFill>
              </a:rPr>
              <a:t>J. Černý, </a:t>
            </a:r>
          </a:p>
          <a:p>
            <a:pPr algn="l"/>
            <a:r>
              <a:rPr lang="cs-CZ" sz="2800" dirty="0">
                <a:solidFill>
                  <a:schemeClr val="bg1"/>
                </a:solidFill>
              </a:rPr>
              <a:t>J. Balík, </a:t>
            </a:r>
          </a:p>
          <a:p>
            <a:pPr algn="l"/>
            <a:r>
              <a:rPr lang="cs-CZ" sz="2800" dirty="0">
                <a:solidFill>
                  <a:schemeClr val="bg1"/>
                </a:solidFill>
              </a:rPr>
              <a:t>O. Sedlář, </a:t>
            </a:r>
          </a:p>
          <a:p>
            <a:pPr algn="l"/>
            <a:r>
              <a:rPr lang="cs-CZ" sz="2800" dirty="0">
                <a:solidFill>
                  <a:schemeClr val="bg1"/>
                </a:solidFill>
              </a:rPr>
              <a:t>S.K. Obeng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D59719E-4523-D91B-BF4A-E77FC0F6E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815" y="881263"/>
            <a:ext cx="1047181" cy="514422"/>
          </a:xfrm>
          <a:prstGeom prst="rect">
            <a:avLst/>
          </a:prstGeom>
        </p:spPr>
      </p:pic>
      <p:pic>
        <p:nvPicPr>
          <p:cNvPr id="13" name="Obrázek 12" descr="Obsah obrázku Grafika, Písmo, grafický design, snímek obrazovky&#10;&#10;Popis byl vytvořen automaticky">
            <a:extLst>
              <a:ext uri="{FF2B5EF4-FFF2-40B4-BE49-F238E27FC236}">
                <a16:creationId xmlns:a16="http://schemas.microsoft.com/office/drawing/2014/main" id="{19C07834-6EDD-2744-ACBF-6FB154A9FB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6" t="22090" r="52459" b="25305"/>
          <a:stretch/>
        </p:blipFill>
        <p:spPr>
          <a:xfrm>
            <a:off x="2469849" y="140860"/>
            <a:ext cx="2095501" cy="1115949"/>
          </a:xfrm>
          <a:prstGeom prst="rect">
            <a:avLst/>
          </a:prstGeom>
        </p:spPr>
      </p:pic>
      <p:pic>
        <p:nvPicPr>
          <p:cNvPr id="9" name="Obrázek 8" descr="Obsah obrázku auto&#10;&#10;Popis byl vytvořen automaticky">
            <a:extLst>
              <a:ext uri="{FF2B5EF4-FFF2-40B4-BE49-F238E27FC236}">
                <a16:creationId xmlns:a16="http://schemas.microsoft.com/office/drawing/2014/main" id="{10D31FD1-E02B-BFD2-C320-7E2F15234A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896" y="4648902"/>
            <a:ext cx="1722186" cy="1722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2ECF417-9F7A-9A3F-5AB5-0641FE3F4F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765" y="4746265"/>
            <a:ext cx="856854" cy="83114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0E24A9D-53A1-5E8A-238A-26CDD84C3E04}"/>
              </a:ext>
            </a:extLst>
          </p:cNvPr>
          <p:cNvSpPr txBox="1"/>
          <p:nvPr/>
        </p:nvSpPr>
        <p:spPr>
          <a:xfrm>
            <a:off x="191756" y="6432337"/>
            <a:ext cx="6197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solidFill>
                  <a:schemeClr val="bg1"/>
                </a:solidFill>
              </a:rPr>
              <a:t>kulhanek</a:t>
            </a:r>
            <a:r>
              <a:rPr lang="en-US" dirty="0">
                <a:solidFill>
                  <a:schemeClr val="bg1"/>
                </a:solidFill>
              </a:rPr>
              <a:t>@</a:t>
            </a:r>
            <a:r>
              <a:rPr lang="cs-CZ" dirty="0">
                <a:solidFill>
                  <a:schemeClr val="bg1"/>
                </a:solidFill>
              </a:rPr>
              <a:t>af.czu.cz</a:t>
            </a:r>
            <a:endParaRPr lang="cs-CZ" dirty="0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06D45AC5-2631-FCEE-AC27-352695BBB9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78" y="452578"/>
            <a:ext cx="1286054" cy="42868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CEF6A13-48D4-5976-D19F-90E6E0FE93A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2814" y="67708"/>
            <a:ext cx="1214518" cy="111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85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8528" y="0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002060"/>
                </a:solidFill>
              </a:rPr>
              <a:t>Mangan v půdě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Celkový obsah 20 – 3000 mg/kg (60 kg až 9 t/ha)</a:t>
            </a:r>
          </a:p>
          <a:p>
            <a:pPr lvl="1"/>
            <a:r>
              <a:rPr lang="cs-CZ" dirty="0"/>
              <a:t>Primární minerály – současně s železem</a:t>
            </a:r>
          </a:p>
          <a:p>
            <a:pPr lvl="1"/>
            <a:r>
              <a:rPr lang="cs-CZ" dirty="0"/>
              <a:t>Převažuje mocenství Mn</a:t>
            </a:r>
            <a:r>
              <a:rPr lang="cs-CZ" baseline="30000" dirty="0"/>
              <a:t>2+</a:t>
            </a:r>
          </a:p>
          <a:p>
            <a:pPr lvl="1"/>
            <a:r>
              <a:rPr lang="cs-CZ" dirty="0"/>
              <a:t>Shlukování do konkrecí v oblastech vyššího pH</a:t>
            </a:r>
            <a:endParaRPr lang="cs-CZ" baseline="30000" dirty="0"/>
          </a:p>
          <a:p>
            <a:r>
              <a:rPr lang="cs-CZ" dirty="0"/>
              <a:t>Rozpustnost ovlivňuje</a:t>
            </a:r>
          </a:p>
          <a:p>
            <a:pPr lvl="1"/>
            <a:r>
              <a:rPr lang="cs-CZ" dirty="0"/>
              <a:t>pH </a:t>
            </a:r>
          </a:p>
          <a:p>
            <a:pPr lvl="1"/>
            <a:r>
              <a:rPr lang="cs-CZ" dirty="0" err="1"/>
              <a:t>Zasolenost</a:t>
            </a:r>
            <a:endParaRPr lang="cs-CZ" dirty="0"/>
          </a:p>
          <a:p>
            <a:pPr lvl="1"/>
            <a:r>
              <a:rPr lang="cs-CZ" dirty="0"/>
              <a:t>Přístup vzduchu</a:t>
            </a:r>
          </a:p>
          <a:p>
            <a:pPr lvl="1"/>
            <a:r>
              <a:rPr lang="cs-CZ" dirty="0"/>
              <a:t>Organické látky</a:t>
            </a:r>
          </a:p>
          <a:p>
            <a:pPr lvl="1"/>
            <a:r>
              <a:rPr lang="cs-CZ" dirty="0" err="1"/>
              <a:t>Kompetice</a:t>
            </a:r>
            <a:r>
              <a:rPr lang="cs-CZ" dirty="0"/>
              <a:t> s </a:t>
            </a:r>
            <a:r>
              <a:rPr lang="cs-CZ" dirty="0" err="1"/>
              <a:t>Fe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842" y="2452254"/>
            <a:ext cx="3821409" cy="20744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Šipka doprava 4"/>
          <p:cNvSpPr/>
          <p:nvPr/>
        </p:nvSpPr>
        <p:spPr>
          <a:xfrm>
            <a:off x="7769649" y="3217767"/>
            <a:ext cx="191193" cy="14131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78527" cy="1378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E87195F-7B4B-A238-C4CC-BAE588E6E7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326" y="149801"/>
            <a:ext cx="824981" cy="800231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0A23AB05-E947-6BCC-F7B4-5A46C0E63856}"/>
              </a:ext>
            </a:extLst>
          </p:cNvPr>
          <p:cNvSpPr/>
          <p:nvPr/>
        </p:nvSpPr>
        <p:spPr>
          <a:xfrm>
            <a:off x="9994474" y="201565"/>
            <a:ext cx="1975425" cy="738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accent2">
                    <a:lumMod val="50000"/>
                  </a:schemeClr>
                </a:solidFill>
                <a:latin typeface="Bradley Hand ITC" panose="03070402050302030203" pitchFamily="66" charset="0"/>
              </a:rPr>
              <a:t>RPH   30</a:t>
            </a:r>
          </a:p>
        </p:txBody>
      </p:sp>
    </p:spTree>
    <p:extLst>
      <p:ext uri="{BB962C8B-B14F-4D97-AF65-F5344CB8AC3E}">
        <p14:creationId xmlns:p14="http://schemas.microsoft.com/office/powerpoint/2010/main" val="1780796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8527" y="26481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002060"/>
                </a:solidFill>
              </a:rPr>
              <a:t>Příjem a funkce manganu v rostlině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813" y="860971"/>
            <a:ext cx="3559805" cy="277175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l="14213" t="27861" r="34815" b="31481"/>
          <a:stretch/>
        </p:blipFill>
        <p:spPr>
          <a:xfrm>
            <a:off x="5929891" y="3715789"/>
            <a:ext cx="6262109" cy="2809702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6109855" y="3607724"/>
            <a:ext cx="374072" cy="3990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%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" y="1631560"/>
            <a:ext cx="10515600" cy="4351338"/>
          </a:xfrm>
        </p:spPr>
        <p:txBody>
          <a:bodyPr/>
          <a:lstStyle/>
          <a:p>
            <a:r>
              <a:rPr lang="cs-CZ" dirty="0"/>
              <a:t>Příjem manganu</a:t>
            </a:r>
          </a:p>
          <a:p>
            <a:pPr lvl="1"/>
            <a:r>
              <a:rPr lang="cs-CZ" dirty="0"/>
              <a:t>Mn</a:t>
            </a:r>
            <a:r>
              <a:rPr lang="cs-CZ" baseline="30000" dirty="0"/>
              <a:t>2+</a:t>
            </a:r>
            <a:r>
              <a:rPr lang="cs-CZ" dirty="0"/>
              <a:t>, (cheláty)</a:t>
            </a:r>
          </a:p>
          <a:p>
            <a:pPr lvl="1"/>
            <a:r>
              <a:rPr lang="cs-CZ" dirty="0"/>
              <a:t>Malá pohyblivost</a:t>
            </a:r>
          </a:p>
          <a:p>
            <a:r>
              <a:rPr lang="cs-CZ" dirty="0" err="1"/>
              <a:t>Mn</a:t>
            </a:r>
            <a:r>
              <a:rPr lang="cs-CZ" dirty="0"/>
              <a:t> v rostlině</a:t>
            </a:r>
          </a:p>
          <a:p>
            <a:pPr lvl="1"/>
            <a:r>
              <a:rPr lang="cs-CZ" dirty="0"/>
              <a:t>40 – 200 mg/kg (až 5 500 mg/kg)</a:t>
            </a:r>
          </a:p>
          <a:p>
            <a:pPr lvl="1"/>
            <a:r>
              <a:rPr lang="cs-CZ" dirty="0"/>
              <a:t>Oxidačně redukční procesy</a:t>
            </a:r>
          </a:p>
          <a:p>
            <a:pPr lvl="1"/>
            <a:r>
              <a:rPr lang="cs-CZ" dirty="0"/>
              <a:t>Tvorba chlorofylu</a:t>
            </a:r>
          </a:p>
          <a:p>
            <a:pPr lvl="1"/>
            <a:r>
              <a:rPr lang="cs-CZ" dirty="0"/>
              <a:t>Aktivace enzymů (nejméně 35)</a:t>
            </a:r>
          </a:p>
          <a:p>
            <a:pPr lvl="1"/>
            <a:r>
              <a:rPr lang="cs-CZ" dirty="0"/>
              <a:t>Možnost nahrazení Mg (RNA polymeráza)</a:t>
            </a:r>
          </a:p>
          <a:p>
            <a:pPr lvl="1"/>
            <a:r>
              <a:rPr lang="cs-CZ" dirty="0"/>
              <a:t>Aktivita </a:t>
            </a:r>
            <a:r>
              <a:rPr lang="cs-CZ" dirty="0" err="1"/>
              <a:t>nitrátreduktázy</a:t>
            </a:r>
            <a:endParaRPr lang="cs-CZ" dirty="0"/>
          </a:p>
          <a:p>
            <a:pPr lvl="2"/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cxnSp>
        <p:nvCxnSpPr>
          <p:cNvPr id="11" name="Přímá spojnice se šipkou 10"/>
          <p:cNvCxnSpPr/>
          <p:nvPr/>
        </p:nvCxnSpPr>
        <p:spPr>
          <a:xfrm flipV="1">
            <a:off x="3241964" y="4189615"/>
            <a:ext cx="2809701" cy="1579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2" name="Obráze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78527" cy="1378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bdélník 3"/>
          <p:cNvSpPr/>
          <p:nvPr/>
        </p:nvSpPr>
        <p:spPr>
          <a:xfrm>
            <a:off x="9569623" y="4433879"/>
            <a:ext cx="951230" cy="438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rgbClr val="002060"/>
                </a:solidFill>
              </a:rPr>
              <a:t>Produkce kyslíku</a:t>
            </a:r>
          </a:p>
        </p:txBody>
      </p:sp>
      <p:sp>
        <p:nvSpPr>
          <p:cNvPr id="5" name="Volný tvar 4"/>
          <p:cNvSpPr/>
          <p:nvPr/>
        </p:nvSpPr>
        <p:spPr>
          <a:xfrm>
            <a:off x="7586663" y="4133850"/>
            <a:ext cx="3700462" cy="1747183"/>
          </a:xfrm>
          <a:custGeom>
            <a:avLst/>
            <a:gdLst>
              <a:gd name="connsiteX0" fmla="*/ 0 w 3700462"/>
              <a:gd name="connsiteY0" fmla="*/ 0 h 1747183"/>
              <a:gd name="connsiteX1" fmla="*/ 366712 w 3700462"/>
              <a:gd name="connsiteY1" fmla="*/ 80963 h 1747183"/>
              <a:gd name="connsiteX2" fmla="*/ 909637 w 3700462"/>
              <a:gd name="connsiteY2" fmla="*/ 309563 h 1747183"/>
              <a:gd name="connsiteX3" fmla="*/ 1481137 w 3700462"/>
              <a:gd name="connsiteY3" fmla="*/ 638175 h 1747183"/>
              <a:gd name="connsiteX4" fmla="*/ 2071687 w 3700462"/>
              <a:gd name="connsiteY4" fmla="*/ 1019175 h 1747183"/>
              <a:gd name="connsiteX5" fmla="*/ 2671762 w 3700462"/>
              <a:gd name="connsiteY5" fmla="*/ 1381125 h 1747183"/>
              <a:gd name="connsiteX6" fmla="*/ 3519487 w 3700462"/>
              <a:gd name="connsiteY6" fmla="*/ 1704975 h 1747183"/>
              <a:gd name="connsiteX7" fmla="*/ 3700462 w 3700462"/>
              <a:gd name="connsiteY7" fmla="*/ 1733550 h 1747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0462" h="1747183">
                <a:moveTo>
                  <a:pt x="0" y="0"/>
                </a:moveTo>
                <a:cubicBezTo>
                  <a:pt x="107553" y="14684"/>
                  <a:pt x="215106" y="29369"/>
                  <a:pt x="366712" y="80963"/>
                </a:cubicBezTo>
                <a:cubicBezTo>
                  <a:pt x="518318" y="132557"/>
                  <a:pt x="723900" y="216694"/>
                  <a:pt x="909637" y="309563"/>
                </a:cubicBezTo>
                <a:cubicBezTo>
                  <a:pt x="1095374" y="402432"/>
                  <a:pt x="1287462" y="519906"/>
                  <a:pt x="1481137" y="638175"/>
                </a:cubicBezTo>
                <a:cubicBezTo>
                  <a:pt x="1674812" y="756444"/>
                  <a:pt x="1873249" y="895350"/>
                  <a:pt x="2071687" y="1019175"/>
                </a:cubicBezTo>
                <a:cubicBezTo>
                  <a:pt x="2270125" y="1143000"/>
                  <a:pt x="2430462" y="1266825"/>
                  <a:pt x="2671762" y="1381125"/>
                </a:cubicBezTo>
                <a:cubicBezTo>
                  <a:pt x="2913062" y="1495425"/>
                  <a:pt x="3348037" y="1646238"/>
                  <a:pt x="3519487" y="1704975"/>
                </a:cubicBezTo>
                <a:cubicBezTo>
                  <a:pt x="3690937" y="1763712"/>
                  <a:pt x="3695699" y="1748631"/>
                  <a:pt x="3700462" y="173355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9296400" y="4268585"/>
            <a:ext cx="406400" cy="1652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9182966" y="4079831"/>
            <a:ext cx="806450" cy="4655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>
                <a:solidFill>
                  <a:srgbClr val="00B050"/>
                </a:solidFill>
              </a:rPr>
              <a:t>+ </a:t>
            </a:r>
            <a:r>
              <a:rPr lang="cs-CZ" sz="1600" dirty="0" err="1">
                <a:solidFill>
                  <a:srgbClr val="00B050"/>
                </a:solidFill>
              </a:rPr>
              <a:t>Mn</a:t>
            </a:r>
            <a:endParaRPr lang="cs-CZ" sz="1600" dirty="0">
              <a:solidFill>
                <a:srgbClr val="00B050"/>
              </a:solidFill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9734319" y="4980094"/>
            <a:ext cx="406400" cy="1919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9450878" y="4773253"/>
            <a:ext cx="806450" cy="4655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>
                <a:solidFill>
                  <a:srgbClr val="FF0000"/>
                </a:solidFill>
              </a:rPr>
              <a:t>- </a:t>
            </a:r>
            <a:r>
              <a:rPr lang="cs-CZ" sz="1600" dirty="0" err="1">
                <a:solidFill>
                  <a:srgbClr val="FF0000"/>
                </a:solidFill>
              </a:rPr>
              <a:t>Mn</a:t>
            </a:r>
            <a:endParaRPr lang="cs-CZ" sz="1600" dirty="0">
              <a:solidFill>
                <a:srgbClr val="FF0000"/>
              </a:solidFill>
            </a:endParaRPr>
          </a:p>
        </p:txBody>
      </p:sp>
      <p:sp>
        <p:nvSpPr>
          <p:cNvPr id="10" name="Volný tvar 9"/>
          <p:cNvSpPr/>
          <p:nvPr/>
        </p:nvSpPr>
        <p:spPr>
          <a:xfrm>
            <a:off x="8940800" y="4135137"/>
            <a:ext cx="1028700" cy="538222"/>
          </a:xfrm>
          <a:custGeom>
            <a:avLst/>
            <a:gdLst>
              <a:gd name="connsiteX0" fmla="*/ 0 w 1028700"/>
              <a:gd name="connsiteY0" fmla="*/ 532113 h 538222"/>
              <a:gd name="connsiteX1" fmla="*/ 95250 w 1028700"/>
              <a:gd name="connsiteY1" fmla="*/ 532113 h 538222"/>
              <a:gd name="connsiteX2" fmla="*/ 187325 w 1028700"/>
              <a:gd name="connsiteY2" fmla="*/ 468613 h 538222"/>
              <a:gd name="connsiteX3" fmla="*/ 371475 w 1028700"/>
              <a:gd name="connsiteY3" fmla="*/ 87613 h 538222"/>
              <a:gd name="connsiteX4" fmla="*/ 565150 w 1028700"/>
              <a:gd name="connsiteY4" fmla="*/ 5063 h 538222"/>
              <a:gd name="connsiteX5" fmla="*/ 831850 w 1028700"/>
              <a:gd name="connsiteY5" fmla="*/ 8238 h 538222"/>
              <a:gd name="connsiteX6" fmla="*/ 1028700 w 1028700"/>
              <a:gd name="connsiteY6" fmla="*/ 1888 h 538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8700" h="538222">
                <a:moveTo>
                  <a:pt x="0" y="532113"/>
                </a:moveTo>
                <a:cubicBezTo>
                  <a:pt x="32014" y="537404"/>
                  <a:pt x="64029" y="542696"/>
                  <a:pt x="95250" y="532113"/>
                </a:cubicBezTo>
                <a:cubicBezTo>
                  <a:pt x="126471" y="521530"/>
                  <a:pt x="141288" y="542696"/>
                  <a:pt x="187325" y="468613"/>
                </a:cubicBezTo>
                <a:cubicBezTo>
                  <a:pt x="233362" y="394530"/>
                  <a:pt x="308504" y="164871"/>
                  <a:pt x="371475" y="87613"/>
                </a:cubicBezTo>
                <a:cubicBezTo>
                  <a:pt x="434446" y="10355"/>
                  <a:pt x="488421" y="18292"/>
                  <a:pt x="565150" y="5063"/>
                </a:cubicBezTo>
                <a:cubicBezTo>
                  <a:pt x="641879" y="-8166"/>
                  <a:pt x="754592" y="8767"/>
                  <a:pt x="831850" y="8238"/>
                </a:cubicBezTo>
                <a:cubicBezTo>
                  <a:pt x="909108" y="7709"/>
                  <a:pt x="968904" y="4798"/>
                  <a:pt x="1028700" y="1888"/>
                </a:cubicBezTo>
              </a:path>
            </a:pathLst>
          </a:custGeom>
          <a:noFill/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Nadpis 1">
            <a:extLst>
              <a:ext uri="{FF2B5EF4-FFF2-40B4-BE49-F238E27FC236}">
                <a16:creationId xmlns:a16="http://schemas.microsoft.com/office/drawing/2014/main" id="{260C8552-1DFF-B347-5AF9-D9ED4DE7541B}"/>
              </a:ext>
            </a:extLst>
          </p:cNvPr>
          <p:cNvSpPr txBox="1">
            <a:spLocks/>
          </p:cNvSpPr>
          <p:nvPr/>
        </p:nvSpPr>
        <p:spPr>
          <a:xfrm>
            <a:off x="9546512" y="6392336"/>
            <a:ext cx="2871348" cy="559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dirty="0" err="1"/>
              <a:t>Rengel</a:t>
            </a:r>
            <a:r>
              <a:rPr lang="cs-CZ" sz="2400" dirty="0"/>
              <a:t> et al. (2022)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B0880378-1226-335C-460B-43A58805D7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326" y="149801"/>
            <a:ext cx="824981" cy="800231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AF5D4877-B3D9-3C32-F25B-F8FA4AFA4D13}"/>
              </a:ext>
            </a:extLst>
          </p:cNvPr>
          <p:cNvSpPr/>
          <p:nvPr/>
        </p:nvSpPr>
        <p:spPr>
          <a:xfrm>
            <a:off x="9994474" y="201565"/>
            <a:ext cx="1975425" cy="738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accent2">
                    <a:lumMod val="50000"/>
                  </a:schemeClr>
                </a:solidFill>
                <a:latin typeface="Bradley Hand ITC" panose="03070402050302030203" pitchFamily="66" charset="0"/>
              </a:rPr>
              <a:t>RPH   30</a:t>
            </a:r>
          </a:p>
        </p:txBody>
      </p:sp>
    </p:spTree>
    <p:extLst>
      <p:ext uri="{BB962C8B-B14F-4D97-AF65-F5344CB8AC3E}">
        <p14:creationId xmlns:p14="http://schemas.microsoft.com/office/powerpoint/2010/main" val="861037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93767" y="30421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002060"/>
                </a:solidFill>
              </a:rPr>
              <a:t>Nedostatek x toxicita manganu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8527" cy="1378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1485420"/>
              </p:ext>
            </p:extLst>
          </p:nvPr>
        </p:nvGraphicFramePr>
        <p:xfrm>
          <a:off x="7882467" y="3263098"/>
          <a:ext cx="4123266" cy="3510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1633">
                  <a:extLst>
                    <a:ext uri="{9D8B030D-6E8A-4147-A177-3AD203B41FA5}">
                      <a16:colId xmlns:a16="http://schemas.microsoft.com/office/drawing/2014/main" val="2813904292"/>
                    </a:ext>
                  </a:extLst>
                </a:gridCol>
                <a:gridCol w="2061633">
                  <a:extLst>
                    <a:ext uri="{9D8B030D-6E8A-4147-A177-3AD203B41FA5}">
                      <a16:colId xmlns:a16="http://schemas.microsoft.com/office/drawing/2014/main" val="16298906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Kritické hodnoty toxicity</a:t>
                      </a:r>
                      <a:r>
                        <a:rPr lang="cs-CZ" baseline="0" dirty="0"/>
                        <a:t> </a:t>
                      </a:r>
                      <a:r>
                        <a:rPr lang="cs-CZ" baseline="0" dirty="0" err="1"/>
                        <a:t>Mn</a:t>
                      </a:r>
                      <a:r>
                        <a:rPr lang="cs-CZ" baseline="0" dirty="0"/>
                        <a:t> v nadzemní hmotě vybraných rostlin (mg/kg)</a:t>
                      </a:r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376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Kukuřice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8624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Oves, pšenice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9028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Vojtěška, cibule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5284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Brambory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81900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Sója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4259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Slunečnice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5 300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83697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Cukrová řepa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5 500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560653"/>
                  </a:ext>
                </a:extLst>
              </a:tr>
            </a:tbl>
          </a:graphicData>
        </a:graphic>
      </p:graphicFrame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531" y="1308347"/>
            <a:ext cx="4728785" cy="3083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/>
          <a:srcRect l="21807" r="16366"/>
          <a:stretch/>
        </p:blipFill>
        <p:spPr>
          <a:xfrm rot="16200000">
            <a:off x="1416805" y="3242786"/>
            <a:ext cx="2443942" cy="4786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5924" y="1017893"/>
            <a:ext cx="3223952" cy="2297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832" b="8283"/>
          <a:stretch/>
        </p:blipFill>
        <p:spPr>
          <a:xfrm rot="5400000">
            <a:off x="3882583" y="2523467"/>
            <a:ext cx="5215004" cy="2784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Obdélník 11"/>
          <p:cNvSpPr/>
          <p:nvPr/>
        </p:nvSpPr>
        <p:spPr>
          <a:xfrm>
            <a:off x="1393767" y="266006"/>
            <a:ext cx="2731926" cy="101979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135951" y="1285803"/>
            <a:ext cx="4896068" cy="557219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4485105" y="243463"/>
            <a:ext cx="1774379" cy="730235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5141599" y="973698"/>
            <a:ext cx="7050401" cy="5884302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1422423" y="1186740"/>
            <a:ext cx="2670946" cy="1692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/>
          <p:cNvSpPr/>
          <p:nvPr/>
        </p:nvSpPr>
        <p:spPr>
          <a:xfrm>
            <a:off x="5175210" y="889076"/>
            <a:ext cx="1049378" cy="1692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B1E2D10-FE6A-305B-1353-DC0DD4E172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326" y="149801"/>
            <a:ext cx="824981" cy="800231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C6107521-5245-537A-DA2F-05DFBD7EDA39}"/>
              </a:ext>
            </a:extLst>
          </p:cNvPr>
          <p:cNvSpPr/>
          <p:nvPr/>
        </p:nvSpPr>
        <p:spPr>
          <a:xfrm>
            <a:off x="9994474" y="201565"/>
            <a:ext cx="1975425" cy="738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accent2">
                    <a:lumMod val="50000"/>
                  </a:schemeClr>
                </a:solidFill>
                <a:latin typeface="Bradley Hand ITC" panose="03070402050302030203" pitchFamily="66" charset="0"/>
              </a:rPr>
              <a:t>RPH   30</a:t>
            </a:r>
          </a:p>
        </p:txBody>
      </p:sp>
    </p:spTree>
    <p:extLst>
      <p:ext uri="{BB962C8B-B14F-4D97-AF65-F5344CB8AC3E}">
        <p14:creationId xmlns:p14="http://schemas.microsoft.com/office/powerpoint/2010/main" val="3988657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61D6E-DF06-E2FD-7C08-A9D91B1DA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F41AFA-D1D3-39CE-9067-47EE027EF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767" y="85356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002060"/>
                </a:solidFill>
              </a:rPr>
              <a:t>Mangan ve výživě rostlin – vliv pH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8BD9627-39B8-06A5-F0A3-5FB726435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631" y="1530434"/>
            <a:ext cx="12066295" cy="52422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2015 – 2022 – odběry půd a nadzemní hmoty rostlin (n=260)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sz="2000" dirty="0"/>
              <a:t>Průkazně </a:t>
            </a:r>
            <a:r>
              <a:rPr lang="cs-CZ" sz="2000" dirty="0">
                <a:solidFill>
                  <a:srgbClr val="FF0000"/>
                </a:solidFill>
              </a:rPr>
              <a:t>záporné korelace</a:t>
            </a:r>
            <a:r>
              <a:rPr lang="cs-CZ" sz="2000" dirty="0"/>
              <a:t> mezi </a:t>
            </a:r>
            <a:r>
              <a:rPr lang="cs-CZ" sz="2000" dirty="0">
                <a:solidFill>
                  <a:srgbClr val="FF0000"/>
                </a:solidFill>
              </a:rPr>
              <a:t>pH</a:t>
            </a:r>
            <a:r>
              <a:rPr lang="cs-CZ" sz="2000" dirty="0"/>
              <a:t> a </a:t>
            </a:r>
            <a:r>
              <a:rPr lang="cs-CZ" sz="2000" dirty="0">
                <a:solidFill>
                  <a:srgbClr val="FF0000"/>
                </a:solidFill>
              </a:rPr>
              <a:t>obsahem manganu</a:t>
            </a:r>
            <a:r>
              <a:rPr lang="cs-CZ" sz="2000" dirty="0"/>
              <a:t> v půdě pouze u </a:t>
            </a:r>
            <a:r>
              <a:rPr lang="cs-CZ" sz="2000" dirty="0">
                <a:solidFill>
                  <a:srgbClr val="FF0000"/>
                </a:solidFill>
              </a:rPr>
              <a:t>vodného výluhu </a:t>
            </a:r>
            <a:r>
              <a:rPr lang="cs-CZ" sz="2000" dirty="0"/>
              <a:t>(p</a:t>
            </a:r>
            <a:r>
              <a:rPr lang="en-US" sz="2000" dirty="0"/>
              <a:t>&lt;0,001</a:t>
            </a:r>
            <a:r>
              <a:rPr lang="cs-CZ" sz="2000" dirty="0"/>
              <a:t>)</a:t>
            </a:r>
          </a:p>
          <a:p>
            <a:r>
              <a:rPr lang="cs-CZ" sz="2000" dirty="0" err="1"/>
              <a:t>Mehlich</a:t>
            </a:r>
            <a:r>
              <a:rPr lang="cs-CZ" sz="2000" dirty="0"/>
              <a:t> 3 – vyšší pH » vyšší obsahy </a:t>
            </a:r>
            <a:r>
              <a:rPr lang="cs-CZ" sz="2000" dirty="0" err="1"/>
              <a:t>Mn</a:t>
            </a:r>
            <a:r>
              <a:rPr lang="cs-CZ" sz="2000" dirty="0"/>
              <a:t> (neprůkazné)</a:t>
            </a:r>
          </a:p>
          <a:p>
            <a:pPr marL="0" indent="0">
              <a:buNone/>
            </a:pPr>
            <a:endParaRPr lang="cs-CZ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sz="3200" dirty="0">
              <a:solidFill>
                <a:srgbClr val="FF0000"/>
              </a:solidFill>
            </a:endParaRP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E2FBAB30-7CCB-BF78-5954-E1EABAE100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3983329"/>
              </p:ext>
            </p:extLst>
          </p:nvPr>
        </p:nvGraphicFramePr>
        <p:xfrm>
          <a:off x="304275" y="2575680"/>
          <a:ext cx="11601551" cy="19942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2219">
                  <a:extLst>
                    <a:ext uri="{9D8B030D-6E8A-4147-A177-3AD203B41FA5}">
                      <a16:colId xmlns:a16="http://schemas.microsoft.com/office/drawing/2014/main" val="972886819"/>
                    </a:ext>
                  </a:extLst>
                </a:gridCol>
                <a:gridCol w="1122629">
                  <a:extLst>
                    <a:ext uri="{9D8B030D-6E8A-4147-A177-3AD203B41FA5}">
                      <a16:colId xmlns:a16="http://schemas.microsoft.com/office/drawing/2014/main" val="2063191306"/>
                    </a:ext>
                  </a:extLst>
                </a:gridCol>
                <a:gridCol w="1678433">
                  <a:extLst>
                    <a:ext uri="{9D8B030D-6E8A-4147-A177-3AD203B41FA5}">
                      <a16:colId xmlns:a16="http://schemas.microsoft.com/office/drawing/2014/main" val="228081224"/>
                    </a:ext>
                  </a:extLst>
                </a:gridCol>
                <a:gridCol w="2100404">
                  <a:extLst>
                    <a:ext uri="{9D8B030D-6E8A-4147-A177-3AD203B41FA5}">
                      <a16:colId xmlns:a16="http://schemas.microsoft.com/office/drawing/2014/main" val="2520590151"/>
                    </a:ext>
                  </a:extLst>
                </a:gridCol>
                <a:gridCol w="1892175">
                  <a:extLst>
                    <a:ext uri="{9D8B030D-6E8A-4147-A177-3AD203B41FA5}">
                      <a16:colId xmlns:a16="http://schemas.microsoft.com/office/drawing/2014/main" val="2759357359"/>
                    </a:ext>
                  </a:extLst>
                </a:gridCol>
                <a:gridCol w="1743776">
                  <a:extLst>
                    <a:ext uri="{9D8B030D-6E8A-4147-A177-3AD203B41FA5}">
                      <a16:colId xmlns:a16="http://schemas.microsoft.com/office/drawing/2014/main" val="349592935"/>
                    </a:ext>
                  </a:extLst>
                </a:gridCol>
                <a:gridCol w="1841915">
                  <a:extLst>
                    <a:ext uri="{9D8B030D-6E8A-4147-A177-3AD203B41FA5}">
                      <a16:colId xmlns:a16="http://schemas.microsoft.com/office/drawing/2014/main" val="2119208336"/>
                    </a:ext>
                  </a:extLst>
                </a:gridCol>
              </a:tblGrid>
              <a:tr h="443620">
                <a:tc>
                  <a:txBody>
                    <a:bodyPr/>
                    <a:lstStyle/>
                    <a:p>
                      <a:r>
                        <a:rPr lang="cs-CZ" dirty="0"/>
                        <a:t>Parametr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pH</a:t>
                      </a:r>
                      <a:r>
                        <a:rPr lang="cs-CZ" baseline="-25000" dirty="0"/>
                        <a:t>CaCl2</a:t>
                      </a: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Mehlich</a:t>
                      </a:r>
                      <a:r>
                        <a:rPr lang="cs-CZ" dirty="0"/>
                        <a:t> 3</a:t>
                      </a: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Vodný výluh (1:10)</a:t>
                      </a: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Pšenice (n=151)</a:t>
                      </a: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Řepka (n=71)</a:t>
                      </a: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Kukuřice (n=38)</a:t>
                      </a: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3048112"/>
                  </a:ext>
                </a:extLst>
              </a:tr>
              <a:tr h="387658">
                <a:tc>
                  <a:txBody>
                    <a:bodyPr/>
                    <a:lstStyle/>
                    <a:p>
                      <a:r>
                        <a:rPr lang="cs-CZ" dirty="0"/>
                        <a:t>Minimum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4,10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35,8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0,01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5,94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13,3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12,9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2590000"/>
                  </a:ext>
                </a:extLst>
              </a:tr>
              <a:tr h="387658">
                <a:tc>
                  <a:txBody>
                    <a:bodyPr/>
                    <a:lstStyle/>
                    <a:p>
                      <a:r>
                        <a:rPr lang="cs-CZ" dirty="0"/>
                        <a:t>Maximum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8,02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291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6,80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181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58,3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94,7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021895"/>
                  </a:ext>
                </a:extLst>
              </a:tr>
              <a:tr h="387658">
                <a:tc>
                  <a:txBody>
                    <a:bodyPr/>
                    <a:lstStyle/>
                    <a:p>
                      <a:r>
                        <a:rPr lang="cs-CZ" dirty="0"/>
                        <a:t>Průměr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6,77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129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0,53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31,1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36,1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47,8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7397368"/>
                  </a:ext>
                </a:extLst>
              </a:tr>
              <a:tr h="387658">
                <a:tc>
                  <a:txBody>
                    <a:bodyPr/>
                    <a:lstStyle/>
                    <a:p>
                      <a:r>
                        <a:rPr lang="cs-CZ" dirty="0"/>
                        <a:t>Medián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7,10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117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0,28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29,3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26,2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42,6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6221038"/>
                  </a:ext>
                </a:extLst>
              </a:tr>
            </a:tbl>
          </a:graphicData>
        </a:graphic>
      </p:graphicFrame>
      <p:sp>
        <p:nvSpPr>
          <p:cNvPr id="12" name="Levá složená závorka 11">
            <a:extLst>
              <a:ext uri="{FF2B5EF4-FFF2-40B4-BE49-F238E27FC236}">
                <a16:creationId xmlns:a16="http://schemas.microsoft.com/office/drawing/2014/main" id="{60698276-EE38-AE8E-B5CB-73B1019974F5}"/>
              </a:ext>
            </a:extLst>
          </p:cNvPr>
          <p:cNvSpPr/>
          <p:nvPr/>
        </p:nvSpPr>
        <p:spPr>
          <a:xfrm rot="5400000">
            <a:off x="7156164" y="-2173982"/>
            <a:ext cx="238096" cy="9261228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12F96A5-CF96-A2CD-21F2-EAA3B466CA63}"/>
              </a:ext>
            </a:extLst>
          </p:cNvPr>
          <p:cNvSpPr txBox="1"/>
          <p:nvPr/>
        </p:nvSpPr>
        <p:spPr>
          <a:xfrm>
            <a:off x="5904888" y="1968252"/>
            <a:ext cx="2913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Obsahy </a:t>
            </a:r>
            <a:r>
              <a:rPr lang="cs-CZ" dirty="0" err="1"/>
              <a:t>Mn</a:t>
            </a:r>
            <a:r>
              <a:rPr lang="cs-CZ" dirty="0"/>
              <a:t> v mg/kg sušiny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CD2E8A1-8814-8D25-08DF-67FB65F8C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8527" cy="1378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080CF84-35BD-EF33-F2B4-24F438C34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326" y="149801"/>
            <a:ext cx="824981" cy="800231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84A904F0-B794-980E-D1A6-CE22390C8DF6}"/>
              </a:ext>
            </a:extLst>
          </p:cNvPr>
          <p:cNvSpPr/>
          <p:nvPr/>
        </p:nvSpPr>
        <p:spPr>
          <a:xfrm>
            <a:off x="9994474" y="201565"/>
            <a:ext cx="1975425" cy="738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accent2">
                    <a:lumMod val="50000"/>
                  </a:schemeClr>
                </a:solidFill>
                <a:latin typeface="Bradley Hand ITC" panose="03070402050302030203" pitchFamily="66" charset="0"/>
              </a:rPr>
              <a:t>RPH   30</a:t>
            </a:r>
          </a:p>
        </p:txBody>
      </p:sp>
      <p:sp>
        <p:nvSpPr>
          <p:cNvPr id="8" name="Levá složená závorka 7">
            <a:extLst>
              <a:ext uri="{FF2B5EF4-FFF2-40B4-BE49-F238E27FC236}">
                <a16:creationId xmlns:a16="http://schemas.microsoft.com/office/drawing/2014/main" id="{D9F96913-447D-E70A-3DDE-D3CE5F292525}"/>
              </a:ext>
            </a:extLst>
          </p:cNvPr>
          <p:cNvSpPr/>
          <p:nvPr/>
        </p:nvSpPr>
        <p:spPr>
          <a:xfrm rot="5400000" flipH="1">
            <a:off x="8140379" y="2821417"/>
            <a:ext cx="233857" cy="368530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5C1CB9B-F012-6525-34EF-1A574080E772}"/>
              </a:ext>
            </a:extLst>
          </p:cNvPr>
          <p:cNvSpPr txBox="1"/>
          <p:nvPr/>
        </p:nvSpPr>
        <p:spPr>
          <a:xfrm>
            <a:off x="7685716" y="4781002"/>
            <a:ext cx="10443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kvetení</a:t>
            </a:r>
          </a:p>
        </p:txBody>
      </p:sp>
      <p:sp>
        <p:nvSpPr>
          <p:cNvPr id="10" name="Levá složená závorka 9">
            <a:extLst>
              <a:ext uri="{FF2B5EF4-FFF2-40B4-BE49-F238E27FC236}">
                <a16:creationId xmlns:a16="http://schemas.microsoft.com/office/drawing/2014/main" id="{ACAA0E29-3155-C030-8190-0F08984BED60}"/>
              </a:ext>
            </a:extLst>
          </p:cNvPr>
          <p:cNvSpPr/>
          <p:nvPr/>
        </p:nvSpPr>
        <p:spPr>
          <a:xfrm rot="5400000" flipH="1">
            <a:off x="10888308" y="3781584"/>
            <a:ext cx="211069" cy="1787763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E4C44A3-748A-F8B4-559A-B124824D567E}"/>
              </a:ext>
            </a:extLst>
          </p:cNvPr>
          <p:cNvSpPr txBox="1"/>
          <p:nvPr/>
        </p:nvSpPr>
        <p:spPr>
          <a:xfrm>
            <a:off x="10491563" y="4781001"/>
            <a:ext cx="10443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40 cm</a:t>
            </a:r>
          </a:p>
        </p:txBody>
      </p:sp>
    </p:spTree>
    <p:extLst>
      <p:ext uri="{BB962C8B-B14F-4D97-AF65-F5344CB8AC3E}">
        <p14:creationId xmlns:p14="http://schemas.microsoft.com/office/powerpoint/2010/main" val="1025329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61D6E-DF06-E2FD-7C08-A9D91B1DA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87AE791D-7F53-7C74-60F7-9CC6271A7628}"/>
              </a:ext>
            </a:extLst>
          </p:cNvPr>
          <p:cNvSpPr txBox="1"/>
          <p:nvPr/>
        </p:nvSpPr>
        <p:spPr>
          <a:xfrm>
            <a:off x="9105900" y="6137267"/>
            <a:ext cx="21045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Tukey</a:t>
            </a:r>
            <a:r>
              <a:rPr lang="cs-CZ" dirty="0"/>
              <a:t> HSD p</a:t>
            </a:r>
            <a:r>
              <a:rPr lang="en-US" dirty="0"/>
              <a:t>&lt;</a:t>
            </a:r>
            <a:r>
              <a:rPr lang="cs-CZ" dirty="0"/>
              <a:t>0,05</a:t>
            </a:r>
            <a:endParaRPr lang="cs-CZ" baseline="-25000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8F10838-DCFD-C4E4-502B-2851D0AD67BD}"/>
              </a:ext>
            </a:extLst>
          </p:cNvPr>
          <p:cNvSpPr txBox="1"/>
          <p:nvPr/>
        </p:nvSpPr>
        <p:spPr>
          <a:xfrm>
            <a:off x="7295521" y="2467801"/>
            <a:ext cx="19618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 err="1"/>
              <a:t>Mn</a:t>
            </a:r>
            <a:r>
              <a:rPr lang="cs-CZ" i="1" dirty="0"/>
              <a:t> – vodný výluh</a:t>
            </a:r>
            <a:endParaRPr lang="cs-CZ" i="1" baseline="-25000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FF41AFA-D1D3-39CE-9067-47EE027EF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767" y="85356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002060"/>
                </a:solidFill>
              </a:rPr>
              <a:t>Mangan ve výživě rostlin – vliv pH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8BD9627-39B8-06A5-F0A3-5FB726435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630" y="1489135"/>
            <a:ext cx="12066295" cy="52422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Dlouhodobý pokus s monokulturou kukuřice – Červený Újezd (</a:t>
            </a:r>
            <a:r>
              <a:rPr lang="cs-CZ" dirty="0" err="1"/>
              <a:t>zal</a:t>
            </a:r>
            <a:r>
              <a:rPr lang="cs-CZ" dirty="0"/>
              <a:t>. r. 1992)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sz="3200" dirty="0">
              <a:solidFill>
                <a:srgbClr val="FF0000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CD2E8A1-8814-8D25-08DF-67FB65F8C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8527" cy="1378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1CC8ED06-6154-3550-07C5-1BE09086E3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7929054"/>
              </p:ext>
            </p:extLst>
          </p:nvPr>
        </p:nvGraphicFramePr>
        <p:xfrm>
          <a:off x="6208413" y="2522083"/>
          <a:ext cx="5002040" cy="4053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341093C0-383B-672F-6CDB-92D7F9E3BD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8456021"/>
              </p:ext>
            </p:extLst>
          </p:nvPr>
        </p:nvGraphicFramePr>
        <p:xfrm>
          <a:off x="282630" y="2482975"/>
          <a:ext cx="5239983" cy="40717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3E219780-1D7D-2931-E18B-C61FE05AD6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2059330"/>
              </p:ext>
            </p:extLst>
          </p:nvPr>
        </p:nvGraphicFramePr>
        <p:xfrm>
          <a:off x="6387651" y="2493061"/>
          <a:ext cx="4828314" cy="40717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ovéPole 9">
            <a:extLst>
              <a:ext uri="{FF2B5EF4-FFF2-40B4-BE49-F238E27FC236}">
                <a16:creationId xmlns:a16="http://schemas.microsoft.com/office/drawing/2014/main" id="{84BF4F8F-D336-49F0-6D54-AB4AA7D1CBF8}"/>
              </a:ext>
            </a:extLst>
          </p:cNvPr>
          <p:cNvSpPr txBox="1"/>
          <p:nvPr/>
        </p:nvSpPr>
        <p:spPr>
          <a:xfrm>
            <a:off x="479367" y="1997179"/>
            <a:ext cx="617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rok 2019:</a:t>
            </a:r>
            <a:endParaRPr lang="cs-CZ" baseline="-25000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6E7798AE-9784-941B-CA08-AA17C3EDBC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326" y="149801"/>
            <a:ext cx="824981" cy="800231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672CA29B-D24A-FFE9-BFC7-D457268C391A}"/>
              </a:ext>
            </a:extLst>
          </p:cNvPr>
          <p:cNvSpPr/>
          <p:nvPr/>
        </p:nvSpPr>
        <p:spPr>
          <a:xfrm>
            <a:off x="9994474" y="201565"/>
            <a:ext cx="1975425" cy="738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accent2">
                    <a:lumMod val="50000"/>
                  </a:schemeClr>
                </a:solidFill>
                <a:latin typeface="Bradley Hand ITC" panose="03070402050302030203" pitchFamily="66" charset="0"/>
              </a:rPr>
              <a:t>RPH   30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FF1D3E33-B68F-5F8E-F2D2-29A069E11E2D}"/>
              </a:ext>
            </a:extLst>
          </p:cNvPr>
          <p:cNvSpPr txBox="1"/>
          <p:nvPr/>
        </p:nvSpPr>
        <p:spPr>
          <a:xfrm>
            <a:off x="1378527" y="2583439"/>
            <a:ext cx="19618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/>
              <a:t>pH – 0,01 M CaCl</a:t>
            </a:r>
            <a:r>
              <a:rPr lang="cs-CZ" i="1" baseline="-25000" dirty="0"/>
              <a:t>2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367EB9A4-29AF-DA7E-0FF8-DC4CCC954ACA}"/>
              </a:ext>
            </a:extLst>
          </p:cNvPr>
          <p:cNvSpPr txBox="1"/>
          <p:nvPr/>
        </p:nvSpPr>
        <p:spPr>
          <a:xfrm>
            <a:off x="7295521" y="2467801"/>
            <a:ext cx="19618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 err="1"/>
              <a:t>Mn</a:t>
            </a:r>
            <a:r>
              <a:rPr lang="cs-CZ" i="1" dirty="0"/>
              <a:t> – </a:t>
            </a:r>
            <a:r>
              <a:rPr lang="cs-CZ" i="1" dirty="0" err="1"/>
              <a:t>Mehlich</a:t>
            </a:r>
            <a:r>
              <a:rPr lang="cs-CZ" i="1" dirty="0"/>
              <a:t> 3</a:t>
            </a:r>
            <a:endParaRPr lang="cs-CZ" i="1" baseline="-25000" dirty="0"/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70958A71-D275-83F5-E8E8-049FE222081B}"/>
              </a:ext>
            </a:extLst>
          </p:cNvPr>
          <p:cNvSpPr/>
          <p:nvPr/>
        </p:nvSpPr>
        <p:spPr>
          <a:xfrm>
            <a:off x="282630" y="2391798"/>
            <a:ext cx="11741345" cy="40717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Se zvýšeným pH klesá obsah okamžitě dostupného Manganu (Mn</a:t>
            </a:r>
            <a:r>
              <a:rPr lang="cs-CZ" sz="2000" baseline="-25000" dirty="0">
                <a:solidFill>
                  <a:schemeClr val="tx1"/>
                </a:solidFill>
              </a:rPr>
              <a:t>H2O</a:t>
            </a:r>
            <a:r>
              <a:rPr lang="cs-CZ" sz="2000" dirty="0">
                <a:solidFill>
                  <a:schemeClr val="tx1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Činidlo </a:t>
            </a:r>
            <a:r>
              <a:rPr lang="cs-CZ" sz="2000" dirty="0" err="1">
                <a:solidFill>
                  <a:schemeClr val="tx1"/>
                </a:solidFill>
              </a:rPr>
              <a:t>Mehlich</a:t>
            </a:r>
            <a:r>
              <a:rPr lang="cs-CZ" sz="2000" dirty="0">
                <a:solidFill>
                  <a:schemeClr val="tx1"/>
                </a:solidFill>
              </a:rPr>
              <a:t> 3 okyseluje vzorek a tím stanoví i hůře dostupný </a:t>
            </a:r>
            <a:r>
              <a:rPr lang="cs-CZ" sz="2000" dirty="0" err="1">
                <a:solidFill>
                  <a:schemeClr val="tx1"/>
                </a:solidFill>
              </a:rPr>
              <a:t>Mn</a:t>
            </a:r>
            <a:endParaRPr lang="cs-CZ" sz="20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FF0000"/>
                </a:solidFill>
              </a:rPr>
              <a:t>Fortifikace manganem přes půdu zejména při pH </a:t>
            </a:r>
            <a:r>
              <a:rPr lang="en-US" sz="2400" dirty="0">
                <a:solidFill>
                  <a:srgbClr val="FF0000"/>
                </a:solidFill>
              </a:rPr>
              <a:t>&gt;</a:t>
            </a:r>
            <a:r>
              <a:rPr lang="cs-CZ" sz="2400" dirty="0">
                <a:solidFill>
                  <a:srgbClr val="FF0000"/>
                </a:solidFill>
              </a:rPr>
              <a:t> 6,5 je problematická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57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8" grpId="0">
        <p:bldAsOne/>
      </p:bldGraphic>
      <p:bldP spid="10" grpId="0"/>
      <p:bldP spid="15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32040B5-E358-7488-8983-76DCA548F44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7324" y="4697827"/>
            <a:ext cx="2105572" cy="1394846"/>
          </a:xfrm>
          <a:prstGeom prst="rect">
            <a:avLst/>
          </a:prstGeom>
        </p:spPr>
      </p:pic>
      <p:sp>
        <p:nvSpPr>
          <p:cNvPr id="5" name="TextovéPole 9">
            <a:extLst>
              <a:ext uri="{FF2B5EF4-FFF2-40B4-BE49-F238E27FC236}">
                <a16:creationId xmlns:a16="http://schemas.microsoft.com/office/drawing/2014/main" id="{F6537ABE-DF5C-CDB2-682E-6736866419FF}"/>
              </a:ext>
            </a:extLst>
          </p:cNvPr>
          <p:cNvSpPr txBox="1"/>
          <p:nvPr/>
        </p:nvSpPr>
        <p:spPr>
          <a:xfrm>
            <a:off x="3306593" y="418709"/>
            <a:ext cx="60073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cs-CZ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cs-CZ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cs-CZ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gan ve výživě člověka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84A906B-370E-9281-679B-D083297AC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5974" y="1189968"/>
            <a:ext cx="2402568" cy="429967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3BB8103-7166-E592-5E31-6DE24185B91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3639007">
            <a:off x="3725284" y="3854405"/>
            <a:ext cx="854495" cy="2232806"/>
          </a:xfrm>
          <a:prstGeom prst="rect">
            <a:avLst/>
          </a:prstGeom>
        </p:spPr>
      </p:pic>
      <p:sp>
        <p:nvSpPr>
          <p:cNvPr id="8" name="TextovéPole 22">
            <a:extLst>
              <a:ext uri="{FF2B5EF4-FFF2-40B4-BE49-F238E27FC236}">
                <a16:creationId xmlns:a16="http://schemas.microsoft.com/office/drawing/2014/main" id="{297AB4AB-21C4-01B8-352F-F6550BC162F6}"/>
              </a:ext>
            </a:extLst>
          </p:cNvPr>
          <p:cNvSpPr txBox="1"/>
          <p:nvPr/>
        </p:nvSpPr>
        <p:spPr>
          <a:xfrm>
            <a:off x="3306593" y="1882188"/>
            <a:ext cx="21659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3200" dirty="0">
                <a:latin typeface="Cambria" panose="02040503050406030204" pitchFamily="18" charset="0"/>
                <a:ea typeface="Cambria" panose="02040503050406030204" pitchFamily="18" charset="0"/>
              </a:rPr>
              <a:t>Výživa</a:t>
            </a:r>
          </a:p>
        </p:txBody>
      </p:sp>
      <p:sp>
        <p:nvSpPr>
          <p:cNvPr id="9" name="TextovéPole 23">
            <a:extLst>
              <a:ext uri="{FF2B5EF4-FFF2-40B4-BE49-F238E27FC236}">
                <a16:creationId xmlns:a16="http://schemas.microsoft.com/office/drawing/2014/main" id="{DF07B418-02BB-E1F1-8CD5-A9CCCEA2A142}"/>
              </a:ext>
            </a:extLst>
          </p:cNvPr>
          <p:cNvSpPr txBox="1"/>
          <p:nvPr/>
        </p:nvSpPr>
        <p:spPr>
          <a:xfrm>
            <a:off x="6929606" y="1873130"/>
            <a:ext cx="21659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3200" dirty="0">
                <a:latin typeface="Cambria" panose="02040503050406030204" pitchFamily="18" charset="0"/>
                <a:ea typeface="Cambria" panose="02040503050406030204" pitchFamily="18" charset="0"/>
              </a:rPr>
              <a:t>Toxicita</a:t>
            </a:r>
          </a:p>
        </p:txBody>
      </p:sp>
      <p:sp>
        <p:nvSpPr>
          <p:cNvPr id="10" name="TextovéPole 24">
            <a:extLst>
              <a:ext uri="{FF2B5EF4-FFF2-40B4-BE49-F238E27FC236}">
                <a16:creationId xmlns:a16="http://schemas.microsoft.com/office/drawing/2014/main" id="{3EB49201-A1E5-0F17-B7F5-35F0051B183A}"/>
              </a:ext>
            </a:extLst>
          </p:cNvPr>
          <p:cNvSpPr txBox="1"/>
          <p:nvPr/>
        </p:nvSpPr>
        <p:spPr>
          <a:xfrm>
            <a:off x="3334626" y="2626506"/>
            <a:ext cx="216591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Enzymy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En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ergie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Imunit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Antioxidant</a:t>
            </a:r>
          </a:p>
          <a:p>
            <a:pPr algn="ctr"/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Srážení krve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Rozvoj kostí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ovéPole 25">
            <a:extLst>
              <a:ext uri="{FF2B5EF4-FFF2-40B4-BE49-F238E27FC236}">
                <a16:creationId xmlns:a16="http://schemas.microsoft.com/office/drawing/2014/main" id="{2E314FEE-FB63-0E6B-454C-24DD7D5CF5E2}"/>
              </a:ext>
            </a:extLst>
          </p:cNvPr>
          <p:cNvSpPr txBox="1"/>
          <p:nvPr/>
        </p:nvSpPr>
        <p:spPr>
          <a:xfrm>
            <a:off x="6965832" y="2611614"/>
            <a:ext cx="216591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Manganism</a:t>
            </a:r>
            <a:r>
              <a:rPr lang="cs-CZ" b="1" dirty="0" err="1">
                <a:latin typeface="Cambria" panose="02040503050406030204" pitchFamily="18" charset="0"/>
                <a:ea typeface="Cambria" panose="02040503050406030204" pitchFamily="18" charset="0"/>
              </a:rPr>
              <a:t>us</a:t>
            </a:r>
            <a:endParaRPr lang="cs-CZ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Pomalé reakce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Halucinace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Sexuální poruchy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Agresivní chování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Poruchy příjmu potravy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83FF0E3A-4DFD-132D-4B4E-921C5E16D039}"/>
              </a:ext>
            </a:extLst>
          </p:cNvPr>
          <p:cNvGrpSpPr/>
          <p:nvPr/>
        </p:nvGrpSpPr>
        <p:grpSpPr>
          <a:xfrm>
            <a:off x="8143410" y="1704162"/>
            <a:ext cx="3333689" cy="4497188"/>
            <a:chOff x="8028346" y="1531777"/>
            <a:chExt cx="3333689" cy="4497188"/>
          </a:xfrm>
        </p:grpSpPr>
        <p:pic>
          <p:nvPicPr>
            <p:cNvPr id="30" name="Obrázek 29">
              <a:extLst>
                <a:ext uri="{FF2B5EF4-FFF2-40B4-BE49-F238E27FC236}">
                  <a16:creationId xmlns:a16="http://schemas.microsoft.com/office/drawing/2014/main" id="{B3D6DF3F-BEEB-BEF9-4350-A8DCA2CC2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67090" y="3965485"/>
              <a:ext cx="2294945" cy="2063480"/>
            </a:xfrm>
            <a:prstGeom prst="rect">
              <a:avLst/>
            </a:prstGeom>
          </p:spPr>
        </p:pic>
        <p:pic>
          <p:nvPicPr>
            <p:cNvPr id="31" name="Obrázek 30">
              <a:extLst>
                <a:ext uri="{FF2B5EF4-FFF2-40B4-BE49-F238E27FC236}">
                  <a16:creationId xmlns:a16="http://schemas.microsoft.com/office/drawing/2014/main" id="{519C828F-4119-BD5B-155B-37499C1B2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67890" y="1820437"/>
              <a:ext cx="1813243" cy="1857535"/>
            </a:xfrm>
            <a:prstGeom prst="rect">
              <a:avLst/>
            </a:prstGeom>
          </p:spPr>
        </p:pic>
        <p:pic>
          <p:nvPicPr>
            <p:cNvPr id="32" name="Obrázek 31">
              <a:extLst>
                <a:ext uri="{FF2B5EF4-FFF2-40B4-BE49-F238E27FC236}">
                  <a16:creationId xmlns:a16="http://schemas.microsoft.com/office/drawing/2014/main" id="{1428E062-AF70-8812-7EB0-14E897E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FF00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 rot="16200000">
              <a:off x="8735693" y="2700613"/>
              <a:ext cx="854495" cy="792804"/>
            </a:xfrm>
            <a:prstGeom prst="rect">
              <a:avLst/>
            </a:prstGeom>
          </p:spPr>
        </p:pic>
        <p:pic>
          <p:nvPicPr>
            <p:cNvPr id="33" name="Obrázek 32">
              <a:extLst>
                <a:ext uri="{FF2B5EF4-FFF2-40B4-BE49-F238E27FC236}">
                  <a16:creationId xmlns:a16="http://schemas.microsoft.com/office/drawing/2014/main" id="{D6F29563-15DB-793C-8D99-32838683A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FF00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 rot="17978430">
              <a:off x="8517816" y="3903608"/>
              <a:ext cx="854495" cy="1833436"/>
            </a:xfrm>
            <a:prstGeom prst="rect">
              <a:avLst/>
            </a:prstGeom>
          </p:spPr>
        </p:pic>
        <p:sp>
          <p:nvSpPr>
            <p:cNvPr id="34" name="Ovál 33">
              <a:extLst>
                <a:ext uri="{FF2B5EF4-FFF2-40B4-BE49-F238E27FC236}">
                  <a16:creationId xmlns:a16="http://schemas.microsoft.com/office/drawing/2014/main" id="{1D968A20-FA8A-0E49-1505-36A44FA39C7D}"/>
                </a:ext>
              </a:extLst>
            </p:cNvPr>
            <p:cNvSpPr/>
            <p:nvPr/>
          </p:nvSpPr>
          <p:spPr>
            <a:xfrm>
              <a:off x="9469997" y="1531777"/>
              <a:ext cx="1500910" cy="139251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s-CZ" sz="1625" dirty="0">
                  <a:solidFill>
                    <a:schemeClr val="bg1"/>
                  </a:solidFill>
                </a:rPr>
                <a:t>Mn</a:t>
              </a:r>
            </a:p>
          </p:txBody>
        </p:sp>
        <p:sp>
          <p:nvSpPr>
            <p:cNvPr id="35" name="Ovál 34">
              <a:extLst>
                <a:ext uri="{FF2B5EF4-FFF2-40B4-BE49-F238E27FC236}">
                  <a16:creationId xmlns:a16="http://schemas.microsoft.com/office/drawing/2014/main" id="{CA707887-B85A-8D6F-21F8-43DBD46B14BF}"/>
                </a:ext>
              </a:extLst>
            </p:cNvPr>
            <p:cNvSpPr/>
            <p:nvPr/>
          </p:nvSpPr>
          <p:spPr>
            <a:xfrm>
              <a:off x="10053636" y="3994897"/>
              <a:ext cx="763314" cy="76754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s-CZ" sz="1625" dirty="0">
                  <a:solidFill>
                    <a:schemeClr val="tx1"/>
                  </a:solidFill>
                </a:rPr>
                <a:t>Mn</a:t>
              </a:r>
            </a:p>
          </p:txBody>
        </p:sp>
      </p:grpSp>
      <p:pic>
        <p:nvPicPr>
          <p:cNvPr id="13" name="Obrázek 12">
            <a:extLst>
              <a:ext uri="{FF2B5EF4-FFF2-40B4-BE49-F238E27FC236}">
                <a16:creationId xmlns:a16="http://schemas.microsoft.com/office/drawing/2014/main" id="{83197DB7-5E63-ED0B-A023-AFE6272B8992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3112" y="5293258"/>
            <a:ext cx="1566494" cy="1048327"/>
          </a:xfrm>
          <a:prstGeom prst="rect">
            <a:avLst/>
          </a:prstGeom>
        </p:spPr>
      </p:pic>
      <p:grpSp>
        <p:nvGrpSpPr>
          <p:cNvPr id="14" name="Skupina 13">
            <a:extLst>
              <a:ext uri="{FF2B5EF4-FFF2-40B4-BE49-F238E27FC236}">
                <a16:creationId xmlns:a16="http://schemas.microsoft.com/office/drawing/2014/main" id="{68D53322-3D41-5136-2697-79C9FC67618F}"/>
              </a:ext>
            </a:extLst>
          </p:cNvPr>
          <p:cNvGrpSpPr/>
          <p:nvPr/>
        </p:nvGrpSpPr>
        <p:grpSpPr>
          <a:xfrm>
            <a:off x="6073909" y="5012005"/>
            <a:ext cx="255340" cy="421797"/>
            <a:chOff x="7299063" y="4359271"/>
            <a:chExt cx="282837" cy="841129"/>
          </a:xfrm>
        </p:grpSpPr>
        <p:pic>
          <p:nvPicPr>
            <p:cNvPr id="28" name="Obrázek 27">
              <a:extLst>
                <a:ext uri="{FF2B5EF4-FFF2-40B4-BE49-F238E27FC236}">
                  <a16:creationId xmlns:a16="http://schemas.microsoft.com/office/drawing/2014/main" id="{4562E944-77D3-99BE-0D90-272797D03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FF0000">
                  <a:tint val="45000"/>
                  <a:satMod val="400000"/>
                </a:srgbClr>
              </a:duotone>
            </a:blip>
            <a:srcRect l="48618" r="19683"/>
            <a:stretch/>
          </p:blipFill>
          <p:spPr>
            <a:xfrm>
              <a:off x="7467016" y="4359271"/>
              <a:ext cx="114884" cy="841129"/>
            </a:xfrm>
            <a:prstGeom prst="rect">
              <a:avLst/>
            </a:prstGeom>
          </p:spPr>
        </p:pic>
        <p:pic>
          <p:nvPicPr>
            <p:cNvPr id="29" name="Obrázek 28">
              <a:extLst>
                <a:ext uri="{FF2B5EF4-FFF2-40B4-BE49-F238E27FC236}">
                  <a16:creationId xmlns:a16="http://schemas.microsoft.com/office/drawing/2014/main" id="{0D086C17-CDB3-B08A-5EBF-787CF41E3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 r="50931"/>
            <a:stretch/>
          </p:blipFill>
          <p:spPr>
            <a:xfrm>
              <a:off x="7299063" y="4359271"/>
              <a:ext cx="167953" cy="827045"/>
            </a:xfrm>
            <a:prstGeom prst="rect">
              <a:avLst/>
            </a:prstGeom>
          </p:spPr>
        </p:pic>
      </p:grp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2B944FA6-ED56-DCD9-3AF0-C81E1B6EDF23}"/>
              </a:ext>
            </a:extLst>
          </p:cNvPr>
          <p:cNvGrpSpPr/>
          <p:nvPr/>
        </p:nvGrpSpPr>
        <p:grpSpPr>
          <a:xfrm>
            <a:off x="714901" y="780266"/>
            <a:ext cx="2998227" cy="5094661"/>
            <a:chOff x="1010869" y="478226"/>
            <a:chExt cx="2998227" cy="5094661"/>
          </a:xfrm>
        </p:grpSpPr>
        <p:pic>
          <p:nvPicPr>
            <p:cNvPr id="17" name="Obrázek 16">
              <a:extLst>
                <a:ext uri="{FF2B5EF4-FFF2-40B4-BE49-F238E27FC236}">
                  <a16:creationId xmlns:a16="http://schemas.microsoft.com/office/drawing/2014/main" id="{F5BEFE83-C59E-9786-C26F-C460EAD81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t="24954"/>
            <a:stretch/>
          </p:blipFill>
          <p:spPr>
            <a:xfrm>
              <a:off x="1181655" y="1745589"/>
              <a:ext cx="2601710" cy="2611088"/>
            </a:xfrm>
            <a:prstGeom prst="rect">
              <a:avLst/>
            </a:prstGeom>
          </p:spPr>
        </p:pic>
        <p:sp>
          <p:nvSpPr>
            <p:cNvPr id="18" name="Ovál 17">
              <a:extLst>
                <a:ext uri="{FF2B5EF4-FFF2-40B4-BE49-F238E27FC236}">
                  <a16:creationId xmlns:a16="http://schemas.microsoft.com/office/drawing/2014/main" id="{4691B92C-A006-834A-9FAE-700BA423881F}"/>
                </a:ext>
              </a:extLst>
            </p:cNvPr>
            <p:cNvSpPr/>
            <p:nvPr/>
          </p:nvSpPr>
          <p:spPr>
            <a:xfrm>
              <a:off x="1181655" y="1314622"/>
              <a:ext cx="1500910" cy="139251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s-CZ" sz="1625" dirty="0">
                  <a:solidFill>
                    <a:srgbClr val="C00000"/>
                  </a:solidFill>
                </a:rPr>
                <a:t>Mn</a:t>
              </a:r>
              <a:r>
                <a:rPr lang="cs-CZ" sz="1625" baseline="30000" dirty="0">
                  <a:solidFill>
                    <a:srgbClr val="C00000"/>
                  </a:solidFill>
                </a:rPr>
                <a:t>2+</a:t>
              </a:r>
              <a:endParaRPr lang="cs-CZ" sz="1625" dirty="0">
                <a:solidFill>
                  <a:srgbClr val="C00000"/>
                </a:solidFill>
              </a:endParaRPr>
            </a:p>
          </p:txBody>
        </p:sp>
        <p:sp>
          <p:nvSpPr>
            <p:cNvPr id="19" name="Ovál 18">
              <a:extLst>
                <a:ext uri="{FF2B5EF4-FFF2-40B4-BE49-F238E27FC236}">
                  <a16:creationId xmlns:a16="http://schemas.microsoft.com/office/drawing/2014/main" id="{E1C15CF0-ADD0-FDCE-E1CE-7DC8774FEDAE}"/>
                </a:ext>
              </a:extLst>
            </p:cNvPr>
            <p:cNvSpPr/>
            <p:nvPr/>
          </p:nvSpPr>
          <p:spPr>
            <a:xfrm>
              <a:off x="1010869" y="3095627"/>
              <a:ext cx="1500910" cy="139251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s-CZ" sz="1625" dirty="0">
                  <a:solidFill>
                    <a:schemeClr val="bg1"/>
                  </a:solidFill>
                </a:rPr>
                <a:t>Mn</a:t>
              </a:r>
              <a:r>
                <a:rPr lang="cs-CZ" sz="1625" baseline="30000" dirty="0">
                  <a:solidFill>
                    <a:schemeClr val="bg1"/>
                  </a:solidFill>
                </a:rPr>
                <a:t>2+</a:t>
              </a:r>
              <a:endParaRPr lang="cs-CZ" sz="1625" dirty="0">
                <a:solidFill>
                  <a:schemeClr val="bg1"/>
                </a:solidFill>
              </a:endParaRPr>
            </a:p>
          </p:txBody>
        </p:sp>
        <p:sp>
          <p:nvSpPr>
            <p:cNvPr id="20" name="Ovál 19">
              <a:extLst>
                <a:ext uri="{FF2B5EF4-FFF2-40B4-BE49-F238E27FC236}">
                  <a16:creationId xmlns:a16="http://schemas.microsoft.com/office/drawing/2014/main" id="{1CB54955-CA80-79FC-457E-15D06C773E5C}"/>
                </a:ext>
              </a:extLst>
            </p:cNvPr>
            <p:cNvSpPr/>
            <p:nvPr/>
          </p:nvSpPr>
          <p:spPr>
            <a:xfrm>
              <a:off x="1698296" y="4180377"/>
              <a:ext cx="1500910" cy="139251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s-CZ" sz="1625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Mn</a:t>
              </a:r>
              <a:r>
                <a:rPr lang="cs-CZ" sz="1625" baseline="30000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2+</a:t>
              </a:r>
              <a:endParaRPr lang="cs-CZ" sz="1625" dirty="0">
                <a:solidFill>
                  <a:schemeClr val="tx2">
                    <a:lumMod val="90000"/>
                    <a:lumOff val="10000"/>
                  </a:schemeClr>
                </a:solidFill>
              </a:endParaRPr>
            </a:p>
          </p:txBody>
        </p:sp>
        <p:pic>
          <p:nvPicPr>
            <p:cNvPr id="21" name="Obrázek 20">
              <a:extLst>
                <a:ext uri="{FF2B5EF4-FFF2-40B4-BE49-F238E27FC236}">
                  <a16:creationId xmlns:a16="http://schemas.microsoft.com/office/drawing/2014/main" id="{85924905-26F3-93E8-0F43-A8DCFAA91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2538310" y="3767531"/>
              <a:ext cx="440545" cy="916443"/>
            </a:xfrm>
            <a:prstGeom prst="rect">
              <a:avLst/>
            </a:prstGeom>
          </p:spPr>
        </p:pic>
        <p:pic>
          <p:nvPicPr>
            <p:cNvPr id="22" name="Obrázek 21">
              <a:extLst>
                <a:ext uri="{FF2B5EF4-FFF2-40B4-BE49-F238E27FC236}">
                  <a16:creationId xmlns:a16="http://schemas.microsoft.com/office/drawing/2014/main" id="{505D10F8-84A9-E709-279E-6FB07AD09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3576546">
              <a:off x="1895935" y="3251067"/>
              <a:ext cx="269489" cy="560605"/>
            </a:xfrm>
            <a:prstGeom prst="rect">
              <a:avLst/>
            </a:prstGeom>
          </p:spPr>
        </p:pic>
        <p:pic>
          <p:nvPicPr>
            <p:cNvPr id="23" name="Obrázek 22">
              <a:extLst>
                <a:ext uri="{FF2B5EF4-FFF2-40B4-BE49-F238E27FC236}">
                  <a16:creationId xmlns:a16="http://schemas.microsoft.com/office/drawing/2014/main" id="{5ECF8040-33D5-1D96-193F-3A95A0B73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5400000">
              <a:off x="2801676" y="2155809"/>
              <a:ext cx="854495" cy="1560344"/>
            </a:xfrm>
            <a:prstGeom prst="rect">
              <a:avLst/>
            </a:prstGeom>
          </p:spPr>
        </p:pic>
        <p:sp>
          <p:nvSpPr>
            <p:cNvPr id="24" name="Obdélník 23">
              <a:extLst>
                <a:ext uri="{FF2B5EF4-FFF2-40B4-BE49-F238E27FC236}">
                  <a16:creationId xmlns:a16="http://schemas.microsoft.com/office/drawing/2014/main" id="{23713C97-7374-6D5F-F41C-C06E9B88EC28}"/>
                </a:ext>
              </a:extLst>
            </p:cNvPr>
            <p:cNvSpPr/>
            <p:nvPr/>
          </p:nvSpPr>
          <p:spPr>
            <a:xfrm>
              <a:off x="1181657" y="2287323"/>
              <a:ext cx="539068" cy="1537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 sz="1625" dirty="0"/>
            </a:p>
          </p:txBody>
        </p:sp>
        <p:sp>
          <p:nvSpPr>
            <p:cNvPr id="25" name="Obdélník 24">
              <a:extLst>
                <a:ext uri="{FF2B5EF4-FFF2-40B4-BE49-F238E27FC236}">
                  <a16:creationId xmlns:a16="http://schemas.microsoft.com/office/drawing/2014/main" id="{DEB3ECC6-6675-2488-98EF-F17AC8CB6FDE}"/>
                </a:ext>
              </a:extLst>
            </p:cNvPr>
            <p:cNvSpPr/>
            <p:nvPr/>
          </p:nvSpPr>
          <p:spPr>
            <a:xfrm>
              <a:off x="3026600" y="2232719"/>
              <a:ext cx="539068" cy="1537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 sz="1625" dirty="0"/>
            </a:p>
          </p:txBody>
        </p:sp>
        <p:pic>
          <p:nvPicPr>
            <p:cNvPr id="26" name="Obrázek 25">
              <a:extLst>
                <a:ext uri="{FF2B5EF4-FFF2-40B4-BE49-F238E27FC236}">
                  <a16:creationId xmlns:a16="http://schemas.microsoft.com/office/drawing/2014/main" id="{09DBBC07-5CC4-EC3D-D672-921FA7C03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9298291">
              <a:off x="1263568" y="478226"/>
              <a:ext cx="737977" cy="1241816"/>
            </a:xfrm>
            <a:prstGeom prst="rect">
              <a:avLst/>
            </a:prstGeom>
          </p:spPr>
        </p:pic>
        <p:pic>
          <p:nvPicPr>
            <p:cNvPr id="27" name="Obrázek 26">
              <a:extLst>
                <a:ext uri="{FF2B5EF4-FFF2-40B4-BE49-F238E27FC236}">
                  <a16:creationId xmlns:a16="http://schemas.microsoft.com/office/drawing/2014/main" id="{F5E7E0A5-C9E2-6AB3-2341-7295BF684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1625371" flipH="1">
              <a:off x="1886695" y="3806766"/>
              <a:ext cx="440545" cy="916443"/>
            </a:xfrm>
            <a:prstGeom prst="rect">
              <a:avLst/>
            </a:prstGeom>
          </p:spPr>
        </p:pic>
      </p:grpSp>
      <p:sp>
        <p:nvSpPr>
          <p:cNvPr id="16" name="Ovál 15">
            <a:extLst>
              <a:ext uri="{FF2B5EF4-FFF2-40B4-BE49-F238E27FC236}">
                <a16:creationId xmlns:a16="http://schemas.microsoft.com/office/drawing/2014/main" id="{7D388934-3CDD-2700-E6C9-DAD5A19B99C2}"/>
              </a:ext>
            </a:extLst>
          </p:cNvPr>
          <p:cNvSpPr/>
          <p:nvPr/>
        </p:nvSpPr>
        <p:spPr>
          <a:xfrm>
            <a:off x="5819896" y="5433802"/>
            <a:ext cx="763314" cy="7675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625" dirty="0">
                <a:solidFill>
                  <a:schemeClr val="tx1"/>
                </a:solidFill>
              </a:rPr>
              <a:t>Mn</a:t>
            </a:r>
          </a:p>
        </p:txBody>
      </p:sp>
      <p:pic>
        <p:nvPicPr>
          <p:cNvPr id="36" name="Obrázek 35">
            <a:extLst>
              <a:ext uri="{FF2B5EF4-FFF2-40B4-BE49-F238E27FC236}">
                <a16:creationId xmlns:a16="http://schemas.microsoft.com/office/drawing/2014/main" id="{A986D28B-73C0-E1BA-27F0-DD47F6289B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68721" cy="968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" name="Nadpis 1">
            <a:extLst>
              <a:ext uri="{FF2B5EF4-FFF2-40B4-BE49-F238E27FC236}">
                <a16:creationId xmlns:a16="http://schemas.microsoft.com/office/drawing/2014/main" id="{46714C65-FAF1-A26D-E64A-B344F56F42B6}"/>
              </a:ext>
            </a:extLst>
          </p:cNvPr>
          <p:cNvSpPr txBox="1">
            <a:spLocks/>
          </p:cNvSpPr>
          <p:nvPr/>
        </p:nvSpPr>
        <p:spPr>
          <a:xfrm>
            <a:off x="9585061" y="6392934"/>
            <a:ext cx="2871348" cy="559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dirty="0"/>
              <a:t>Obeng et al. (2024)</a:t>
            </a:r>
          </a:p>
        </p:txBody>
      </p:sp>
      <p:pic>
        <p:nvPicPr>
          <p:cNvPr id="38" name="Obrázek 37">
            <a:extLst>
              <a:ext uri="{FF2B5EF4-FFF2-40B4-BE49-F238E27FC236}">
                <a16:creationId xmlns:a16="http://schemas.microsoft.com/office/drawing/2014/main" id="{96687D1C-A7F3-2648-42FA-D1451349D96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326" y="149801"/>
            <a:ext cx="824981" cy="800231"/>
          </a:xfrm>
          <a:prstGeom prst="rect">
            <a:avLst/>
          </a:prstGeom>
        </p:spPr>
      </p:pic>
      <p:sp>
        <p:nvSpPr>
          <p:cNvPr id="39" name="Obdélník 38">
            <a:extLst>
              <a:ext uri="{FF2B5EF4-FFF2-40B4-BE49-F238E27FC236}">
                <a16:creationId xmlns:a16="http://schemas.microsoft.com/office/drawing/2014/main" id="{87E41F04-CA80-0D77-BD3D-7E154B94BF80}"/>
              </a:ext>
            </a:extLst>
          </p:cNvPr>
          <p:cNvSpPr/>
          <p:nvPr/>
        </p:nvSpPr>
        <p:spPr>
          <a:xfrm>
            <a:off x="9994474" y="201565"/>
            <a:ext cx="1975425" cy="738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accent2">
                    <a:lumMod val="50000"/>
                  </a:schemeClr>
                </a:solidFill>
                <a:latin typeface="Bradley Hand ITC" panose="03070402050302030203" pitchFamily="66" charset="0"/>
              </a:rPr>
              <a:t>RPH   30</a:t>
            </a:r>
          </a:p>
        </p:txBody>
      </p:sp>
    </p:spTree>
    <p:extLst>
      <p:ext uri="{BB962C8B-B14F-4D97-AF65-F5344CB8AC3E}">
        <p14:creationId xmlns:p14="http://schemas.microsoft.com/office/powerpoint/2010/main" val="32894179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A04D60-4CE8-26AE-7722-9D0B9D807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52419" y="-112866"/>
            <a:ext cx="11969899" cy="1325563"/>
          </a:xfrm>
        </p:spPr>
        <p:txBody>
          <a:bodyPr>
            <a:normAutofit/>
          </a:bodyPr>
          <a:lstStyle/>
          <a:p>
            <a:pPr algn="ctr"/>
            <a:r>
              <a:rPr lang="cs-CZ" sz="3600" dirty="0">
                <a:solidFill>
                  <a:schemeClr val="accent2">
                    <a:lumMod val="75000"/>
                  </a:schemeClr>
                </a:solidFill>
              </a:rPr>
              <a:t>Význam bóru ve výživě rostlin a možnosti fortifikace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50D0104-1243-09F4-1FBF-9AE721E89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326" y="149801"/>
            <a:ext cx="824981" cy="800231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C720F68E-DE01-6DE2-27E5-D65E6C3B2EF7}"/>
              </a:ext>
            </a:extLst>
          </p:cNvPr>
          <p:cNvSpPr/>
          <p:nvPr/>
        </p:nvSpPr>
        <p:spPr>
          <a:xfrm>
            <a:off x="10013524" y="180631"/>
            <a:ext cx="1975425" cy="738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accent2">
                    <a:lumMod val="50000"/>
                  </a:schemeClr>
                </a:solidFill>
                <a:latin typeface="Bradley Hand ITC" panose="03070402050302030203" pitchFamily="66" charset="0"/>
              </a:rPr>
              <a:t>RPH   30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3688CE-BFE5-A149-8583-27AC5203DFF5}"/>
              </a:ext>
            </a:extLst>
          </p:cNvPr>
          <p:cNvSpPr txBox="1">
            <a:spLocks noChangeArrowheads="1"/>
          </p:cNvSpPr>
          <p:nvPr/>
        </p:nvSpPr>
        <p:spPr>
          <a:xfrm>
            <a:off x="4932530" y="1651519"/>
            <a:ext cx="6710685" cy="2554787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cs-CZ" altLang="cs-CZ" sz="2800" b="1" dirty="0">
                <a:solidFill>
                  <a:schemeClr val="accent6">
                    <a:lumMod val="50000"/>
                  </a:schemeClr>
                </a:solidFill>
                <a:latin typeface="Times New Roman CE" pitchFamily="18" charset="0"/>
              </a:rPr>
              <a:t>Rostlina:</a:t>
            </a:r>
          </a:p>
          <a:p>
            <a:pPr>
              <a:lnSpc>
                <a:spcPct val="90000"/>
              </a:lnSpc>
              <a:buFont typeface="Wingdings" pitchFamily="2" charset="2"/>
              <a:buChar char="F"/>
            </a:pPr>
            <a:r>
              <a:rPr lang="cs-CZ" altLang="cs-CZ" sz="2800" dirty="0">
                <a:latin typeface="Times New Roman CE" pitchFamily="18" charset="0"/>
              </a:rPr>
              <a:t>Obsah 5 – 100 mg/kg</a:t>
            </a:r>
          </a:p>
          <a:p>
            <a:pPr>
              <a:lnSpc>
                <a:spcPct val="90000"/>
              </a:lnSpc>
              <a:buFont typeface="Wingdings" pitchFamily="2" charset="2"/>
              <a:buChar char="F"/>
            </a:pPr>
            <a:r>
              <a:rPr lang="cs-CZ" altLang="cs-CZ" sz="2800" dirty="0">
                <a:latin typeface="Times New Roman CE" pitchFamily="18" charset="0"/>
              </a:rPr>
              <a:t>Příjem: H</a:t>
            </a:r>
            <a:r>
              <a:rPr lang="cs-CZ" altLang="cs-CZ" sz="2800" baseline="-25000" dirty="0">
                <a:latin typeface="Times New Roman CE" pitchFamily="18" charset="0"/>
              </a:rPr>
              <a:t>3</a:t>
            </a:r>
            <a:r>
              <a:rPr lang="cs-CZ" altLang="cs-CZ" sz="2800" dirty="0">
                <a:latin typeface="Times New Roman CE" pitchFamily="18" charset="0"/>
              </a:rPr>
              <a:t>BO</a:t>
            </a:r>
            <a:r>
              <a:rPr lang="cs-CZ" altLang="cs-CZ" sz="2800" baseline="-25000" dirty="0">
                <a:latin typeface="Times New Roman CE" pitchFamily="18" charset="0"/>
              </a:rPr>
              <a:t>3</a:t>
            </a:r>
            <a:r>
              <a:rPr lang="cs-CZ" altLang="cs-CZ" sz="2800" baseline="30000" dirty="0">
                <a:latin typeface="Times New Roman CE" pitchFamily="18" charset="0"/>
              </a:rPr>
              <a:t>0</a:t>
            </a:r>
          </a:p>
          <a:p>
            <a:pPr marL="0" indent="0">
              <a:lnSpc>
                <a:spcPct val="90000"/>
              </a:lnSpc>
              <a:buNone/>
            </a:pPr>
            <a:endParaRPr lang="cs-CZ" altLang="cs-CZ" sz="2800" dirty="0">
              <a:latin typeface="Times New Roman CE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800" dirty="0">
                <a:latin typeface="Times New Roman CE" pitchFamily="18" charset="0"/>
              </a:rPr>
              <a:t>Funkce:</a:t>
            </a:r>
          </a:p>
          <a:p>
            <a:pPr>
              <a:lnSpc>
                <a:spcPct val="90000"/>
              </a:lnSpc>
              <a:buFont typeface="Wingdings" pitchFamily="2" charset="2"/>
              <a:buChar char="F"/>
            </a:pPr>
            <a:r>
              <a:rPr lang="cs-CZ" altLang="cs-CZ" sz="2800" dirty="0">
                <a:latin typeface="Times New Roman CE" pitchFamily="18" charset="0"/>
              </a:rPr>
              <a:t>Regulace - metabolismu cukrů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800" dirty="0">
                <a:latin typeface="Times New Roman CE" pitchFamily="18" charset="0"/>
              </a:rPr>
              <a:t>                     - tvorba RNA</a:t>
            </a:r>
          </a:p>
          <a:p>
            <a:pPr>
              <a:lnSpc>
                <a:spcPct val="90000"/>
              </a:lnSpc>
              <a:buFont typeface="Wingdings" pitchFamily="2" charset="2"/>
              <a:buChar char="F"/>
            </a:pPr>
            <a:r>
              <a:rPr lang="cs-CZ" altLang="cs-CZ" sz="2800" dirty="0">
                <a:latin typeface="Times New Roman CE" pitchFamily="18" charset="0"/>
              </a:rPr>
              <a:t>Vliv na aktivitu komponent membrán</a:t>
            </a:r>
          </a:p>
          <a:p>
            <a:pPr>
              <a:lnSpc>
                <a:spcPct val="90000"/>
              </a:lnSpc>
              <a:buFont typeface="Wingdings" pitchFamily="2" charset="2"/>
              <a:buChar char="F"/>
            </a:pPr>
            <a:r>
              <a:rPr lang="cs-CZ" altLang="cs-CZ" sz="2800" dirty="0">
                <a:latin typeface="Times New Roman CE" pitchFamily="18" charset="0"/>
              </a:rPr>
              <a:t>Vliv na integritu membrán</a:t>
            </a:r>
          </a:p>
          <a:p>
            <a:pPr>
              <a:lnSpc>
                <a:spcPct val="90000"/>
              </a:lnSpc>
              <a:buFont typeface="Wingdings" pitchFamily="2" charset="2"/>
              <a:buChar char="F"/>
            </a:pPr>
            <a:endParaRPr lang="cs-CZ" altLang="cs-CZ" sz="2800" dirty="0">
              <a:latin typeface="Times New Roman CE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F"/>
            </a:pPr>
            <a:endParaRPr lang="cs-CZ" altLang="cs-CZ" sz="2800" dirty="0">
              <a:latin typeface="Times New Roman CE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cs-CZ" altLang="cs-CZ" sz="2800" baseline="30000" dirty="0">
              <a:latin typeface="Times New Roman CE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cs-CZ" altLang="cs-CZ" sz="2800" dirty="0">
              <a:latin typeface="Times New Roman CE" pitchFamily="18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7F19E39-5F2C-9FFE-61FE-DF843E5D78F4}"/>
              </a:ext>
            </a:extLst>
          </p:cNvPr>
          <p:cNvSpPr txBox="1">
            <a:spLocks noChangeArrowheads="1"/>
          </p:cNvSpPr>
          <p:nvPr/>
        </p:nvSpPr>
        <p:spPr>
          <a:xfrm>
            <a:off x="224379" y="1651520"/>
            <a:ext cx="4517056" cy="2534970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cs-CZ" altLang="cs-CZ" sz="2000" b="1" dirty="0">
                <a:solidFill>
                  <a:schemeClr val="accent2">
                    <a:lumMod val="50000"/>
                  </a:schemeClr>
                </a:solidFill>
                <a:latin typeface="Times New Roman CE" pitchFamily="18" charset="0"/>
              </a:rPr>
              <a:t>Půda: </a:t>
            </a:r>
          </a:p>
          <a:p>
            <a:pPr>
              <a:lnSpc>
                <a:spcPct val="80000"/>
              </a:lnSpc>
              <a:buFont typeface="Wingdings" pitchFamily="2" charset="2"/>
              <a:buChar char="F"/>
            </a:pPr>
            <a:r>
              <a:rPr lang="cs-CZ" altLang="cs-CZ" sz="2000" dirty="0">
                <a:latin typeface="Times New Roman CE" pitchFamily="18" charset="0"/>
              </a:rPr>
              <a:t>Celkový obsah 5 – 80 mg/kg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>
                <a:latin typeface="Times New Roman CE" pitchFamily="18" charset="0"/>
              </a:rPr>
              <a:t>           - koreluje s obsahem jílu</a:t>
            </a:r>
            <a:endParaRPr lang="cs-CZ" altLang="cs-CZ" sz="2000" baseline="-25000" dirty="0">
              <a:latin typeface="Times New Roman CE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F"/>
            </a:pPr>
            <a:r>
              <a:rPr lang="cs-CZ" altLang="cs-CZ" sz="2000" dirty="0">
                <a:latin typeface="Times New Roman CE" pitchFamily="18" charset="0"/>
              </a:rPr>
              <a:t>Vazba:</a:t>
            </a:r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cs-CZ" altLang="cs-CZ" sz="2000" dirty="0">
                <a:latin typeface="Times New Roman CE" pitchFamily="18" charset="0"/>
              </a:rPr>
              <a:t>Organické látky</a:t>
            </a:r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cs-CZ" altLang="cs-CZ" sz="2000" dirty="0">
                <a:latin typeface="Times New Roman CE" pitchFamily="18" charset="0"/>
              </a:rPr>
              <a:t>Jílové minerály</a:t>
            </a:r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cs-CZ" altLang="cs-CZ" sz="2000" dirty="0">
                <a:latin typeface="Times New Roman CE" pitchFamily="18" charset="0"/>
              </a:rPr>
              <a:t>Oxidy </a:t>
            </a:r>
            <a:r>
              <a:rPr lang="cs-CZ" altLang="cs-CZ" sz="2000" dirty="0" err="1">
                <a:latin typeface="Times New Roman CE" pitchFamily="18" charset="0"/>
              </a:rPr>
              <a:t>Fe</a:t>
            </a:r>
            <a:r>
              <a:rPr lang="cs-CZ" altLang="cs-CZ" sz="2000" dirty="0">
                <a:latin typeface="Times New Roman CE" pitchFamily="18" charset="0"/>
              </a:rPr>
              <a:t>, Al</a:t>
            </a:r>
          </a:p>
          <a:p>
            <a:pPr>
              <a:lnSpc>
                <a:spcPct val="80000"/>
              </a:lnSpc>
              <a:buFont typeface="Wingdings" pitchFamily="2" charset="2"/>
              <a:buChar char="F"/>
            </a:pPr>
            <a:r>
              <a:rPr lang="cs-CZ" altLang="cs-CZ" sz="2000" dirty="0">
                <a:latin typeface="Times New Roman CE" pitchFamily="18" charset="0"/>
              </a:rPr>
              <a:t>Ztráty vyplavením – 10 – 200 g/ha</a:t>
            </a:r>
          </a:p>
          <a:p>
            <a:pPr marL="457200" lvl="1" indent="0">
              <a:lnSpc>
                <a:spcPct val="80000"/>
              </a:lnSpc>
              <a:buNone/>
            </a:pPr>
            <a:endParaRPr lang="cs-CZ" altLang="cs-CZ" sz="2000" baseline="30000" dirty="0">
              <a:latin typeface="Times New Roman CE" pitchFamily="18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1BED2677-7B73-289D-658E-C686D5C82A35}"/>
              </a:ext>
            </a:extLst>
          </p:cNvPr>
          <p:cNvSpPr txBox="1">
            <a:spLocks noChangeArrowheads="1"/>
          </p:cNvSpPr>
          <p:nvPr/>
        </p:nvSpPr>
        <p:spPr>
          <a:xfrm>
            <a:off x="4932530" y="4283453"/>
            <a:ext cx="6710685" cy="2512758"/>
          </a:xfrm>
          <a:prstGeom prst="rect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cs-CZ" altLang="cs-CZ" sz="2000" b="1" dirty="0" err="1">
                <a:solidFill>
                  <a:srgbClr val="002060"/>
                </a:solidFill>
                <a:latin typeface="Times New Roman CE" pitchFamily="18" charset="0"/>
              </a:rPr>
              <a:t>Biofortifikace</a:t>
            </a:r>
            <a:r>
              <a:rPr lang="cs-CZ" altLang="cs-CZ" sz="2000" b="1" dirty="0">
                <a:solidFill>
                  <a:srgbClr val="002060"/>
                </a:solidFill>
                <a:latin typeface="Times New Roman CE" pitchFamily="18" charset="0"/>
              </a:rPr>
              <a:t>:</a:t>
            </a:r>
            <a:endParaRPr lang="cs-CZ" altLang="cs-CZ" sz="2000" dirty="0">
              <a:latin typeface="Times New Roman CE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F"/>
            </a:pPr>
            <a:r>
              <a:rPr lang="cs-CZ" altLang="cs-CZ" sz="2000" dirty="0">
                <a:latin typeface="Times New Roman CE" pitchFamily="18" charset="0"/>
              </a:rPr>
              <a:t>Extenzivní výzkum</a:t>
            </a:r>
          </a:p>
          <a:p>
            <a:pPr>
              <a:lnSpc>
                <a:spcPct val="90000"/>
              </a:lnSpc>
              <a:buFont typeface="Wingdings" pitchFamily="2" charset="2"/>
              <a:buChar char="F"/>
            </a:pPr>
            <a:r>
              <a:rPr lang="cs-CZ" altLang="cs-CZ" sz="2000" dirty="0">
                <a:latin typeface="Times New Roman CE" pitchFamily="18" charset="0"/>
              </a:rPr>
              <a:t>Denní dávka pro člověka (70 kg) - 1 – 3 mg </a:t>
            </a:r>
          </a:p>
          <a:p>
            <a:pPr>
              <a:lnSpc>
                <a:spcPct val="90000"/>
              </a:lnSpc>
              <a:buFont typeface="Wingdings" pitchFamily="2" charset="2"/>
              <a:buChar char="F"/>
            </a:pPr>
            <a:r>
              <a:rPr lang="cs-CZ" altLang="cs-CZ" sz="2000" dirty="0">
                <a:latin typeface="Times New Roman CE" pitchFamily="18" charset="0"/>
              </a:rPr>
              <a:t>Více bóru: Ořechy, brokolice, luštěniny, </a:t>
            </a:r>
            <a:r>
              <a:rPr lang="cs-CZ" altLang="cs-CZ" sz="2000" b="1" dirty="0">
                <a:latin typeface="Times New Roman CE" pitchFamily="18" charset="0"/>
              </a:rPr>
              <a:t>mrkev, </a:t>
            </a:r>
            <a:r>
              <a:rPr lang="cs-CZ" altLang="cs-CZ" sz="2000" dirty="0">
                <a:latin typeface="Times New Roman CE" pitchFamily="18" charset="0"/>
              </a:rPr>
              <a:t>řepa</a:t>
            </a:r>
          </a:p>
          <a:p>
            <a:pPr>
              <a:lnSpc>
                <a:spcPct val="90000"/>
              </a:lnSpc>
              <a:buFont typeface="Wingdings" pitchFamily="2" charset="2"/>
              <a:buChar char="F"/>
            </a:pPr>
            <a:r>
              <a:rPr lang="cs-CZ" altLang="cs-CZ" sz="2000" dirty="0">
                <a:latin typeface="Times New Roman CE" pitchFamily="18" charset="0"/>
              </a:rPr>
              <a:t>Význam fortifikace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000" dirty="0">
                <a:latin typeface="Times New Roman CE" pitchFamily="18" charset="0"/>
              </a:rPr>
              <a:t>        - dvouděložné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000" dirty="0">
                <a:latin typeface="Times New Roman CE" pitchFamily="18" charset="0"/>
              </a:rPr>
              <a:t>        - rostliny produkující latex</a:t>
            </a:r>
          </a:p>
          <a:p>
            <a:pPr>
              <a:lnSpc>
                <a:spcPct val="90000"/>
              </a:lnSpc>
              <a:buFont typeface="Wingdings" pitchFamily="2" charset="2"/>
              <a:buChar char="F"/>
            </a:pPr>
            <a:endParaRPr lang="cs-CZ" altLang="cs-CZ" sz="2000" dirty="0">
              <a:latin typeface="Times New Roman CE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F"/>
            </a:pPr>
            <a:endParaRPr lang="cs-CZ" altLang="cs-CZ" sz="2000" dirty="0">
              <a:latin typeface="Times New Roman CE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F"/>
            </a:pPr>
            <a:endParaRPr lang="cs-CZ" altLang="cs-CZ" sz="2000" dirty="0">
              <a:latin typeface="Times New Roman CE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cs-CZ" altLang="cs-CZ" sz="2000" baseline="30000" dirty="0">
              <a:latin typeface="Times New Roman CE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cs-CZ" altLang="cs-CZ" sz="2000" dirty="0">
              <a:latin typeface="Times New Roman CE" pitchFamily="18" charset="0"/>
            </a:endParaRPr>
          </a:p>
        </p:txBody>
      </p:sp>
      <p:pic>
        <p:nvPicPr>
          <p:cNvPr id="13" name="Obrázek 12" descr="Obsah obrázku had, plaz&#10;&#10;Popis byl vytvořen automaticky">
            <a:extLst>
              <a:ext uri="{FF2B5EF4-FFF2-40B4-BE49-F238E27FC236}">
                <a16:creationId xmlns:a16="http://schemas.microsoft.com/office/drawing/2014/main" id="{7C2AF7DC-BCA0-2AAD-1F63-76D1EAAE79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41973" r="2013" b="28748"/>
          <a:stretch/>
        </p:blipFill>
        <p:spPr>
          <a:xfrm>
            <a:off x="2891950" y="2646162"/>
            <a:ext cx="1658390" cy="103712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E147EA36-6D44-F15B-30D8-FE04307279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0050" y="1743129"/>
            <a:ext cx="2257583" cy="180606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DB058F8-80A1-9A5B-F2FB-68F92E2EE6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84672" y="4319347"/>
            <a:ext cx="1027407" cy="1027407"/>
          </a:xfrm>
          <a:prstGeom prst="rect">
            <a:avLst/>
          </a:prstGeom>
        </p:spPr>
      </p:pic>
      <p:sp>
        <p:nvSpPr>
          <p:cNvPr id="19" name="Nadpis 1">
            <a:extLst>
              <a:ext uri="{FF2B5EF4-FFF2-40B4-BE49-F238E27FC236}">
                <a16:creationId xmlns:a16="http://schemas.microsoft.com/office/drawing/2014/main" id="{839559D1-2753-1223-33CD-679D68DDFD5E}"/>
              </a:ext>
            </a:extLst>
          </p:cNvPr>
          <p:cNvSpPr txBox="1">
            <a:spLocks/>
          </p:cNvSpPr>
          <p:nvPr/>
        </p:nvSpPr>
        <p:spPr>
          <a:xfrm>
            <a:off x="-94862" y="900593"/>
            <a:ext cx="4116356" cy="624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800" i="1" dirty="0"/>
              <a:t>podrobnosti ve sborníku</a:t>
            </a:r>
          </a:p>
        </p:txBody>
      </p:sp>
      <p:pic>
        <p:nvPicPr>
          <p:cNvPr id="23" name="Obrázek 22" descr="Obsah obrázku text, snímek obrazovky, číslo, Písmo&#10;&#10;Popis byl vytvořen automaticky">
            <a:extLst>
              <a:ext uri="{FF2B5EF4-FFF2-40B4-BE49-F238E27FC236}">
                <a16:creationId xmlns:a16="http://schemas.microsoft.com/office/drawing/2014/main" id="{F886B618-43FE-1A05-0ECE-D4813374E3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96"/>
          <a:stretch/>
        </p:blipFill>
        <p:spPr>
          <a:xfrm>
            <a:off x="224380" y="4306403"/>
            <a:ext cx="4517055" cy="248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513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81CA56C-3266-4B82-6133-D5881A73A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54429"/>
            <a:ext cx="12192000" cy="6966857"/>
          </a:xfrm>
          <a:prstGeom prst="rect">
            <a:avLst/>
          </a:prstGeom>
        </p:spPr>
      </p:pic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D51A463F-6277-589B-C9C0-174102981A00}"/>
              </a:ext>
            </a:extLst>
          </p:cNvPr>
          <p:cNvSpPr/>
          <p:nvPr/>
        </p:nvSpPr>
        <p:spPr>
          <a:xfrm>
            <a:off x="288882" y="1707232"/>
            <a:ext cx="9481377" cy="4745476"/>
          </a:xfrm>
          <a:prstGeom prst="roundRect">
            <a:avLst/>
          </a:prstGeom>
          <a:solidFill>
            <a:schemeClr val="accent2">
              <a:lumMod val="20000"/>
              <a:lumOff val="80000"/>
              <a:alpha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err="1">
                <a:solidFill>
                  <a:schemeClr val="tx1"/>
                </a:solidFill>
              </a:rPr>
              <a:t>Biofortifikace</a:t>
            </a:r>
            <a:r>
              <a:rPr lang="cs-CZ" sz="2400" dirty="0">
                <a:solidFill>
                  <a:schemeClr val="tx1"/>
                </a:solidFill>
              </a:rPr>
              <a:t> železem a manganem hnojením půd s pH vyšším než 6,5 není perspektivní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Vyšší význam mimokořenové aplikace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Do půdy pouze chelátové formy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V případě bóru obsah silně závisí na druhu rostlin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Konzumace např. luštěnin, ořechů</a:t>
            </a:r>
            <a:r>
              <a:rPr lang="cs-CZ" sz="2400">
                <a:solidFill>
                  <a:schemeClr val="tx1"/>
                </a:solidFill>
              </a:rPr>
              <a:t>, brokolice </a:t>
            </a:r>
            <a:r>
              <a:rPr lang="cs-CZ" sz="2400" dirty="0">
                <a:solidFill>
                  <a:schemeClr val="tx1"/>
                </a:solidFill>
              </a:rPr>
              <a:t>nebo mrkve zajistí denní přísun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Nízký obsah je většinou v obilovinách typu pšenice, ječmen, oves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err="1">
                <a:solidFill>
                  <a:schemeClr val="tx1"/>
                </a:solidFill>
              </a:rPr>
              <a:t>Biofortifikace</a:t>
            </a: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dirty="0" err="1">
                <a:solidFill>
                  <a:schemeClr val="tx1"/>
                </a:solidFill>
              </a:rPr>
              <a:t>Fe</a:t>
            </a:r>
            <a:r>
              <a:rPr lang="cs-CZ" sz="2400" dirty="0">
                <a:solidFill>
                  <a:schemeClr val="tx1"/>
                </a:solidFill>
              </a:rPr>
              <a:t>, </a:t>
            </a:r>
            <a:r>
              <a:rPr lang="cs-CZ" sz="2400" dirty="0" err="1">
                <a:solidFill>
                  <a:schemeClr val="tx1"/>
                </a:solidFill>
              </a:rPr>
              <a:t>Mn</a:t>
            </a:r>
            <a:r>
              <a:rPr lang="cs-CZ" sz="2400" dirty="0">
                <a:solidFill>
                  <a:schemeClr val="tx1"/>
                </a:solidFill>
              </a:rPr>
              <a:t> a B není dosud intenzivně zkoumána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V tomto ohledu jsou </a:t>
            </a:r>
            <a:r>
              <a:rPr lang="cs-CZ" sz="2400" dirty="0">
                <a:solidFill>
                  <a:schemeClr val="tx1"/>
                </a:solidFill>
                <a:highlight>
                  <a:srgbClr val="FFFF00"/>
                </a:highlight>
              </a:rPr>
              <a:t>zlaté</a:t>
            </a:r>
            <a:r>
              <a:rPr lang="cs-CZ" sz="2400" dirty="0">
                <a:solidFill>
                  <a:schemeClr val="tx1"/>
                </a:solidFill>
              </a:rPr>
              <a:t> zejména prvky jako Zn a </a:t>
            </a:r>
            <a:r>
              <a:rPr lang="cs-CZ" sz="2400" dirty="0" err="1">
                <a:solidFill>
                  <a:schemeClr val="tx1"/>
                </a:solidFill>
              </a:rPr>
              <a:t>Cu</a:t>
            </a:r>
            <a:r>
              <a:rPr lang="cs-CZ" sz="2400" dirty="0">
                <a:solidFill>
                  <a:schemeClr val="tx1"/>
                </a:solidFill>
              </a:rPr>
              <a:t> – viz následující přednáška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27D4126-D0C1-BE68-BA94-17F8613116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7672" y="0"/>
            <a:ext cx="1378527" cy="1378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49AC615-0863-26E2-1379-E90D97D8B8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0960" y="-34160"/>
            <a:ext cx="1454727" cy="1454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ek 9" descr="Obsah obrázku text, krabice&#10;&#10;Popis byl vytvořen automaticky">
            <a:extLst>
              <a:ext uri="{FF2B5EF4-FFF2-40B4-BE49-F238E27FC236}">
                <a16:creationId xmlns:a16="http://schemas.microsoft.com/office/drawing/2014/main" id="{37F70FFC-E25A-9487-F0E3-ABAC285AC8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3" t="19326" r="14872" b="14701"/>
          <a:stretch/>
        </p:blipFill>
        <p:spPr>
          <a:xfrm>
            <a:off x="8585837" y="176341"/>
            <a:ext cx="1184422" cy="1162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66A107C3-01F3-D5DB-E650-D54B9FF369DA}"/>
              </a:ext>
            </a:extLst>
          </p:cNvPr>
          <p:cNvSpPr/>
          <p:nvPr/>
        </p:nvSpPr>
        <p:spPr>
          <a:xfrm>
            <a:off x="2524865" y="232236"/>
            <a:ext cx="6060972" cy="914053"/>
          </a:xfrm>
          <a:prstGeom prst="roundRect">
            <a:avLst/>
          </a:prstGeom>
          <a:solidFill>
            <a:srgbClr val="FFFFFF">
              <a:alpha val="6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5400" dirty="0">
                <a:solidFill>
                  <a:schemeClr val="tx1"/>
                </a:solidFill>
              </a:rPr>
              <a:t>Závěry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0F1CAC9E-2B93-D5F6-12D0-D7384BB885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979" y="346058"/>
            <a:ext cx="824981" cy="800231"/>
          </a:xfrm>
          <a:prstGeom prst="rect">
            <a:avLst/>
          </a:prstGeom>
        </p:spPr>
      </p:pic>
      <p:sp>
        <p:nvSpPr>
          <p:cNvPr id="17" name="Obdélník 16">
            <a:extLst>
              <a:ext uri="{FF2B5EF4-FFF2-40B4-BE49-F238E27FC236}">
                <a16:creationId xmlns:a16="http://schemas.microsoft.com/office/drawing/2014/main" id="{A6F43E5A-EB54-C07F-21AC-6F15F6BB9AB3}"/>
              </a:ext>
            </a:extLst>
          </p:cNvPr>
          <p:cNvSpPr/>
          <p:nvPr/>
        </p:nvSpPr>
        <p:spPr>
          <a:xfrm>
            <a:off x="10216575" y="968278"/>
            <a:ext cx="1975425" cy="51971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400" b="1" dirty="0">
                <a:solidFill>
                  <a:schemeClr val="accent2">
                    <a:lumMod val="50000"/>
                  </a:schemeClr>
                </a:solidFill>
                <a:latin typeface="Bradley Hand ITC" panose="03070402050302030203" pitchFamily="66" charset="0"/>
              </a:rPr>
              <a:t>R</a:t>
            </a:r>
          </a:p>
          <a:p>
            <a:pPr algn="ctr"/>
            <a:r>
              <a:rPr lang="cs-CZ" sz="4400" b="1" dirty="0">
                <a:solidFill>
                  <a:schemeClr val="accent2">
                    <a:lumMod val="50000"/>
                  </a:schemeClr>
                </a:solidFill>
                <a:latin typeface="Bradley Hand ITC" panose="03070402050302030203" pitchFamily="66" charset="0"/>
              </a:rPr>
              <a:t>P</a:t>
            </a:r>
          </a:p>
          <a:p>
            <a:pPr algn="ctr"/>
            <a:r>
              <a:rPr lang="cs-CZ" sz="4400" b="1" dirty="0">
                <a:solidFill>
                  <a:schemeClr val="accent2">
                    <a:lumMod val="50000"/>
                  </a:schemeClr>
                </a:solidFill>
                <a:latin typeface="Bradley Hand ITC" panose="03070402050302030203" pitchFamily="66" charset="0"/>
              </a:rPr>
              <a:t>H</a:t>
            </a:r>
          </a:p>
          <a:p>
            <a:pPr algn="ctr"/>
            <a:endParaRPr lang="cs-CZ" sz="4400" b="1" dirty="0">
              <a:solidFill>
                <a:schemeClr val="accent2">
                  <a:lumMod val="50000"/>
                </a:schemeClr>
              </a:solidFill>
              <a:latin typeface="Bradley Hand ITC" panose="03070402050302030203" pitchFamily="66" charset="0"/>
            </a:endParaRPr>
          </a:p>
          <a:p>
            <a:pPr algn="ctr"/>
            <a:r>
              <a:rPr lang="cs-CZ" sz="4400" b="1" dirty="0">
                <a:solidFill>
                  <a:schemeClr val="accent2">
                    <a:lumMod val="50000"/>
                  </a:schemeClr>
                </a:solidFill>
                <a:latin typeface="Bradley Hand ITC" panose="03070402050302030203" pitchFamily="66" charset="0"/>
              </a:rPr>
              <a:t>3</a:t>
            </a:r>
          </a:p>
          <a:p>
            <a:pPr algn="ctr"/>
            <a:r>
              <a:rPr lang="cs-CZ" sz="4400" b="1" dirty="0">
                <a:solidFill>
                  <a:schemeClr val="accent2">
                    <a:lumMod val="50000"/>
                  </a:schemeClr>
                </a:solidFill>
                <a:latin typeface="Bradley Hand ITC" panose="03070402050302030203" pitchFamily="66" charset="0"/>
              </a:rPr>
              <a:t>0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079A4584-68E4-8E77-CC4F-F915B0A2E1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306" y="1876279"/>
            <a:ext cx="824981" cy="800231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2EAFE1D4-3955-D4A9-4303-3429EE70A2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019" y="2855627"/>
            <a:ext cx="824981" cy="800231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4A38CC82-D5BE-0751-FEDE-7D00582390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845" y="3781375"/>
            <a:ext cx="824981" cy="800231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95B29745-DE45-CB7D-B8FC-E7FEB6F3F0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26" y="5089491"/>
            <a:ext cx="824981" cy="80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578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D6A415-2305-F676-1EBF-2AB33AE69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D4E82F-C1B3-6BA2-342E-B15DE94C4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6685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45E12C3-EBEC-6ECB-1692-FFDC10B1C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287" y="5200650"/>
            <a:ext cx="2505425" cy="28577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6DD0A16-C47D-73C3-3A66-5C0D6E312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8564" y="4824403"/>
            <a:ext cx="2124371" cy="24130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94B56EB-BC1D-18B2-0D72-EAEE3FCFC5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9747" y="1347772"/>
            <a:ext cx="581106" cy="21910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A108227-890F-0C21-4D03-79FC59CF8F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9747" y="5013529"/>
            <a:ext cx="581106" cy="21910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DAEC9D08-8C71-CEE2-0410-7AE689F70F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1147" y="5009300"/>
            <a:ext cx="581106" cy="21910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247DFB1-AF34-1CFE-10D2-BBFD496738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1147" y="1347772"/>
            <a:ext cx="581106" cy="21910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983D44BC-BD01-CFE8-D74A-9E0C3D5F70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583" y="1057209"/>
            <a:ext cx="824981" cy="800231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FDECBAE7-E0B2-873A-A85E-DC8BF35A22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957" y="681037"/>
            <a:ext cx="824981" cy="800231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4AB2A425-2765-0113-F1C6-38C9AFF21E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119" y="947656"/>
            <a:ext cx="824981" cy="800231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DF89BAA1-E0C4-6840-34EE-E04B33009A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489" y="1395471"/>
            <a:ext cx="824981" cy="800231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2CD89D44-3E60-8368-F3FB-7D1C3F013A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828" y="1185863"/>
            <a:ext cx="824981" cy="800231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92F11C7E-F848-BA4D-4611-DDC1EA945C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784" y="681037"/>
            <a:ext cx="824981" cy="800231"/>
          </a:xfrm>
          <a:prstGeom prst="rect">
            <a:avLst/>
          </a:prstGeom>
        </p:spPr>
      </p:pic>
      <p:sp>
        <p:nvSpPr>
          <p:cNvPr id="28" name="Nadpis 1">
            <a:extLst>
              <a:ext uri="{FF2B5EF4-FFF2-40B4-BE49-F238E27FC236}">
                <a16:creationId xmlns:a16="http://schemas.microsoft.com/office/drawing/2014/main" id="{81272B02-BBE6-CC31-DD23-2BF5F28840C6}"/>
              </a:ext>
            </a:extLst>
          </p:cNvPr>
          <p:cNvSpPr txBox="1">
            <a:spLocks/>
          </p:cNvSpPr>
          <p:nvPr/>
        </p:nvSpPr>
        <p:spPr>
          <a:xfrm>
            <a:off x="173114" y="143862"/>
            <a:ext cx="119698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>
                <a:solidFill>
                  <a:schemeClr val="accent5">
                    <a:lumMod val="75000"/>
                  </a:schemeClr>
                </a:solidFill>
              </a:rPr>
              <a:t>Děkuji za pozornost</a:t>
            </a:r>
          </a:p>
        </p:txBody>
      </p:sp>
      <p:pic>
        <p:nvPicPr>
          <p:cNvPr id="46" name="Obrázek 45">
            <a:extLst>
              <a:ext uri="{FF2B5EF4-FFF2-40B4-BE49-F238E27FC236}">
                <a16:creationId xmlns:a16="http://schemas.microsoft.com/office/drawing/2014/main" id="{337391AF-5346-B1FE-781B-D0EDA945C17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53741"/>
          <a:stretch/>
        </p:blipFill>
        <p:spPr>
          <a:xfrm>
            <a:off x="-33297" y="6174910"/>
            <a:ext cx="9305738" cy="801493"/>
          </a:xfrm>
          <a:prstGeom prst="rect">
            <a:avLst/>
          </a:prstGeom>
        </p:spPr>
      </p:pic>
      <p:pic>
        <p:nvPicPr>
          <p:cNvPr id="45" name="Obrázek 44">
            <a:extLst>
              <a:ext uri="{FF2B5EF4-FFF2-40B4-BE49-F238E27FC236}">
                <a16:creationId xmlns:a16="http://schemas.microsoft.com/office/drawing/2014/main" id="{560338A6-EA53-6DFE-BB27-6EF4FD1B368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55162" r="66271"/>
          <a:stretch/>
        </p:blipFill>
        <p:spPr>
          <a:xfrm>
            <a:off x="9086340" y="6170681"/>
            <a:ext cx="3216709" cy="796175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F85DFEBD-6CD6-8FF5-5FE8-78D903326CEE}"/>
              </a:ext>
            </a:extLst>
          </p:cNvPr>
          <p:cNvSpPr txBox="1">
            <a:spLocks/>
          </p:cNvSpPr>
          <p:nvPr/>
        </p:nvSpPr>
        <p:spPr>
          <a:xfrm>
            <a:off x="173114" y="4881602"/>
            <a:ext cx="119698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dirty="0"/>
              <a:t>Použitá literatura je dostupná u mě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32A12A8-8D0E-D48D-A588-4DC941AFE7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r="24166"/>
          <a:stretch/>
        </p:blipFill>
        <p:spPr>
          <a:xfrm rot="5400000">
            <a:off x="4150668" y="675396"/>
            <a:ext cx="4014789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D5F82EE-3BF1-BECB-EF36-0E16C308232E}"/>
              </a:ext>
            </a:extLst>
          </p:cNvPr>
          <p:cNvSpPr txBox="1"/>
          <p:nvPr/>
        </p:nvSpPr>
        <p:spPr>
          <a:xfrm>
            <a:off x="4843287" y="5725678"/>
            <a:ext cx="6197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/>
              <a:t>kulhanek</a:t>
            </a:r>
            <a:r>
              <a:rPr lang="en-US" dirty="0"/>
              <a:t>@</a:t>
            </a:r>
            <a:r>
              <a:rPr lang="cs-CZ" dirty="0"/>
              <a:t>af.czu.cz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39235098-29DE-51CF-2B2D-92033FFD91EC}"/>
              </a:ext>
            </a:extLst>
          </p:cNvPr>
          <p:cNvSpPr/>
          <p:nvPr/>
        </p:nvSpPr>
        <p:spPr>
          <a:xfrm>
            <a:off x="6700470" y="4745891"/>
            <a:ext cx="2011464" cy="4777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FF0000"/>
                </a:solidFill>
              </a:rPr>
              <a:t>28.11.2024 00:55</a:t>
            </a:r>
          </a:p>
        </p:txBody>
      </p:sp>
    </p:spTree>
    <p:extLst>
      <p:ext uri="{BB962C8B-B14F-4D97-AF65-F5344CB8AC3E}">
        <p14:creationId xmlns:p14="http://schemas.microsoft.com/office/powerpoint/2010/main" val="2401517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FA79B695-F724-1251-3F9F-EA0134ABC5E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9A04D60-4CE8-26AE-7722-9D0B9D807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0850"/>
            <a:ext cx="10515600" cy="1325563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Železo ve výživě rostlin a možnosti fortifikace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0AC2E86-EB7F-1DDB-3812-5E4DEC4B8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326" y="149801"/>
            <a:ext cx="824981" cy="800231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5EFBA4E5-4876-AAE6-8E7D-39E3A3BF6997}"/>
              </a:ext>
            </a:extLst>
          </p:cNvPr>
          <p:cNvSpPr/>
          <p:nvPr/>
        </p:nvSpPr>
        <p:spPr>
          <a:xfrm>
            <a:off x="9994474" y="201565"/>
            <a:ext cx="1975425" cy="738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accent2">
                    <a:lumMod val="50000"/>
                  </a:schemeClr>
                </a:solidFill>
                <a:latin typeface="Bradley Hand ITC" panose="03070402050302030203" pitchFamily="66" charset="0"/>
              </a:rPr>
              <a:t>RPH   30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DE72332-1A6C-EA60-4DF4-ADA30EF11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026" y="2431229"/>
            <a:ext cx="3169573" cy="3169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4600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17255" y="213649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Železo v půdě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Celkový obsah 20 – 40 g/kg (60 – 120 t/ha)</a:t>
            </a:r>
          </a:p>
          <a:p>
            <a:pPr lvl="1"/>
            <a:r>
              <a:rPr lang="cs-CZ" dirty="0"/>
              <a:t>Magmatické horniny</a:t>
            </a:r>
          </a:p>
          <a:p>
            <a:pPr lvl="1"/>
            <a:r>
              <a:rPr lang="cs-CZ" dirty="0"/>
              <a:t>Oxidační formy – Fe</a:t>
            </a:r>
            <a:r>
              <a:rPr lang="cs-CZ" baseline="30000" dirty="0"/>
              <a:t>2+</a:t>
            </a:r>
            <a:r>
              <a:rPr lang="cs-CZ" dirty="0"/>
              <a:t>a Fe</a:t>
            </a:r>
            <a:r>
              <a:rPr lang="cs-CZ" baseline="30000" dirty="0"/>
              <a:t>3+</a:t>
            </a:r>
          </a:p>
          <a:p>
            <a:pPr lvl="1"/>
            <a:r>
              <a:rPr lang="cs-CZ" dirty="0"/>
              <a:t>Fe</a:t>
            </a:r>
            <a:r>
              <a:rPr lang="cs-CZ" baseline="30000" dirty="0"/>
              <a:t>3+ </a:t>
            </a:r>
            <a:r>
              <a:rPr lang="cs-CZ" dirty="0"/>
              <a:t>je zpravidla lépe rozpustné</a:t>
            </a:r>
          </a:p>
          <a:p>
            <a:r>
              <a:rPr lang="cs-CZ" dirty="0"/>
              <a:t>Rozpustnost </a:t>
            </a:r>
            <a:r>
              <a:rPr lang="cs-CZ" dirty="0" err="1"/>
              <a:t>Fe</a:t>
            </a:r>
            <a:r>
              <a:rPr lang="cs-CZ" dirty="0"/>
              <a:t> v půdě ovlivňuje</a:t>
            </a:r>
          </a:p>
          <a:p>
            <a:pPr lvl="1"/>
            <a:r>
              <a:rPr lang="cs-CZ" dirty="0"/>
              <a:t>pH</a:t>
            </a:r>
          </a:p>
          <a:p>
            <a:pPr lvl="1"/>
            <a:r>
              <a:rPr lang="cs-CZ" dirty="0"/>
              <a:t>Přístup vzduchu</a:t>
            </a:r>
          </a:p>
          <a:p>
            <a:pPr lvl="1"/>
            <a:r>
              <a:rPr lang="cs-CZ" dirty="0"/>
              <a:t>Možnost tvorby oxidů a hydroxidů železitých</a:t>
            </a:r>
          </a:p>
          <a:p>
            <a:pPr lvl="1"/>
            <a:r>
              <a:rPr lang="cs-CZ" dirty="0"/>
              <a:t>Organické látky</a:t>
            </a:r>
          </a:p>
          <a:p>
            <a:pPr lvl="1"/>
            <a:r>
              <a:rPr lang="cs-CZ" dirty="0"/>
              <a:t>Mikrobiální aktivita (</a:t>
            </a:r>
            <a:r>
              <a:rPr lang="cs-CZ" dirty="0" err="1"/>
              <a:t>siderofory</a:t>
            </a:r>
            <a:r>
              <a:rPr lang="cs-CZ" dirty="0"/>
              <a:t>)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60" y="-34160"/>
            <a:ext cx="1454727" cy="1454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Skupina 4"/>
          <p:cNvGrpSpPr/>
          <p:nvPr/>
        </p:nvGrpSpPr>
        <p:grpSpPr>
          <a:xfrm>
            <a:off x="7471437" y="2760785"/>
            <a:ext cx="4720563" cy="3534507"/>
            <a:chOff x="2233785" y="1449619"/>
            <a:chExt cx="6519516" cy="5193513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785" y="1449619"/>
              <a:ext cx="6519516" cy="5193513"/>
            </a:xfrm>
            <a:prstGeom prst="rect">
              <a:avLst/>
            </a:prstGeom>
          </p:spPr>
        </p:pic>
        <p:sp>
          <p:nvSpPr>
            <p:cNvPr id="7" name="Obdélník 6"/>
            <p:cNvSpPr/>
            <p:nvPr/>
          </p:nvSpPr>
          <p:spPr>
            <a:xfrm>
              <a:off x="4405745" y="6185932"/>
              <a:ext cx="2676698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pH</a:t>
              </a:r>
            </a:p>
          </p:txBody>
        </p:sp>
        <p:sp>
          <p:nvSpPr>
            <p:cNvPr id="8" name="Obdélník 7"/>
            <p:cNvSpPr/>
            <p:nvPr/>
          </p:nvSpPr>
          <p:spPr>
            <a:xfrm>
              <a:off x="4913785" y="2799587"/>
              <a:ext cx="2515810" cy="3632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Celkové rozpustné minerální </a:t>
              </a:r>
              <a:r>
                <a:rPr lang="cs-CZ" sz="120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Fe</a:t>
              </a:r>
              <a:endParaRPr lang="cs-CZ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9" name="Přímá spojnice 8"/>
            <p:cNvCxnSpPr/>
            <p:nvPr/>
          </p:nvCxnSpPr>
          <p:spPr>
            <a:xfrm>
              <a:off x="3416531" y="4231178"/>
              <a:ext cx="1338349" cy="1296786"/>
            </a:xfrm>
            <a:prstGeom prst="line">
              <a:avLst/>
            </a:prstGeom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nice 9"/>
            <p:cNvCxnSpPr/>
            <p:nvPr/>
          </p:nvCxnSpPr>
          <p:spPr>
            <a:xfrm>
              <a:off x="3483033" y="2707379"/>
              <a:ext cx="1941021" cy="2820585"/>
            </a:xfrm>
            <a:prstGeom prst="line">
              <a:avLst/>
            </a:prstGeom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Přímá spojnice se šipkou 11"/>
          <p:cNvCxnSpPr/>
          <p:nvPr/>
        </p:nvCxnSpPr>
        <p:spPr>
          <a:xfrm flipV="1">
            <a:off x="2162908" y="4097215"/>
            <a:ext cx="5213838" cy="351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Nadpis 1"/>
          <p:cNvSpPr txBox="1">
            <a:spLocks/>
          </p:cNvSpPr>
          <p:nvPr/>
        </p:nvSpPr>
        <p:spPr>
          <a:xfrm>
            <a:off x="8309637" y="2376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b="1" dirty="0">
                <a:solidFill>
                  <a:srgbClr val="FF0000"/>
                </a:solidFill>
              </a:rPr>
              <a:t>Vliv pH na rozpustnost železa v půdě</a:t>
            </a:r>
          </a:p>
        </p:txBody>
      </p:sp>
      <p:sp>
        <p:nvSpPr>
          <p:cNvPr id="14" name="Obdélník 13"/>
          <p:cNvSpPr/>
          <p:nvPr/>
        </p:nvSpPr>
        <p:spPr>
          <a:xfrm rot="16200000">
            <a:off x="6625478" y="4360633"/>
            <a:ext cx="1987062" cy="295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>
                <a:solidFill>
                  <a:schemeClr val="tx1"/>
                </a:solidFill>
              </a:rPr>
              <a:t>-log </a:t>
            </a:r>
            <a:r>
              <a:rPr lang="cs-CZ" sz="1600" dirty="0" err="1">
                <a:solidFill>
                  <a:schemeClr val="tx1"/>
                </a:solidFill>
              </a:rPr>
              <a:t>rozp</a:t>
            </a:r>
            <a:r>
              <a:rPr lang="cs-CZ" sz="1600" dirty="0">
                <a:solidFill>
                  <a:schemeClr val="tx1"/>
                </a:solidFill>
              </a:rPr>
              <a:t>. </a:t>
            </a:r>
            <a:r>
              <a:rPr lang="cs-CZ" sz="1600" dirty="0" err="1">
                <a:solidFill>
                  <a:schemeClr val="tx1"/>
                </a:solidFill>
              </a:rPr>
              <a:t>Fe</a:t>
            </a:r>
            <a:r>
              <a:rPr lang="cs-CZ" sz="1600" dirty="0">
                <a:solidFill>
                  <a:schemeClr val="tx1"/>
                </a:solidFill>
              </a:rPr>
              <a:t> (mol/L)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7376746" y="2549769"/>
            <a:ext cx="4815254" cy="3859823"/>
          </a:xfrm>
          <a:prstGeom prst="rect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1922D2E-DF13-75BE-C72B-8DE3C42E34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326" y="149801"/>
            <a:ext cx="824981" cy="800231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A565F79F-32F0-CCCA-3023-59A1D8C87205}"/>
              </a:ext>
            </a:extLst>
          </p:cNvPr>
          <p:cNvSpPr/>
          <p:nvPr/>
        </p:nvSpPr>
        <p:spPr>
          <a:xfrm>
            <a:off x="9994474" y="201565"/>
            <a:ext cx="1975425" cy="738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accent2">
                    <a:lumMod val="50000"/>
                  </a:schemeClr>
                </a:solidFill>
                <a:latin typeface="Bradley Hand ITC" panose="03070402050302030203" pitchFamily="66" charset="0"/>
              </a:rPr>
              <a:t>RPH   30</a:t>
            </a:r>
          </a:p>
        </p:txBody>
      </p:sp>
      <p:sp>
        <p:nvSpPr>
          <p:cNvPr id="17" name="Nadpis 1">
            <a:extLst>
              <a:ext uri="{FF2B5EF4-FFF2-40B4-BE49-F238E27FC236}">
                <a16:creationId xmlns:a16="http://schemas.microsoft.com/office/drawing/2014/main" id="{DE2BF976-3027-BB80-C47D-BA83F77B416B}"/>
              </a:ext>
            </a:extLst>
          </p:cNvPr>
          <p:cNvSpPr txBox="1">
            <a:spLocks/>
          </p:cNvSpPr>
          <p:nvPr/>
        </p:nvSpPr>
        <p:spPr>
          <a:xfrm>
            <a:off x="9546512" y="6392336"/>
            <a:ext cx="2871348" cy="559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dirty="0" err="1"/>
              <a:t>Rengel</a:t>
            </a:r>
            <a:r>
              <a:rPr lang="cs-CZ" sz="2400" dirty="0"/>
              <a:t> et al. (2022)</a:t>
            </a:r>
          </a:p>
        </p:txBody>
      </p:sp>
    </p:spTree>
    <p:extLst>
      <p:ext uri="{BB962C8B-B14F-4D97-AF65-F5344CB8AC3E}">
        <p14:creationId xmlns:p14="http://schemas.microsoft.com/office/powerpoint/2010/main" val="2305537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>
            <a:extLst>
              <a:ext uri="{FF2B5EF4-FFF2-40B4-BE49-F238E27FC236}">
                <a16:creationId xmlns:a16="http://schemas.microsoft.com/office/drawing/2014/main" id="{4B425CDB-85EB-2D5D-3301-495B44ECC176}"/>
              </a:ext>
            </a:extLst>
          </p:cNvPr>
          <p:cNvSpPr/>
          <p:nvPr/>
        </p:nvSpPr>
        <p:spPr>
          <a:xfrm>
            <a:off x="-1276038" y="5303248"/>
            <a:ext cx="2047875" cy="314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6" name="Obrázek 25">
            <a:extLst>
              <a:ext uri="{FF2B5EF4-FFF2-40B4-BE49-F238E27FC236}">
                <a16:creationId xmlns:a16="http://schemas.microsoft.com/office/drawing/2014/main" id="{FCFE615B-7381-15C1-B028-947DE8004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564" y="1204394"/>
            <a:ext cx="6921679" cy="5337018"/>
          </a:xfrm>
          <a:prstGeom prst="rect">
            <a:avLst/>
          </a:prstGeom>
        </p:spPr>
      </p:pic>
      <p:sp>
        <p:nvSpPr>
          <p:cNvPr id="31" name="Nadpis 1">
            <a:extLst>
              <a:ext uri="{FF2B5EF4-FFF2-40B4-BE49-F238E27FC236}">
                <a16:creationId xmlns:a16="http://schemas.microsoft.com/office/drawing/2014/main" id="{68428DC3-2ACA-9944-4D97-C9D8EC07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651" y="-8770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Mechanismy příjmu železa rostlinou</a:t>
            </a:r>
          </a:p>
        </p:txBody>
      </p:sp>
      <p:pic>
        <p:nvPicPr>
          <p:cNvPr id="34" name="Obrázek 33">
            <a:extLst>
              <a:ext uri="{FF2B5EF4-FFF2-40B4-BE49-F238E27FC236}">
                <a16:creationId xmlns:a16="http://schemas.microsoft.com/office/drawing/2014/main" id="{723E3E19-FCFA-F3B8-8AA5-D32E2997C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960" y="-34160"/>
            <a:ext cx="1454727" cy="1454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Nadpis 1">
            <a:extLst>
              <a:ext uri="{FF2B5EF4-FFF2-40B4-BE49-F238E27FC236}">
                <a16:creationId xmlns:a16="http://schemas.microsoft.com/office/drawing/2014/main" id="{D9130E5B-4031-F2E0-57CE-9905454064C1}"/>
              </a:ext>
            </a:extLst>
          </p:cNvPr>
          <p:cNvSpPr txBox="1">
            <a:spLocks/>
          </p:cNvSpPr>
          <p:nvPr/>
        </p:nvSpPr>
        <p:spPr>
          <a:xfrm>
            <a:off x="10042970" y="6261642"/>
            <a:ext cx="1953328" cy="559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dirty="0"/>
              <a:t>Li et al. (2023)</a:t>
            </a:r>
          </a:p>
        </p:txBody>
      </p:sp>
      <p:pic>
        <p:nvPicPr>
          <p:cNvPr id="45" name="Obrázek 44">
            <a:extLst>
              <a:ext uri="{FF2B5EF4-FFF2-40B4-BE49-F238E27FC236}">
                <a16:creationId xmlns:a16="http://schemas.microsoft.com/office/drawing/2014/main" id="{9A21EF59-652D-FA3A-8EB6-50434F76E3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326" y="149801"/>
            <a:ext cx="824981" cy="800231"/>
          </a:xfrm>
          <a:prstGeom prst="rect">
            <a:avLst/>
          </a:prstGeom>
        </p:spPr>
      </p:pic>
      <p:sp>
        <p:nvSpPr>
          <p:cNvPr id="46" name="Obdélník 45">
            <a:extLst>
              <a:ext uri="{FF2B5EF4-FFF2-40B4-BE49-F238E27FC236}">
                <a16:creationId xmlns:a16="http://schemas.microsoft.com/office/drawing/2014/main" id="{5EED5A95-A537-C965-35B0-F20047F24902}"/>
              </a:ext>
            </a:extLst>
          </p:cNvPr>
          <p:cNvSpPr/>
          <p:nvPr/>
        </p:nvSpPr>
        <p:spPr>
          <a:xfrm>
            <a:off x="9994474" y="201565"/>
            <a:ext cx="1975425" cy="738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accent2">
                    <a:lumMod val="50000"/>
                  </a:schemeClr>
                </a:solidFill>
                <a:latin typeface="Bradley Hand ITC" panose="03070402050302030203" pitchFamily="66" charset="0"/>
              </a:rPr>
              <a:t>RPH   30</a:t>
            </a:r>
          </a:p>
        </p:txBody>
      </p:sp>
    </p:spTree>
    <p:extLst>
      <p:ext uri="{BB962C8B-B14F-4D97-AF65-F5344CB8AC3E}">
        <p14:creationId xmlns:p14="http://schemas.microsoft.com/office/powerpoint/2010/main" val="3496198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93409" y="30641"/>
            <a:ext cx="10315957" cy="1325563"/>
          </a:xfrm>
        </p:spPr>
        <p:txBody>
          <a:bodyPr/>
          <a:lstStyle/>
          <a:p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Železitý plak</a:t>
            </a:r>
          </a:p>
        </p:txBody>
      </p:sp>
      <p:grpSp>
        <p:nvGrpSpPr>
          <p:cNvPr id="23" name="Skupina 22"/>
          <p:cNvGrpSpPr/>
          <p:nvPr/>
        </p:nvGrpSpPr>
        <p:grpSpPr>
          <a:xfrm>
            <a:off x="1897303" y="1318759"/>
            <a:ext cx="7986908" cy="5147116"/>
            <a:chOff x="2205946" y="1612289"/>
            <a:chExt cx="7986908" cy="5147116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49" t="6295" r="63186" b="24867"/>
            <a:stretch/>
          </p:blipFill>
          <p:spPr>
            <a:xfrm>
              <a:off x="5084154" y="3773754"/>
              <a:ext cx="1280161" cy="27016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Obdélník 6"/>
            <p:cNvSpPr/>
            <p:nvPr/>
          </p:nvSpPr>
          <p:spPr>
            <a:xfrm>
              <a:off x="2221917" y="3909499"/>
              <a:ext cx="2746433" cy="94332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cs-CZ" dirty="0"/>
                <a:t>? Bariéra proti rizikovým prvkům (As, Cd, </a:t>
              </a:r>
              <a:r>
                <a:rPr lang="cs-CZ" dirty="0" err="1"/>
                <a:t>Cr</a:t>
              </a:r>
              <a:r>
                <a:rPr lang="cs-CZ" dirty="0"/>
                <a:t>, </a:t>
              </a:r>
              <a:r>
                <a:rPr lang="cs-CZ" dirty="0" err="1"/>
                <a:t>Pb</a:t>
              </a:r>
              <a:r>
                <a:rPr lang="cs-CZ" dirty="0"/>
                <a:t>, Al)</a:t>
              </a:r>
            </a:p>
          </p:txBody>
        </p:sp>
        <p:sp>
          <p:nvSpPr>
            <p:cNvPr id="8" name="Obdélník 7"/>
            <p:cNvSpPr/>
            <p:nvPr/>
          </p:nvSpPr>
          <p:spPr>
            <a:xfrm>
              <a:off x="2221918" y="5124571"/>
              <a:ext cx="2746433" cy="91168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cs-CZ" dirty="0"/>
                <a:t>? Zásobárna </a:t>
              </a:r>
              <a:r>
                <a:rPr lang="cs-CZ" dirty="0" err="1"/>
                <a:t>Fe</a:t>
              </a:r>
              <a:r>
                <a:rPr lang="cs-CZ" dirty="0"/>
                <a:t> i ostatních prvků (Ca, P, </a:t>
              </a:r>
              <a:r>
                <a:rPr lang="cs-CZ" dirty="0" err="1"/>
                <a:t>Zn</a:t>
              </a:r>
              <a:r>
                <a:rPr lang="cs-CZ" dirty="0"/>
                <a:t>, </a:t>
              </a:r>
              <a:r>
                <a:rPr lang="cs-CZ" dirty="0" err="1"/>
                <a:t>Mn</a:t>
              </a:r>
              <a:r>
                <a:rPr lang="cs-CZ" dirty="0"/>
                <a:t>, Se, Ni)</a:t>
              </a:r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2205946" y="1612289"/>
              <a:ext cx="2746433" cy="1337065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cs-CZ" dirty="0" err="1"/>
                <a:t>Fe</a:t>
              </a:r>
              <a:r>
                <a:rPr lang="cs-CZ" dirty="0"/>
                <a:t> – oxidující bakterie podporují tvorbu plaku  </a:t>
              </a:r>
            </a:p>
            <a:p>
              <a:pPr algn="ctr"/>
              <a:r>
                <a:rPr lang="cs-CZ" dirty="0"/>
                <a:t>= imobilizace rizikových prvků</a:t>
              </a:r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7446421" y="3859184"/>
              <a:ext cx="2746433" cy="1337065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cs-CZ" dirty="0" err="1"/>
                <a:t>Fe</a:t>
              </a:r>
              <a:r>
                <a:rPr lang="cs-CZ" dirty="0"/>
                <a:t> – redukující bakterie podporují rozpustnost plaku a mobilizaci rizikových prvků</a:t>
              </a:r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6249755" y="1627496"/>
              <a:ext cx="2746433" cy="1337065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cs-CZ" dirty="0"/>
                <a:t>Hnojení sírou rovněž podporuje tvorbu plaku</a:t>
              </a:r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7446420" y="5422340"/>
              <a:ext cx="2746433" cy="1337065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cs-CZ" dirty="0"/>
                <a:t>Rostliny se sníženou tvorbou plaku mají větší potenciál být </a:t>
              </a:r>
              <a:r>
                <a:rPr lang="cs-CZ" dirty="0" err="1"/>
                <a:t>hyperakumulárory</a:t>
              </a:r>
              <a:endParaRPr lang="cs-CZ" dirty="0"/>
            </a:p>
          </p:txBody>
        </p:sp>
        <p:sp>
          <p:nvSpPr>
            <p:cNvPr id="17" name="Šipka doleva 16"/>
            <p:cNvSpPr/>
            <p:nvPr/>
          </p:nvSpPr>
          <p:spPr>
            <a:xfrm>
              <a:off x="4968350" y="4361463"/>
              <a:ext cx="218792" cy="332509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Šipka doleva 17"/>
            <p:cNvSpPr/>
            <p:nvPr/>
          </p:nvSpPr>
          <p:spPr>
            <a:xfrm>
              <a:off x="4965399" y="5310361"/>
              <a:ext cx="218792" cy="332509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Šipka doleva 18"/>
            <p:cNvSpPr/>
            <p:nvPr/>
          </p:nvSpPr>
          <p:spPr>
            <a:xfrm rot="13327445">
              <a:off x="3955123" y="3298298"/>
              <a:ext cx="1833444" cy="288510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Šipka doleva 19"/>
            <p:cNvSpPr/>
            <p:nvPr/>
          </p:nvSpPr>
          <p:spPr>
            <a:xfrm rot="18506585">
              <a:off x="5679149" y="3285009"/>
              <a:ext cx="1567455" cy="288510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Šipka doleva 20"/>
            <p:cNvSpPr/>
            <p:nvPr/>
          </p:nvSpPr>
          <p:spPr>
            <a:xfrm rot="10800000">
              <a:off x="5907030" y="4357172"/>
              <a:ext cx="1539391" cy="288510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" name="Šipka doleva 21"/>
            <p:cNvSpPr/>
            <p:nvPr/>
          </p:nvSpPr>
          <p:spPr>
            <a:xfrm rot="16200000">
              <a:off x="8711374" y="5137525"/>
              <a:ext cx="250876" cy="318753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26" name="Obrázek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960" y="-34160"/>
            <a:ext cx="1454727" cy="1454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921C711-B791-1665-756F-A8FBA416ED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326" y="149801"/>
            <a:ext cx="824981" cy="800231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DBD48D0C-6087-D8A8-74F5-0B830D3398DC}"/>
              </a:ext>
            </a:extLst>
          </p:cNvPr>
          <p:cNvSpPr/>
          <p:nvPr/>
        </p:nvSpPr>
        <p:spPr>
          <a:xfrm>
            <a:off x="9994474" y="201565"/>
            <a:ext cx="1975425" cy="738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accent2">
                    <a:lumMod val="50000"/>
                  </a:schemeClr>
                </a:solidFill>
                <a:latin typeface="Bradley Hand ITC" panose="03070402050302030203" pitchFamily="66" charset="0"/>
              </a:rPr>
              <a:t>RPH   30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599CFB6D-0C1A-9F37-5B16-C68B66EBB0AC}"/>
              </a:ext>
            </a:extLst>
          </p:cNvPr>
          <p:cNvSpPr txBox="1">
            <a:spLocks/>
          </p:cNvSpPr>
          <p:nvPr/>
        </p:nvSpPr>
        <p:spPr>
          <a:xfrm>
            <a:off x="10270789" y="6428429"/>
            <a:ext cx="2871348" cy="559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dirty="0" err="1"/>
              <a:t>Lucena</a:t>
            </a:r>
            <a:r>
              <a:rPr lang="cs-CZ" sz="2400" dirty="0"/>
              <a:t> (2000)</a:t>
            </a:r>
          </a:p>
        </p:txBody>
      </p:sp>
    </p:spTree>
    <p:extLst>
      <p:ext uri="{BB962C8B-B14F-4D97-AF65-F5344CB8AC3E}">
        <p14:creationId xmlns:p14="http://schemas.microsoft.com/office/powerpoint/2010/main" val="2435256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rcRect l="-300" t="-800" r="44976" b="800"/>
          <a:stretch/>
        </p:blipFill>
        <p:spPr>
          <a:xfrm>
            <a:off x="8097740" y="971017"/>
            <a:ext cx="3304144" cy="3884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10179" y="30421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Funkce železa v rostlině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825625"/>
            <a:ext cx="10795000" cy="4816244"/>
          </a:xfrm>
        </p:spPr>
        <p:txBody>
          <a:bodyPr>
            <a:normAutofit/>
          </a:bodyPr>
          <a:lstStyle/>
          <a:p>
            <a:pPr lvl="1"/>
            <a:endParaRPr lang="cs-CZ" dirty="0"/>
          </a:p>
          <a:p>
            <a:pPr lvl="1"/>
            <a:r>
              <a:rPr lang="cs-CZ" dirty="0"/>
              <a:t>Fotosyntéza – tvorba chlorofylu</a:t>
            </a:r>
            <a:endParaRPr lang="cs-CZ" baseline="30000" dirty="0"/>
          </a:p>
          <a:p>
            <a:pPr lvl="1"/>
            <a:r>
              <a:rPr lang="cs-CZ" dirty="0"/>
              <a:t>Součást bílkovin cytochromu</a:t>
            </a:r>
          </a:p>
          <a:p>
            <a:pPr lvl="1"/>
            <a:r>
              <a:rPr lang="cs-CZ" dirty="0"/>
              <a:t>Vliv na aktivitu peroxidázy</a:t>
            </a:r>
          </a:p>
          <a:p>
            <a:pPr lvl="1"/>
            <a:r>
              <a:rPr lang="cs-CZ" dirty="0"/>
              <a:t>Katalyzátor při redukci nitrátů</a:t>
            </a:r>
          </a:p>
          <a:p>
            <a:pPr lvl="1"/>
            <a:r>
              <a:rPr lang="cs-CZ" dirty="0"/>
              <a:t>Ferredoxiny</a:t>
            </a:r>
          </a:p>
          <a:p>
            <a:pPr lvl="1"/>
            <a:r>
              <a:rPr lang="cs-CZ" dirty="0" err="1"/>
              <a:t>Superoxid</a:t>
            </a:r>
            <a:r>
              <a:rPr lang="cs-CZ" dirty="0"/>
              <a:t> </a:t>
            </a:r>
            <a:r>
              <a:rPr lang="cs-CZ" dirty="0" err="1"/>
              <a:t>dismutáza</a:t>
            </a:r>
            <a:endParaRPr lang="cs-CZ" dirty="0"/>
          </a:p>
          <a:p>
            <a:pPr lvl="1"/>
            <a:r>
              <a:rPr lang="cs-CZ" dirty="0"/>
              <a:t>Most mezi enzymy a substráty</a:t>
            </a:r>
          </a:p>
          <a:p>
            <a:pPr lvl="1"/>
            <a:r>
              <a:rPr lang="cs-CZ" dirty="0"/>
              <a:t>….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960" y="-34160"/>
            <a:ext cx="1454727" cy="1454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F86EED6-C905-0A74-DDFD-619D52DE46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188" b="20249"/>
          <a:stretch/>
        </p:blipFill>
        <p:spPr>
          <a:xfrm rot="5400000">
            <a:off x="3603359" y="2444562"/>
            <a:ext cx="5748790" cy="2869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A3F6B62-2F7C-E26A-5B35-47A289D29B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788" t="-948" r="14545" b="948"/>
          <a:stretch/>
        </p:blipFill>
        <p:spPr>
          <a:xfrm rot="16200000">
            <a:off x="8898988" y="4138973"/>
            <a:ext cx="1701647" cy="3304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Přímá spojnice se šipkou 8"/>
          <p:cNvCxnSpPr>
            <a:cxnSpLocks/>
          </p:cNvCxnSpPr>
          <p:nvPr/>
        </p:nvCxnSpPr>
        <p:spPr>
          <a:xfrm flipV="1">
            <a:off x="4888871" y="2330704"/>
            <a:ext cx="1276539" cy="1046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Obdélník 9">
            <a:extLst>
              <a:ext uri="{FF2B5EF4-FFF2-40B4-BE49-F238E27FC236}">
                <a16:creationId xmlns:a16="http://schemas.microsoft.com/office/drawing/2014/main" id="{7F3AFA70-F1A3-1627-C526-5CA56BF5CE16}"/>
              </a:ext>
            </a:extLst>
          </p:cNvPr>
          <p:cNvSpPr/>
          <p:nvPr/>
        </p:nvSpPr>
        <p:spPr>
          <a:xfrm>
            <a:off x="4888871" y="6121169"/>
            <a:ext cx="3314700" cy="520700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dirty="0"/>
              <a:t>Mladé listy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A3CCA26F-D1FC-AAD3-42BE-233FF31B91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326" y="149801"/>
            <a:ext cx="824981" cy="800231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D816B5C2-B64B-31A8-F89F-A71F79594B98}"/>
              </a:ext>
            </a:extLst>
          </p:cNvPr>
          <p:cNvSpPr/>
          <p:nvPr/>
        </p:nvSpPr>
        <p:spPr>
          <a:xfrm>
            <a:off x="9994474" y="201565"/>
            <a:ext cx="1975425" cy="738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accent2">
                    <a:lumMod val="50000"/>
                  </a:schemeClr>
                </a:solidFill>
                <a:latin typeface="Bradley Hand ITC" panose="03070402050302030203" pitchFamily="66" charset="0"/>
              </a:rPr>
              <a:t>RPH   30</a:t>
            </a:r>
          </a:p>
        </p:txBody>
      </p:sp>
    </p:spTree>
    <p:extLst>
      <p:ext uri="{BB962C8B-B14F-4D97-AF65-F5344CB8AC3E}">
        <p14:creationId xmlns:p14="http://schemas.microsoft.com/office/powerpoint/2010/main" val="4253206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61EADF-A882-98A8-2DEF-6538DF58A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767" y="85356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Železo ve výživě rostlin – vliv pH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EA7AD20-27C1-F4FD-D0B1-28231121D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60" y="-34160"/>
            <a:ext cx="1454727" cy="1454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4B15411-406E-DC34-7AB1-9FB96033B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631" y="1530434"/>
            <a:ext cx="12066295" cy="524220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2015 – 2022 – odběry půd a nadzemní hmoty rostlin (n=260)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sz="2000" dirty="0"/>
              <a:t>Průkazně </a:t>
            </a:r>
            <a:r>
              <a:rPr lang="cs-CZ" sz="2000" dirty="0">
                <a:solidFill>
                  <a:srgbClr val="FF0000"/>
                </a:solidFill>
              </a:rPr>
              <a:t>záporné korelace</a:t>
            </a:r>
            <a:r>
              <a:rPr lang="cs-CZ" sz="2000" dirty="0"/>
              <a:t> mezi </a:t>
            </a:r>
            <a:r>
              <a:rPr lang="cs-CZ" sz="2000" dirty="0">
                <a:solidFill>
                  <a:srgbClr val="FF0000"/>
                </a:solidFill>
              </a:rPr>
              <a:t>pH</a:t>
            </a:r>
            <a:r>
              <a:rPr lang="cs-CZ" sz="2000" dirty="0"/>
              <a:t> a </a:t>
            </a:r>
            <a:r>
              <a:rPr lang="cs-CZ" sz="2000" dirty="0">
                <a:solidFill>
                  <a:srgbClr val="FF0000"/>
                </a:solidFill>
              </a:rPr>
              <a:t>obsahem železa</a:t>
            </a:r>
            <a:r>
              <a:rPr lang="cs-CZ" sz="2000" dirty="0"/>
              <a:t> v půdě </a:t>
            </a:r>
          </a:p>
          <a:p>
            <a:pPr marL="0" indent="0">
              <a:buNone/>
            </a:pPr>
            <a:r>
              <a:rPr lang="cs-CZ" sz="2000" dirty="0"/>
              <a:t>     pro </a:t>
            </a:r>
            <a:r>
              <a:rPr lang="cs-CZ" sz="2000" dirty="0" err="1"/>
              <a:t>Mehlich</a:t>
            </a:r>
            <a:r>
              <a:rPr lang="cs-CZ" sz="2000" dirty="0"/>
              <a:t> 3 při p</a:t>
            </a:r>
            <a:r>
              <a:rPr lang="en-US" sz="2000" dirty="0"/>
              <a:t>&lt;0</a:t>
            </a:r>
            <a:r>
              <a:rPr lang="cs-CZ" sz="2000" dirty="0"/>
              <a:t>,</a:t>
            </a:r>
            <a:r>
              <a:rPr lang="en-US" sz="2000" dirty="0"/>
              <a:t>05</a:t>
            </a:r>
          </a:p>
          <a:p>
            <a:pPr marL="0" indent="0">
              <a:buNone/>
            </a:pPr>
            <a:r>
              <a:rPr lang="en-US" sz="2000" dirty="0"/>
              <a:t>  </a:t>
            </a:r>
            <a:r>
              <a:rPr lang="cs-CZ" sz="2000" dirty="0"/>
              <a:t>  </a:t>
            </a:r>
            <a:r>
              <a:rPr lang="en-US" sz="2000" dirty="0"/>
              <a:t> pro </a:t>
            </a:r>
            <a:r>
              <a:rPr lang="en-US" sz="2000" dirty="0" err="1"/>
              <a:t>vod</a:t>
            </a:r>
            <a:r>
              <a:rPr lang="cs-CZ" sz="2000" dirty="0"/>
              <a:t>ný výluh při p</a:t>
            </a:r>
            <a:r>
              <a:rPr lang="en-US" sz="2000" dirty="0"/>
              <a:t>&lt;</a:t>
            </a:r>
            <a:r>
              <a:rPr lang="cs-CZ" sz="2000" dirty="0"/>
              <a:t>0,01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/>
              <a:t> </a:t>
            </a:r>
            <a:r>
              <a:rPr lang="cs-CZ" sz="2400" dirty="0">
                <a:solidFill>
                  <a:srgbClr val="FF0000"/>
                </a:solidFill>
              </a:rPr>
              <a:t>Fortifikace železem přes půdu zejména při pH </a:t>
            </a:r>
            <a:r>
              <a:rPr lang="en-US" sz="2400" dirty="0">
                <a:solidFill>
                  <a:srgbClr val="FF0000"/>
                </a:solidFill>
              </a:rPr>
              <a:t>&gt;</a:t>
            </a:r>
            <a:r>
              <a:rPr lang="cs-CZ" sz="2400" dirty="0">
                <a:solidFill>
                  <a:srgbClr val="FF0000"/>
                </a:solidFill>
              </a:rPr>
              <a:t> 6,5 je přinejmenším problematická</a:t>
            </a:r>
            <a:endParaRPr lang="cs-CZ" sz="3200" dirty="0">
              <a:solidFill>
                <a:srgbClr val="FF0000"/>
              </a:solidFill>
            </a:endParaRP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B39CA2A5-EE2B-AD11-95B3-5B64ACF727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4215203"/>
              </p:ext>
            </p:extLst>
          </p:nvPr>
        </p:nvGraphicFramePr>
        <p:xfrm>
          <a:off x="304275" y="2575680"/>
          <a:ext cx="11601551" cy="19942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2219">
                  <a:extLst>
                    <a:ext uri="{9D8B030D-6E8A-4147-A177-3AD203B41FA5}">
                      <a16:colId xmlns:a16="http://schemas.microsoft.com/office/drawing/2014/main" val="972886819"/>
                    </a:ext>
                  </a:extLst>
                </a:gridCol>
                <a:gridCol w="1122629">
                  <a:extLst>
                    <a:ext uri="{9D8B030D-6E8A-4147-A177-3AD203B41FA5}">
                      <a16:colId xmlns:a16="http://schemas.microsoft.com/office/drawing/2014/main" val="2063191306"/>
                    </a:ext>
                  </a:extLst>
                </a:gridCol>
                <a:gridCol w="1615059">
                  <a:extLst>
                    <a:ext uri="{9D8B030D-6E8A-4147-A177-3AD203B41FA5}">
                      <a16:colId xmlns:a16="http://schemas.microsoft.com/office/drawing/2014/main" val="228081224"/>
                    </a:ext>
                  </a:extLst>
                </a:gridCol>
                <a:gridCol w="2078755">
                  <a:extLst>
                    <a:ext uri="{9D8B030D-6E8A-4147-A177-3AD203B41FA5}">
                      <a16:colId xmlns:a16="http://schemas.microsoft.com/office/drawing/2014/main" val="2520590151"/>
                    </a:ext>
                  </a:extLst>
                </a:gridCol>
                <a:gridCol w="1883121">
                  <a:extLst>
                    <a:ext uri="{9D8B030D-6E8A-4147-A177-3AD203B41FA5}">
                      <a16:colId xmlns:a16="http://schemas.microsoft.com/office/drawing/2014/main" val="2759357359"/>
                    </a:ext>
                  </a:extLst>
                </a:gridCol>
                <a:gridCol w="1837853">
                  <a:extLst>
                    <a:ext uri="{9D8B030D-6E8A-4147-A177-3AD203B41FA5}">
                      <a16:colId xmlns:a16="http://schemas.microsoft.com/office/drawing/2014/main" val="349592935"/>
                    </a:ext>
                  </a:extLst>
                </a:gridCol>
                <a:gridCol w="1841915">
                  <a:extLst>
                    <a:ext uri="{9D8B030D-6E8A-4147-A177-3AD203B41FA5}">
                      <a16:colId xmlns:a16="http://schemas.microsoft.com/office/drawing/2014/main" val="2119208336"/>
                    </a:ext>
                  </a:extLst>
                </a:gridCol>
              </a:tblGrid>
              <a:tr h="443620">
                <a:tc>
                  <a:txBody>
                    <a:bodyPr/>
                    <a:lstStyle/>
                    <a:p>
                      <a:r>
                        <a:rPr lang="cs-CZ" dirty="0"/>
                        <a:t>Parametr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pH</a:t>
                      </a:r>
                      <a:r>
                        <a:rPr lang="cs-CZ" baseline="-25000" dirty="0"/>
                        <a:t>CaCl2</a:t>
                      </a: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Mehlich</a:t>
                      </a:r>
                      <a:r>
                        <a:rPr lang="cs-CZ" dirty="0"/>
                        <a:t> 3</a:t>
                      </a: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Vodný výluh (1:10)</a:t>
                      </a: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Pšenice (n=151)</a:t>
                      </a: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Řepka (n=71)</a:t>
                      </a: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Kukuřice (n=38)</a:t>
                      </a: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3048112"/>
                  </a:ext>
                </a:extLst>
              </a:tr>
              <a:tr h="387658">
                <a:tc>
                  <a:txBody>
                    <a:bodyPr/>
                    <a:lstStyle/>
                    <a:p>
                      <a:r>
                        <a:rPr lang="cs-CZ" dirty="0"/>
                        <a:t>Minimum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4,10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46,1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0,29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25,4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25,3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59,5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2590000"/>
                  </a:ext>
                </a:extLst>
              </a:tr>
              <a:tr h="387658">
                <a:tc>
                  <a:txBody>
                    <a:bodyPr/>
                    <a:lstStyle/>
                    <a:p>
                      <a:r>
                        <a:rPr lang="cs-CZ" dirty="0"/>
                        <a:t>Maximum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8,02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540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228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232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1234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1080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021895"/>
                  </a:ext>
                </a:extLst>
              </a:tr>
              <a:tr h="387658">
                <a:tc>
                  <a:txBody>
                    <a:bodyPr/>
                    <a:lstStyle/>
                    <a:p>
                      <a:r>
                        <a:rPr lang="cs-CZ" dirty="0"/>
                        <a:t>Průměr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6,77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241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30,4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72,0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92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258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7397368"/>
                  </a:ext>
                </a:extLst>
              </a:tr>
              <a:tr h="387658">
                <a:tc>
                  <a:txBody>
                    <a:bodyPr/>
                    <a:lstStyle/>
                    <a:p>
                      <a:r>
                        <a:rPr lang="cs-CZ" dirty="0"/>
                        <a:t>Medián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7,10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235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22,5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66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72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145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6221038"/>
                  </a:ext>
                </a:extLst>
              </a:tr>
            </a:tbl>
          </a:graphicData>
        </a:graphic>
      </p:graphicFrame>
      <p:sp>
        <p:nvSpPr>
          <p:cNvPr id="12" name="Levá složená závorka 11">
            <a:extLst>
              <a:ext uri="{FF2B5EF4-FFF2-40B4-BE49-F238E27FC236}">
                <a16:creationId xmlns:a16="http://schemas.microsoft.com/office/drawing/2014/main" id="{C625AF42-4DE8-34C7-DC6A-A01808B21B3A}"/>
              </a:ext>
            </a:extLst>
          </p:cNvPr>
          <p:cNvSpPr/>
          <p:nvPr/>
        </p:nvSpPr>
        <p:spPr>
          <a:xfrm rot="5400000">
            <a:off x="7156164" y="-2173982"/>
            <a:ext cx="238096" cy="9261228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15ADF059-257A-7393-3980-665CB4890EE1}"/>
              </a:ext>
            </a:extLst>
          </p:cNvPr>
          <p:cNvSpPr txBox="1"/>
          <p:nvPr/>
        </p:nvSpPr>
        <p:spPr>
          <a:xfrm>
            <a:off x="5914927" y="1966749"/>
            <a:ext cx="30117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Obsahy </a:t>
            </a:r>
            <a:r>
              <a:rPr lang="cs-CZ" dirty="0" err="1"/>
              <a:t>Fe</a:t>
            </a:r>
            <a:r>
              <a:rPr lang="cs-CZ" dirty="0"/>
              <a:t> v mg/kg sušiny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4D860569-2D43-7A7A-7093-161EF1C51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326" y="149801"/>
            <a:ext cx="824981" cy="800231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60EE9EF4-035B-95D3-BCAC-167A773AF33D}"/>
              </a:ext>
            </a:extLst>
          </p:cNvPr>
          <p:cNvSpPr/>
          <p:nvPr/>
        </p:nvSpPr>
        <p:spPr>
          <a:xfrm>
            <a:off x="9994474" y="201565"/>
            <a:ext cx="1975425" cy="738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accent2">
                    <a:lumMod val="50000"/>
                  </a:schemeClr>
                </a:solidFill>
                <a:latin typeface="Bradley Hand ITC" panose="03070402050302030203" pitchFamily="66" charset="0"/>
              </a:rPr>
              <a:t>RPH   30</a:t>
            </a:r>
          </a:p>
        </p:txBody>
      </p:sp>
      <p:sp>
        <p:nvSpPr>
          <p:cNvPr id="5" name="Levá složená závorka 4">
            <a:extLst>
              <a:ext uri="{FF2B5EF4-FFF2-40B4-BE49-F238E27FC236}">
                <a16:creationId xmlns:a16="http://schemas.microsoft.com/office/drawing/2014/main" id="{546FBF34-0237-11AE-3BEA-AF258D80D9FC}"/>
              </a:ext>
            </a:extLst>
          </p:cNvPr>
          <p:cNvSpPr/>
          <p:nvPr/>
        </p:nvSpPr>
        <p:spPr>
          <a:xfrm rot="5400000" flipH="1">
            <a:off x="8105743" y="2786781"/>
            <a:ext cx="233857" cy="3754581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2636353-77C8-0872-C8E5-C7E20E48ED8D}"/>
              </a:ext>
            </a:extLst>
          </p:cNvPr>
          <p:cNvSpPr txBox="1"/>
          <p:nvPr/>
        </p:nvSpPr>
        <p:spPr>
          <a:xfrm>
            <a:off x="7685716" y="4781002"/>
            <a:ext cx="10443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kvetení</a:t>
            </a:r>
          </a:p>
        </p:txBody>
      </p:sp>
      <p:sp>
        <p:nvSpPr>
          <p:cNvPr id="8" name="Levá složená závorka 7">
            <a:extLst>
              <a:ext uri="{FF2B5EF4-FFF2-40B4-BE49-F238E27FC236}">
                <a16:creationId xmlns:a16="http://schemas.microsoft.com/office/drawing/2014/main" id="{674B9B9C-09EB-66EF-A08E-4270C6BA0FC7}"/>
              </a:ext>
            </a:extLst>
          </p:cNvPr>
          <p:cNvSpPr/>
          <p:nvPr/>
        </p:nvSpPr>
        <p:spPr>
          <a:xfrm rot="5400000" flipH="1">
            <a:off x="10888308" y="3781584"/>
            <a:ext cx="211069" cy="1787763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0DFA950-E040-222C-FBA7-CDE700F6E26F}"/>
              </a:ext>
            </a:extLst>
          </p:cNvPr>
          <p:cNvSpPr txBox="1"/>
          <p:nvPr/>
        </p:nvSpPr>
        <p:spPr>
          <a:xfrm>
            <a:off x="10491563" y="4781001"/>
            <a:ext cx="10443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40 cm</a:t>
            </a:r>
          </a:p>
        </p:txBody>
      </p:sp>
    </p:spTree>
    <p:extLst>
      <p:ext uri="{BB962C8B-B14F-4D97-AF65-F5344CB8AC3E}">
        <p14:creationId xmlns:p14="http://schemas.microsoft.com/office/powerpoint/2010/main" val="305866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61EADF-A882-98A8-2DEF-6538DF58A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767" y="85356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Železo ve výživě rostlin – vliv pH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874CD28-48CF-71D4-D1DB-E7CE15136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3645" y="1235237"/>
            <a:ext cx="7125535" cy="5153551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61D53DAB-A5E9-6A8C-2D9F-003E29FFE6E1}"/>
              </a:ext>
            </a:extLst>
          </p:cNvPr>
          <p:cNvSpPr txBox="1">
            <a:spLocks/>
          </p:cNvSpPr>
          <p:nvPr/>
        </p:nvSpPr>
        <p:spPr>
          <a:xfrm>
            <a:off x="8987391" y="6372802"/>
            <a:ext cx="3339656" cy="559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dirty="0"/>
              <a:t>Smatanová et al. (2023)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EA7AD20-27C1-F4FD-D0B1-28231121D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960" y="-34160"/>
            <a:ext cx="1454727" cy="1454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Volný tvar 6">
            <a:extLst>
              <a:ext uri="{FF2B5EF4-FFF2-40B4-BE49-F238E27FC236}">
                <a16:creationId xmlns:a16="http://schemas.microsoft.com/office/drawing/2014/main" id="{14B41910-67DD-9D43-DE8D-E965109D47C5}"/>
              </a:ext>
            </a:extLst>
          </p:cNvPr>
          <p:cNvSpPr/>
          <p:nvPr/>
        </p:nvSpPr>
        <p:spPr>
          <a:xfrm>
            <a:off x="5750546" y="2681083"/>
            <a:ext cx="1802042" cy="1218770"/>
          </a:xfrm>
          <a:custGeom>
            <a:avLst/>
            <a:gdLst>
              <a:gd name="connsiteX0" fmla="*/ 38110 w 1627917"/>
              <a:gd name="connsiteY0" fmla="*/ 323228 h 1090354"/>
              <a:gd name="connsiteX1" fmla="*/ 66685 w 1627917"/>
              <a:gd name="connsiteY1" fmla="*/ 399428 h 1090354"/>
              <a:gd name="connsiteX2" fmla="*/ 166698 w 1627917"/>
              <a:gd name="connsiteY2" fmla="*/ 463721 h 1090354"/>
              <a:gd name="connsiteX3" fmla="*/ 297666 w 1627917"/>
              <a:gd name="connsiteY3" fmla="*/ 449434 h 1090354"/>
              <a:gd name="connsiteX4" fmla="*/ 361960 w 1627917"/>
              <a:gd name="connsiteY4" fmla="*/ 594690 h 1090354"/>
              <a:gd name="connsiteX5" fmla="*/ 464354 w 1627917"/>
              <a:gd name="connsiteY5" fmla="*/ 704228 h 1090354"/>
              <a:gd name="connsiteX6" fmla="*/ 726291 w 1627917"/>
              <a:gd name="connsiteY6" fmla="*/ 716134 h 1090354"/>
              <a:gd name="connsiteX7" fmla="*/ 897741 w 1627917"/>
              <a:gd name="connsiteY7" fmla="*/ 778046 h 1090354"/>
              <a:gd name="connsiteX8" fmla="*/ 1085860 w 1627917"/>
              <a:gd name="connsiteY8" fmla="*/ 906634 h 1090354"/>
              <a:gd name="connsiteX9" fmla="*/ 1257310 w 1627917"/>
              <a:gd name="connsiteY9" fmla="*/ 1028078 h 1090354"/>
              <a:gd name="connsiteX10" fmla="*/ 1471623 w 1627917"/>
              <a:gd name="connsiteY10" fmla="*/ 1089990 h 1090354"/>
              <a:gd name="connsiteX11" fmla="*/ 1509723 w 1627917"/>
              <a:gd name="connsiteY11" fmla="*/ 1001884 h 1090354"/>
              <a:gd name="connsiteX12" fmla="*/ 1619260 w 1627917"/>
              <a:gd name="connsiteY12" fmla="*/ 830434 h 1090354"/>
              <a:gd name="connsiteX13" fmla="*/ 1600210 w 1627917"/>
              <a:gd name="connsiteY13" fmla="*/ 647078 h 1090354"/>
              <a:gd name="connsiteX14" fmla="*/ 1435904 w 1627917"/>
              <a:gd name="connsiteY14" fmla="*/ 544684 h 1090354"/>
              <a:gd name="connsiteX15" fmla="*/ 1273979 w 1627917"/>
              <a:gd name="connsiteY15" fmla="*/ 466103 h 1090354"/>
              <a:gd name="connsiteX16" fmla="*/ 1088241 w 1627917"/>
              <a:gd name="connsiteY16" fmla="*/ 451815 h 1090354"/>
              <a:gd name="connsiteX17" fmla="*/ 926316 w 1627917"/>
              <a:gd name="connsiteY17" fmla="*/ 466103 h 1090354"/>
              <a:gd name="connsiteX18" fmla="*/ 831066 w 1627917"/>
              <a:gd name="connsiteY18" fmla="*/ 313703 h 1090354"/>
              <a:gd name="connsiteX19" fmla="*/ 714385 w 1627917"/>
              <a:gd name="connsiteY19" fmla="*/ 163684 h 1090354"/>
              <a:gd name="connsiteX20" fmla="*/ 564366 w 1627917"/>
              <a:gd name="connsiteY20" fmla="*/ 8903 h 1090354"/>
              <a:gd name="connsiteX21" fmla="*/ 326241 w 1627917"/>
              <a:gd name="connsiteY21" fmla="*/ 20809 h 1090354"/>
              <a:gd name="connsiteX22" fmla="*/ 150029 w 1627917"/>
              <a:gd name="connsiteY22" fmla="*/ 37478 h 1090354"/>
              <a:gd name="connsiteX23" fmla="*/ 35729 w 1627917"/>
              <a:gd name="connsiteY23" fmla="*/ 99390 h 1090354"/>
              <a:gd name="connsiteX24" fmla="*/ 10 w 1627917"/>
              <a:gd name="connsiteY24" fmla="*/ 249409 h 1090354"/>
              <a:gd name="connsiteX25" fmla="*/ 38110 w 1627917"/>
              <a:gd name="connsiteY25" fmla="*/ 323228 h 1090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627917" h="1090354">
                <a:moveTo>
                  <a:pt x="38110" y="323228"/>
                </a:moveTo>
                <a:cubicBezTo>
                  <a:pt x="49223" y="348231"/>
                  <a:pt x="45254" y="376013"/>
                  <a:pt x="66685" y="399428"/>
                </a:cubicBezTo>
                <a:cubicBezTo>
                  <a:pt x="88116" y="422843"/>
                  <a:pt x="128201" y="455387"/>
                  <a:pt x="166698" y="463721"/>
                </a:cubicBezTo>
                <a:cubicBezTo>
                  <a:pt x="205195" y="472055"/>
                  <a:pt x="265122" y="427606"/>
                  <a:pt x="297666" y="449434"/>
                </a:cubicBezTo>
                <a:cubicBezTo>
                  <a:pt x="330210" y="471262"/>
                  <a:pt x="334179" y="552224"/>
                  <a:pt x="361960" y="594690"/>
                </a:cubicBezTo>
                <a:cubicBezTo>
                  <a:pt x="389741" y="637156"/>
                  <a:pt x="403632" y="683987"/>
                  <a:pt x="464354" y="704228"/>
                </a:cubicBezTo>
                <a:cubicBezTo>
                  <a:pt x="525076" y="724469"/>
                  <a:pt x="654060" y="703831"/>
                  <a:pt x="726291" y="716134"/>
                </a:cubicBezTo>
                <a:cubicBezTo>
                  <a:pt x="798522" y="728437"/>
                  <a:pt x="837813" y="746296"/>
                  <a:pt x="897741" y="778046"/>
                </a:cubicBezTo>
                <a:cubicBezTo>
                  <a:pt x="957669" y="809796"/>
                  <a:pt x="1025932" y="864962"/>
                  <a:pt x="1085860" y="906634"/>
                </a:cubicBezTo>
                <a:cubicBezTo>
                  <a:pt x="1145788" y="948306"/>
                  <a:pt x="1193016" y="997519"/>
                  <a:pt x="1257310" y="1028078"/>
                </a:cubicBezTo>
                <a:cubicBezTo>
                  <a:pt x="1321604" y="1058637"/>
                  <a:pt x="1429554" y="1094356"/>
                  <a:pt x="1471623" y="1089990"/>
                </a:cubicBezTo>
                <a:cubicBezTo>
                  <a:pt x="1513692" y="1085624"/>
                  <a:pt x="1485117" y="1045143"/>
                  <a:pt x="1509723" y="1001884"/>
                </a:cubicBezTo>
                <a:cubicBezTo>
                  <a:pt x="1534329" y="958625"/>
                  <a:pt x="1604179" y="889568"/>
                  <a:pt x="1619260" y="830434"/>
                </a:cubicBezTo>
                <a:cubicBezTo>
                  <a:pt x="1634341" y="771300"/>
                  <a:pt x="1630769" y="694703"/>
                  <a:pt x="1600210" y="647078"/>
                </a:cubicBezTo>
                <a:cubicBezTo>
                  <a:pt x="1569651" y="599453"/>
                  <a:pt x="1490276" y="574846"/>
                  <a:pt x="1435904" y="544684"/>
                </a:cubicBezTo>
                <a:cubicBezTo>
                  <a:pt x="1381532" y="514522"/>
                  <a:pt x="1331923" y="481581"/>
                  <a:pt x="1273979" y="466103"/>
                </a:cubicBezTo>
                <a:cubicBezTo>
                  <a:pt x="1216035" y="450625"/>
                  <a:pt x="1146185" y="451815"/>
                  <a:pt x="1088241" y="451815"/>
                </a:cubicBezTo>
                <a:cubicBezTo>
                  <a:pt x="1030297" y="451815"/>
                  <a:pt x="969179" y="489122"/>
                  <a:pt x="926316" y="466103"/>
                </a:cubicBezTo>
                <a:cubicBezTo>
                  <a:pt x="883454" y="443084"/>
                  <a:pt x="866388" y="364106"/>
                  <a:pt x="831066" y="313703"/>
                </a:cubicBezTo>
                <a:cubicBezTo>
                  <a:pt x="795744" y="263300"/>
                  <a:pt x="758835" y="214484"/>
                  <a:pt x="714385" y="163684"/>
                </a:cubicBezTo>
                <a:cubicBezTo>
                  <a:pt x="669935" y="112884"/>
                  <a:pt x="629057" y="32715"/>
                  <a:pt x="564366" y="8903"/>
                </a:cubicBezTo>
                <a:cubicBezTo>
                  <a:pt x="499675" y="-14909"/>
                  <a:pt x="395297" y="16047"/>
                  <a:pt x="326241" y="20809"/>
                </a:cubicBezTo>
                <a:cubicBezTo>
                  <a:pt x="257185" y="25571"/>
                  <a:pt x="198448" y="24381"/>
                  <a:pt x="150029" y="37478"/>
                </a:cubicBezTo>
                <a:cubicBezTo>
                  <a:pt x="101610" y="50575"/>
                  <a:pt x="60732" y="64068"/>
                  <a:pt x="35729" y="99390"/>
                </a:cubicBezTo>
                <a:cubicBezTo>
                  <a:pt x="10726" y="134712"/>
                  <a:pt x="-387" y="211309"/>
                  <a:pt x="10" y="249409"/>
                </a:cubicBezTo>
                <a:cubicBezTo>
                  <a:pt x="407" y="287509"/>
                  <a:pt x="26997" y="298225"/>
                  <a:pt x="38110" y="323228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7">
            <a:extLst>
              <a:ext uri="{FF2B5EF4-FFF2-40B4-BE49-F238E27FC236}">
                <a16:creationId xmlns:a16="http://schemas.microsoft.com/office/drawing/2014/main" id="{7C20E6D2-6B1E-C924-E863-DDDB677E72C7}"/>
              </a:ext>
            </a:extLst>
          </p:cNvPr>
          <p:cNvSpPr/>
          <p:nvPr/>
        </p:nvSpPr>
        <p:spPr>
          <a:xfrm>
            <a:off x="7852637" y="3203441"/>
            <a:ext cx="464392" cy="773622"/>
          </a:xfrm>
          <a:custGeom>
            <a:avLst/>
            <a:gdLst>
              <a:gd name="connsiteX0" fmla="*/ 138353 w 419519"/>
              <a:gd name="connsiteY0" fmla="*/ 114251 h 692109"/>
              <a:gd name="connsiteX1" fmla="*/ 157403 w 419519"/>
              <a:gd name="connsiteY1" fmla="*/ 245220 h 692109"/>
              <a:gd name="connsiteX2" fmla="*/ 131209 w 419519"/>
              <a:gd name="connsiteY2" fmla="*/ 383333 h 692109"/>
              <a:gd name="connsiteX3" fmla="*/ 74059 w 419519"/>
              <a:gd name="connsiteY3" fmla="*/ 490489 h 692109"/>
              <a:gd name="connsiteX4" fmla="*/ 240 w 419519"/>
              <a:gd name="connsiteY4" fmla="*/ 588120 h 692109"/>
              <a:gd name="connsiteX5" fmla="*/ 100253 w 419519"/>
              <a:gd name="connsiteY5" fmla="*/ 690514 h 692109"/>
              <a:gd name="connsiteX6" fmla="*/ 281228 w 419519"/>
              <a:gd name="connsiteY6" fmla="*/ 640508 h 692109"/>
              <a:gd name="connsiteX7" fmla="*/ 278847 w 419519"/>
              <a:gd name="connsiteY7" fmla="*/ 509539 h 692109"/>
              <a:gd name="connsiteX8" fmla="*/ 209790 w 419519"/>
              <a:gd name="connsiteY8" fmla="*/ 450008 h 692109"/>
              <a:gd name="connsiteX9" fmla="*/ 352665 w 419519"/>
              <a:gd name="connsiteY9" fmla="*/ 395239 h 692109"/>
              <a:gd name="connsiteX10" fmla="*/ 416959 w 419519"/>
              <a:gd name="connsiteY10" fmla="*/ 254745 h 692109"/>
              <a:gd name="connsiteX11" fmla="*/ 400290 w 419519"/>
              <a:gd name="connsiteY11" fmla="*/ 107108 h 692109"/>
              <a:gd name="connsiteX12" fmla="*/ 340759 w 419519"/>
              <a:gd name="connsiteY12" fmla="*/ 9476 h 692109"/>
              <a:gd name="connsiteX13" fmla="*/ 233603 w 419519"/>
              <a:gd name="connsiteY13" fmla="*/ 11858 h 692109"/>
              <a:gd name="connsiteX14" fmla="*/ 138353 w 419519"/>
              <a:gd name="connsiteY14" fmla="*/ 114251 h 692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9519" h="692109">
                <a:moveTo>
                  <a:pt x="138353" y="114251"/>
                </a:moveTo>
                <a:cubicBezTo>
                  <a:pt x="125653" y="153145"/>
                  <a:pt x="158594" y="200373"/>
                  <a:pt x="157403" y="245220"/>
                </a:cubicBezTo>
                <a:cubicBezTo>
                  <a:pt x="156212" y="290067"/>
                  <a:pt x="145100" y="342455"/>
                  <a:pt x="131209" y="383333"/>
                </a:cubicBezTo>
                <a:cubicBezTo>
                  <a:pt x="117318" y="424211"/>
                  <a:pt x="95887" y="456358"/>
                  <a:pt x="74059" y="490489"/>
                </a:cubicBezTo>
                <a:cubicBezTo>
                  <a:pt x="52231" y="524620"/>
                  <a:pt x="-4126" y="554783"/>
                  <a:pt x="240" y="588120"/>
                </a:cubicBezTo>
                <a:cubicBezTo>
                  <a:pt x="4606" y="621457"/>
                  <a:pt x="53422" y="681783"/>
                  <a:pt x="100253" y="690514"/>
                </a:cubicBezTo>
                <a:cubicBezTo>
                  <a:pt x="147084" y="699245"/>
                  <a:pt x="251462" y="670671"/>
                  <a:pt x="281228" y="640508"/>
                </a:cubicBezTo>
                <a:cubicBezTo>
                  <a:pt x="310994" y="610346"/>
                  <a:pt x="290753" y="541289"/>
                  <a:pt x="278847" y="509539"/>
                </a:cubicBezTo>
                <a:cubicBezTo>
                  <a:pt x="266941" y="477789"/>
                  <a:pt x="197487" y="469058"/>
                  <a:pt x="209790" y="450008"/>
                </a:cubicBezTo>
                <a:cubicBezTo>
                  <a:pt x="222093" y="430958"/>
                  <a:pt x="318137" y="427783"/>
                  <a:pt x="352665" y="395239"/>
                </a:cubicBezTo>
                <a:cubicBezTo>
                  <a:pt x="387193" y="362695"/>
                  <a:pt x="409022" y="302767"/>
                  <a:pt x="416959" y="254745"/>
                </a:cubicBezTo>
                <a:cubicBezTo>
                  <a:pt x="424896" y="206723"/>
                  <a:pt x="412990" y="147986"/>
                  <a:pt x="400290" y="107108"/>
                </a:cubicBezTo>
                <a:cubicBezTo>
                  <a:pt x="387590" y="66230"/>
                  <a:pt x="368540" y="25351"/>
                  <a:pt x="340759" y="9476"/>
                </a:cubicBezTo>
                <a:cubicBezTo>
                  <a:pt x="312978" y="-6399"/>
                  <a:pt x="264559" y="-48"/>
                  <a:pt x="233603" y="11858"/>
                </a:cubicBezTo>
                <a:cubicBezTo>
                  <a:pt x="202647" y="23764"/>
                  <a:pt x="151053" y="75357"/>
                  <a:pt x="138353" y="114251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Volný tvar 8">
            <a:extLst>
              <a:ext uri="{FF2B5EF4-FFF2-40B4-BE49-F238E27FC236}">
                <a16:creationId xmlns:a16="http://schemas.microsoft.com/office/drawing/2014/main" id="{71E5D329-CAC0-3BDB-2FE1-2F82E487684E}"/>
              </a:ext>
            </a:extLst>
          </p:cNvPr>
          <p:cNvSpPr/>
          <p:nvPr/>
        </p:nvSpPr>
        <p:spPr>
          <a:xfrm>
            <a:off x="7767062" y="4806046"/>
            <a:ext cx="1725213" cy="1147344"/>
          </a:xfrm>
          <a:custGeom>
            <a:avLst/>
            <a:gdLst>
              <a:gd name="connsiteX0" fmla="*/ 2490 w 1558512"/>
              <a:gd name="connsiteY0" fmla="*/ 816414 h 1026453"/>
              <a:gd name="connsiteX1" fmla="*/ 116790 w 1558512"/>
              <a:gd name="connsiteY1" fmla="*/ 902139 h 1026453"/>
              <a:gd name="connsiteX2" fmla="*/ 278715 w 1558512"/>
              <a:gd name="connsiteY2" fmla="*/ 930714 h 1026453"/>
              <a:gd name="connsiteX3" fmla="*/ 402540 w 1558512"/>
              <a:gd name="connsiteY3" fmla="*/ 968814 h 1026453"/>
              <a:gd name="connsiteX4" fmla="*/ 504140 w 1558512"/>
              <a:gd name="connsiteY4" fmla="*/ 873564 h 1026453"/>
              <a:gd name="connsiteX5" fmla="*/ 586690 w 1558512"/>
              <a:gd name="connsiteY5" fmla="*/ 864039 h 1026453"/>
              <a:gd name="connsiteX6" fmla="*/ 675590 w 1558512"/>
              <a:gd name="connsiteY6" fmla="*/ 921189 h 1026453"/>
              <a:gd name="connsiteX7" fmla="*/ 707340 w 1558512"/>
              <a:gd name="connsiteY7" fmla="*/ 994214 h 1026453"/>
              <a:gd name="connsiteX8" fmla="*/ 793065 w 1558512"/>
              <a:gd name="connsiteY8" fmla="*/ 1025964 h 1026453"/>
              <a:gd name="connsiteX9" fmla="*/ 862915 w 1558512"/>
              <a:gd name="connsiteY9" fmla="*/ 971989 h 1026453"/>
              <a:gd name="connsiteX10" fmla="*/ 875615 w 1558512"/>
              <a:gd name="connsiteY10" fmla="*/ 918014 h 1026453"/>
              <a:gd name="connsiteX11" fmla="*/ 1043890 w 1558512"/>
              <a:gd name="connsiteY11" fmla="*/ 895789 h 1026453"/>
              <a:gd name="connsiteX12" fmla="*/ 1081990 w 1558512"/>
              <a:gd name="connsiteY12" fmla="*/ 810064 h 1026453"/>
              <a:gd name="connsiteX13" fmla="*/ 1126440 w 1558512"/>
              <a:gd name="connsiteY13" fmla="*/ 737039 h 1026453"/>
              <a:gd name="connsiteX14" fmla="*/ 1269315 w 1558512"/>
              <a:gd name="connsiteY14" fmla="*/ 806889 h 1026453"/>
              <a:gd name="connsiteX15" fmla="*/ 1358215 w 1558512"/>
              <a:gd name="connsiteY15" fmla="*/ 918014 h 1026453"/>
              <a:gd name="connsiteX16" fmla="*/ 1462990 w 1558512"/>
              <a:gd name="connsiteY16" fmla="*/ 918014 h 1026453"/>
              <a:gd name="connsiteX17" fmla="*/ 1532840 w 1558512"/>
              <a:gd name="connsiteY17" fmla="*/ 860864 h 1026453"/>
              <a:gd name="connsiteX18" fmla="*/ 1555065 w 1558512"/>
              <a:gd name="connsiteY18" fmla="*/ 724339 h 1026453"/>
              <a:gd name="connsiteX19" fmla="*/ 1466165 w 1558512"/>
              <a:gd name="connsiteY19" fmla="*/ 597339 h 1026453"/>
              <a:gd name="connsiteX20" fmla="*/ 1399490 w 1558512"/>
              <a:gd name="connsiteY20" fmla="*/ 502089 h 1026453"/>
              <a:gd name="connsiteX21" fmla="*/ 1294715 w 1558512"/>
              <a:gd name="connsiteY21" fmla="*/ 556064 h 1026453"/>
              <a:gd name="connsiteX22" fmla="*/ 1240740 w 1558512"/>
              <a:gd name="connsiteY22" fmla="*/ 502089 h 1026453"/>
              <a:gd name="connsiteX23" fmla="*/ 1224865 w 1558512"/>
              <a:gd name="connsiteY23" fmla="*/ 410014 h 1026453"/>
              <a:gd name="connsiteX24" fmla="*/ 1266140 w 1558512"/>
              <a:gd name="connsiteY24" fmla="*/ 289364 h 1026453"/>
              <a:gd name="connsiteX25" fmla="*/ 1339165 w 1558512"/>
              <a:gd name="connsiteY25" fmla="*/ 168714 h 1026453"/>
              <a:gd name="connsiteX26" fmla="*/ 1301065 w 1558512"/>
              <a:gd name="connsiteY26" fmla="*/ 44889 h 1026453"/>
              <a:gd name="connsiteX27" fmla="*/ 1196290 w 1558512"/>
              <a:gd name="connsiteY27" fmla="*/ 439 h 1026453"/>
              <a:gd name="connsiteX28" fmla="*/ 1148665 w 1558512"/>
              <a:gd name="connsiteY28" fmla="*/ 67114 h 1026453"/>
              <a:gd name="connsiteX29" fmla="*/ 1196290 w 1558512"/>
              <a:gd name="connsiteY29" fmla="*/ 156014 h 1026453"/>
              <a:gd name="connsiteX30" fmla="*/ 1180415 w 1558512"/>
              <a:gd name="connsiteY30" fmla="*/ 225864 h 1026453"/>
              <a:gd name="connsiteX31" fmla="*/ 1132790 w 1558512"/>
              <a:gd name="connsiteY31" fmla="*/ 356039 h 1026453"/>
              <a:gd name="connsiteX32" fmla="*/ 1012140 w 1558512"/>
              <a:gd name="connsiteY32" fmla="*/ 298889 h 1026453"/>
              <a:gd name="connsiteX33" fmla="*/ 901015 w 1558512"/>
              <a:gd name="connsiteY33" fmla="*/ 263964 h 1026453"/>
              <a:gd name="connsiteX34" fmla="*/ 799415 w 1558512"/>
              <a:gd name="connsiteY34" fmla="*/ 235389 h 1026453"/>
              <a:gd name="connsiteX35" fmla="*/ 726390 w 1558512"/>
              <a:gd name="connsiteY35" fmla="*/ 222689 h 1026453"/>
              <a:gd name="connsiteX36" fmla="*/ 605740 w 1558512"/>
              <a:gd name="connsiteY36" fmla="*/ 302064 h 1026453"/>
              <a:gd name="connsiteX37" fmla="*/ 437465 w 1558512"/>
              <a:gd name="connsiteY37" fmla="*/ 311589 h 1026453"/>
              <a:gd name="connsiteX38" fmla="*/ 316815 w 1558512"/>
              <a:gd name="connsiteY38" fmla="*/ 403664 h 1026453"/>
              <a:gd name="connsiteX39" fmla="*/ 215215 w 1558512"/>
              <a:gd name="connsiteY39" fmla="*/ 517964 h 1026453"/>
              <a:gd name="connsiteX40" fmla="*/ 107265 w 1558512"/>
              <a:gd name="connsiteY40" fmla="*/ 600514 h 1026453"/>
              <a:gd name="connsiteX41" fmla="*/ 43765 w 1558512"/>
              <a:gd name="connsiteY41" fmla="*/ 721164 h 1026453"/>
              <a:gd name="connsiteX42" fmla="*/ 2490 w 1558512"/>
              <a:gd name="connsiteY42" fmla="*/ 816414 h 1026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558512" h="1026453">
                <a:moveTo>
                  <a:pt x="2490" y="816414"/>
                </a:moveTo>
                <a:cubicBezTo>
                  <a:pt x="14661" y="846576"/>
                  <a:pt x="70753" y="883089"/>
                  <a:pt x="116790" y="902139"/>
                </a:cubicBezTo>
                <a:cubicBezTo>
                  <a:pt x="162827" y="921189"/>
                  <a:pt x="231090" y="919602"/>
                  <a:pt x="278715" y="930714"/>
                </a:cubicBezTo>
                <a:cubicBezTo>
                  <a:pt x="326340" y="941826"/>
                  <a:pt x="364969" y="978339"/>
                  <a:pt x="402540" y="968814"/>
                </a:cubicBezTo>
                <a:cubicBezTo>
                  <a:pt x="440111" y="959289"/>
                  <a:pt x="473448" y="891027"/>
                  <a:pt x="504140" y="873564"/>
                </a:cubicBezTo>
                <a:cubicBezTo>
                  <a:pt x="534832" y="856102"/>
                  <a:pt x="558115" y="856101"/>
                  <a:pt x="586690" y="864039"/>
                </a:cubicBezTo>
                <a:cubicBezTo>
                  <a:pt x="615265" y="871977"/>
                  <a:pt x="655482" y="899493"/>
                  <a:pt x="675590" y="921189"/>
                </a:cubicBezTo>
                <a:cubicBezTo>
                  <a:pt x="695698" y="942885"/>
                  <a:pt x="687761" y="976752"/>
                  <a:pt x="707340" y="994214"/>
                </a:cubicBezTo>
                <a:cubicBezTo>
                  <a:pt x="726919" y="1011676"/>
                  <a:pt x="767136" y="1029668"/>
                  <a:pt x="793065" y="1025964"/>
                </a:cubicBezTo>
                <a:cubicBezTo>
                  <a:pt x="818994" y="1022260"/>
                  <a:pt x="849157" y="989981"/>
                  <a:pt x="862915" y="971989"/>
                </a:cubicBezTo>
                <a:cubicBezTo>
                  <a:pt x="876673" y="953997"/>
                  <a:pt x="845453" y="930714"/>
                  <a:pt x="875615" y="918014"/>
                </a:cubicBezTo>
                <a:cubicBezTo>
                  <a:pt x="905778" y="905314"/>
                  <a:pt x="1009494" y="913781"/>
                  <a:pt x="1043890" y="895789"/>
                </a:cubicBezTo>
                <a:cubicBezTo>
                  <a:pt x="1078286" y="877797"/>
                  <a:pt x="1068232" y="836522"/>
                  <a:pt x="1081990" y="810064"/>
                </a:cubicBezTo>
                <a:cubicBezTo>
                  <a:pt x="1095748" y="783606"/>
                  <a:pt x="1095219" y="737568"/>
                  <a:pt x="1126440" y="737039"/>
                </a:cubicBezTo>
                <a:cubicBezTo>
                  <a:pt x="1157661" y="736510"/>
                  <a:pt x="1230686" y="776726"/>
                  <a:pt x="1269315" y="806889"/>
                </a:cubicBezTo>
                <a:cubicBezTo>
                  <a:pt x="1307944" y="837052"/>
                  <a:pt x="1325936" y="899493"/>
                  <a:pt x="1358215" y="918014"/>
                </a:cubicBezTo>
                <a:cubicBezTo>
                  <a:pt x="1390494" y="936535"/>
                  <a:pt x="1433886" y="927539"/>
                  <a:pt x="1462990" y="918014"/>
                </a:cubicBezTo>
                <a:cubicBezTo>
                  <a:pt x="1492094" y="908489"/>
                  <a:pt x="1517494" y="893143"/>
                  <a:pt x="1532840" y="860864"/>
                </a:cubicBezTo>
                <a:cubicBezTo>
                  <a:pt x="1548186" y="828585"/>
                  <a:pt x="1566177" y="768260"/>
                  <a:pt x="1555065" y="724339"/>
                </a:cubicBezTo>
                <a:cubicBezTo>
                  <a:pt x="1543953" y="680418"/>
                  <a:pt x="1466165" y="597339"/>
                  <a:pt x="1466165" y="597339"/>
                </a:cubicBezTo>
                <a:cubicBezTo>
                  <a:pt x="1440236" y="560297"/>
                  <a:pt x="1428065" y="508968"/>
                  <a:pt x="1399490" y="502089"/>
                </a:cubicBezTo>
                <a:cubicBezTo>
                  <a:pt x="1370915" y="495210"/>
                  <a:pt x="1321173" y="556064"/>
                  <a:pt x="1294715" y="556064"/>
                </a:cubicBezTo>
                <a:cubicBezTo>
                  <a:pt x="1268257" y="556064"/>
                  <a:pt x="1252382" y="526431"/>
                  <a:pt x="1240740" y="502089"/>
                </a:cubicBezTo>
                <a:cubicBezTo>
                  <a:pt x="1229098" y="477747"/>
                  <a:pt x="1220632" y="445468"/>
                  <a:pt x="1224865" y="410014"/>
                </a:cubicBezTo>
                <a:cubicBezTo>
                  <a:pt x="1229098" y="374560"/>
                  <a:pt x="1247090" y="329581"/>
                  <a:pt x="1266140" y="289364"/>
                </a:cubicBezTo>
                <a:cubicBezTo>
                  <a:pt x="1285190" y="249147"/>
                  <a:pt x="1333344" y="209460"/>
                  <a:pt x="1339165" y="168714"/>
                </a:cubicBezTo>
                <a:cubicBezTo>
                  <a:pt x="1344986" y="127968"/>
                  <a:pt x="1324878" y="72935"/>
                  <a:pt x="1301065" y="44889"/>
                </a:cubicBezTo>
                <a:cubicBezTo>
                  <a:pt x="1277253" y="16843"/>
                  <a:pt x="1221690" y="-3265"/>
                  <a:pt x="1196290" y="439"/>
                </a:cubicBezTo>
                <a:cubicBezTo>
                  <a:pt x="1170890" y="4143"/>
                  <a:pt x="1148665" y="41185"/>
                  <a:pt x="1148665" y="67114"/>
                </a:cubicBezTo>
                <a:cubicBezTo>
                  <a:pt x="1148665" y="93043"/>
                  <a:pt x="1190998" y="129556"/>
                  <a:pt x="1196290" y="156014"/>
                </a:cubicBezTo>
                <a:cubicBezTo>
                  <a:pt x="1201582" y="182472"/>
                  <a:pt x="1190998" y="192526"/>
                  <a:pt x="1180415" y="225864"/>
                </a:cubicBezTo>
                <a:cubicBezTo>
                  <a:pt x="1169832" y="259201"/>
                  <a:pt x="1160836" y="343868"/>
                  <a:pt x="1132790" y="356039"/>
                </a:cubicBezTo>
                <a:cubicBezTo>
                  <a:pt x="1104744" y="368210"/>
                  <a:pt x="1050769" y="314235"/>
                  <a:pt x="1012140" y="298889"/>
                </a:cubicBezTo>
                <a:cubicBezTo>
                  <a:pt x="973511" y="283543"/>
                  <a:pt x="936469" y="274547"/>
                  <a:pt x="901015" y="263964"/>
                </a:cubicBezTo>
                <a:cubicBezTo>
                  <a:pt x="865561" y="253381"/>
                  <a:pt x="828519" y="242268"/>
                  <a:pt x="799415" y="235389"/>
                </a:cubicBezTo>
                <a:cubicBezTo>
                  <a:pt x="770311" y="228510"/>
                  <a:pt x="758669" y="211576"/>
                  <a:pt x="726390" y="222689"/>
                </a:cubicBezTo>
                <a:cubicBezTo>
                  <a:pt x="694111" y="233801"/>
                  <a:pt x="653894" y="287247"/>
                  <a:pt x="605740" y="302064"/>
                </a:cubicBezTo>
                <a:cubicBezTo>
                  <a:pt x="557586" y="316881"/>
                  <a:pt x="485619" y="294656"/>
                  <a:pt x="437465" y="311589"/>
                </a:cubicBezTo>
                <a:cubicBezTo>
                  <a:pt x="389311" y="328522"/>
                  <a:pt x="353857" y="369268"/>
                  <a:pt x="316815" y="403664"/>
                </a:cubicBezTo>
                <a:cubicBezTo>
                  <a:pt x="279773" y="438060"/>
                  <a:pt x="250140" y="485156"/>
                  <a:pt x="215215" y="517964"/>
                </a:cubicBezTo>
                <a:cubicBezTo>
                  <a:pt x="180290" y="550772"/>
                  <a:pt x="135840" y="566647"/>
                  <a:pt x="107265" y="600514"/>
                </a:cubicBezTo>
                <a:cubicBezTo>
                  <a:pt x="78690" y="634381"/>
                  <a:pt x="61757" y="688885"/>
                  <a:pt x="43765" y="721164"/>
                </a:cubicBezTo>
                <a:cubicBezTo>
                  <a:pt x="25773" y="753443"/>
                  <a:pt x="-9681" y="786252"/>
                  <a:pt x="2490" y="816414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25D9669F-E1AE-EDA2-9A69-CC0262972764}"/>
              </a:ext>
            </a:extLst>
          </p:cNvPr>
          <p:cNvCxnSpPr>
            <a:cxnSpLocks/>
            <a:endCxn id="8" idx="24"/>
          </p:cNvCxnSpPr>
          <p:nvPr/>
        </p:nvCxnSpPr>
        <p:spPr>
          <a:xfrm flipV="1">
            <a:off x="3581400" y="2959866"/>
            <a:ext cx="2169157" cy="169333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04FD76C3-9CD6-42F3-A437-A6751C218B0E}"/>
              </a:ext>
            </a:extLst>
          </p:cNvPr>
          <p:cNvCxnSpPr>
            <a:cxnSpLocks/>
          </p:cNvCxnSpPr>
          <p:nvPr/>
        </p:nvCxnSpPr>
        <p:spPr>
          <a:xfrm flipV="1">
            <a:off x="3591595" y="3899853"/>
            <a:ext cx="4301961" cy="7533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1E4D9BA7-92B3-FF72-8B24-20C64BAAB7A0}"/>
              </a:ext>
            </a:extLst>
          </p:cNvPr>
          <p:cNvCxnSpPr>
            <a:cxnSpLocks/>
          </p:cNvCxnSpPr>
          <p:nvPr/>
        </p:nvCxnSpPr>
        <p:spPr>
          <a:xfrm>
            <a:off x="3620541" y="4653203"/>
            <a:ext cx="4464292" cy="6964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Nadpis 1">
            <a:extLst>
              <a:ext uri="{FF2B5EF4-FFF2-40B4-BE49-F238E27FC236}">
                <a16:creationId xmlns:a16="http://schemas.microsoft.com/office/drawing/2014/main" id="{40F09A1B-346B-82EB-9E56-0BCCC4F68AF7}"/>
              </a:ext>
            </a:extLst>
          </p:cNvPr>
          <p:cNvSpPr txBox="1">
            <a:spLocks/>
          </p:cNvSpPr>
          <p:nvPr/>
        </p:nvSpPr>
        <p:spPr>
          <a:xfrm>
            <a:off x="215874" y="39761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/>
              <a:t>? Fortifikace přes půdu</a:t>
            </a:r>
          </a:p>
        </p:txBody>
      </p:sp>
      <p:pic>
        <p:nvPicPr>
          <p:cNvPr id="40" name="Obrázek 39">
            <a:extLst>
              <a:ext uri="{FF2B5EF4-FFF2-40B4-BE49-F238E27FC236}">
                <a16:creationId xmlns:a16="http://schemas.microsoft.com/office/drawing/2014/main" id="{C407AA1C-C4DE-5AE6-86CA-00EEC7EE46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326" y="149801"/>
            <a:ext cx="824981" cy="800231"/>
          </a:xfrm>
          <a:prstGeom prst="rect">
            <a:avLst/>
          </a:prstGeom>
        </p:spPr>
      </p:pic>
      <p:sp>
        <p:nvSpPr>
          <p:cNvPr id="41" name="Obdélník 40">
            <a:extLst>
              <a:ext uri="{FF2B5EF4-FFF2-40B4-BE49-F238E27FC236}">
                <a16:creationId xmlns:a16="http://schemas.microsoft.com/office/drawing/2014/main" id="{F29F6139-EAC3-0480-2E6E-E74D1045D8E4}"/>
              </a:ext>
            </a:extLst>
          </p:cNvPr>
          <p:cNvSpPr/>
          <p:nvPr/>
        </p:nvSpPr>
        <p:spPr>
          <a:xfrm>
            <a:off x="9994474" y="201565"/>
            <a:ext cx="1975425" cy="738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accent2">
                    <a:lumMod val="50000"/>
                  </a:schemeClr>
                </a:solidFill>
                <a:latin typeface="Bradley Hand ITC" panose="03070402050302030203" pitchFamily="66" charset="0"/>
              </a:rPr>
              <a:t>RPH   30</a:t>
            </a:r>
          </a:p>
        </p:txBody>
      </p:sp>
    </p:spTree>
    <p:extLst>
      <p:ext uri="{BB962C8B-B14F-4D97-AF65-F5344CB8AC3E}">
        <p14:creationId xmlns:p14="http://schemas.microsoft.com/office/powerpoint/2010/main" val="2390908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FA79B695-F724-1251-3F9F-EA0134ABC5E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9A04D60-4CE8-26AE-7722-9D0B9D807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0850"/>
            <a:ext cx="10515600" cy="1325563"/>
          </a:xfrm>
        </p:spPr>
        <p:txBody>
          <a:bodyPr/>
          <a:lstStyle/>
          <a:p>
            <a:pPr algn="ctr"/>
            <a:r>
              <a:rPr lang="cs-CZ" dirty="0">
                <a:solidFill>
                  <a:srgbClr val="002060"/>
                </a:solidFill>
              </a:rPr>
              <a:t>Mangan ve výživě rostlin a možnosti fortifikace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79D6794-FFBF-EA77-E9AD-F23B090DB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816" y="1995189"/>
            <a:ext cx="3801984" cy="3801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0AC2E86-EB7F-1DDB-3812-5E4DEC4B8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326" y="149801"/>
            <a:ext cx="824981" cy="800231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5EFBA4E5-4876-AAE6-8E7D-39E3A3BF6997}"/>
              </a:ext>
            </a:extLst>
          </p:cNvPr>
          <p:cNvSpPr/>
          <p:nvPr/>
        </p:nvSpPr>
        <p:spPr>
          <a:xfrm>
            <a:off x="9994474" y="201565"/>
            <a:ext cx="1975425" cy="738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accent2">
                    <a:lumMod val="50000"/>
                  </a:schemeClr>
                </a:solidFill>
                <a:latin typeface="Bradley Hand ITC" panose="03070402050302030203" pitchFamily="66" charset="0"/>
              </a:rPr>
              <a:t>RPH   30</a:t>
            </a:r>
          </a:p>
        </p:txBody>
      </p:sp>
    </p:spTree>
    <p:extLst>
      <p:ext uri="{BB962C8B-B14F-4D97-AF65-F5344CB8AC3E}">
        <p14:creationId xmlns:p14="http://schemas.microsoft.com/office/powerpoint/2010/main" val="417258281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1002</TotalTime>
  <Words>1092</Words>
  <Application>Microsoft Office PowerPoint</Application>
  <PresentationFormat>Širokoúhlá obrazovka</PresentationFormat>
  <Paragraphs>333</Paragraphs>
  <Slides>18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7" baseType="lpstr">
      <vt:lpstr>Aptos</vt:lpstr>
      <vt:lpstr>Aptos Display</vt:lpstr>
      <vt:lpstr>Arial</vt:lpstr>
      <vt:lpstr>Bradley Hand ITC</vt:lpstr>
      <vt:lpstr>Calibri</vt:lpstr>
      <vt:lpstr>Cambria</vt:lpstr>
      <vt:lpstr>Times New Roman CE</vt:lpstr>
      <vt:lpstr>Wingdings</vt:lpstr>
      <vt:lpstr>Motiv Office</vt:lpstr>
      <vt:lpstr>Význam Fe, Mn a B ve výživě rostlin a možnosti jejich fortifikace</vt:lpstr>
      <vt:lpstr>Železo ve výživě rostlin a možnosti fortifikace</vt:lpstr>
      <vt:lpstr>Železo v půdě</vt:lpstr>
      <vt:lpstr>Mechanismy příjmu železa rostlinou</vt:lpstr>
      <vt:lpstr>Železitý plak</vt:lpstr>
      <vt:lpstr>Funkce železa v rostlině</vt:lpstr>
      <vt:lpstr>Železo ve výživě rostlin – vliv pH</vt:lpstr>
      <vt:lpstr>Železo ve výživě rostlin – vliv pH</vt:lpstr>
      <vt:lpstr>Mangan ve výživě rostlin a možnosti fortifikace</vt:lpstr>
      <vt:lpstr>Mangan v půdě</vt:lpstr>
      <vt:lpstr>Příjem a funkce manganu v rostlině</vt:lpstr>
      <vt:lpstr>Nedostatek x toxicita manganu</vt:lpstr>
      <vt:lpstr>Mangan ve výživě rostlin – vliv pH</vt:lpstr>
      <vt:lpstr>Mangan ve výživě rostlin – vliv pH</vt:lpstr>
      <vt:lpstr>Prezentace aplikace PowerPoint</vt:lpstr>
      <vt:lpstr>Význam bóru ve výživě rostlin a možnosti fortifikace</vt:lpstr>
      <vt:lpstr>Prezentace aplikace PowerPoint</vt:lpstr>
      <vt:lpstr>Prezentace aplikace PowerPoint</vt:lpstr>
    </vt:vector>
  </TitlesOfParts>
  <Company>CZU-FAPPZ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reviewer</dc:creator>
  <cp:lastModifiedBy>reviewer</cp:lastModifiedBy>
  <cp:revision>10</cp:revision>
  <dcterms:created xsi:type="dcterms:W3CDTF">2024-11-18T11:49:15Z</dcterms:created>
  <dcterms:modified xsi:type="dcterms:W3CDTF">2024-11-28T07:13:19Z</dcterms:modified>
</cp:coreProperties>
</file>