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309" r:id="rId4"/>
    <p:sldId id="307" r:id="rId5"/>
    <p:sldId id="308" r:id="rId6"/>
    <p:sldId id="257" r:id="rId7"/>
    <p:sldId id="300" r:id="rId8"/>
    <p:sldId id="271" r:id="rId9"/>
    <p:sldId id="284" r:id="rId10"/>
    <p:sldId id="285" r:id="rId11"/>
    <p:sldId id="287" r:id="rId12"/>
    <p:sldId id="289" r:id="rId13"/>
    <p:sldId id="286" r:id="rId14"/>
    <p:sldId id="290" r:id="rId15"/>
    <p:sldId id="306" r:id="rId16"/>
    <p:sldId id="301" r:id="rId17"/>
    <p:sldId id="304" r:id="rId18"/>
    <p:sldId id="30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00"/>
    <a:srgbClr val="0000FF"/>
    <a:srgbClr val="008000"/>
    <a:srgbClr val="000099"/>
    <a:srgbClr val="439622"/>
    <a:srgbClr val="268E49"/>
    <a:srgbClr val="006600"/>
    <a:srgbClr val="00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C10AB-2AB4-4B63-BE1F-F3F7CB7F2E7A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AF063-88C2-4541-AA11-07AC4E8B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17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9820-53AD-4EBE-8ECD-9CE8C4CBA5AA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52C-527E-420F-8394-6362633F99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39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9820-53AD-4EBE-8ECD-9CE8C4CBA5AA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52C-527E-420F-8394-6362633F99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70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9820-53AD-4EBE-8ECD-9CE8C4CBA5AA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52C-527E-420F-8394-6362633F99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089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9820-53AD-4EBE-8ECD-9CE8C4CBA5AA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52C-527E-420F-8394-6362633F99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284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9820-53AD-4EBE-8ECD-9CE8C4CBA5AA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52C-527E-420F-8394-6362633F99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740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9820-53AD-4EBE-8ECD-9CE8C4CBA5AA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52C-527E-420F-8394-6362633F99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9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9820-53AD-4EBE-8ECD-9CE8C4CBA5AA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52C-527E-420F-8394-6362633F99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354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9820-53AD-4EBE-8ECD-9CE8C4CBA5AA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52C-527E-420F-8394-6362633F99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57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9820-53AD-4EBE-8ECD-9CE8C4CBA5AA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52C-527E-420F-8394-6362633F99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252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9820-53AD-4EBE-8ECD-9CE8C4CBA5AA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52C-527E-420F-8394-6362633F99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543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9820-53AD-4EBE-8ECD-9CE8C4CBA5AA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52C-527E-420F-8394-6362633F99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938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5DF8-6102-4370-B20E-C60A56EFE88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48D-9062-4621-A5FE-E9D0BAC62DD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68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5DF8-6102-4370-B20E-C60A56EFE88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48D-9062-4621-A5FE-E9D0BAC62DD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58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5DF8-6102-4370-B20E-C60A56EFE88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48D-9062-4621-A5FE-E9D0BAC62DD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28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5DF8-6102-4370-B20E-C60A56EFE88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48D-9062-4621-A5FE-E9D0BAC62DD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62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5DF8-6102-4370-B20E-C60A56EFE88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48D-9062-4621-A5FE-E9D0BAC62DD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39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5DF8-6102-4370-B20E-C60A56EFE88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48D-9062-4621-A5FE-E9D0BAC62DD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61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5DF8-6102-4370-B20E-C60A56EFE88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48D-9062-4621-A5FE-E9D0BAC62DD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4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5DF8-6102-4370-B20E-C60A56EFE88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48D-9062-4621-A5FE-E9D0BAC62DD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10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5DF8-6102-4370-B20E-C60A56EFE88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48D-9062-4621-A5FE-E9D0BAC62DD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84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5DF8-6102-4370-B20E-C60A56EFE88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48D-9062-4621-A5FE-E9D0BAC62DD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90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5DF8-6102-4370-B20E-C60A56EFE88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48D-9062-4621-A5FE-E9D0BAC62DD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3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75988-C721-45AD-8C63-96BA459AB312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C9820-53AD-4EBE-8ECD-9CE8C4CBA5AA}" type="datetimeFigureOut">
              <a:rPr lang="cs-CZ" smtClean="0"/>
              <a:pPr/>
              <a:t>03.03.2023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1552C-527E-420F-8394-6362633F99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36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5DF8-6102-4370-B20E-C60A56EFE88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A348D-9062-4621-A5FE-E9D0BAC62DD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6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76673"/>
            <a:ext cx="9036496" cy="1470025"/>
          </a:xfrm>
        </p:spPr>
        <p:txBody>
          <a:bodyPr>
            <a:normAutofit/>
          </a:bodyPr>
          <a:lstStyle/>
          <a:p>
            <a:r>
              <a:rPr lang="cs-CZ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Soil</a:t>
            </a:r>
            <a:r>
              <a:rPr lang="cs-CZ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Plant </a:t>
            </a:r>
            <a:r>
              <a:rPr lang="cs-CZ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Relationships</a:t>
            </a:r>
            <a:r>
              <a:rPr lang="cs-CZ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cs-CZ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324544" y="4005064"/>
            <a:ext cx="6400800" cy="72008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    </a:t>
            </a:r>
            <a:r>
              <a:rPr lang="cs-CZ" sz="3600" dirty="0" err="1">
                <a:solidFill>
                  <a:schemeClr val="tx1"/>
                </a:solidFill>
              </a:rPr>
              <a:t>Assoc</a:t>
            </a:r>
            <a:r>
              <a:rPr lang="cs-CZ" sz="3600" dirty="0">
                <a:solidFill>
                  <a:schemeClr val="tx1"/>
                </a:solidFill>
              </a:rPr>
              <a:t>. Prof. Martin Kulhánek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-540568" y="5157192"/>
            <a:ext cx="64008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kulhanek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</a:t>
            </a:r>
            <a:r>
              <a:rPr kumimoji="0" 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af.czu.cz</a:t>
            </a:r>
            <a:endParaRPr kumimoji="0" lang="cs-CZ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-324544" y="4598159"/>
            <a:ext cx="64008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A357</a:t>
            </a:r>
          </a:p>
        </p:txBody>
      </p:sp>
    </p:spTree>
    <p:extLst>
      <p:ext uri="{BB962C8B-B14F-4D97-AF65-F5344CB8AC3E}">
        <p14:creationId xmlns:p14="http://schemas.microsoft.com/office/powerpoint/2010/main" val="5018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ál 79"/>
          <p:cNvSpPr/>
          <p:nvPr/>
        </p:nvSpPr>
        <p:spPr>
          <a:xfrm>
            <a:off x="1331640" y="1"/>
            <a:ext cx="5832647" cy="2204864"/>
          </a:xfrm>
          <a:prstGeom prst="ellipse">
            <a:avLst/>
          </a:prstGeom>
          <a:solidFill>
            <a:srgbClr val="660066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>
            <a:off x="7740352" y="0"/>
            <a:ext cx="1403648" cy="234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Plechovka 56"/>
          <p:cNvSpPr/>
          <p:nvPr/>
        </p:nvSpPr>
        <p:spPr>
          <a:xfrm>
            <a:off x="7740352" y="1135079"/>
            <a:ext cx="1080120" cy="925769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8" name="Picture 6" descr="C:\Users\Uživatel\Desktop\800px-Beakers.svg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5581" y="116632"/>
            <a:ext cx="1628419" cy="2303238"/>
          </a:xfrm>
          <a:prstGeom prst="rect">
            <a:avLst/>
          </a:prstGeom>
          <a:noFill/>
        </p:spPr>
      </p:pic>
      <p:sp>
        <p:nvSpPr>
          <p:cNvPr id="5" name="Volný tvar 4"/>
          <p:cNvSpPr/>
          <p:nvPr/>
        </p:nvSpPr>
        <p:spPr>
          <a:xfrm>
            <a:off x="3942237" y="625975"/>
            <a:ext cx="941294" cy="753035"/>
          </a:xfrm>
          <a:custGeom>
            <a:avLst/>
            <a:gdLst>
              <a:gd name="connsiteX0" fmla="*/ 170330 w 941294"/>
              <a:gd name="connsiteY0" fmla="*/ 80682 h 753035"/>
              <a:gd name="connsiteX1" fmla="*/ 44824 w 941294"/>
              <a:gd name="connsiteY1" fmla="*/ 89647 h 753035"/>
              <a:gd name="connsiteX2" fmla="*/ 17930 w 941294"/>
              <a:gd name="connsiteY2" fmla="*/ 98611 h 753035"/>
              <a:gd name="connsiteX3" fmla="*/ 0 w 941294"/>
              <a:gd name="connsiteY3" fmla="*/ 116541 h 753035"/>
              <a:gd name="connsiteX4" fmla="*/ 8965 w 941294"/>
              <a:gd name="connsiteY4" fmla="*/ 170329 h 753035"/>
              <a:gd name="connsiteX5" fmla="*/ 44824 w 941294"/>
              <a:gd name="connsiteY5" fmla="*/ 206188 h 753035"/>
              <a:gd name="connsiteX6" fmla="*/ 35859 w 941294"/>
              <a:gd name="connsiteY6" fmla="*/ 286870 h 753035"/>
              <a:gd name="connsiteX7" fmla="*/ 26894 w 941294"/>
              <a:gd name="connsiteY7" fmla="*/ 313764 h 753035"/>
              <a:gd name="connsiteX8" fmla="*/ 35859 w 941294"/>
              <a:gd name="connsiteY8" fmla="*/ 376517 h 753035"/>
              <a:gd name="connsiteX9" fmla="*/ 44824 w 941294"/>
              <a:gd name="connsiteY9" fmla="*/ 412376 h 753035"/>
              <a:gd name="connsiteX10" fmla="*/ 116541 w 941294"/>
              <a:gd name="connsiteY10" fmla="*/ 466164 h 753035"/>
              <a:gd name="connsiteX11" fmla="*/ 161365 w 941294"/>
              <a:gd name="connsiteY11" fmla="*/ 502023 h 753035"/>
              <a:gd name="connsiteX12" fmla="*/ 197224 w 941294"/>
              <a:gd name="connsiteY12" fmla="*/ 546847 h 753035"/>
              <a:gd name="connsiteX13" fmla="*/ 224118 w 941294"/>
              <a:gd name="connsiteY13" fmla="*/ 609600 h 753035"/>
              <a:gd name="connsiteX14" fmla="*/ 277906 w 941294"/>
              <a:gd name="connsiteY14" fmla="*/ 627529 h 753035"/>
              <a:gd name="connsiteX15" fmla="*/ 340659 w 941294"/>
              <a:gd name="connsiteY15" fmla="*/ 654423 h 753035"/>
              <a:gd name="connsiteX16" fmla="*/ 403412 w 941294"/>
              <a:gd name="connsiteY16" fmla="*/ 681317 h 753035"/>
              <a:gd name="connsiteX17" fmla="*/ 439271 w 941294"/>
              <a:gd name="connsiteY17" fmla="*/ 690282 h 753035"/>
              <a:gd name="connsiteX18" fmla="*/ 519953 w 941294"/>
              <a:gd name="connsiteY18" fmla="*/ 726141 h 753035"/>
              <a:gd name="connsiteX19" fmla="*/ 609600 w 941294"/>
              <a:gd name="connsiteY19" fmla="*/ 753035 h 753035"/>
              <a:gd name="connsiteX20" fmla="*/ 681318 w 941294"/>
              <a:gd name="connsiteY20" fmla="*/ 735106 h 753035"/>
              <a:gd name="connsiteX21" fmla="*/ 690283 w 941294"/>
              <a:gd name="connsiteY21" fmla="*/ 708211 h 753035"/>
              <a:gd name="connsiteX22" fmla="*/ 699247 w 941294"/>
              <a:gd name="connsiteY22" fmla="*/ 636494 h 753035"/>
              <a:gd name="connsiteX23" fmla="*/ 770965 w 941294"/>
              <a:gd name="connsiteY23" fmla="*/ 573741 h 753035"/>
              <a:gd name="connsiteX24" fmla="*/ 815789 w 941294"/>
              <a:gd name="connsiteY24" fmla="*/ 528917 h 753035"/>
              <a:gd name="connsiteX25" fmla="*/ 896471 w 941294"/>
              <a:gd name="connsiteY25" fmla="*/ 484094 h 753035"/>
              <a:gd name="connsiteX26" fmla="*/ 941294 w 941294"/>
              <a:gd name="connsiteY26" fmla="*/ 421341 h 753035"/>
              <a:gd name="connsiteX27" fmla="*/ 932330 w 941294"/>
              <a:gd name="connsiteY27" fmla="*/ 340659 h 753035"/>
              <a:gd name="connsiteX28" fmla="*/ 914400 w 941294"/>
              <a:gd name="connsiteY28" fmla="*/ 286870 h 753035"/>
              <a:gd name="connsiteX29" fmla="*/ 905436 w 941294"/>
              <a:gd name="connsiteY29" fmla="*/ 259976 h 753035"/>
              <a:gd name="connsiteX30" fmla="*/ 896471 w 941294"/>
              <a:gd name="connsiteY30" fmla="*/ 170329 h 753035"/>
              <a:gd name="connsiteX31" fmla="*/ 833718 w 941294"/>
              <a:gd name="connsiteY31" fmla="*/ 116541 h 753035"/>
              <a:gd name="connsiteX32" fmla="*/ 806824 w 941294"/>
              <a:gd name="connsiteY32" fmla="*/ 107576 h 753035"/>
              <a:gd name="connsiteX33" fmla="*/ 788894 w 941294"/>
              <a:gd name="connsiteY33" fmla="*/ 89647 h 753035"/>
              <a:gd name="connsiteX34" fmla="*/ 708212 w 941294"/>
              <a:gd name="connsiteY34" fmla="*/ 71717 h 753035"/>
              <a:gd name="connsiteX35" fmla="*/ 672353 w 941294"/>
              <a:gd name="connsiteY35" fmla="*/ 53788 h 753035"/>
              <a:gd name="connsiteX36" fmla="*/ 645459 w 941294"/>
              <a:gd name="connsiteY36" fmla="*/ 44823 h 753035"/>
              <a:gd name="connsiteX37" fmla="*/ 609600 w 941294"/>
              <a:gd name="connsiteY37" fmla="*/ 26894 h 753035"/>
              <a:gd name="connsiteX38" fmla="*/ 555812 w 941294"/>
              <a:gd name="connsiteY38" fmla="*/ 8964 h 753035"/>
              <a:gd name="connsiteX39" fmla="*/ 528918 w 941294"/>
              <a:gd name="connsiteY39" fmla="*/ 0 h 753035"/>
              <a:gd name="connsiteX40" fmla="*/ 466165 w 941294"/>
              <a:gd name="connsiteY40" fmla="*/ 26894 h 753035"/>
              <a:gd name="connsiteX41" fmla="*/ 457200 w 941294"/>
              <a:gd name="connsiteY41" fmla="*/ 53788 h 753035"/>
              <a:gd name="connsiteX42" fmla="*/ 349624 w 941294"/>
              <a:gd name="connsiteY42" fmla="*/ 80682 h 753035"/>
              <a:gd name="connsiteX43" fmla="*/ 322730 w 941294"/>
              <a:gd name="connsiteY43" fmla="*/ 89647 h 753035"/>
              <a:gd name="connsiteX44" fmla="*/ 170330 w 941294"/>
              <a:gd name="connsiteY44" fmla="*/ 80682 h 75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41294" h="753035">
                <a:moveTo>
                  <a:pt x="170330" y="80682"/>
                </a:moveTo>
                <a:cubicBezTo>
                  <a:pt x="124012" y="80682"/>
                  <a:pt x="86479" y="84747"/>
                  <a:pt x="44824" y="89647"/>
                </a:cubicBezTo>
                <a:cubicBezTo>
                  <a:pt x="35439" y="90751"/>
                  <a:pt x="26033" y="93749"/>
                  <a:pt x="17930" y="98611"/>
                </a:cubicBezTo>
                <a:cubicBezTo>
                  <a:pt x="10682" y="102960"/>
                  <a:pt x="5977" y="110564"/>
                  <a:pt x="0" y="116541"/>
                </a:cubicBezTo>
                <a:cubicBezTo>
                  <a:pt x="2988" y="134470"/>
                  <a:pt x="836" y="154071"/>
                  <a:pt x="8965" y="170329"/>
                </a:cubicBezTo>
                <a:cubicBezTo>
                  <a:pt x="16525" y="185448"/>
                  <a:pt x="44824" y="206188"/>
                  <a:pt x="44824" y="206188"/>
                </a:cubicBezTo>
                <a:cubicBezTo>
                  <a:pt x="59766" y="251011"/>
                  <a:pt x="56777" y="224117"/>
                  <a:pt x="35859" y="286870"/>
                </a:cubicBezTo>
                <a:lnTo>
                  <a:pt x="26894" y="313764"/>
                </a:lnTo>
                <a:cubicBezTo>
                  <a:pt x="29882" y="334682"/>
                  <a:pt x="32079" y="355728"/>
                  <a:pt x="35859" y="376517"/>
                </a:cubicBezTo>
                <a:cubicBezTo>
                  <a:pt x="38063" y="388639"/>
                  <a:pt x="37990" y="402124"/>
                  <a:pt x="44824" y="412376"/>
                </a:cubicBezTo>
                <a:cubicBezTo>
                  <a:pt x="74256" y="456525"/>
                  <a:pt x="79472" y="453809"/>
                  <a:pt x="116541" y="466164"/>
                </a:cubicBezTo>
                <a:cubicBezTo>
                  <a:pt x="159838" y="509461"/>
                  <a:pt x="104815" y="456782"/>
                  <a:pt x="161365" y="502023"/>
                </a:cubicBezTo>
                <a:cubicBezTo>
                  <a:pt x="179611" y="516620"/>
                  <a:pt x="183913" y="526882"/>
                  <a:pt x="197224" y="546847"/>
                </a:cubicBezTo>
                <a:cubicBezTo>
                  <a:pt x="201460" y="563790"/>
                  <a:pt x="205775" y="598136"/>
                  <a:pt x="224118" y="609600"/>
                </a:cubicBezTo>
                <a:cubicBezTo>
                  <a:pt x="240144" y="619617"/>
                  <a:pt x="262181" y="617045"/>
                  <a:pt x="277906" y="627529"/>
                </a:cubicBezTo>
                <a:cubicBezTo>
                  <a:pt x="315051" y="652294"/>
                  <a:pt x="294347" y="642846"/>
                  <a:pt x="340659" y="654423"/>
                </a:cubicBezTo>
                <a:cubicBezTo>
                  <a:pt x="372539" y="670364"/>
                  <a:pt x="372629" y="672522"/>
                  <a:pt x="403412" y="681317"/>
                </a:cubicBezTo>
                <a:cubicBezTo>
                  <a:pt x="415259" y="684702"/>
                  <a:pt x="427735" y="685956"/>
                  <a:pt x="439271" y="690282"/>
                </a:cubicBezTo>
                <a:cubicBezTo>
                  <a:pt x="509898" y="716767"/>
                  <a:pt x="438188" y="701611"/>
                  <a:pt x="519953" y="726141"/>
                </a:cubicBezTo>
                <a:cubicBezTo>
                  <a:pt x="641172" y="762508"/>
                  <a:pt x="486614" y="703841"/>
                  <a:pt x="609600" y="753035"/>
                </a:cubicBezTo>
                <a:cubicBezTo>
                  <a:pt x="633506" y="747059"/>
                  <a:pt x="659777" y="747073"/>
                  <a:pt x="681318" y="735106"/>
                </a:cubicBezTo>
                <a:cubicBezTo>
                  <a:pt x="689579" y="730517"/>
                  <a:pt x="688593" y="717509"/>
                  <a:pt x="690283" y="708211"/>
                </a:cubicBezTo>
                <a:cubicBezTo>
                  <a:pt x="694593" y="684508"/>
                  <a:pt x="689151" y="658368"/>
                  <a:pt x="699247" y="636494"/>
                </a:cubicBezTo>
                <a:cubicBezTo>
                  <a:pt x="718391" y="595015"/>
                  <a:pt x="743468" y="597801"/>
                  <a:pt x="770965" y="573741"/>
                </a:cubicBezTo>
                <a:cubicBezTo>
                  <a:pt x="786867" y="559827"/>
                  <a:pt x="798207" y="540638"/>
                  <a:pt x="815789" y="528917"/>
                </a:cubicBezTo>
                <a:cubicBezTo>
                  <a:pt x="877440" y="487817"/>
                  <a:pt x="849135" y="499873"/>
                  <a:pt x="896471" y="484094"/>
                </a:cubicBezTo>
                <a:cubicBezTo>
                  <a:pt x="939012" y="441553"/>
                  <a:pt x="926985" y="464272"/>
                  <a:pt x="941294" y="421341"/>
                </a:cubicBezTo>
                <a:cubicBezTo>
                  <a:pt x="938306" y="394447"/>
                  <a:pt x="937637" y="367193"/>
                  <a:pt x="932330" y="340659"/>
                </a:cubicBezTo>
                <a:cubicBezTo>
                  <a:pt x="928624" y="322126"/>
                  <a:pt x="920376" y="304800"/>
                  <a:pt x="914400" y="286870"/>
                </a:cubicBezTo>
                <a:lnTo>
                  <a:pt x="905436" y="259976"/>
                </a:lnTo>
                <a:cubicBezTo>
                  <a:pt x="902448" y="230094"/>
                  <a:pt x="906572" y="198611"/>
                  <a:pt x="896471" y="170329"/>
                </a:cubicBezTo>
                <a:cubicBezTo>
                  <a:pt x="891676" y="156902"/>
                  <a:pt x="850022" y="124693"/>
                  <a:pt x="833718" y="116541"/>
                </a:cubicBezTo>
                <a:cubicBezTo>
                  <a:pt x="825266" y="112315"/>
                  <a:pt x="815789" y="110564"/>
                  <a:pt x="806824" y="107576"/>
                </a:cubicBezTo>
                <a:cubicBezTo>
                  <a:pt x="800847" y="101600"/>
                  <a:pt x="796142" y="93995"/>
                  <a:pt x="788894" y="89647"/>
                </a:cubicBezTo>
                <a:cubicBezTo>
                  <a:pt x="771917" y="79461"/>
                  <a:pt x="719077" y="73528"/>
                  <a:pt x="708212" y="71717"/>
                </a:cubicBezTo>
                <a:cubicBezTo>
                  <a:pt x="696259" y="65741"/>
                  <a:pt x="684636" y="59052"/>
                  <a:pt x="672353" y="53788"/>
                </a:cubicBezTo>
                <a:cubicBezTo>
                  <a:pt x="663667" y="50066"/>
                  <a:pt x="654145" y="48545"/>
                  <a:pt x="645459" y="44823"/>
                </a:cubicBezTo>
                <a:cubicBezTo>
                  <a:pt x="633176" y="39559"/>
                  <a:pt x="622008" y="31857"/>
                  <a:pt x="609600" y="26894"/>
                </a:cubicBezTo>
                <a:cubicBezTo>
                  <a:pt x="592053" y="19875"/>
                  <a:pt x="573741" y="14940"/>
                  <a:pt x="555812" y="8964"/>
                </a:cubicBezTo>
                <a:lnTo>
                  <a:pt x="528918" y="0"/>
                </a:lnTo>
                <a:cubicBezTo>
                  <a:pt x="499325" y="5918"/>
                  <a:pt x="481822" y="798"/>
                  <a:pt x="466165" y="26894"/>
                </a:cubicBezTo>
                <a:cubicBezTo>
                  <a:pt x="461303" y="34997"/>
                  <a:pt x="464890" y="48296"/>
                  <a:pt x="457200" y="53788"/>
                </a:cubicBezTo>
                <a:cubicBezTo>
                  <a:pt x="432659" y="71317"/>
                  <a:pt x="377340" y="74523"/>
                  <a:pt x="349624" y="80682"/>
                </a:cubicBezTo>
                <a:cubicBezTo>
                  <a:pt x="340399" y="82732"/>
                  <a:pt x="331695" y="86659"/>
                  <a:pt x="322730" y="89647"/>
                </a:cubicBezTo>
                <a:cubicBezTo>
                  <a:pt x="200264" y="79441"/>
                  <a:pt x="216648" y="80682"/>
                  <a:pt x="170330" y="8068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5267218" y="1021434"/>
            <a:ext cx="1057835" cy="952113"/>
          </a:xfrm>
          <a:custGeom>
            <a:avLst/>
            <a:gdLst>
              <a:gd name="connsiteX0" fmla="*/ 44824 w 1057835"/>
              <a:gd name="connsiteY0" fmla="*/ 1854 h 952113"/>
              <a:gd name="connsiteX1" fmla="*/ 26894 w 1057835"/>
              <a:gd name="connsiteY1" fmla="*/ 82536 h 952113"/>
              <a:gd name="connsiteX2" fmla="*/ 0 w 1057835"/>
              <a:gd name="connsiteY2" fmla="*/ 136324 h 952113"/>
              <a:gd name="connsiteX3" fmla="*/ 80682 w 1057835"/>
              <a:gd name="connsiteY3" fmla="*/ 234936 h 952113"/>
              <a:gd name="connsiteX4" fmla="*/ 134471 w 1057835"/>
              <a:gd name="connsiteY4" fmla="*/ 270795 h 952113"/>
              <a:gd name="connsiteX5" fmla="*/ 143435 w 1057835"/>
              <a:gd name="connsiteY5" fmla="*/ 297689 h 952113"/>
              <a:gd name="connsiteX6" fmla="*/ 134471 w 1057835"/>
              <a:gd name="connsiteY6" fmla="*/ 387336 h 952113"/>
              <a:gd name="connsiteX7" fmla="*/ 80682 w 1057835"/>
              <a:gd name="connsiteY7" fmla="*/ 459054 h 952113"/>
              <a:gd name="connsiteX8" fmla="*/ 62753 w 1057835"/>
              <a:gd name="connsiteY8" fmla="*/ 494913 h 952113"/>
              <a:gd name="connsiteX9" fmla="*/ 44824 w 1057835"/>
              <a:gd name="connsiteY9" fmla="*/ 548701 h 952113"/>
              <a:gd name="connsiteX10" fmla="*/ 71718 w 1057835"/>
              <a:gd name="connsiteY10" fmla="*/ 638348 h 952113"/>
              <a:gd name="connsiteX11" fmla="*/ 107577 w 1057835"/>
              <a:gd name="connsiteY11" fmla="*/ 656277 h 952113"/>
              <a:gd name="connsiteX12" fmla="*/ 125506 w 1057835"/>
              <a:gd name="connsiteY12" fmla="*/ 674207 h 952113"/>
              <a:gd name="connsiteX13" fmla="*/ 152400 w 1057835"/>
              <a:gd name="connsiteY13" fmla="*/ 683171 h 952113"/>
              <a:gd name="connsiteX14" fmla="*/ 170329 w 1057835"/>
              <a:gd name="connsiteY14" fmla="*/ 710065 h 952113"/>
              <a:gd name="connsiteX15" fmla="*/ 179294 w 1057835"/>
              <a:gd name="connsiteY15" fmla="*/ 835571 h 952113"/>
              <a:gd name="connsiteX16" fmla="*/ 224118 w 1057835"/>
              <a:gd name="connsiteY16" fmla="*/ 889360 h 952113"/>
              <a:gd name="connsiteX17" fmla="*/ 251012 w 1057835"/>
              <a:gd name="connsiteY17" fmla="*/ 907289 h 952113"/>
              <a:gd name="connsiteX18" fmla="*/ 313765 w 1057835"/>
              <a:gd name="connsiteY18" fmla="*/ 925218 h 952113"/>
              <a:gd name="connsiteX19" fmla="*/ 340659 w 1057835"/>
              <a:gd name="connsiteY19" fmla="*/ 934183 h 952113"/>
              <a:gd name="connsiteX20" fmla="*/ 448235 w 1057835"/>
              <a:gd name="connsiteY20" fmla="*/ 952113 h 952113"/>
              <a:gd name="connsiteX21" fmla="*/ 564777 w 1057835"/>
              <a:gd name="connsiteY21" fmla="*/ 934183 h 952113"/>
              <a:gd name="connsiteX22" fmla="*/ 618565 w 1057835"/>
              <a:gd name="connsiteY22" fmla="*/ 898324 h 952113"/>
              <a:gd name="connsiteX23" fmla="*/ 672353 w 1057835"/>
              <a:gd name="connsiteY23" fmla="*/ 871430 h 952113"/>
              <a:gd name="connsiteX24" fmla="*/ 860612 w 1057835"/>
              <a:gd name="connsiteY24" fmla="*/ 862465 h 952113"/>
              <a:gd name="connsiteX25" fmla="*/ 887506 w 1057835"/>
              <a:gd name="connsiteY25" fmla="*/ 853501 h 952113"/>
              <a:gd name="connsiteX26" fmla="*/ 923365 w 1057835"/>
              <a:gd name="connsiteY26" fmla="*/ 844536 h 952113"/>
              <a:gd name="connsiteX27" fmla="*/ 950259 w 1057835"/>
              <a:gd name="connsiteY27" fmla="*/ 790748 h 952113"/>
              <a:gd name="connsiteX28" fmla="*/ 968188 w 1057835"/>
              <a:gd name="connsiteY28" fmla="*/ 772818 h 952113"/>
              <a:gd name="connsiteX29" fmla="*/ 1004047 w 1057835"/>
              <a:gd name="connsiteY29" fmla="*/ 719030 h 952113"/>
              <a:gd name="connsiteX30" fmla="*/ 1039906 w 1057835"/>
              <a:gd name="connsiteY30" fmla="*/ 665242 h 952113"/>
              <a:gd name="connsiteX31" fmla="*/ 1057835 w 1057835"/>
              <a:gd name="connsiteY31" fmla="*/ 638348 h 952113"/>
              <a:gd name="connsiteX32" fmla="*/ 1039906 w 1057835"/>
              <a:gd name="connsiteY32" fmla="*/ 548701 h 952113"/>
              <a:gd name="connsiteX33" fmla="*/ 1021977 w 1057835"/>
              <a:gd name="connsiteY33" fmla="*/ 521807 h 952113"/>
              <a:gd name="connsiteX34" fmla="*/ 1004047 w 1057835"/>
              <a:gd name="connsiteY34" fmla="*/ 503877 h 952113"/>
              <a:gd name="connsiteX35" fmla="*/ 968188 w 1057835"/>
              <a:gd name="connsiteY35" fmla="*/ 468018 h 952113"/>
              <a:gd name="connsiteX36" fmla="*/ 914400 w 1057835"/>
              <a:gd name="connsiteY36" fmla="*/ 414230 h 952113"/>
              <a:gd name="connsiteX37" fmla="*/ 860612 w 1057835"/>
              <a:gd name="connsiteY37" fmla="*/ 387336 h 952113"/>
              <a:gd name="connsiteX38" fmla="*/ 842682 w 1057835"/>
              <a:gd name="connsiteY38" fmla="*/ 234936 h 952113"/>
              <a:gd name="connsiteX39" fmla="*/ 797859 w 1057835"/>
              <a:gd name="connsiteY39" fmla="*/ 190113 h 952113"/>
              <a:gd name="connsiteX40" fmla="*/ 762000 w 1057835"/>
              <a:gd name="connsiteY40" fmla="*/ 172183 h 952113"/>
              <a:gd name="connsiteX41" fmla="*/ 708212 w 1057835"/>
              <a:gd name="connsiteY41" fmla="*/ 145289 h 952113"/>
              <a:gd name="connsiteX42" fmla="*/ 690282 w 1057835"/>
              <a:gd name="connsiteY42" fmla="*/ 127360 h 952113"/>
              <a:gd name="connsiteX43" fmla="*/ 636494 w 1057835"/>
              <a:gd name="connsiteY43" fmla="*/ 109430 h 952113"/>
              <a:gd name="connsiteX44" fmla="*/ 484094 w 1057835"/>
              <a:gd name="connsiteY44" fmla="*/ 118395 h 952113"/>
              <a:gd name="connsiteX45" fmla="*/ 448235 w 1057835"/>
              <a:gd name="connsiteY45" fmla="*/ 127360 h 952113"/>
              <a:gd name="connsiteX46" fmla="*/ 403412 w 1057835"/>
              <a:gd name="connsiteY46" fmla="*/ 82536 h 952113"/>
              <a:gd name="connsiteX47" fmla="*/ 385482 w 1057835"/>
              <a:gd name="connsiteY47" fmla="*/ 64607 h 952113"/>
              <a:gd name="connsiteX48" fmla="*/ 367553 w 1057835"/>
              <a:gd name="connsiteY48" fmla="*/ 46677 h 952113"/>
              <a:gd name="connsiteX49" fmla="*/ 313765 w 1057835"/>
              <a:gd name="connsiteY49" fmla="*/ 28748 h 952113"/>
              <a:gd name="connsiteX50" fmla="*/ 286871 w 1057835"/>
              <a:gd name="connsiteY50" fmla="*/ 19783 h 952113"/>
              <a:gd name="connsiteX51" fmla="*/ 44824 w 1057835"/>
              <a:gd name="connsiteY51" fmla="*/ 1854 h 9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57835" h="952113">
                <a:moveTo>
                  <a:pt x="44824" y="1854"/>
                </a:moveTo>
                <a:cubicBezTo>
                  <a:pt x="1495" y="12313"/>
                  <a:pt x="37929" y="60466"/>
                  <a:pt x="26894" y="82536"/>
                </a:cubicBezTo>
                <a:cubicBezTo>
                  <a:pt x="-7863" y="152049"/>
                  <a:pt x="22534" y="68725"/>
                  <a:pt x="0" y="136324"/>
                </a:cubicBezTo>
                <a:cubicBezTo>
                  <a:pt x="14003" y="206335"/>
                  <a:pt x="-1611" y="180075"/>
                  <a:pt x="80682" y="234936"/>
                </a:cubicBezTo>
                <a:lnTo>
                  <a:pt x="134471" y="270795"/>
                </a:lnTo>
                <a:cubicBezTo>
                  <a:pt x="137459" y="279760"/>
                  <a:pt x="143435" y="288239"/>
                  <a:pt x="143435" y="297689"/>
                </a:cubicBezTo>
                <a:cubicBezTo>
                  <a:pt x="143435" y="327720"/>
                  <a:pt x="143429" y="358672"/>
                  <a:pt x="134471" y="387336"/>
                </a:cubicBezTo>
                <a:cubicBezTo>
                  <a:pt x="125256" y="416824"/>
                  <a:pt x="101559" y="438177"/>
                  <a:pt x="80682" y="459054"/>
                </a:cubicBezTo>
                <a:cubicBezTo>
                  <a:pt x="74706" y="471007"/>
                  <a:pt x="67716" y="482505"/>
                  <a:pt x="62753" y="494913"/>
                </a:cubicBezTo>
                <a:cubicBezTo>
                  <a:pt x="55734" y="512460"/>
                  <a:pt x="44824" y="548701"/>
                  <a:pt x="44824" y="548701"/>
                </a:cubicBezTo>
                <a:cubicBezTo>
                  <a:pt x="49026" y="578117"/>
                  <a:pt x="45272" y="616310"/>
                  <a:pt x="71718" y="638348"/>
                </a:cubicBezTo>
                <a:cubicBezTo>
                  <a:pt x="81984" y="646903"/>
                  <a:pt x="95624" y="650301"/>
                  <a:pt x="107577" y="656277"/>
                </a:cubicBezTo>
                <a:cubicBezTo>
                  <a:pt x="113553" y="662254"/>
                  <a:pt x="118258" y="669858"/>
                  <a:pt x="125506" y="674207"/>
                </a:cubicBezTo>
                <a:cubicBezTo>
                  <a:pt x="133609" y="679069"/>
                  <a:pt x="145021" y="677268"/>
                  <a:pt x="152400" y="683171"/>
                </a:cubicBezTo>
                <a:cubicBezTo>
                  <a:pt x="160813" y="689901"/>
                  <a:pt x="164353" y="701100"/>
                  <a:pt x="170329" y="710065"/>
                </a:cubicBezTo>
                <a:cubicBezTo>
                  <a:pt x="173317" y="751900"/>
                  <a:pt x="170195" y="794628"/>
                  <a:pt x="179294" y="835571"/>
                </a:cubicBezTo>
                <a:cubicBezTo>
                  <a:pt x="181179" y="844053"/>
                  <a:pt x="212640" y="880177"/>
                  <a:pt x="224118" y="889360"/>
                </a:cubicBezTo>
                <a:cubicBezTo>
                  <a:pt x="232531" y="896091"/>
                  <a:pt x="241375" y="902471"/>
                  <a:pt x="251012" y="907289"/>
                </a:cubicBezTo>
                <a:cubicBezTo>
                  <a:pt x="265347" y="914456"/>
                  <a:pt x="300354" y="921386"/>
                  <a:pt x="313765" y="925218"/>
                </a:cubicBezTo>
                <a:cubicBezTo>
                  <a:pt x="322851" y="927814"/>
                  <a:pt x="331492" y="931891"/>
                  <a:pt x="340659" y="934183"/>
                </a:cubicBezTo>
                <a:cubicBezTo>
                  <a:pt x="375616" y="942923"/>
                  <a:pt x="412814" y="947053"/>
                  <a:pt x="448235" y="952113"/>
                </a:cubicBezTo>
                <a:cubicBezTo>
                  <a:pt x="453472" y="951531"/>
                  <a:pt x="542594" y="945275"/>
                  <a:pt x="564777" y="934183"/>
                </a:cubicBezTo>
                <a:cubicBezTo>
                  <a:pt x="584050" y="924546"/>
                  <a:pt x="600636" y="910277"/>
                  <a:pt x="618565" y="898324"/>
                </a:cubicBezTo>
                <a:cubicBezTo>
                  <a:pt x="635184" y="887245"/>
                  <a:pt x="651146" y="873197"/>
                  <a:pt x="672353" y="871430"/>
                </a:cubicBezTo>
                <a:cubicBezTo>
                  <a:pt x="734960" y="866213"/>
                  <a:pt x="797859" y="865453"/>
                  <a:pt x="860612" y="862465"/>
                </a:cubicBezTo>
                <a:cubicBezTo>
                  <a:pt x="869577" y="859477"/>
                  <a:pt x="878420" y="856097"/>
                  <a:pt x="887506" y="853501"/>
                </a:cubicBezTo>
                <a:cubicBezTo>
                  <a:pt x="899353" y="850116"/>
                  <a:pt x="913113" y="851370"/>
                  <a:pt x="923365" y="844536"/>
                </a:cubicBezTo>
                <a:cubicBezTo>
                  <a:pt x="946033" y="829424"/>
                  <a:pt x="938328" y="810634"/>
                  <a:pt x="950259" y="790748"/>
                </a:cubicBezTo>
                <a:cubicBezTo>
                  <a:pt x="954607" y="783500"/>
                  <a:pt x="962212" y="778795"/>
                  <a:pt x="968188" y="772818"/>
                </a:cubicBezTo>
                <a:cubicBezTo>
                  <a:pt x="985333" y="721384"/>
                  <a:pt x="964875" y="769394"/>
                  <a:pt x="1004047" y="719030"/>
                </a:cubicBezTo>
                <a:cubicBezTo>
                  <a:pt x="1017277" y="702021"/>
                  <a:pt x="1027953" y="683171"/>
                  <a:pt x="1039906" y="665242"/>
                </a:cubicBezTo>
                <a:lnTo>
                  <a:pt x="1057835" y="638348"/>
                </a:lnTo>
                <a:cubicBezTo>
                  <a:pt x="1054531" y="615217"/>
                  <a:pt x="1052424" y="573738"/>
                  <a:pt x="1039906" y="548701"/>
                </a:cubicBezTo>
                <a:cubicBezTo>
                  <a:pt x="1035088" y="539064"/>
                  <a:pt x="1028708" y="530220"/>
                  <a:pt x="1021977" y="521807"/>
                </a:cubicBezTo>
                <a:cubicBezTo>
                  <a:pt x="1016697" y="515207"/>
                  <a:pt x="1010024" y="509854"/>
                  <a:pt x="1004047" y="503877"/>
                </a:cubicBezTo>
                <a:cubicBezTo>
                  <a:pt x="984922" y="446503"/>
                  <a:pt x="1011219" y="501486"/>
                  <a:pt x="968188" y="468018"/>
                </a:cubicBezTo>
                <a:cubicBezTo>
                  <a:pt x="948173" y="452451"/>
                  <a:pt x="938455" y="422249"/>
                  <a:pt x="914400" y="414230"/>
                </a:cubicBezTo>
                <a:cubicBezTo>
                  <a:pt x="877285" y="401858"/>
                  <a:pt x="895369" y="410507"/>
                  <a:pt x="860612" y="387336"/>
                </a:cubicBezTo>
                <a:cubicBezTo>
                  <a:pt x="831598" y="300297"/>
                  <a:pt x="882437" y="460213"/>
                  <a:pt x="842682" y="234936"/>
                </a:cubicBezTo>
                <a:cubicBezTo>
                  <a:pt x="838995" y="214046"/>
                  <a:pt x="813499" y="199050"/>
                  <a:pt x="797859" y="190113"/>
                </a:cubicBezTo>
                <a:cubicBezTo>
                  <a:pt x="786256" y="183483"/>
                  <a:pt x="773603" y="178813"/>
                  <a:pt x="762000" y="172183"/>
                </a:cubicBezTo>
                <a:cubicBezTo>
                  <a:pt x="713342" y="144378"/>
                  <a:pt x="757519" y="161725"/>
                  <a:pt x="708212" y="145289"/>
                </a:cubicBezTo>
                <a:cubicBezTo>
                  <a:pt x="702235" y="139313"/>
                  <a:pt x="697842" y="131140"/>
                  <a:pt x="690282" y="127360"/>
                </a:cubicBezTo>
                <a:cubicBezTo>
                  <a:pt x="673378" y="118908"/>
                  <a:pt x="636494" y="109430"/>
                  <a:pt x="636494" y="109430"/>
                </a:cubicBezTo>
                <a:cubicBezTo>
                  <a:pt x="585694" y="112418"/>
                  <a:pt x="534753" y="113570"/>
                  <a:pt x="484094" y="118395"/>
                </a:cubicBezTo>
                <a:cubicBezTo>
                  <a:pt x="471829" y="119563"/>
                  <a:pt x="459494" y="132364"/>
                  <a:pt x="448235" y="127360"/>
                </a:cubicBezTo>
                <a:cubicBezTo>
                  <a:pt x="428926" y="118778"/>
                  <a:pt x="418353" y="97477"/>
                  <a:pt x="403412" y="82536"/>
                </a:cubicBezTo>
                <a:lnTo>
                  <a:pt x="385482" y="64607"/>
                </a:lnTo>
                <a:cubicBezTo>
                  <a:pt x="379505" y="58630"/>
                  <a:pt x="375571" y="49350"/>
                  <a:pt x="367553" y="46677"/>
                </a:cubicBezTo>
                <a:lnTo>
                  <a:pt x="313765" y="28748"/>
                </a:lnTo>
                <a:lnTo>
                  <a:pt x="286871" y="19783"/>
                </a:lnTo>
                <a:cubicBezTo>
                  <a:pt x="38147" y="28995"/>
                  <a:pt x="88153" y="-8605"/>
                  <a:pt x="44824" y="185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424935" y="540510"/>
            <a:ext cx="780945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Ca</a:t>
            </a:r>
            <a:r>
              <a:rPr lang="cs-CZ" sz="2400" b="1" baseline="30000" dirty="0">
                <a:solidFill>
                  <a:schemeClr val="tx2"/>
                </a:solidFill>
              </a:rPr>
              <a:t>2+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4572000" y="0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K</a:t>
            </a:r>
            <a:r>
              <a:rPr lang="cs-CZ" sz="2400" b="1" baseline="300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2037347" y="828713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K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0" y="0"/>
            <a:ext cx="2373589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u="sng" dirty="0" err="1">
                <a:solidFill>
                  <a:srgbClr val="7030A0"/>
                </a:solidFill>
              </a:rPr>
              <a:t>Exchangeable</a:t>
            </a:r>
            <a:r>
              <a:rPr lang="cs-CZ" sz="2400" b="1" u="sng" dirty="0">
                <a:solidFill>
                  <a:srgbClr val="7030A0"/>
                </a:solidFill>
              </a:rPr>
              <a:t> pH</a:t>
            </a:r>
            <a:endParaRPr lang="cs-CZ" sz="2400" b="1" u="sng" baseline="30000" dirty="0">
              <a:solidFill>
                <a:srgbClr val="7030A0"/>
              </a:solidFill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2941488" y="270689"/>
            <a:ext cx="780945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Ca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grpSp>
        <p:nvGrpSpPr>
          <p:cNvPr id="2" name="Skupina 57"/>
          <p:cNvGrpSpPr/>
          <p:nvPr/>
        </p:nvGrpSpPr>
        <p:grpSpPr>
          <a:xfrm>
            <a:off x="2377099" y="653207"/>
            <a:ext cx="920388" cy="733664"/>
            <a:chOff x="1373006" y="604754"/>
            <a:chExt cx="920388" cy="733664"/>
          </a:xfrm>
        </p:grpSpPr>
        <p:cxnSp>
          <p:nvCxnSpPr>
            <p:cNvPr id="34" name="Přímá spojnice 33"/>
            <p:cNvCxnSpPr>
              <a:stCxn id="7" idx="3"/>
            </p:cNvCxnSpPr>
            <p:nvPr/>
          </p:nvCxnSpPr>
          <p:spPr>
            <a:xfrm flipH="1">
              <a:off x="1373006" y="900589"/>
              <a:ext cx="239070" cy="107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>
              <a:stCxn id="7" idx="24"/>
            </p:cNvCxnSpPr>
            <p:nvPr/>
          </p:nvCxnSpPr>
          <p:spPr>
            <a:xfrm flipV="1">
              <a:off x="2087206" y="604754"/>
              <a:ext cx="136225" cy="1255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Skupina 55"/>
            <p:cNvGrpSpPr/>
            <p:nvPr/>
          </p:nvGrpSpPr>
          <p:grpSpPr>
            <a:xfrm>
              <a:off x="1566516" y="604754"/>
              <a:ext cx="726878" cy="733664"/>
              <a:chOff x="1566516" y="599440"/>
              <a:chExt cx="726878" cy="733664"/>
            </a:xfrm>
          </p:grpSpPr>
          <p:sp>
            <p:nvSpPr>
              <p:cNvPr id="7" name="Volný tvar 6"/>
              <p:cNvSpPr/>
              <p:nvPr/>
            </p:nvSpPr>
            <p:spPr>
              <a:xfrm>
                <a:off x="1566516" y="599440"/>
                <a:ext cx="726878" cy="573741"/>
              </a:xfrm>
              <a:custGeom>
                <a:avLst/>
                <a:gdLst>
                  <a:gd name="connsiteX0" fmla="*/ 45560 w 726878"/>
                  <a:gd name="connsiteY0" fmla="*/ 143435 h 573741"/>
                  <a:gd name="connsiteX1" fmla="*/ 737 w 726878"/>
                  <a:gd name="connsiteY1" fmla="*/ 215153 h 573741"/>
                  <a:gd name="connsiteX2" fmla="*/ 27631 w 726878"/>
                  <a:gd name="connsiteY2" fmla="*/ 268941 h 573741"/>
                  <a:gd name="connsiteX3" fmla="*/ 45560 w 726878"/>
                  <a:gd name="connsiteY3" fmla="*/ 295835 h 573741"/>
                  <a:gd name="connsiteX4" fmla="*/ 135207 w 726878"/>
                  <a:gd name="connsiteY4" fmla="*/ 322729 h 573741"/>
                  <a:gd name="connsiteX5" fmla="*/ 171066 w 726878"/>
                  <a:gd name="connsiteY5" fmla="*/ 340659 h 573741"/>
                  <a:gd name="connsiteX6" fmla="*/ 206925 w 726878"/>
                  <a:gd name="connsiteY6" fmla="*/ 349623 h 573741"/>
                  <a:gd name="connsiteX7" fmla="*/ 287607 w 726878"/>
                  <a:gd name="connsiteY7" fmla="*/ 367553 h 573741"/>
                  <a:gd name="connsiteX8" fmla="*/ 296572 w 726878"/>
                  <a:gd name="connsiteY8" fmla="*/ 466165 h 573741"/>
                  <a:gd name="connsiteX9" fmla="*/ 350360 w 726878"/>
                  <a:gd name="connsiteY9" fmla="*/ 510988 h 573741"/>
                  <a:gd name="connsiteX10" fmla="*/ 386219 w 726878"/>
                  <a:gd name="connsiteY10" fmla="*/ 528917 h 573741"/>
                  <a:gd name="connsiteX11" fmla="*/ 448972 w 726878"/>
                  <a:gd name="connsiteY11" fmla="*/ 564776 h 573741"/>
                  <a:gd name="connsiteX12" fmla="*/ 511725 w 726878"/>
                  <a:gd name="connsiteY12" fmla="*/ 573741 h 573741"/>
                  <a:gd name="connsiteX13" fmla="*/ 637231 w 726878"/>
                  <a:gd name="connsiteY13" fmla="*/ 564776 h 573741"/>
                  <a:gd name="connsiteX14" fmla="*/ 664125 w 726878"/>
                  <a:gd name="connsiteY14" fmla="*/ 546847 h 573741"/>
                  <a:gd name="connsiteX15" fmla="*/ 699984 w 726878"/>
                  <a:gd name="connsiteY15" fmla="*/ 510988 h 573741"/>
                  <a:gd name="connsiteX16" fmla="*/ 717913 w 726878"/>
                  <a:gd name="connsiteY16" fmla="*/ 448235 h 573741"/>
                  <a:gd name="connsiteX17" fmla="*/ 726878 w 726878"/>
                  <a:gd name="connsiteY17" fmla="*/ 385482 h 573741"/>
                  <a:gd name="connsiteX18" fmla="*/ 708948 w 726878"/>
                  <a:gd name="connsiteY18" fmla="*/ 295835 h 573741"/>
                  <a:gd name="connsiteX19" fmla="*/ 691019 w 726878"/>
                  <a:gd name="connsiteY19" fmla="*/ 242047 h 573741"/>
                  <a:gd name="connsiteX20" fmla="*/ 655160 w 726878"/>
                  <a:gd name="connsiteY20" fmla="*/ 206188 h 573741"/>
                  <a:gd name="connsiteX21" fmla="*/ 628266 w 726878"/>
                  <a:gd name="connsiteY21" fmla="*/ 197223 h 573741"/>
                  <a:gd name="connsiteX22" fmla="*/ 574478 w 726878"/>
                  <a:gd name="connsiteY22" fmla="*/ 152400 h 573741"/>
                  <a:gd name="connsiteX23" fmla="*/ 556548 w 726878"/>
                  <a:gd name="connsiteY23" fmla="*/ 134470 h 573741"/>
                  <a:gd name="connsiteX24" fmla="*/ 520690 w 726878"/>
                  <a:gd name="connsiteY24" fmla="*/ 125506 h 573741"/>
                  <a:gd name="connsiteX25" fmla="*/ 502760 w 726878"/>
                  <a:gd name="connsiteY25" fmla="*/ 107576 h 573741"/>
                  <a:gd name="connsiteX26" fmla="*/ 466901 w 726878"/>
                  <a:gd name="connsiteY26" fmla="*/ 35859 h 573741"/>
                  <a:gd name="connsiteX27" fmla="*/ 457937 w 726878"/>
                  <a:gd name="connsiteY27" fmla="*/ 8965 h 573741"/>
                  <a:gd name="connsiteX28" fmla="*/ 431043 w 726878"/>
                  <a:gd name="connsiteY28" fmla="*/ 0 h 573741"/>
                  <a:gd name="connsiteX29" fmla="*/ 251748 w 726878"/>
                  <a:gd name="connsiteY29" fmla="*/ 8965 h 573741"/>
                  <a:gd name="connsiteX30" fmla="*/ 180031 w 726878"/>
                  <a:gd name="connsiteY30" fmla="*/ 53788 h 573741"/>
                  <a:gd name="connsiteX31" fmla="*/ 162101 w 726878"/>
                  <a:gd name="connsiteY31" fmla="*/ 71717 h 573741"/>
                  <a:gd name="connsiteX32" fmla="*/ 153137 w 726878"/>
                  <a:gd name="connsiteY32" fmla="*/ 98612 h 573741"/>
                  <a:gd name="connsiteX33" fmla="*/ 90384 w 726878"/>
                  <a:gd name="connsiteY33" fmla="*/ 116541 h 573741"/>
                  <a:gd name="connsiteX34" fmla="*/ 54525 w 726878"/>
                  <a:gd name="connsiteY34" fmla="*/ 161365 h 573741"/>
                  <a:gd name="connsiteX35" fmla="*/ 45560 w 726878"/>
                  <a:gd name="connsiteY35" fmla="*/ 143435 h 57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26878" h="573741">
                    <a:moveTo>
                      <a:pt x="45560" y="143435"/>
                    </a:moveTo>
                    <a:cubicBezTo>
                      <a:pt x="36595" y="152400"/>
                      <a:pt x="-6100" y="187804"/>
                      <a:pt x="737" y="215153"/>
                    </a:cubicBezTo>
                    <a:cubicBezTo>
                      <a:pt x="15281" y="273336"/>
                      <a:pt x="-1433" y="232611"/>
                      <a:pt x="27631" y="268941"/>
                    </a:cubicBezTo>
                    <a:cubicBezTo>
                      <a:pt x="34362" y="277354"/>
                      <a:pt x="36793" y="289573"/>
                      <a:pt x="45560" y="295835"/>
                    </a:cubicBezTo>
                    <a:cubicBezTo>
                      <a:pt x="68495" y="312217"/>
                      <a:pt x="108725" y="317433"/>
                      <a:pt x="135207" y="322729"/>
                    </a:cubicBezTo>
                    <a:cubicBezTo>
                      <a:pt x="147160" y="328706"/>
                      <a:pt x="158553" y="335967"/>
                      <a:pt x="171066" y="340659"/>
                    </a:cubicBezTo>
                    <a:cubicBezTo>
                      <a:pt x="182602" y="344985"/>
                      <a:pt x="195078" y="346238"/>
                      <a:pt x="206925" y="349623"/>
                    </a:cubicBezTo>
                    <a:cubicBezTo>
                      <a:pt x="268727" y="367280"/>
                      <a:pt x="190520" y="351371"/>
                      <a:pt x="287607" y="367553"/>
                    </a:cubicBezTo>
                    <a:cubicBezTo>
                      <a:pt x="290595" y="400424"/>
                      <a:pt x="287504" y="434429"/>
                      <a:pt x="296572" y="466165"/>
                    </a:cubicBezTo>
                    <a:cubicBezTo>
                      <a:pt x="300190" y="478828"/>
                      <a:pt x="339172" y="504595"/>
                      <a:pt x="350360" y="510988"/>
                    </a:cubicBezTo>
                    <a:cubicBezTo>
                      <a:pt x="361963" y="517618"/>
                      <a:pt x="374616" y="522287"/>
                      <a:pt x="386219" y="528917"/>
                    </a:cubicBezTo>
                    <a:cubicBezTo>
                      <a:pt x="408448" y="541619"/>
                      <a:pt x="423054" y="557707"/>
                      <a:pt x="448972" y="564776"/>
                    </a:cubicBezTo>
                    <a:cubicBezTo>
                      <a:pt x="469358" y="570336"/>
                      <a:pt x="490807" y="570753"/>
                      <a:pt x="511725" y="573741"/>
                    </a:cubicBezTo>
                    <a:cubicBezTo>
                      <a:pt x="553560" y="570753"/>
                      <a:pt x="595927" y="572065"/>
                      <a:pt x="637231" y="564776"/>
                    </a:cubicBezTo>
                    <a:cubicBezTo>
                      <a:pt x="647841" y="562904"/>
                      <a:pt x="655945" y="553859"/>
                      <a:pt x="664125" y="546847"/>
                    </a:cubicBezTo>
                    <a:cubicBezTo>
                      <a:pt x="676960" y="535846"/>
                      <a:pt x="699984" y="510988"/>
                      <a:pt x="699984" y="510988"/>
                    </a:cubicBezTo>
                    <a:cubicBezTo>
                      <a:pt x="707663" y="487949"/>
                      <a:pt x="713411" y="472995"/>
                      <a:pt x="717913" y="448235"/>
                    </a:cubicBezTo>
                    <a:cubicBezTo>
                      <a:pt x="721693" y="427446"/>
                      <a:pt x="723890" y="406400"/>
                      <a:pt x="726878" y="385482"/>
                    </a:cubicBezTo>
                    <a:cubicBezTo>
                      <a:pt x="720819" y="349131"/>
                      <a:pt x="718979" y="329270"/>
                      <a:pt x="708948" y="295835"/>
                    </a:cubicBezTo>
                    <a:cubicBezTo>
                      <a:pt x="703517" y="277733"/>
                      <a:pt x="704383" y="255411"/>
                      <a:pt x="691019" y="242047"/>
                    </a:cubicBezTo>
                    <a:cubicBezTo>
                      <a:pt x="679066" y="230094"/>
                      <a:pt x="671197" y="211534"/>
                      <a:pt x="655160" y="206188"/>
                    </a:cubicBezTo>
                    <a:lnTo>
                      <a:pt x="628266" y="197223"/>
                    </a:lnTo>
                    <a:cubicBezTo>
                      <a:pt x="564380" y="133337"/>
                      <a:pt x="636884" y="202324"/>
                      <a:pt x="574478" y="152400"/>
                    </a:cubicBezTo>
                    <a:cubicBezTo>
                      <a:pt x="567878" y="147120"/>
                      <a:pt x="564108" y="138250"/>
                      <a:pt x="556548" y="134470"/>
                    </a:cubicBezTo>
                    <a:cubicBezTo>
                      <a:pt x="545528" y="128960"/>
                      <a:pt x="532643" y="128494"/>
                      <a:pt x="520690" y="125506"/>
                    </a:cubicBezTo>
                    <a:cubicBezTo>
                      <a:pt x="514713" y="119529"/>
                      <a:pt x="506540" y="115136"/>
                      <a:pt x="502760" y="107576"/>
                    </a:cubicBezTo>
                    <a:cubicBezTo>
                      <a:pt x="461557" y="25169"/>
                      <a:pt x="507409" y="76364"/>
                      <a:pt x="466901" y="35859"/>
                    </a:cubicBezTo>
                    <a:cubicBezTo>
                      <a:pt x="463913" y="26894"/>
                      <a:pt x="464619" y="15647"/>
                      <a:pt x="457937" y="8965"/>
                    </a:cubicBezTo>
                    <a:cubicBezTo>
                      <a:pt x="451255" y="2283"/>
                      <a:pt x="440493" y="0"/>
                      <a:pt x="431043" y="0"/>
                    </a:cubicBezTo>
                    <a:cubicBezTo>
                      <a:pt x="371203" y="0"/>
                      <a:pt x="311513" y="5977"/>
                      <a:pt x="251748" y="8965"/>
                    </a:cubicBezTo>
                    <a:cubicBezTo>
                      <a:pt x="174144" y="34833"/>
                      <a:pt x="216194" y="8585"/>
                      <a:pt x="180031" y="53788"/>
                    </a:cubicBezTo>
                    <a:cubicBezTo>
                      <a:pt x="174751" y="60388"/>
                      <a:pt x="168078" y="65741"/>
                      <a:pt x="162101" y="71717"/>
                    </a:cubicBezTo>
                    <a:cubicBezTo>
                      <a:pt x="159113" y="80682"/>
                      <a:pt x="159819" y="91930"/>
                      <a:pt x="153137" y="98612"/>
                    </a:cubicBezTo>
                    <a:cubicBezTo>
                      <a:pt x="148852" y="102897"/>
                      <a:pt x="90691" y="116464"/>
                      <a:pt x="90384" y="116541"/>
                    </a:cubicBezTo>
                    <a:cubicBezTo>
                      <a:pt x="80044" y="147559"/>
                      <a:pt x="86964" y="145145"/>
                      <a:pt x="54525" y="161365"/>
                    </a:cubicBezTo>
                    <a:cubicBezTo>
                      <a:pt x="51852" y="162701"/>
                      <a:pt x="54525" y="134470"/>
                      <a:pt x="45560" y="143435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9" name="Přímá spojnice 38"/>
              <p:cNvCxnSpPr/>
              <p:nvPr/>
            </p:nvCxnSpPr>
            <p:spPr>
              <a:xfrm flipV="1">
                <a:off x="2127398" y="614914"/>
                <a:ext cx="165996" cy="1695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/>
              <p:nvPr/>
            </p:nvCxnSpPr>
            <p:spPr>
              <a:xfrm flipH="1">
                <a:off x="1815408" y="1135079"/>
                <a:ext cx="146068" cy="1980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Obdélník 54"/>
          <p:cNvSpPr/>
          <p:nvPr/>
        </p:nvSpPr>
        <p:spPr>
          <a:xfrm>
            <a:off x="2541403" y="1275564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H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cxnSp>
        <p:nvCxnSpPr>
          <p:cNvPr id="60" name="Přímá spojnice 59"/>
          <p:cNvCxnSpPr/>
          <p:nvPr/>
        </p:nvCxnSpPr>
        <p:spPr>
          <a:xfrm flipH="1" flipV="1">
            <a:off x="4067944" y="434251"/>
            <a:ext cx="72790" cy="2790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V="1">
            <a:off x="4104339" y="1241019"/>
            <a:ext cx="112494" cy="2854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/>
          <p:cNvCxnSpPr/>
          <p:nvPr/>
        </p:nvCxnSpPr>
        <p:spPr>
          <a:xfrm flipV="1">
            <a:off x="4811978" y="593240"/>
            <a:ext cx="217837" cy="2122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bdélník 72"/>
          <p:cNvSpPr/>
          <p:nvPr/>
        </p:nvSpPr>
        <p:spPr>
          <a:xfrm>
            <a:off x="4882804" y="1708375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H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sp>
        <p:nvSpPr>
          <p:cNvPr id="74" name="Obdélník 73"/>
          <p:cNvSpPr/>
          <p:nvPr/>
        </p:nvSpPr>
        <p:spPr>
          <a:xfrm>
            <a:off x="3820578" y="1373475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H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sp>
        <p:nvSpPr>
          <p:cNvPr id="75" name="Obdélník 74"/>
          <p:cNvSpPr/>
          <p:nvPr/>
        </p:nvSpPr>
        <p:spPr>
          <a:xfrm>
            <a:off x="3778922" y="49198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H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sp>
        <p:nvSpPr>
          <p:cNvPr id="76" name="Obdélník 75"/>
          <p:cNvSpPr/>
          <p:nvPr/>
        </p:nvSpPr>
        <p:spPr>
          <a:xfrm>
            <a:off x="4883531" y="343797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K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cxnSp>
        <p:nvCxnSpPr>
          <p:cNvPr id="78" name="Přímá spojnice 77"/>
          <p:cNvCxnSpPr/>
          <p:nvPr/>
        </p:nvCxnSpPr>
        <p:spPr>
          <a:xfrm flipV="1">
            <a:off x="5220072" y="1834010"/>
            <a:ext cx="221101" cy="125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 flipV="1">
            <a:off x="5940152" y="1021434"/>
            <a:ext cx="172151" cy="140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/>
          <p:cNvCxnSpPr/>
          <p:nvPr/>
        </p:nvCxnSpPr>
        <p:spPr>
          <a:xfrm flipV="1">
            <a:off x="6026227" y="1037168"/>
            <a:ext cx="148610" cy="1720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bdélník 82"/>
          <p:cNvSpPr/>
          <p:nvPr/>
        </p:nvSpPr>
        <p:spPr>
          <a:xfrm>
            <a:off x="5738317" y="691491"/>
            <a:ext cx="780945" cy="44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Ca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sp>
        <p:nvSpPr>
          <p:cNvPr id="89" name="Obdélník 88"/>
          <p:cNvSpPr/>
          <p:nvPr/>
        </p:nvSpPr>
        <p:spPr>
          <a:xfrm>
            <a:off x="-180528" y="908720"/>
            <a:ext cx="1800200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>
                <a:solidFill>
                  <a:srgbClr val="7030A0"/>
                </a:solidFill>
              </a:rPr>
              <a:t>0,2 </a:t>
            </a:r>
            <a:r>
              <a:rPr lang="cs-CZ" sz="2000" b="1" dirty="0">
                <a:solidFill>
                  <a:srgbClr val="7030A0"/>
                </a:solidFill>
              </a:rPr>
              <a:t>M </a:t>
            </a:r>
            <a:r>
              <a:rPr lang="cs-CZ" sz="2000" b="1" dirty="0" err="1">
                <a:solidFill>
                  <a:srgbClr val="7030A0"/>
                </a:solidFill>
              </a:rPr>
              <a:t>KCl</a:t>
            </a:r>
            <a:r>
              <a:rPr lang="cs-CZ" sz="2000" b="1" dirty="0">
                <a:solidFill>
                  <a:srgbClr val="7030A0"/>
                </a:solidFill>
              </a:rPr>
              <a:t>  →</a:t>
            </a:r>
            <a:endParaRPr lang="cs-CZ" sz="2000" b="1" baseline="30000" dirty="0">
              <a:solidFill>
                <a:srgbClr val="7030A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236296" y="-171400"/>
            <a:ext cx="211188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>
                <a:solidFill>
                  <a:schemeClr val="tx1"/>
                </a:solidFill>
              </a:rPr>
              <a:t>Solution</a:t>
            </a:r>
            <a:endParaRPr lang="cs-CZ" b="1" baseline="30000" dirty="0">
              <a:solidFill>
                <a:schemeClr val="tx1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-684584" y="1628800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7030A0"/>
                </a:solidFill>
              </a:rPr>
              <a:t>K</a:t>
            </a:r>
            <a:r>
              <a:rPr lang="cs-CZ" sz="2400" b="1" baseline="300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-1044624" y="1052736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7030A0"/>
                </a:solidFill>
              </a:rPr>
              <a:t>K</a:t>
            </a:r>
            <a:r>
              <a:rPr lang="cs-CZ" sz="2400" b="1" baseline="300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45" name="Obdélník 44"/>
          <p:cNvSpPr/>
          <p:nvPr/>
        </p:nvSpPr>
        <p:spPr>
          <a:xfrm>
            <a:off x="-972616" y="116632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7030A0"/>
                </a:solidFill>
              </a:rPr>
              <a:t>K</a:t>
            </a:r>
            <a:r>
              <a:rPr lang="cs-CZ" sz="2400" b="1" baseline="300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46" name="Obdélník 45"/>
          <p:cNvSpPr/>
          <p:nvPr/>
        </p:nvSpPr>
        <p:spPr>
          <a:xfrm>
            <a:off x="-1332656" y="620688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7030A0"/>
                </a:solidFill>
              </a:rPr>
              <a:t>K</a:t>
            </a:r>
            <a:r>
              <a:rPr lang="cs-CZ" sz="2400" b="1" baseline="300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4427984" y="1412777"/>
            <a:ext cx="376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baseline="30000" dirty="0">
                <a:solidFill>
                  <a:srgbClr val="FF0000"/>
                </a:solidFill>
              </a:rPr>
              <a:t>+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4499992" y="1844824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baseline="30000" dirty="0">
                <a:solidFill>
                  <a:srgbClr val="FF0000"/>
                </a:solidFill>
              </a:rPr>
              <a:t>+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4355976" y="0"/>
            <a:ext cx="288032" cy="47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baseline="30000" dirty="0">
                <a:solidFill>
                  <a:srgbClr val="FF0000"/>
                </a:solidFill>
              </a:rPr>
              <a:t>+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3275856" y="1340768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baseline="30000" dirty="0">
                <a:solidFill>
                  <a:srgbClr val="FF0000"/>
                </a:solidFill>
              </a:rPr>
              <a:t>+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7884368" y="1268760"/>
            <a:ext cx="448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baseline="30000" dirty="0">
                <a:solidFill>
                  <a:srgbClr val="FF0000"/>
                </a:solidFill>
              </a:rPr>
              <a:t>+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6" name="Obdélník 55"/>
          <p:cNvSpPr/>
          <p:nvPr/>
        </p:nvSpPr>
        <p:spPr>
          <a:xfrm>
            <a:off x="8388424" y="1196752"/>
            <a:ext cx="448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baseline="30000" dirty="0">
                <a:solidFill>
                  <a:srgbClr val="FF0000"/>
                </a:solidFill>
              </a:rPr>
              <a:t>+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8604448" y="1268760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baseline="30000" dirty="0">
                <a:solidFill>
                  <a:srgbClr val="FF0000"/>
                </a:solidFill>
              </a:rPr>
              <a:t> +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8388424" y="1556792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baseline="30000" dirty="0">
                <a:solidFill>
                  <a:srgbClr val="FF0000"/>
                </a:solidFill>
              </a:rPr>
              <a:t>+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647254" y="1708376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H</a:t>
            </a:r>
            <a:r>
              <a:rPr lang="cs-CZ" sz="2400" b="1" baseline="300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349533" y="959593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H</a:t>
            </a:r>
            <a:r>
              <a:rPr lang="cs-CZ" sz="2400" b="1" baseline="300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912785" y="1722680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H</a:t>
            </a:r>
            <a:r>
              <a:rPr lang="cs-CZ" sz="2400" b="1" baseline="300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88" name="Obdélník 87"/>
          <p:cNvSpPr/>
          <p:nvPr/>
        </p:nvSpPr>
        <p:spPr>
          <a:xfrm>
            <a:off x="5387587" y="342373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H</a:t>
            </a:r>
            <a:r>
              <a:rPr lang="cs-CZ" sz="2400" b="1" baseline="300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61" name="Obdélník 60"/>
          <p:cNvSpPr/>
          <p:nvPr/>
        </p:nvSpPr>
        <p:spPr>
          <a:xfrm>
            <a:off x="2808000" y="1404000"/>
            <a:ext cx="108000" cy="108000"/>
          </a:xfrm>
          <a:prstGeom prst="rect">
            <a:avLst/>
          </a:prstGeom>
          <a:solidFill>
            <a:srgbClr val="EEEAF2"/>
          </a:solidFill>
          <a:ln>
            <a:solidFill>
              <a:srgbClr val="EEE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/>
          <p:cNvSpPr/>
          <p:nvPr/>
        </p:nvSpPr>
        <p:spPr>
          <a:xfrm>
            <a:off x="4104000" y="1540800"/>
            <a:ext cx="144016" cy="108000"/>
          </a:xfrm>
          <a:prstGeom prst="rect">
            <a:avLst/>
          </a:prstGeom>
          <a:solidFill>
            <a:srgbClr val="EEEAF2"/>
          </a:solidFill>
          <a:ln>
            <a:solidFill>
              <a:srgbClr val="EEE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bdélník 62"/>
          <p:cNvSpPr/>
          <p:nvPr/>
        </p:nvSpPr>
        <p:spPr>
          <a:xfrm>
            <a:off x="4093200" y="116632"/>
            <a:ext cx="108000" cy="144016"/>
          </a:xfrm>
          <a:prstGeom prst="rect">
            <a:avLst/>
          </a:prstGeom>
          <a:solidFill>
            <a:srgbClr val="EEEAF2"/>
          </a:solidFill>
          <a:ln>
            <a:solidFill>
              <a:srgbClr val="EEE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bdélník 63"/>
          <p:cNvSpPr/>
          <p:nvPr/>
        </p:nvSpPr>
        <p:spPr>
          <a:xfrm>
            <a:off x="5184000" y="1872000"/>
            <a:ext cx="72000" cy="108000"/>
          </a:xfrm>
          <a:prstGeom prst="rect">
            <a:avLst/>
          </a:prstGeom>
          <a:solidFill>
            <a:srgbClr val="EEEAF2"/>
          </a:solidFill>
          <a:ln>
            <a:solidFill>
              <a:srgbClr val="EEE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Zástupný symbol pro obsah 2"/>
          <p:cNvSpPr txBox="1">
            <a:spLocks/>
          </p:cNvSpPr>
          <p:nvPr/>
        </p:nvSpPr>
        <p:spPr>
          <a:xfrm>
            <a:off x="395536" y="3068960"/>
            <a:ext cx="8462744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u="sng" dirty="0" err="1"/>
              <a:t>Exchangeable</a:t>
            </a:r>
            <a:r>
              <a:rPr lang="cs-CZ" u="sng" dirty="0"/>
              <a:t> pH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/>
              <a:t>0,01 </a:t>
            </a:r>
            <a:r>
              <a:rPr lang="cs-CZ" dirty="0"/>
              <a:t>mol/l CaC</a:t>
            </a:r>
            <a:r>
              <a:rPr lang="cs-CZ" b="1" dirty="0">
                <a:latin typeface="MT Extra" pitchFamily="18" charset="2"/>
              </a:rPr>
              <a:t>l</a:t>
            </a:r>
            <a:r>
              <a:rPr lang="cs-CZ" baseline="-25000" dirty="0"/>
              <a:t>2</a:t>
            </a:r>
            <a:r>
              <a:rPr lang="cs-CZ" dirty="0"/>
              <a:t> – pH</a:t>
            </a:r>
            <a:r>
              <a:rPr lang="cs-CZ" baseline="-25000" dirty="0"/>
              <a:t>CaCl2</a:t>
            </a:r>
            <a:r>
              <a:rPr lang="cs-CZ" dirty="0"/>
              <a:t> (pH/CaCl</a:t>
            </a:r>
            <a:r>
              <a:rPr lang="cs-CZ" baseline="-25000" dirty="0"/>
              <a:t>2</a:t>
            </a:r>
            <a:r>
              <a:rPr lang="cs-CZ" dirty="0"/>
              <a:t>) – CISTA </a:t>
            </a:r>
            <a:r>
              <a:rPr lang="cs-CZ" sz="2000" dirty="0"/>
              <a:t>(Czech)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/>
              <a:t>0,20 </a:t>
            </a:r>
            <a:r>
              <a:rPr lang="cs-CZ" dirty="0"/>
              <a:t>mol/l </a:t>
            </a:r>
            <a:r>
              <a:rPr lang="cs-CZ" dirty="0" err="1"/>
              <a:t>KC</a:t>
            </a:r>
            <a:r>
              <a:rPr lang="cs-CZ" b="1" dirty="0" err="1">
                <a:latin typeface="MT Extra" pitchFamily="18" charset="2"/>
              </a:rPr>
              <a:t>l</a:t>
            </a:r>
            <a:r>
              <a:rPr lang="cs-CZ" dirty="0"/>
              <a:t> – </a:t>
            </a:r>
            <a:r>
              <a:rPr lang="cs-CZ" dirty="0" err="1"/>
              <a:t>pH</a:t>
            </a:r>
            <a:r>
              <a:rPr lang="cs-CZ" baseline="-25000" dirty="0" err="1"/>
              <a:t>KCl</a:t>
            </a:r>
            <a:r>
              <a:rPr lang="cs-CZ" dirty="0"/>
              <a:t> (pH/</a:t>
            </a:r>
            <a:r>
              <a:rPr lang="cs-CZ" dirty="0" err="1"/>
              <a:t>KCl</a:t>
            </a:r>
            <a:r>
              <a:rPr lang="cs-CZ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 err="1"/>
              <a:t>Comparable</a:t>
            </a:r>
            <a:r>
              <a:rPr lang="cs-CZ" dirty="0"/>
              <a:t> (</a:t>
            </a:r>
            <a:r>
              <a:rPr lang="cs-CZ" dirty="0" err="1"/>
              <a:t>almost</a:t>
            </a:r>
            <a:r>
              <a:rPr lang="cs-CZ" dirty="0"/>
              <a:t> </a:t>
            </a:r>
            <a:r>
              <a:rPr lang="cs-CZ" dirty="0" err="1"/>
              <a:t>identical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pH</a:t>
            </a:r>
            <a:r>
              <a:rPr lang="cs-CZ" baseline="-25000" dirty="0"/>
              <a:t>CaCl2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pH</a:t>
            </a:r>
            <a:r>
              <a:rPr lang="cs-CZ" baseline="-25000" dirty="0" err="1"/>
              <a:t>KCl</a:t>
            </a:r>
            <a:r>
              <a:rPr lang="cs-CZ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rgbClr val="FF0000"/>
                </a:solidFill>
              </a:rPr>
              <a:t>Exchangeable</a:t>
            </a:r>
            <a:r>
              <a:rPr lang="cs-CZ" dirty="0">
                <a:solidFill>
                  <a:srgbClr val="FF0000"/>
                </a:solidFill>
              </a:rPr>
              <a:t> pH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usually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lower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than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active</a:t>
            </a:r>
            <a:endParaRPr lang="cs-CZ" dirty="0">
              <a:solidFill>
                <a:srgbClr val="FF0000"/>
              </a:solidFill>
            </a:endParaRPr>
          </a:p>
          <a:p>
            <a:pPr lvl="4"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grpSp>
        <p:nvGrpSpPr>
          <p:cNvPr id="77" name="Skupina 76"/>
          <p:cNvGrpSpPr/>
          <p:nvPr/>
        </p:nvGrpSpPr>
        <p:grpSpPr>
          <a:xfrm>
            <a:off x="0" y="0"/>
            <a:ext cx="9144000" cy="2564904"/>
            <a:chOff x="0" y="0"/>
            <a:chExt cx="9144000" cy="2564904"/>
          </a:xfrm>
        </p:grpSpPr>
        <p:sp>
          <p:nvSpPr>
            <p:cNvPr id="79" name="Obdélník 78"/>
            <p:cNvSpPr/>
            <p:nvPr/>
          </p:nvSpPr>
          <p:spPr>
            <a:xfrm>
              <a:off x="0" y="0"/>
              <a:ext cx="9144000" cy="25649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3200" dirty="0">
                <a:solidFill>
                  <a:schemeClr val="tx1"/>
                </a:solidFill>
              </a:endParaRPr>
            </a:p>
          </p:txBody>
        </p:sp>
        <p:sp>
          <p:nvSpPr>
            <p:cNvPr id="84" name="Obdélník 83"/>
            <p:cNvSpPr/>
            <p:nvPr/>
          </p:nvSpPr>
          <p:spPr>
            <a:xfrm>
              <a:off x="0" y="0"/>
              <a:ext cx="9144000" cy="908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3200" dirty="0">
                  <a:solidFill>
                    <a:schemeClr val="tx1"/>
                  </a:solidFill>
                </a:rPr>
                <a:t>5. </a:t>
              </a:r>
              <a:r>
                <a:rPr lang="cs-CZ" sz="3200" dirty="0" err="1">
                  <a:solidFill>
                    <a:schemeClr val="tx1"/>
                  </a:solidFill>
                </a:rPr>
                <a:t>Types</a:t>
              </a:r>
              <a:r>
                <a:rPr lang="cs-CZ" sz="3200" dirty="0">
                  <a:solidFill>
                    <a:schemeClr val="tx1"/>
                  </a:solidFill>
                </a:rPr>
                <a:t> </a:t>
              </a:r>
              <a:r>
                <a:rPr lang="cs-CZ" sz="3200" dirty="0" err="1">
                  <a:solidFill>
                    <a:schemeClr val="tx1"/>
                  </a:solidFill>
                </a:rPr>
                <a:t>of</a:t>
              </a:r>
              <a:r>
                <a:rPr lang="cs-CZ" sz="3200" dirty="0">
                  <a:solidFill>
                    <a:schemeClr val="tx1"/>
                  </a:solidFill>
                </a:rPr>
                <a:t> pH </a:t>
              </a:r>
              <a:r>
                <a:rPr lang="cs-CZ" sz="3200" dirty="0" err="1">
                  <a:solidFill>
                    <a:schemeClr val="tx1"/>
                  </a:solidFill>
                </a:rPr>
                <a:t>analysis</a:t>
              </a:r>
              <a:endParaRPr lang="cs-CZ" sz="3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10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855E-6 L 0.47639 -0.01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5774E-6 L 0.38976 0.068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87694E-6 L 0.56302 0.015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1129E-6 L 0.4842 0.0370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39 -0.0155 L 0.52361 -0.01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2 0.03702 L 0.53142 0.047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76 0.06847 L 0.42119 0.089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302 0.01597 L 0.61024 0.015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78 L 0.03177 -0.011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625 L 0.05069 0.008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69 L 0.03837 0.0013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98496E-6 L -0.07083 0.021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9491E-6 L 0.26927 0.14042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7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51839E-6 L 0.50781 0.09252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4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0662E-6 L 0.46979 -0.05019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-2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8.09623E-8 L 0.63177 -0.02706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-1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01156 L 0.50799 0.18321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9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7 0.00856 L 0.61198 -0.00625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-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7 0.00139 L 0.47205 0.02175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1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0.02105 L 0.30087 -0.05852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4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2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1" animBg="1"/>
      <p:bldP spid="55" grpId="0"/>
      <p:bldP spid="55" grpId="1"/>
      <p:bldP spid="73" grpId="0"/>
      <p:bldP spid="73" grpId="1"/>
      <p:bldP spid="74" grpId="0"/>
      <p:bldP spid="74" grpId="1"/>
      <p:bldP spid="75" grpId="0"/>
      <p:bldP spid="75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4" grpId="0"/>
      <p:bldP spid="56" grpId="0"/>
      <p:bldP spid="58" grpId="0"/>
      <p:bldP spid="59" grpId="0"/>
      <p:bldP spid="29" grpId="0"/>
      <p:bldP spid="12" grpId="0"/>
      <p:bldP spid="28" grpId="0"/>
      <p:bldP spid="88" grpId="0"/>
      <p:bldP spid="61" grpId="0" animBg="1"/>
      <p:bldP spid="62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29866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28596" cy="6858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640"/>
            <a:ext cx="6732240" cy="5760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6. </a:t>
            </a:r>
            <a:r>
              <a:rPr lang="en-US" b="1" dirty="0"/>
              <a:t>Interpretation of measured pH values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241201"/>
              </p:ext>
            </p:extLst>
          </p:nvPr>
        </p:nvGraphicFramePr>
        <p:xfrm>
          <a:off x="683567" y="2564904"/>
          <a:ext cx="8208913" cy="2448276"/>
        </p:xfrm>
        <a:graphic>
          <a:graphicData uri="http://schemas.openxmlformats.org/drawingml/2006/table">
            <a:tbl>
              <a:tblPr/>
              <a:tblGrid>
                <a:gridCol w="216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04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err="1">
                          <a:latin typeface="Times New Roman"/>
                          <a:ea typeface="Calibri"/>
                          <a:cs typeface="Times New Roman"/>
                        </a:rPr>
                        <a:t>Soil</a:t>
                      </a:r>
                      <a:r>
                        <a:rPr lang="cs-CZ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400" b="1" dirty="0" err="1">
                          <a:latin typeface="Times New Roman"/>
                          <a:ea typeface="Calibri"/>
                          <a:cs typeface="Times New Roman"/>
                        </a:rPr>
                        <a:t>texture</a:t>
                      </a:r>
                      <a:endParaRPr lang="cs-CZ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err="1">
                          <a:latin typeface="Times New Roman"/>
                          <a:ea typeface="Calibri"/>
                          <a:cs typeface="Times New Roman"/>
                        </a:rPr>
                        <a:t>culture</a:t>
                      </a:r>
                      <a:endParaRPr lang="cs-CZ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err="1">
                          <a:latin typeface="Times New Roman"/>
                          <a:ea typeface="Calibri"/>
                          <a:cs typeface="Times New Roman"/>
                        </a:rPr>
                        <a:t>arable</a:t>
                      </a:r>
                      <a:r>
                        <a:rPr lang="cs-CZ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400" b="1" dirty="0" err="1">
                          <a:latin typeface="Times New Roman"/>
                          <a:ea typeface="Calibri"/>
                          <a:cs typeface="Times New Roman"/>
                        </a:rPr>
                        <a:t>soil</a:t>
                      </a:r>
                      <a:endParaRPr lang="cs-CZ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Times New Roman"/>
                          <a:ea typeface="Calibri"/>
                          <a:cs typeface="Times New Roman"/>
                        </a:rPr>
                        <a:t>permanent </a:t>
                      </a:r>
                      <a:r>
                        <a:rPr lang="cs-CZ" sz="2400" b="1" dirty="0" err="1">
                          <a:latin typeface="Times New Roman"/>
                          <a:ea typeface="Calibri"/>
                          <a:cs typeface="Times New Roman"/>
                        </a:rPr>
                        <a:t>grassland</a:t>
                      </a:r>
                      <a:endParaRPr lang="cs-CZ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latin typeface="Times New Roman"/>
                          <a:ea typeface="Calibri"/>
                          <a:cs typeface="Times New Roman"/>
                        </a:rPr>
                        <a:t>Sandy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5.5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5.0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latin typeface="Times New Roman"/>
                          <a:ea typeface="Calibri"/>
                          <a:cs typeface="Times New Roman"/>
                        </a:rPr>
                        <a:t>Loamy</a:t>
                      </a:r>
                      <a:r>
                        <a:rPr lang="cs-CZ" sz="2400" baseline="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cs-CZ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sand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6.0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5.0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latin typeface="Times New Roman"/>
                          <a:ea typeface="Calibri"/>
                          <a:cs typeface="Times New Roman"/>
                        </a:rPr>
                        <a:t>Sandy</a:t>
                      </a:r>
                      <a:r>
                        <a:rPr lang="cs-CZ" sz="2400" baseline="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cs-CZ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loam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6.5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5.2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Times New Roman"/>
                          <a:ea typeface="Calibri"/>
                          <a:cs typeface="Times New Roman"/>
                        </a:rPr>
                        <a:t>Loamy,</a:t>
                      </a:r>
                      <a:r>
                        <a:rPr lang="cs-CZ" sz="2400" baseline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400" baseline="0" dirty="0" err="1">
                          <a:latin typeface="Times New Roman"/>
                          <a:ea typeface="Calibri"/>
                          <a:cs typeface="Times New Roman"/>
                        </a:rPr>
                        <a:t>clayey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7.0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5.5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Zástupný symbol pro obsah 2"/>
          <p:cNvSpPr txBox="1">
            <a:spLocks/>
          </p:cNvSpPr>
          <p:nvPr/>
        </p:nvSpPr>
        <p:spPr>
          <a:xfrm>
            <a:off x="467544" y="2060848"/>
            <a:ext cx="8153739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dirty="0" err="1"/>
              <a:t>Optimal</a:t>
            </a:r>
            <a:r>
              <a:rPr lang="cs-CZ" dirty="0"/>
              <a:t> </a:t>
            </a:r>
            <a:r>
              <a:rPr lang="cs-CZ" dirty="0" err="1"/>
              <a:t>pH</a:t>
            </a:r>
            <a:r>
              <a:rPr lang="cs-CZ" baseline="-25000" dirty="0" err="1"/>
              <a:t>KCl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of </a:t>
            </a:r>
            <a:r>
              <a:rPr lang="cs-CZ" dirty="0" err="1"/>
              <a:t>mineral</a:t>
            </a:r>
            <a:r>
              <a:rPr lang="cs-CZ" dirty="0"/>
              <a:t> </a:t>
            </a:r>
            <a:r>
              <a:rPr lang="cs-CZ" dirty="0" err="1"/>
              <a:t>soils</a:t>
            </a:r>
            <a:r>
              <a:rPr lang="cs-CZ" dirty="0"/>
              <a:t> </a:t>
            </a:r>
            <a:r>
              <a:rPr lang="cs-CZ" sz="2300" dirty="0"/>
              <a:t>(Vaněk et </a:t>
            </a:r>
            <a:r>
              <a:rPr lang="cs-CZ" sz="2300"/>
              <a:t>al., </a:t>
            </a:r>
            <a:r>
              <a:rPr lang="cs-CZ" sz="2300" dirty="0"/>
              <a:t>2012)</a:t>
            </a:r>
          </a:p>
          <a:p>
            <a:pPr>
              <a:buNone/>
            </a:pPr>
            <a:endParaRPr lang="cs-CZ" sz="800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-19068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28596" cy="6858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60648"/>
            <a:ext cx="7452320" cy="5760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8. Influence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pH</a:t>
            </a:r>
            <a:r>
              <a:rPr lang="cs-CZ" b="1" baseline="-25000" dirty="0" err="1"/>
              <a:t>KCl</a:t>
            </a:r>
            <a:r>
              <a:rPr lang="cs-CZ" b="1" dirty="0"/>
              <a:t> on </a:t>
            </a:r>
            <a:r>
              <a:rPr lang="cs-CZ" b="1" dirty="0" err="1"/>
              <a:t>nutrients</a:t>
            </a:r>
            <a:r>
              <a:rPr lang="cs-CZ" b="1" dirty="0"/>
              <a:t> </a:t>
            </a:r>
            <a:r>
              <a:rPr lang="cs-CZ" b="1" dirty="0" err="1"/>
              <a:t>availability</a:t>
            </a:r>
            <a:endParaRPr lang="cs-CZ" b="1" dirty="0"/>
          </a:p>
        </p:txBody>
      </p:sp>
      <p:pic>
        <p:nvPicPr>
          <p:cNvPr id="1032" name="Picture 8" descr="http://www.verdegaalbrothers.com/soil%20application/img066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0F2EF"/>
              </a:clrFrom>
              <a:clrTo>
                <a:srgbClr val="F0F2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248733"/>
            <a:ext cx="8568952" cy="566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bdélník 44"/>
          <p:cNvSpPr/>
          <p:nvPr/>
        </p:nvSpPr>
        <p:spPr>
          <a:xfrm>
            <a:off x="4232297" y="1412776"/>
            <a:ext cx="1131791" cy="216024"/>
          </a:xfrm>
          <a:prstGeom prst="rect">
            <a:avLst/>
          </a:prstGeom>
          <a:solidFill>
            <a:srgbClr val="248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3" name="Obdélník 142"/>
          <p:cNvSpPr/>
          <p:nvPr/>
        </p:nvSpPr>
        <p:spPr>
          <a:xfrm>
            <a:off x="4216623" y="1844824"/>
            <a:ext cx="1296144" cy="288032"/>
          </a:xfrm>
          <a:prstGeom prst="rect">
            <a:avLst/>
          </a:prstGeom>
          <a:solidFill>
            <a:srgbClr val="248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4" name="Obdélník 143"/>
          <p:cNvSpPr/>
          <p:nvPr/>
        </p:nvSpPr>
        <p:spPr>
          <a:xfrm>
            <a:off x="4225624" y="2276872"/>
            <a:ext cx="1296144" cy="288032"/>
          </a:xfrm>
          <a:prstGeom prst="rect">
            <a:avLst/>
          </a:prstGeom>
          <a:solidFill>
            <a:srgbClr val="248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3" name="Picture 9" descr="C:\Users\Uživatel\Desktop\Obrázek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22" y="1189037"/>
            <a:ext cx="8570913" cy="56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Obdélník 45"/>
          <p:cNvSpPr/>
          <p:nvPr/>
        </p:nvSpPr>
        <p:spPr>
          <a:xfrm>
            <a:off x="3491880" y="1248733"/>
            <a:ext cx="2020887" cy="452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NITROGEN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47" name="Obdélník 146"/>
          <p:cNvSpPr/>
          <p:nvPr/>
        </p:nvSpPr>
        <p:spPr>
          <a:xfrm>
            <a:off x="3419872" y="1700808"/>
            <a:ext cx="2143503" cy="452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PHOSPHORUS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48" name="Obdélník 147"/>
          <p:cNvSpPr/>
          <p:nvPr/>
        </p:nvSpPr>
        <p:spPr>
          <a:xfrm>
            <a:off x="3428628" y="2152883"/>
            <a:ext cx="2143503" cy="452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POTASSIUM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49" name="Obdélník 148"/>
          <p:cNvSpPr/>
          <p:nvPr/>
        </p:nvSpPr>
        <p:spPr>
          <a:xfrm>
            <a:off x="3419871" y="2600066"/>
            <a:ext cx="2143503" cy="452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SULFUR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50" name="Obdélník 149"/>
          <p:cNvSpPr/>
          <p:nvPr/>
        </p:nvSpPr>
        <p:spPr>
          <a:xfrm>
            <a:off x="3491880" y="3065807"/>
            <a:ext cx="2143503" cy="507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CALCIUM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51" name="Obdélník 150"/>
          <p:cNvSpPr/>
          <p:nvPr/>
        </p:nvSpPr>
        <p:spPr>
          <a:xfrm>
            <a:off x="3517503" y="3516309"/>
            <a:ext cx="2143503" cy="507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MAGNESIUM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52" name="Obdélník 151"/>
          <p:cNvSpPr/>
          <p:nvPr/>
        </p:nvSpPr>
        <p:spPr>
          <a:xfrm>
            <a:off x="1968814" y="4023518"/>
            <a:ext cx="2143503" cy="416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IRON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53" name="Obdélník 152"/>
          <p:cNvSpPr/>
          <p:nvPr/>
        </p:nvSpPr>
        <p:spPr>
          <a:xfrm>
            <a:off x="2241962" y="4468129"/>
            <a:ext cx="2143503" cy="416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MANGANESE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54" name="Obdélník 153"/>
          <p:cNvSpPr/>
          <p:nvPr/>
        </p:nvSpPr>
        <p:spPr>
          <a:xfrm>
            <a:off x="2096018" y="4870215"/>
            <a:ext cx="2143503" cy="494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BORON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55" name="Obdélník 154"/>
          <p:cNvSpPr/>
          <p:nvPr/>
        </p:nvSpPr>
        <p:spPr>
          <a:xfrm>
            <a:off x="2088794" y="5286962"/>
            <a:ext cx="2143503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COPPER AND ZINC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56" name="Obdélník 155"/>
          <p:cNvSpPr/>
          <p:nvPr/>
        </p:nvSpPr>
        <p:spPr>
          <a:xfrm>
            <a:off x="6164037" y="5733256"/>
            <a:ext cx="2143503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MOLYBDENUM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2627784" y="1189037"/>
            <a:ext cx="2376264" cy="52642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8" name="Zástupný symbol pro obsah 2"/>
          <p:cNvSpPr txBox="1">
            <a:spLocks/>
          </p:cNvSpPr>
          <p:nvPr/>
        </p:nvSpPr>
        <p:spPr>
          <a:xfrm>
            <a:off x="-108520" y="6453336"/>
            <a:ext cx="720080" cy="420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00" b="1" dirty="0"/>
              <a:t> </a:t>
            </a:r>
            <a:r>
              <a:rPr lang="cs-CZ" b="1" dirty="0"/>
              <a:t>pH</a:t>
            </a:r>
          </a:p>
          <a:p>
            <a:pPr marL="514350" indent="-514350">
              <a:buAutoNum type="arabicPeriod"/>
            </a:pP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2326158" y="688203"/>
            <a:ext cx="576064" cy="568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5.5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729610" y="662803"/>
            <a:ext cx="576064" cy="568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7.3</a:t>
            </a:r>
          </a:p>
        </p:txBody>
      </p:sp>
    </p:spTree>
    <p:extLst>
      <p:ext uri="{BB962C8B-B14F-4D97-AF65-F5344CB8AC3E}">
        <p14:creationId xmlns:p14="http://schemas.microsoft.com/office/powerpoint/2010/main" val="13036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6289" y="130458"/>
            <a:ext cx="7886700" cy="994172"/>
          </a:xfrm>
        </p:spPr>
        <p:txBody>
          <a:bodyPr/>
          <a:lstStyle/>
          <a:p>
            <a:r>
              <a:rPr lang="cs-CZ" dirty="0"/>
              <a:t>Iron </a:t>
            </a:r>
            <a:r>
              <a:rPr lang="cs-CZ" dirty="0" err="1"/>
              <a:t>deficiency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soil</a:t>
            </a:r>
            <a:r>
              <a:rPr lang="cs-CZ" dirty="0"/>
              <a:t> pH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786" y="1184899"/>
            <a:ext cx="8471504" cy="3263504"/>
          </a:xfrm>
        </p:spPr>
        <p:txBody>
          <a:bodyPr/>
          <a:lstStyle/>
          <a:p>
            <a:r>
              <a:rPr lang="cs-CZ" dirty="0" err="1"/>
              <a:t>Particularly</a:t>
            </a:r>
            <a:r>
              <a:rPr lang="cs-CZ" dirty="0"/>
              <a:t> </a:t>
            </a:r>
            <a:r>
              <a:rPr lang="cs-CZ" dirty="0" err="1"/>
              <a:t>susceptible</a:t>
            </a:r>
            <a:r>
              <a:rPr lang="cs-CZ" dirty="0"/>
              <a:t> </a:t>
            </a:r>
            <a:r>
              <a:rPr lang="cs-CZ"/>
              <a:t>garden plants, corn, potatoes, sorghum, </a:t>
            </a:r>
            <a:r>
              <a:rPr lang="cs-CZ" dirty="0" err="1"/>
              <a:t>beans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5" y="139196"/>
            <a:ext cx="1091045" cy="109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746688" y="3080071"/>
            <a:ext cx="3882101" cy="193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438" y="2130901"/>
            <a:ext cx="2894433" cy="3859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élník 5"/>
          <p:cNvSpPr/>
          <p:nvPr/>
        </p:nvSpPr>
        <p:spPr>
          <a:xfrm>
            <a:off x="-99926" y="5446991"/>
            <a:ext cx="2486025" cy="390525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cs-CZ" sz="2700" dirty="0" err="1">
                <a:solidFill>
                  <a:prstClr val="white"/>
                </a:solidFill>
                <a:latin typeface="Calibri" panose="020F0502020204030204"/>
              </a:rPr>
              <a:t>Young</a:t>
            </a:r>
            <a:r>
              <a:rPr lang="cs-CZ" sz="27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cs-CZ" sz="2700" dirty="0" err="1">
                <a:solidFill>
                  <a:prstClr val="white"/>
                </a:solidFill>
                <a:latin typeface="Calibri" panose="020F0502020204030204"/>
              </a:rPr>
              <a:t>leaves</a:t>
            </a:r>
            <a:endParaRPr lang="cs-CZ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8675" y="2130899"/>
            <a:ext cx="3983123" cy="2527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7"/>
          <a:stretch/>
        </p:blipFill>
        <p:spPr>
          <a:xfrm rot="16200000">
            <a:off x="5594809" y="4057304"/>
            <a:ext cx="1276235" cy="2478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8" t="3176" r="1919" b="3024"/>
          <a:stretch/>
        </p:blipFill>
        <p:spPr>
          <a:xfrm>
            <a:off x="7344808" y="4718509"/>
            <a:ext cx="1851359" cy="1155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654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41068 -0.3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4" y="-15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/>
          <p:cNvSpPr txBox="1">
            <a:spLocks/>
          </p:cNvSpPr>
          <p:nvPr/>
        </p:nvSpPr>
        <p:spPr>
          <a:xfrm>
            <a:off x="714348" y="1571612"/>
            <a:ext cx="7618351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9.1. </a:t>
            </a:r>
            <a:r>
              <a:rPr lang="cs-CZ" dirty="0" err="1"/>
              <a:t>Climatic</a:t>
            </a:r>
            <a:r>
              <a:rPr lang="cs-CZ" dirty="0"/>
              <a:t> </a:t>
            </a:r>
            <a:r>
              <a:rPr lang="cs-CZ" dirty="0" err="1"/>
              <a:t>conditions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9.2. </a:t>
            </a:r>
            <a:r>
              <a:rPr lang="cs-CZ" dirty="0" err="1"/>
              <a:t>Soil</a:t>
            </a:r>
            <a:r>
              <a:rPr lang="cs-CZ" dirty="0"/>
              <a:t> </a:t>
            </a:r>
            <a:r>
              <a:rPr lang="cs-CZ" dirty="0" err="1"/>
              <a:t>properties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-  </a:t>
            </a:r>
            <a:r>
              <a:rPr lang="cs-CZ" dirty="0" err="1"/>
              <a:t>Parent</a:t>
            </a:r>
            <a:r>
              <a:rPr lang="cs-CZ" dirty="0"/>
              <a:t> rock</a:t>
            </a:r>
          </a:p>
          <a:p>
            <a:pPr marL="0" indent="0">
              <a:buNone/>
            </a:pPr>
            <a:r>
              <a:rPr lang="cs-CZ" dirty="0"/>
              <a:t>          -  </a:t>
            </a:r>
            <a:r>
              <a:rPr lang="cs-CZ" dirty="0" err="1"/>
              <a:t>Cation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capacity</a:t>
            </a:r>
            <a:r>
              <a:rPr lang="cs-CZ" dirty="0"/>
              <a:t> …</a:t>
            </a:r>
          </a:p>
          <a:p>
            <a:pPr marL="0" indent="0">
              <a:buNone/>
            </a:pPr>
            <a:r>
              <a:rPr lang="cs-CZ" dirty="0"/>
              <a:t>9.3. Influence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mineral</a:t>
            </a:r>
            <a:r>
              <a:rPr lang="cs-CZ" dirty="0"/>
              <a:t> </a:t>
            </a:r>
            <a:r>
              <a:rPr lang="cs-CZ" dirty="0" err="1"/>
              <a:t>fertilizers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9.4. Influence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vegetation</a:t>
            </a: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14348" y="1571612"/>
            <a:ext cx="7618351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9.1. </a:t>
            </a:r>
            <a:r>
              <a:rPr lang="cs-CZ" dirty="0" err="1"/>
              <a:t>Climatic</a:t>
            </a:r>
            <a:r>
              <a:rPr lang="cs-CZ" dirty="0"/>
              <a:t> </a:t>
            </a:r>
            <a:r>
              <a:rPr lang="cs-CZ" dirty="0" err="1"/>
              <a:t>conditions</a:t>
            </a:r>
            <a:endParaRPr lang="cs-CZ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428596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2900"/>
            <a:ext cx="8929718" cy="5760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9. pH </a:t>
            </a:r>
            <a:r>
              <a:rPr lang="cs-CZ" b="1" dirty="0" err="1"/>
              <a:t>and</a:t>
            </a:r>
            <a:r>
              <a:rPr lang="cs-CZ" b="1" dirty="0"/>
              <a:t> </a:t>
            </a:r>
            <a:r>
              <a:rPr lang="cs-CZ" b="1" dirty="0" err="1"/>
              <a:t>electric</a:t>
            </a:r>
            <a:r>
              <a:rPr lang="cs-CZ" b="1" dirty="0"/>
              <a:t> </a:t>
            </a:r>
            <a:r>
              <a:rPr lang="cs-CZ" b="1" dirty="0" err="1"/>
              <a:t>conductivity</a:t>
            </a:r>
            <a:r>
              <a:rPr lang="cs-CZ" b="1" dirty="0"/>
              <a:t> (EC) – </a:t>
            </a:r>
            <a:r>
              <a:rPr lang="cs-CZ" b="1" dirty="0" err="1"/>
              <a:t>related</a:t>
            </a:r>
            <a:r>
              <a:rPr lang="cs-CZ" b="1" dirty="0"/>
              <a:t> to salinity</a:t>
            </a:r>
          </a:p>
        </p:txBody>
      </p:sp>
      <p:sp>
        <p:nvSpPr>
          <p:cNvPr id="2" name="Obdélník 1"/>
          <p:cNvSpPr/>
          <p:nvPr/>
        </p:nvSpPr>
        <p:spPr>
          <a:xfrm>
            <a:off x="827584" y="1340768"/>
            <a:ext cx="3024336" cy="648072"/>
          </a:xfrm>
          <a:prstGeom prst="rect">
            <a:avLst/>
          </a:prstGeom>
          <a:solidFill>
            <a:srgbClr val="0000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>
                <a:solidFill>
                  <a:schemeClr val="tx1"/>
                </a:solidFill>
              </a:rPr>
              <a:t>Humid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climate</a:t>
            </a:r>
            <a:endParaRPr lang="cs-CZ" sz="3200" dirty="0">
              <a:solidFill>
                <a:schemeClr val="tx1"/>
              </a:solidFill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4644008" y="1484784"/>
            <a:ext cx="0" cy="48965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313046" y="1350741"/>
            <a:ext cx="3024336" cy="648072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>
                <a:solidFill>
                  <a:schemeClr val="tx1"/>
                </a:solidFill>
              </a:rPr>
              <a:t>Arid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climate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16" name="Šipka dolů 15"/>
          <p:cNvSpPr/>
          <p:nvPr/>
        </p:nvSpPr>
        <p:spPr>
          <a:xfrm>
            <a:off x="753330" y="5052390"/>
            <a:ext cx="576064" cy="16201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  <a:p>
            <a:pPr algn="ctr"/>
            <a:endParaRPr lang="cs-CZ" b="1" dirty="0"/>
          </a:p>
        </p:txBody>
      </p:sp>
      <p:sp>
        <p:nvSpPr>
          <p:cNvPr id="20" name="Šipka doprava 19"/>
          <p:cNvSpPr/>
          <p:nvPr/>
        </p:nvSpPr>
        <p:spPr>
          <a:xfrm rot="16200000">
            <a:off x="5981021" y="2749788"/>
            <a:ext cx="2654570" cy="1728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TRANSPIRATION</a:t>
            </a:r>
          </a:p>
        </p:txBody>
      </p:sp>
      <p:cxnSp>
        <p:nvCxnSpPr>
          <p:cNvPr id="22" name="Přímá spojnice 21"/>
          <p:cNvCxnSpPr/>
          <p:nvPr/>
        </p:nvCxnSpPr>
        <p:spPr>
          <a:xfrm>
            <a:off x="827584" y="4984179"/>
            <a:ext cx="34563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097022" y="4984179"/>
            <a:ext cx="34563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Šipka dolů 24"/>
          <p:cNvSpPr/>
          <p:nvPr/>
        </p:nvSpPr>
        <p:spPr>
          <a:xfrm rot="10800000">
            <a:off x="8172400" y="5059175"/>
            <a:ext cx="576064" cy="162018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  <a:p>
            <a:pPr algn="ctr"/>
            <a:endParaRPr lang="cs-CZ" b="1" dirty="0"/>
          </a:p>
        </p:txBody>
      </p:sp>
      <p:sp>
        <p:nvSpPr>
          <p:cNvPr id="26" name="Šipka doprava 25"/>
          <p:cNvSpPr/>
          <p:nvPr/>
        </p:nvSpPr>
        <p:spPr>
          <a:xfrm rot="16200000">
            <a:off x="2128591" y="3208112"/>
            <a:ext cx="2654570" cy="7920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TRANSPIRATION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1428728" y="5286388"/>
            <a:ext cx="2736304" cy="1095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base </a:t>
            </a:r>
            <a:r>
              <a:rPr lang="cs-CZ" sz="2800" b="1" dirty="0" err="1">
                <a:solidFill>
                  <a:schemeClr val="tx1"/>
                </a:solidFill>
              </a:rPr>
              <a:t>leaching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and</a:t>
            </a:r>
            <a:r>
              <a:rPr lang="cs-CZ" sz="2800" b="1" dirty="0">
                <a:solidFill>
                  <a:schemeClr val="tx1"/>
                </a:solidFill>
              </a:rPr>
              <a:t> pH drop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5000628" y="5301208"/>
            <a:ext cx="3143272" cy="1095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smtClean="0">
                <a:solidFill>
                  <a:schemeClr val="tx1"/>
                </a:solidFill>
              </a:rPr>
              <a:t>salts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accumulation</a:t>
            </a:r>
            <a:r>
              <a:rPr lang="cs-CZ" sz="2800" b="1" dirty="0">
                <a:solidFill>
                  <a:schemeClr val="tx1"/>
                </a:solidFill>
              </a:rPr>
              <a:t> and pH </a:t>
            </a:r>
            <a:r>
              <a:rPr lang="cs-CZ" sz="2800" b="1" dirty="0" err="1">
                <a:solidFill>
                  <a:schemeClr val="tx1"/>
                </a:solidFill>
              </a:rPr>
              <a:t>increase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29" name="Šipka doprava 28"/>
          <p:cNvSpPr/>
          <p:nvPr/>
        </p:nvSpPr>
        <p:spPr>
          <a:xfrm rot="5400000">
            <a:off x="364396" y="2723686"/>
            <a:ext cx="2654570" cy="172818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PRECIPITATIONS</a:t>
            </a:r>
          </a:p>
        </p:txBody>
      </p:sp>
      <p:sp>
        <p:nvSpPr>
          <p:cNvPr id="30" name="Šipka doprava 29"/>
          <p:cNvSpPr/>
          <p:nvPr/>
        </p:nvSpPr>
        <p:spPr>
          <a:xfrm rot="5400000">
            <a:off x="4575114" y="3291594"/>
            <a:ext cx="2652997" cy="64300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PRECIPITATIONS</a:t>
            </a:r>
          </a:p>
        </p:txBody>
      </p:sp>
    </p:spTree>
    <p:extLst>
      <p:ext uri="{BB962C8B-B14F-4D97-AF65-F5344CB8AC3E}">
        <p14:creationId xmlns:p14="http://schemas.microsoft.com/office/powerpoint/2010/main" val="183781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-0.03455 -0.183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-9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 animBg="1"/>
      <p:bldP spid="14" grpId="0" animBg="1"/>
      <p:bldP spid="16" grpId="0" animBg="1"/>
      <p:bldP spid="20" grpId="0" animBg="1"/>
      <p:bldP spid="25" grpId="0" animBg="1"/>
      <p:bldP spid="26" grpId="0" animBg="1"/>
      <p:bldP spid="27" grpId="0"/>
      <p:bldP spid="28" grpId="0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Soil</a:t>
            </a:r>
            <a:r>
              <a:rPr lang="cs-CZ" dirty="0"/>
              <a:t> pH (salinity) </a:t>
            </a:r>
            <a:r>
              <a:rPr lang="cs-CZ" dirty="0" err="1"/>
              <a:t>around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endParaRPr lang="cs-CZ" dirty="0"/>
          </a:p>
        </p:txBody>
      </p:sp>
      <p:pic>
        <p:nvPicPr>
          <p:cNvPr id="1026" name="Picture 2" descr="Výsledek obrázku pro world map soil salinit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484784"/>
            <a:ext cx="9493859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Electric</a:t>
            </a:r>
            <a:r>
              <a:rPr lang="cs-CZ" dirty="0"/>
              <a:t> </a:t>
            </a:r>
            <a:r>
              <a:rPr lang="cs-CZ" dirty="0" err="1"/>
              <a:t>conductivity</a:t>
            </a:r>
            <a:r>
              <a:rPr lang="cs-CZ" dirty="0"/>
              <a:t> </a:t>
            </a:r>
            <a:r>
              <a:rPr lang="cs-CZ" dirty="0" err="1"/>
              <a:t>evaluation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04695"/>
              </p:ext>
            </p:extLst>
          </p:nvPr>
        </p:nvGraphicFramePr>
        <p:xfrm>
          <a:off x="457200" y="2016622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Substrate</a:t>
                      </a:r>
                      <a:r>
                        <a:rPr lang="cs-CZ" baseline="0" dirty="0"/>
                        <a:t> type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w/v 1:5*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w/v 1:10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w/v 1:25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Propagation, </a:t>
                      </a:r>
                      <a:r>
                        <a:rPr lang="cs-CZ" dirty="0"/>
                        <a:t>sensitive </a:t>
                      </a:r>
                      <a:r>
                        <a:rPr lang="cs-CZ" dirty="0" err="1"/>
                        <a:t>plants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For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seeding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Growing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substrate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0" y="1417638"/>
            <a:ext cx="88582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Upper conductivity values </a:t>
            </a:r>
            <a:r>
              <a:rPr lang="cs-CZ" sz="3200" dirty="0" err="1">
                <a:latin typeface="+mj-lt"/>
                <a:ea typeface="+mj-ea"/>
                <a:cs typeface="+mj-cs"/>
              </a:rPr>
              <a:t>for</a:t>
            </a:r>
            <a:r>
              <a:rPr lang="en-US" sz="3200" dirty="0">
                <a:latin typeface="+mj-lt"/>
                <a:ea typeface="+mj-ea"/>
                <a:cs typeface="+mj-cs"/>
              </a:rPr>
              <a:t> substrates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mS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/cm)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501008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 w =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weight</a:t>
            </a:r>
            <a:r>
              <a:rPr kumimoji="0" lang="cs-CZ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cs-CZ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substrate</a:t>
            </a:r>
            <a:r>
              <a:rPr kumimoji="0" lang="cs-CZ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; v = volume </a:t>
            </a:r>
            <a:r>
              <a:rPr kumimoji="0" lang="cs-CZ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cs-CZ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86139" y="4365104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Soil</a:t>
            </a:r>
            <a:r>
              <a:rPr kumimoji="0" lang="cs-CZ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EC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mS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/cm)</a:t>
            </a:r>
          </a:p>
        </p:txBody>
      </p:sp>
      <p:graphicFrame>
        <p:nvGraphicFramePr>
          <p:cNvPr id="8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435043"/>
              </p:ext>
            </p:extLst>
          </p:nvPr>
        </p:nvGraphicFramePr>
        <p:xfrm>
          <a:off x="457200" y="4941168"/>
          <a:ext cx="49377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Salinity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w/v 1:10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Low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up to 0.70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0.71 – 1.20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High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over</a:t>
                      </a:r>
                      <a:r>
                        <a:rPr lang="cs-CZ" dirty="0"/>
                        <a:t> 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2852"/>
            <a:ext cx="6786578" cy="1071545"/>
          </a:xfrm>
        </p:spPr>
        <p:txBody>
          <a:bodyPr/>
          <a:lstStyle/>
          <a:p>
            <a:r>
              <a:rPr lang="cs-CZ" dirty="0" err="1"/>
              <a:t>Preparation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2876" y="1348653"/>
            <a:ext cx="9144000" cy="55007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78" y="3306245"/>
            <a:ext cx="3094853" cy="23211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3"/>
          <a:stretch/>
        </p:blipFill>
        <p:spPr>
          <a:xfrm>
            <a:off x="512187" y="3429000"/>
            <a:ext cx="3744416" cy="2304256"/>
          </a:xfrm>
          <a:prstGeom prst="rect">
            <a:avLst/>
          </a:prstGeom>
        </p:spPr>
      </p:pic>
      <p:sp>
        <p:nvSpPr>
          <p:cNvPr id="37" name="Obdélník 36"/>
          <p:cNvSpPr/>
          <p:nvPr/>
        </p:nvSpPr>
        <p:spPr>
          <a:xfrm>
            <a:off x="755576" y="3429000"/>
            <a:ext cx="178591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00CC00"/>
                </a:solidFill>
              </a:rPr>
              <a:t>Tilt</a:t>
            </a:r>
            <a:r>
              <a:rPr lang="cs-CZ" dirty="0">
                <a:solidFill>
                  <a:srgbClr val="00CC00"/>
                </a:solidFill>
              </a:rPr>
              <a:t> </a:t>
            </a:r>
            <a:r>
              <a:rPr lang="cs-CZ" dirty="0" err="1">
                <a:solidFill>
                  <a:srgbClr val="00CC00"/>
                </a:solidFill>
              </a:rPr>
              <a:t>measure</a:t>
            </a:r>
            <a:endParaRPr lang="cs-CZ" dirty="0">
              <a:solidFill>
                <a:srgbClr val="00CC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6707561" y="3306245"/>
            <a:ext cx="178591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Starling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Symbol „Zákaz“ 9"/>
          <p:cNvSpPr/>
          <p:nvPr/>
        </p:nvSpPr>
        <p:spPr>
          <a:xfrm>
            <a:off x="4597648" y="2636912"/>
            <a:ext cx="4211960" cy="3888432"/>
          </a:xfrm>
          <a:prstGeom prst="noSmoking">
            <a:avLst>
              <a:gd name="adj" fmla="val 85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2852"/>
            <a:ext cx="6786578" cy="1071545"/>
          </a:xfrm>
        </p:spPr>
        <p:txBody>
          <a:bodyPr/>
          <a:lstStyle/>
          <a:p>
            <a:r>
              <a:rPr lang="cs-CZ" dirty="0" err="1"/>
              <a:t>Preparation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0892" y="4615853"/>
            <a:ext cx="6400800" cy="17526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379" y="1357298"/>
            <a:ext cx="9144000" cy="55007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Beaker - Labster Theory"/>
          <p:cNvPicPr>
            <a:picLocks noChangeAspect="1" noChangeArrowheads="1"/>
          </p:cNvPicPr>
          <p:nvPr/>
        </p:nvPicPr>
        <p:blipFill>
          <a:blip r:embed="rId2"/>
          <a:srcRect l="45499" t="33762" r="29550" b="2135"/>
          <a:stretch>
            <a:fillRect/>
          </a:stretch>
        </p:blipFill>
        <p:spPr bwMode="auto">
          <a:xfrm flipH="1">
            <a:off x="1989524" y="3229959"/>
            <a:ext cx="639642" cy="1000132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-10708" y="3515711"/>
            <a:ext cx="1785918" cy="5715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 5 g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soil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-10708" y="4587281"/>
            <a:ext cx="1785918" cy="5715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2. 5 g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soil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-10708" y="5658851"/>
            <a:ext cx="1785918" cy="5715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5 g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soil</a:t>
            </a:r>
            <a:endParaRPr lang="cs-CZ" dirty="0"/>
          </a:p>
        </p:txBody>
      </p:sp>
      <p:pic>
        <p:nvPicPr>
          <p:cNvPr id="1030" name="Picture 6" descr="Láhev širokohrdlá se šroubovým uzávěrem se závitem GL, PP - VERKON"/>
          <p:cNvPicPr>
            <a:picLocks noChangeAspect="1" noChangeArrowheads="1"/>
          </p:cNvPicPr>
          <p:nvPr/>
        </p:nvPicPr>
        <p:blipFill>
          <a:blip r:embed="rId3" cstate="print"/>
          <a:srcRect l="17804" r="10982"/>
          <a:stretch>
            <a:fillRect/>
          </a:stretch>
        </p:blipFill>
        <p:spPr bwMode="auto">
          <a:xfrm>
            <a:off x="1989524" y="4372967"/>
            <a:ext cx="642942" cy="1000132"/>
          </a:xfrm>
          <a:prstGeom prst="rect">
            <a:avLst/>
          </a:prstGeom>
          <a:noFill/>
        </p:spPr>
      </p:pic>
      <p:pic>
        <p:nvPicPr>
          <p:cNvPr id="11" name="Picture 6" descr="Láhev širokohrdlá se šroubovým uzávěrem se závitem GL, PP - VERKON"/>
          <p:cNvPicPr>
            <a:picLocks noChangeAspect="1" noChangeArrowheads="1"/>
          </p:cNvPicPr>
          <p:nvPr/>
        </p:nvPicPr>
        <p:blipFill>
          <a:blip r:embed="rId3" cstate="print"/>
          <a:srcRect l="17804" r="10982"/>
          <a:stretch>
            <a:fillRect/>
          </a:stretch>
        </p:blipFill>
        <p:spPr bwMode="auto">
          <a:xfrm>
            <a:off x="1989524" y="5515975"/>
            <a:ext cx="642942" cy="1000132"/>
          </a:xfrm>
          <a:prstGeom prst="rect">
            <a:avLst/>
          </a:prstGeom>
          <a:noFill/>
        </p:spPr>
      </p:pic>
      <p:pic>
        <p:nvPicPr>
          <p:cNvPr id="1026" name="Picture 2" descr="BOROSILICATE GLASS AUTOMATIC TILT MEASURE WITH I/C JOINT WITH RESERVOIR. ONE UNIT. CAPACITY 10 ML. FLASK CAPACITY(250ML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8283" y="3158521"/>
            <a:ext cx="928694" cy="1052694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2989656" y="3872901"/>
            <a:ext cx="178591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8000"/>
                </a:solidFill>
              </a:rPr>
              <a:t>0.2 M </a:t>
            </a:r>
            <a:r>
              <a:rPr lang="cs-CZ" dirty="0" err="1">
                <a:solidFill>
                  <a:srgbClr val="008000"/>
                </a:solidFill>
              </a:rPr>
              <a:t>KC</a:t>
            </a:r>
            <a:r>
              <a:rPr lang="cs-CZ" dirty="0" err="1">
                <a:solidFill>
                  <a:srgbClr val="008000"/>
                </a:solidFill>
                <a:latin typeface="French Script MT" pitchFamily="66" charset="0"/>
              </a:rPr>
              <a:t>l</a:t>
            </a:r>
            <a:endParaRPr lang="cs-CZ" dirty="0">
              <a:solidFill>
                <a:srgbClr val="008000"/>
              </a:solidFill>
              <a:latin typeface="French Script MT" pitchFamily="66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407367" y="6501145"/>
            <a:ext cx="2950496" cy="504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</a:rPr>
              <a:t>Tilt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measure</a:t>
            </a:r>
            <a:r>
              <a:rPr lang="cs-CZ" dirty="0">
                <a:solidFill>
                  <a:schemeClr val="bg1"/>
                </a:solidFill>
              </a:rPr>
              <a:t> (50 </a:t>
            </a:r>
            <a:r>
              <a:rPr lang="cs-CZ" dirty="0" err="1">
                <a:solidFill>
                  <a:schemeClr val="bg1"/>
                </a:solidFill>
              </a:rPr>
              <a:t>mL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258419" y="3578523"/>
            <a:ext cx="178591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</a:rPr>
              <a:t>Stirring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5275672" y="4658719"/>
            <a:ext cx="178591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30 min. </a:t>
            </a:r>
            <a:r>
              <a:rPr lang="cs-CZ" dirty="0" err="1">
                <a:solidFill>
                  <a:schemeClr val="bg1"/>
                </a:solidFill>
              </a:rPr>
              <a:t>shaking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5275672" y="5801727"/>
            <a:ext cx="178591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5 min. </a:t>
            </a:r>
            <a:r>
              <a:rPr lang="cs-CZ" dirty="0" err="1">
                <a:solidFill>
                  <a:schemeClr val="bg1"/>
                </a:solidFill>
              </a:rPr>
              <a:t>shaking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7204498" y="3587149"/>
            <a:ext cx="178591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92D050"/>
                </a:solidFill>
              </a:rPr>
              <a:t>Exchangeable</a:t>
            </a:r>
            <a:r>
              <a:rPr lang="cs-CZ" dirty="0">
                <a:solidFill>
                  <a:srgbClr val="92D050"/>
                </a:solidFill>
              </a:rPr>
              <a:t> pH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7204498" y="4658719"/>
            <a:ext cx="178591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0000FF"/>
                </a:solidFill>
              </a:rPr>
              <a:t>Active</a:t>
            </a:r>
            <a:r>
              <a:rPr lang="cs-CZ" dirty="0">
                <a:solidFill>
                  <a:srgbClr val="0000FF"/>
                </a:solidFill>
              </a:rPr>
              <a:t> pH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7133060" y="5801727"/>
            <a:ext cx="178591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Bioavailable</a:t>
            </a:r>
            <a:r>
              <a:rPr lang="cs-CZ" dirty="0">
                <a:solidFill>
                  <a:srgbClr val="FF0000"/>
                </a:solidFill>
              </a:rPr>
              <a:t> K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2989656" y="4372967"/>
            <a:ext cx="1785918" cy="1143008"/>
            <a:chOff x="3000364" y="2500306"/>
            <a:chExt cx="1785918" cy="1143008"/>
          </a:xfrm>
        </p:grpSpPr>
        <p:pic>
          <p:nvPicPr>
            <p:cNvPr id="15" name="Picture 2" descr="BOROSILICATE GLASS AUTOMATIC TILT MEASURE WITH I/C JOINT WITH RESERVOIR. ONE UNIT. CAPACITY 10 ML. FLASK CAPACITY(250ML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428991" y="2500306"/>
              <a:ext cx="928694" cy="1052694"/>
            </a:xfrm>
            <a:prstGeom prst="rect">
              <a:avLst/>
            </a:prstGeom>
            <a:noFill/>
          </p:spPr>
        </p:pic>
        <p:sp>
          <p:nvSpPr>
            <p:cNvPr id="16" name="Obdélník 15"/>
            <p:cNvSpPr/>
            <p:nvPr/>
          </p:nvSpPr>
          <p:spPr>
            <a:xfrm>
              <a:off x="3000364" y="3214686"/>
              <a:ext cx="178591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err="1">
                  <a:solidFill>
                    <a:srgbClr val="000099"/>
                  </a:solidFill>
                </a:rPr>
                <a:t>Water</a:t>
              </a:r>
              <a:endParaRPr lang="cs-CZ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989656" y="5587413"/>
            <a:ext cx="1785918" cy="1143008"/>
            <a:chOff x="3000364" y="2500306"/>
            <a:chExt cx="1785918" cy="1143008"/>
          </a:xfrm>
        </p:grpSpPr>
        <p:pic>
          <p:nvPicPr>
            <p:cNvPr id="18" name="Picture 2" descr="BOROSILICATE GLASS AUTOMATIC TILT MEASURE WITH I/C JOINT WITH RESERVOIR. ONE UNIT. CAPACITY 10 ML. FLASK CAPACITY(250ML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428991" y="2500306"/>
              <a:ext cx="928694" cy="1052694"/>
            </a:xfrm>
            <a:prstGeom prst="rect">
              <a:avLst/>
            </a:prstGeom>
            <a:noFill/>
          </p:spPr>
        </p:pic>
        <p:sp>
          <p:nvSpPr>
            <p:cNvPr id="19" name="Obdélník 18"/>
            <p:cNvSpPr/>
            <p:nvPr/>
          </p:nvSpPr>
          <p:spPr>
            <a:xfrm>
              <a:off x="3000364" y="3214686"/>
              <a:ext cx="178591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rgbClr val="FF0000"/>
                  </a:solidFill>
                </a:rPr>
                <a:t>M3</a:t>
              </a:r>
            </a:p>
          </p:txBody>
        </p:sp>
      </p:grpSp>
      <p:pic>
        <p:nvPicPr>
          <p:cNvPr id="1032" name="Picture 8" descr="Arrow Symbol | PSDDu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8236" t="69000" r="24263" b="2499"/>
          <a:stretch>
            <a:fillRect/>
          </a:stretch>
        </p:blipFill>
        <p:spPr bwMode="auto">
          <a:xfrm>
            <a:off x="1489458" y="3587149"/>
            <a:ext cx="478133" cy="458044"/>
          </a:xfrm>
          <a:prstGeom prst="rect">
            <a:avLst/>
          </a:prstGeom>
          <a:noFill/>
        </p:spPr>
      </p:pic>
      <p:pic>
        <p:nvPicPr>
          <p:cNvPr id="21" name="Picture 8" descr="Arrow Symbol | PSDDu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8236" t="69000" r="24263" b="2499"/>
          <a:stretch>
            <a:fillRect/>
          </a:stretch>
        </p:blipFill>
        <p:spPr bwMode="auto">
          <a:xfrm>
            <a:off x="1489458" y="4658719"/>
            <a:ext cx="478133" cy="458044"/>
          </a:xfrm>
          <a:prstGeom prst="rect">
            <a:avLst/>
          </a:prstGeom>
          <a:noFill/>
        </p:spPr>
      </p:pic>
      <p:pic>
        <p:nvPicPr>
          <p:cNvPr id="22" name="Picture 8" descr="Arrow Symbol | PSDDu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8236" t="69000" r="24263" b="2499"/>
          <a:stretch>
            <a:fillRect/>
          </a:stretch>
        </p:blipFill>
        <p:spPr bwMode="auto">
          <a:xfrm>
            <a:off x="1489458" y="5730289"/>
            <a:ext cx="478133" cy="458044"/>
          </a:xfrm>
          <a:prstGeom prst="rect">
            <a:avLst/>
          </a:prstGeom>
          <a:noFill/>
        </p:spPr>
      </p:pic>
      <p:pic>
        <p:nvPicPr>
          <p:cNvPr id="23" name="Picture 8" descr="Arrow Symbol | PSDDu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8236" t="69000" r="24263" b="2499"/>
          <a:stretch>
            <a:fillRect/>
          </a:stretch>
        </p:blipFill>
        <p:spPr bwMode="auto">
          <a:xfrm>
            <a:off x="2846780" y="3587149"/>
            <a:ext cx="478133" cy="458044"/>
          </a:xfrm>
          <a:prstGeom prst="rect">
            <a:avLst/>
          </a:prstGeom>
          <a:noFill/>
        </p:spPr>
      </p:pic>
      <p:pic>
        <p:nvPicPr>
          <p:cNvPr id="24" name="Picture 8" descr="Arrow Symbol | PSDDu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8236" t="69000" r="24263" b="2499"/>
          <a:stretch>
            <a:fillRect/>
          </a:stretch>
        </p:blipFill>
        <p:spPr bwMode="auto">
          <a:xfrm>
            <a:off x="2846780" y="4658719"/>
            <a:ext cx="478133" cy="458044"/>
          </a:xfrm>
          <a:prstGeom prst="rect">
            <a:avLst/>
          </a:prstGeom>
          <a:noFill/>
        </p:spPr>
      </p:pic>
      <p:pic>
        <p:nvPicPr>
          <p:cNvPr id="25" name="Picture 8" descr="Arrow Symbol | PSDDu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8236" t="69000" r="24263" b="2499"/>
          <a:stretch>
            <a:fillRect/>
          </a:stretch>
        </p:blipFill>
        <p:spPr bwMode="auto">
          <a:xfrm>
            <a:off x="2846780" y="5730289"/>
            <a:ext cx="478133" cy="458044"/>
          </a:xfrm>
          <a:prstGeom prst="rect">
            <a:avLst/>
          </a:prstGeom>
          <a:noFill/>
        </p:spPr>
      </p:pic>
      <p:pic>
        <p:nvPicPr>
          <p:cNvPr id="27" name="Picture 8" descr="Arrow Symbol | PSDDu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8236" t="69000" r="24263" b="2499"/>
          <a:stretch>
            <a:fillRect/>
          </a:stretch>
        </p:blipFill>
        <p:spPr bwMode="auto">
          <a:xfrm>
            <a:off x="4632730" y="3587149"/>
            <a:ext cx="478133" cy="458044"/>
          </a:xfrm>
          <a:prstGeom prst="rect">
            <a:avLst/>
          </a:prstGeom>
          <a:noFill/>
        </p:spPr>
      </p:pic>
      <p:pic>
        <p:nvPicPr>
          <p:cNvPr id="28" name="Picture 8" descr="Arrow Symbol | PSDDu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8236" t="69000" r="24263" b="2499"/>
          <a:stretch>
            <a:fillRect/>
          </a:stretch>
        </p:blipFill>
        <p:spPr bwMode="auto">
          <a:xfrm>
            <a:off x="4632730" y="4658719"/>
            <a:ext cx="478133" cy="458044"/>
          </a:xfrm>
          <a:prstGeom prst="rect">
            <a:avLst/>
          </a:prstGeom>
          <a:noFill/>
        </p:spPr>
      </p:pic>
      <p:pic>
        <p:nvPicPr>
          <p:cNvPr id="29" name="Picture 8" descr="Arrow Symbol | PSDDu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8236" t="69000" r="24263" b="2499"/>
          <a:stretch>
            <a:fillRect/>
          </a:stretch>
        </p:blipFill>
        <p:spPr bwMode="auto">
          <a:xfrm>
            <a:off x="4632730" y="5730289"/>
            <a:ext cx="478133" cy="458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30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-18563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28596" cy="6858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2900"/>
            <a:ext cx="2915816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1. </a:t>
            </a:r>
            <a:r>
              <a:rPr lang="cs-CZ" b="1" u="sng" dirty="0"/>
              <a:t>pH </a:t>
            </a:r>
            <a:r>
              <a:rPr lang="cs-CZ" b="1" u="sng" dirty="0" err="1"/>
              <a:t>value</a:t>
            </a:r>
            <a:endParaRPr lang="cs-CZ" b="1" u="sng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756333" y="1196752"/>
            <a:ext cx="8173385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The negative </a:t>
            </a:r>
            <a:r>
              <a:rPr lang="en-US" sz="2800" dirty="0" err="1"/>
              <a:t>decadic</a:t>
            </a:r>
            <a:r>
              <a:rPr lang="en-US" sz="2800" dirty="0"/>
              <a:t> logarithm of the concentration of hydrogen (</a:t>
            </a:r>
            <a:r>
              <a:rPr lang="en-US" sz="2800" dirty="0" err="1"/>
              <a:t>oxonium</a:t>
            </a:r>
            <a:r>
              <a:rPr lang="en-US" sz="2800" dirty="0"/>
              <a:t>) ions in solution.</a:t>
            </a:r>
            <a:endParaRPr lang="cs-CZ" sz="2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0" y="2708920"/>
            <a:ext cx="377991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solidFill>
                  <a:srgbClr val="000099"/>
                </a:solidFill>
              </a:rPr>
              <a:t>2. </a:t>
            </a:r>
            <a:r>
              <a:rPr lang="cs-CZ" b="1" u="sng" dirty="0" err="1">
                <a:solidFill>
                  <a:srgbClr val="000099"/>
                </a:solidFill>
              </a:rPr>
              <a:t>Soil</a:t>
            </a:r>
            <a:r>
              <a:rPr lang="cs-CZ" b="1" u="sng" dirty="0">
                <a:solidFill>
                  <a:srgbClr val="000099"/>
                </a:solidFill>
              </a:rPr>
              <a:t> pH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0709" y="3430622"/>
            <a:ext cx="8229600" cy="2662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99"/>
                </a:solidFill>
              </a:rPr>
              <a:t>The concentration of H</a:t>
            </a:r>
            <a:r>
              <a:rPr lang="en-US" baseline="30000" dirty="0">
                <a:solidFill>
                  <a:srgbClr val="000099"/>
                </a:solidFill>
              </a:rPr>
              <a:t>+</a:t>
            </a:r>
            <a:r>
              <a:rPr lang="en-US" dirty="0">
                <a:solidFill>
                  <a:srgbClr val="000099"/>
                </a:solidFill>
              </a:rPr>
              <a:t> and OH</a:t>
            </a:r>
            <a:r>
              <a:rPr lang="en-US" baseline="30000" dirty="0">
                <a:solidFill>
                  <a:srgbClr val="000099"/>
                </a:solidFill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 ions </a:t>
            </a:r>
            <a:r>
              <a:rPr lang="cs-CZ" dirty="0">
                <a:solidFill>
                  <a:srgbClr val="000099"/>
                </a:solidFill>
              </a:rPr>
              <a:t>in </a:t>
            </a:r>
            <a:r>
              <a:rPr lang="cs-CZ" dirty="0" err="1">
                <a:solidFill>
                  <a:srgbClr val="000099"/>
                </a:solidFill>
              </a:rPr>
              <a:t>soil</a:t>
            </a:r>
            <a:r>
              <a:rPr lang="cs-CZ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has no direct effect on plant growth</a:t>
            </a:r>
            <a:endParaRPr lang="cs-CZ" dirty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99"/>
                </a:solidFill>
              </a:rPr>
              <a:t>Significant direct influence on a wide range of factors directly related to plant growth</a:t>
            </a:r>
            <a:endParaRPr lang="cs-CZ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953848"/>
              </p:ext>
            </p:extLst>
          </p:nvPr>
        </p:nvGraphicFramePr>
        <p:xfrm>
          <a:off x="971600" y="1003323"/>
          <a:ext cx="7200800" cy="5398008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6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2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  <a:cs typeface="Times New Roman"/>
                        </a:rPr>
                        <a:t>Acidity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latin typeface="Times New Roman"/>
                          <a:ea typeface="Calibri"/>
                          <a:cs typeface="Times New Roman"/>
                        </a:rPr>
                        <a:t>Alkalinity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pH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Times New Roman"/>
                          <a:ea typeface="Calibri"/>
                          <a:cs typeface="Times New Roman"/>
                        </a:rPr>
                        <a:t>Concentration</a:t>
                      </a: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800" b="1" dirty="0" err="1"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 H</a:t>
                      </a:r>
                      <a:r>
                        <a:rPr lang="cs-CZ" sz="1800" b="1" baseline="300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Times New Roman"/>
                          <a:ea typeface="Calibri"/>
                          <a:cs typeface="Times New Roman"/>
                        </a:rPr>
                        <a:t>Concentration</a:t>
                      </a: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800" b="1" dirty="0" err="1">
                          <a:latin typeface="Times New Roman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 OH</a:t>
                      </a:r>
                      <a:r>
                        <a:rPr lang="cs-CZ" sz="1800" b="1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Times New Roman"/>
                          <a:ea typeface="Calibri"/>
                          <a:cs typeface="Times New Roman"/>
                        </a:rPr>
                        <a:t>pOH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1.0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0.00000000000001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0.0000000000001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0.000000000001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0.00000000001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0.00000000001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0.000000000001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0.0000000000001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6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0.00000000000001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1.0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76672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Příklady poměrů pH a </a:t>
            </a:r>
            <a:r>
              <a:rPr kumimoji="0" lang="cs-CZ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pOH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 roztoku ke koncentracím kyselých a zásaditých roztoků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-19068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28596" cy="6858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2900"/>
            <a:ext cx="7452320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3. </a:t>
            </a:r>
            <a:r>
              <a:rPr lang="cs-CZ" b="1" u="sng" dirty="0" err="1"/>
              <a:t>Soil</a:t>
            </a:r>
            <a:r>
              <a:rPr lang="cs-CZ" b="1" u="sng" dirty="0"/>
              <a:t> pH </a:t>
            </a:r>
            <a:r>
              <a:rPr lang="cs-CZ" b="1" u="sng" dirty="0" err="1"/>
              <a:t>importance</a:t>
            </a:r>
            <a:endParaRPr lang="cs-CZ" b="1" u="sng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1052736"/>
            <a:ext cx="8676456" cy="49165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3.1. </a:t>
            </a:r>
            <a:r>
              <a:rPr lang="cs-CZ" dirty="0" err="1"/>
              <a:t>Influences</a:t>
            </a:r>
            <a:r>
              <a:rPr lang="cs-CZ" dirty="0"/>
              <a:t>  </a:t>
            </a:r>
            <a:r>
              <a:rPr lang="cs-CZ" sz="2800" dirty="0"/>
              <a:t>- </a:t>
            </a:r>
            <a:r>
              <a:rPr lang="en-US" sz="2800" dirty="0"/>
              <a:t>nutrient availability                      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                                </a:t>
            </a:r>
            <a:r>
              <a:rPr lang="en-US" sz="2800" dirty="0"/>
              <a:t>- solubility of all compounds in the soil                      </a:t>
            </a:r>
            <a:r>
              <a:rPr lang="cs-CZ" sz="2800" dirty="0"/>
              <a:t>          </a:t>
            </a:r>
          </a:p>
          <a:p>
            <a:pPr marL="0" indent="0">
              <a:buNone/>
            </a:pPr>
            <a:r>
              <a:rPr lang="cs-CZ" sz="2800" dirty="0"/>
              <a:t>                                </a:t>
            </a:r>
            <a:r>
              <a:rPr lang="en-US" sz="2800" dirty="0"/>
              <a:t>- the proportion of ions bound in the 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                                    </a:t>
            </a:r>
            <a:r>
              <a:rPr lang="en-US" sz="2800" dirty="0"/>
              <a:t>soil sorption complex                     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                              </a:t>
            </a:r>
            <a:r>
              <a:rPr lang="en-US" sz="2800" dirty="0"/>
              <a:t> - microbial activity                      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                               </a:t>
            </a:r>
            <a:r>
              <a:rPr lang="en-US" sz="2800" dirty="0"/>
              <a:t>- soil structure</a:t>
            </a: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</p:txBody>
      </p:sp>
      <p:sp>
        <p:nvSpPr>
          <p:cNvPr id="153" name="Obdélník 152"/>
          <p:cNvSpPr/>
          <p:nvPr/>
        </p:nvSpPr>
        <p:spPr>
          <a:xfrm>
            <a:off x="1436497" y="4460930"/>
            <a:ext cx="2143503" cy="416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MANGAN</a:t>
            </a:r>
          </a:p>
        </p:txBody>
      </p:sp>
      <p:sp>
        <p:nvSpPr>
          <p:cNvPr id="154" name="Obdélník 153"/>
          <p:cNvSpPr/>
          <p:nvPr/>
        </p:nvSpPr>
        <p:spPr>
          <a:xfrm>
            <a:off x="1402600" y="4878554"/>
            <a:ext cx="2143503" cy="494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BÓR</a:t>
            </a:r>
          </a:p>
        </p:txBody>
      </p:sp>
      <p:sp>
        <p:nvSpPr>
          <p:cNvPr id="155" name="Obdélník 154"/>
          <p:cNvSpPr/>
          <p:nvPr/>
        </p:nvSpPr>
        <p:spPr>
          <a:xfrm>
            <a:off x="1436497" y="5301208"/>
            <a:ext cx="2143503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MĚĎ A ZINEK</a:t>
            </a:r>
          </a:p>
        </p:txBody>
      </p:sp>
      <p:sp>
        <p:nvSpPr>
          <p:cNvPr id="156" name="Obdélník 155"/>
          <p:cNvSpPr/>
          <p:nvPr/>
        </p:nvSpPr>
        <p:spPr>
          <a:xfrm>
            <a:off x="6444208" y="5733256"/>
            <a:ext cx="2143503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MOLYBDEN</a:t>
            </a:r>
          </a:p>
        </p:txBody>
      </p:sp>
    </p:spTree>
    <p:extLst>
      <p:ext uri="{BB962C8B-B14F-4D97-AF65-F5344CB8AC3E}">
        <p14:creationId xmlns:p14="http://schemas.microsoft.com/office/powerpoint/2010/main" val="13036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-18563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28596" cy="6858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2900"/>
            <a:ext cx="6732240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4.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methods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pH </a:t>
            </a:r>
            <a:r>
              <a:rPr lang="cs-CZ" b="1" dirty="0" err="1"/>
              <a:t>determination</a:t>
            </a:r>
            <a:endParaRPr lang="cs-CZ" b="1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395536" y="764704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u="sng" dirty="0">
                <a:solidFill>
                  <a:srgbClr val="000099"/>
                </a:solidFill>
              </a:rPr>
              <a:t>4.1. </a:t>
            </a:r>
            <a:r>
              <a:rPr lang="cs-CZ" u="sng" dirty="0" err="1">
                <a:solidFill>
                  <a:srgbClr val="000099"/>
                </a:solidFill>
              </a:rPr>
              <a:t>Colorimetric</a:t>
            </a:r>
            <a:r>
              <a:rPr lang="cs-CZ" u="sng" dirty="0">
                <a:solidFill>
                  <a:srgbClr val="000099"/>
                </a:solidFill>
              </a:rPr>
              <a:t> </a:t>
            </a:r>
            <a:r>
              <a:rPr lang="cs-CZ" u="sng" dirty="0" err="1">
                <a:solidFill>
                  <a:srgbClr val="000099"/>
                </a:solidFill>
              </a:rPr>
              <a:t>measurement</a:t>
            </a:r>
            <a:endParaRPr lang="cs-CZ" u="sng" dirty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solidFill>
                <a:srgbClr val="000099"/>
              </a:solidFill>
            </a:endParaRPr>
          </a:p>
          <a:p>
            <a:pPr>
              <a:buFont typeface="Calibri" pitchFamily="34" charset="0"/>
              <a:buChar char="+"/>
            </a:pPr>
            <a:r>
              <a:rPr lang="cs-CZ" dirty="0" err="1">
                <a:solidFill>
                  <a:srgbClr val="008000"/>
                </a:solidFill>
              </a:rPr>
              <a:t>Can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dirty="0" err="1">
                <a:solidFill>
                  <a:srgbClr val="008000"/>
                </a:solidFill>
              </a:rPr>
              <a:t>be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dirty="0" err="1">
                <a:solidFill>
                  <a:srgbClr val="008000"/>
                </a:solidFill>
              </a:rPr>
              <a:t>used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dirty="0" err="1">
                <a:solidFill>
                  <a:srgbClr val="008000"/>
                </a:solidFill>
              </a:rPr>
              <a:t>directly</a:t>
            </a:r>
            <a:r>
              <a:rPr lang="cs-CZ" dirty="0">
                <a:solidFill>
                  <a:srgbClr val="008000"/>
                </a:solidFill>
              </a:rPr>
              <a:t> on </a:t>
            </a:r>
            <a:r>
              <a:rPr lang="cs-CZ" dirty="0" err="1">
                <a:solidFill>
                  <a:srgbClr val="008000"/>
                </a:solidFill>
              </a:rPr>
              <a:t>the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dirty="0" err="1">
                <a:solidFill>
                  <a:srgbClr val="008000"/>
                </a:solidFill>
              </a:rPr>
              <a:t>field</a:t>
            </a:r>
            <a:endParaRPr lang="cs-CZ" dirty="0">
              <a:solidFill>
                <a:srgbClr val="008000"/>
              </a:solidFill>
            </a:endParaRPr>
          </a:p>
          <a:p>
            <a:pPr>
              <a:buFont typeface="Calibri" pitchFamily="34" charset="0"/>
              <a:buChar char="+"/>
            </a:pPr>
            <a:r>
              <a:rPr lang="cs-CZ" dirty="0" err="1">
                <a:solidFill>
                  <a:srgbClr val="008000"/>
                </a:solidFill>
              </a:rPr>
              <a:t>Quick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dirty="0" err="1">
                <a:solidFill>
                  <a:srgbClr val="008000"/>
                </a:solidFill>
              </a:rPr>
              <a:t>method</a:t>
            </a:r>
            <a:endParaRPr lang="cs-CZ" dirty="0">
              <a:solidFill>
                <a:srgbClr val="008000"/>
              </a:solidFill>
            </a:endParaRPr>
          </a:p>
          <a:p>
            <a:pPr>
              <a:buFont typeface="Calibri" pitchFamily="34" charset="0"/>
              <a:buChar char="+"/>
            </a:pPr>
            <a:r>
              <a:rPr lang="cs-CZ" dirty="0" err="1">
                <a:solidFill>
                  <a:srgbClr val="008000"/>
                </a:solidFill>
              </a:rPr>
              <a:t>Cheap</a:t>
            </a:r>
            <a:endParaRPr lang="cs-CZ" dirty="0">
              <a:solidFill>
                <a:srgbClr val="008000"/>
              </a:solidFill>
            </a:endParaRPr>
          </a:p>
          <a:p>
            <a:pPr>
              <a:buFont typeface="Calibri" pitchFamily="34" charset="0"/>
              <a:buChar char="–"/>
            </a:pPr>
            <a:r>
              <a:rPr lang="cs-CZ" dirty="0" err="1">
                <a:solidFill>
                  <a:srgbClr val="FF0000"/>
                </a:solidFill>
              </a:rPr>
              <a:t>Less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accuracy</a:t>
            </a:r>
            <a:endParaRPr lang="cs-CZ" dirty="0">
              <a:solidFill>
                <a:srgbClr val="FF0000"/>
              </a:solidFill>
            </a:endParaRPr>
          </a:p>
          <a:p>
            <a:pPr>
              <a:buFont typeface="Calibri" pitchFamily="34" charset="0"/>
              <a:buChar char="–"/>
            </a:pPr>
            <a:r>
              <a:rPr lang="cs-CZ" dirty="0">
                <a:solidFill>
                  <a:srgbClr val="FF0000"/>
                </a:solidFill>
              </a:rPr>
              <a:t>Not </a:t>
            </a:r>
            <a:r>
              <a:rPr lang="cs-CZ" dirty="0" err="1">
                <a:solidFill>
                  <a:srgbClr val="FF0000"/>
                </a:solidFill>
              </a:rPr>
              <a:t>often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used</a:t>
            </a:r>
            <a:r>
              <a:rPr lang="cs-CZ" dirty="0">
                <a:solidFill>
                  <a:srgbClr val="FF0000"/>
                </a:solidFill>
              </a:rPr>
              <a:t> in </a:t>
            </a:r>
            <a:r>
              <a:rPr lang="cs-CZ" dirty="0" err="1">
                <a:solidFill>
                  <a:srgbClr val="FF0000"/>
                </a:solidFill>
              </a:rPr>
              <a:t>labs</a:t>
            </a:r>
            <a:endParaRPr lang="cs-CZ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solidFill>
                <a:srgbClr val="000099"/>
              </a:solidFill>
            </a:endParaRPr>
          </a:p>
        </p:txBody>
      </p:sp>
      <p:pic>
        <p:nvPicPr>
          <p:cNvPr id="1026" name="Picture 2" descr="http://2.bp.blogspot.com/-YjPhGzNhfHA/UXLBMDtq_VI/AAAAAAAAAAo/uK_AJJbj_Ac/s1600/73115_10200949452562205_2024993075_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005" y="2852936"/>
            <a:ext cx="4632995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-18563" y="0"/>
            <a:ext cx="9144000" cy="6858000"/>
            <a:chOff x="0" y="0"/>
            <a:chExt cx="9144000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28596" cy="6858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2900"/>
            <a:ext cx="6732240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4.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methods</a:t>
            </a:r>
            <a:r>
              <a:rPr lang="cs-CZ" b="1" dirty="0"/>
              <a:t> of pH </a:t>
            </a:r>
            <a:r>
              <a:rPr lang="cs-CZ" b="1" dirty="0" err="1"/>
              <a:t>determination</a:t>
            </a:r>
            <a:endParaRPr lang="cs-CZ" b="1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395536" y="764704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u="sng" dirty="0">
                <a:solidFill>
                  <a:srgbClr val="000099"/>
                </a:solidFill>
              </a:rPr>
              <a:t>4.2. </a:t>
            </a:r>
            <a:r>
              <a:rPr lang="cs-CZ" u="sng" dirty="0" err="1" smtClean="0">
                <a:solidFill>
                  <a:srgbClr val="000099"/>
                </a:solidFill>
              </a:rPr>
              <a:t>Electrometric</a:t>
            </a:r>
            <a:r>
              <a:rPr lang="cs-CZ" u="sng" dirty="0" smtClean="0">
                <a:solidFill>
                  <a:srgbClr val="000099"/>
                </a:solidFill>
              </a:rPr>
              <a:t> </a:t>
            </a:r>
            <a:r>
              <a:rPr lang="cs-CZ" u="sng" dirty="0" err="1" smtClean="0">
                <a:solidFill>
                  <a:srgbClr val="000099"/>
                </a:solidFill>
              </a:rPr>
              <a:t>measurement</a:t>
            </a:r>
            <a:endParaRPr lang="cs-CZ" u="sng" dirty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solidFill>
                <a:srgbClr val="000099"/>
              </a:solidFill>
            </a:endParaRPr>
          </a:p>
          <a:p>
            <a:pPr>
              <a:buFont typeface="Calibri" pitchFamily="34" charset="0"/>
              <a:buChar char="+"/>
            </a:pPr>
            <a:r>
              <a:rPr lang="cs-CZ" dirty="0" err="1">
                <a:solidFill>
                  <a:srgbClr val="008000"/>
                </a:solidFill>
              </a:rPr>
              <a:t>Commonly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dirty="0" err="1">
                <a:solidFill>
                  <a:srgbClr val="008000"/>
                </a:solidFill>
              </a:rPr>
              <a:t>used</a:t>
            </a:r>
            <a:r>
              <a:rPr lang="cs-CZ" dirty="0">
                <a:solidFill>
                  <a:srgbClr val="008000"/>
                </a:solidFill>
              </a:rPr>
              <a:t> in </a:t>
            </a:r>
            <a:r>
              <a:rPr lang="cs-CZ" dirty="0" err="1">
                <a:solidFill>
                  <a:srgbClr val="008000"/>
                </a:solidFill>
              </a:rPr>
              <a:t>labs</a:t>
            </a:r>
            <a:endParaRPr lang="cs-CZ" dirty="0">
              <a:solidFill>
                <a:srgbClr val="008000"/>
              </a:solidFill>
            </a:endParaRPr>
          </a:p>
          <a:p>
            <a:pPr>
              <a:buFont typeface="Calibri" pitchFamily="34" charset="0"/>
              <a:buChar char="+"/>
            </a:pPr>
            <a:r>
              <a:rPr lang="cs-CZ" dirty="0" err="1">
                <a:solidFill>
                  <a:srgbClr val="008000"/>
                </a:solidFill>
              </a:rPr>
              <a:t>High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dirty="0" err="1">
                <a:solidFill>
                  <a:srgbClr val="008000"/>
                </a:solidFill>
              </a:rPr>
              <a:t>accuracy</a:t>
            </a:r>
            <a:endParaRPr lang="cs-CZ" dirty="0">
              <a:solidFill>
                <a:srgbClr val="008000"/>
              </a:solidFill>
            </a:endParaRPr>
          </a:p>
          <a:p>
            <a:pPr>
              <a:buFont typeface="Calibri" pitchFamily="34" charset="0"/>
              <a:buChar char="+"/>
            </a:pPr>
            <a:r>
              <a:rPr lang="cs-CZ" dirty="0" err="1">
                <a:solidFill>
                  <a:srgbClr val="008000"/>
                </a:solidFill>
              </a:rPr>
              <a:t>Reliability</a:t>
            </a:r>
            <a:endParaRPr lang="cs-CZ" dirty="0">
              <a:solidFill>
                <a:srgbClr val="008000"/>
              </a:solidFill>
            </a:endParaRPr>
          </a:p>
          <a:p>
            <a:pPr>
              <a:buFont typeface="Calibri" pitchFamily="34" charset="0"/>
              <a:buChar char="+"/>
            </a:pPr>
            <a:r>
              <a:rPr lang="cs-CZ" dirty="0" err="1">
                <a:solidFill>
                  <a:srgbClr val="008000"/>
                </a:solidFill>
              </a:rPr>
              <a:t>Usually</a:t>
            </a:r>
            <a:r>
              <a:rPr lang="cs-CZ" dirty="0">
                <a:solidFill>
                  <a:srgbClr val="008000"/>
                </a:solidFill>
              </a:rPr>
              <a:t> more </a:t>
            </a:r>
            <a:r>
              <a:rPr lang="cs-CZ" dirty="0" err="1">
                <a:solidFill>
                  <a:srgbClr val="008000"/>
                </a:solidFill>
              </a:rPr>
              <a:t>functions</a:t>
            </a:r>
            <a:endParaRPr lang="cs-CZ" dirty="0">
              <a:solidFill>
                <a:srgbClr val="008000"/>
              </a:solidFill>
            </a:endParaRPr>
          </a:p>
          <a:p>
            <a:pPr>
              <a:buFont typeface="Calibri" pitchFamily="34" charset="0"/>
              <a:buChar char="±"/>
            </a:pP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fields</a:t>
            </a:r>
            <a:endParaRPr lang="cs-CZ" dirty="0"/>
          </a:p>
          <a:p>
            <a:pPr>
              <a:buFont typeface="Calibri" pitchFamily="34" charset="0"/>
              <a:buChar char="–"/>
            </a:pPr>
            <a:r>
              <a:rPr lang="cs-CZ" dirty="0">
                <a:solidFill>
                  <a:srgbClr val="FF0000"/>
                </a:solidFill>
              </a:rPr>
              <a:t>More </a:t>
            </a:r>
            <a:r>
              <a:rPr lang="cs-CZ" dirty="0" err="1">
                <a:solidFill>
                  <a:srgbClr val="FF0000"/>
                </a:solidFill>
              </a:rPr>
              <a:t>expensive</a:t>
            </a:r>
            <a:endParaRPr lang="cs-CZ" dirty="0">
              <a:solidFill>
                <a:srgbClr val="FF0000"/>
              </a:solidFill>
            </a:endParaRPr>
          </a:p>
          <a:p>
            <a:pPr>
              <a:buFont typeface="Calibri" pitchFamily="34" charset="0"/>
              <a:buChar char="–"/>
            </a:pPr>
            <a:r>
              <a:rPr lang="cs-CZ" dirty="0" err="1">
                <a:solidFill>
                  <a:srgbClr val="FF0000"/>
                </a:solidFill>
              </a:rPr>
              <a:t>Longer</a:t>
            </a:r>
            <a:r>
              <a:rPr lang="cs-CZ" dirty="0">
                <a:solidFill>
                  <a:srgbClr val="FF0000"/>
                </a:solidFill>
              </a:rPr>
              <a:t> sample </a:t>
            </a:r>
            <a:r>
              <a:rPr lang="cs-CZ" dirty="0" err="1">
                <a:solidFill>
                  <a:srgbClr val="FF0000"/>
                </a:solidFill>
              </a:rPr>
              <a:t>preparation</a:t>
            </a:r>
            <a:endParaRPr lang="cs-CZ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solidFill>
                <a:srgbClr val="000099"/>
              </a:solidFill>
            </a:endParaRPr>
          </a:p>
        </p:txBody>
      </p:sp>
      <p:pic>
        <p:nvPicPr>
          <p:cNvPr id="33794" name="Picture 2" descr="http://www.phinsoil.com/pics/main_p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84784"/>
            <a:ext cx="3267075" cy="52006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ál 79"/>
          <p:cNvSpPr/>
          <p:nvPr/>
        </p:nvSpPr>
        <p:spPr>
          <a:xfrm>
            <a:off x="1331640" y="1"/>
            <a:ext cx="5832647" cy="2204864"/>
          </a:xfrm>
          <a:prstGeom prst="ellipse">
            <a:avLst/>
          </a:prstGeom>
          <a:solidFill>
            <a:srgbClr val="0000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>
            <a:off x="7740352" y="0"/>
            <a:ext cx="1403648" cy="234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Plechovka 56"/>
          <p:cNvSpPr/>
          <p:nvPr/>
        </p:nvSpPr>
        <p:spPr>
          <a:xfrm>
            <a:off x="7740352" y="1135079"/>
            <a:ext cx="1080120" cy="925769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8" name="Picture 6" descr="C:\Users\Uživatel\Desktop\800px-Beakers.svg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5581" y="116632"/>
            <a:ext cx="1628419" cy="2303238"/>
          </a:xfrm>
          <a:prstGeom prst="rect">
            <a:avLst/>
          </a:prstGeom>
          <a:noFill/>
        </p:spPr>
      </p:pic>
      <p:sp>
        <p:nvSpPr>
          <p:cNvPr id="5" name="Volný tvar 4"/>
          <p:cNvSpPr/>
          <p:nvPr/>
        </p:nvSpPr>
        <p:spPr>
          <a:xfrm>
            <a:off x="3942237" y="625975"/>
            <a:ext cx="941294" cy="753035"/>
          </a:xfrm>
          <a:custGeom>
            <a:avLst/>
            <a:gdLst>
              <a:gd name="connsiteX0" fmla="*/ 170330 w 941294"/>
              <a:gd name="connsiteY0" fmla="*/ 80682 h 753035"/>
              <a:gd name="connsiteX1" fmla="*/ 44824 w 941294"/>
              <a:gd name="connsiteY1" fmla="*/ 89647 h 753035"/>
              <a:gd name="connsiteX2" fmla="*/ 17930 w 941294"/>
              <a:gd name="connsiteY2" fmla="*/ 98611 h 753035"/>
              <a:gd name="connsiteX3" fmla="*/ 0 w 941294"/>
              <a:gd name="connsiteY3" fmla="*/ 116541 h 753035"/>
              <a:gd name="connsiteX4" fmla="*/ 8965 w 941294"/>
              <a:gd name="connsiteY4" fmla="*/ 170329 h 753035"/>
              <a:gd name="connsiteX5" fmla="*/ 44824 w 941294"/>
              <a:gd name="connsiteY5" fmla="*/ 206188 h 753035"/>
              <a:gd name="connsiteX6" fmla="*/ 35859 w 941294"/>
              <a:gd name="connsiteY6" fmla="*/ 286870 h 753035"/>
              <a:gd name="connsiteX7" fmla="*/ 26894 w 941294"/>
              <a:gd name="connsiteY7" fmla="*/ 313764 h 753035"/>
              <a:gd name="connsiteX8" fmla="*/ 35859 w 941294"/>
              <a:gd name="connsiteY8" fmla="*/ 376517 h 753035"/>
              <a:gd name="connsiteX9" fmla="*/ 44824 w 941294"/>
              <a:gd name="connsiteY9" fmla="*/ 412376 h 753035"/>
              <a:gd name="connsiteX10" fmla="*/ 116541 w 941294"/>
              <a:gd name="connsiteY10" fmla="*/ 466164 h 753035"/>
              <a:gd name="connsiteX11" fmla="*/ 161365 w 941294"/>
              <a:gd name="connsiteY11" fmla="*/ 502023 h 753035"/>
              <a:gd name="connsiteX12" fmla="*/ 197224 w 941294"/>
              <a:gd name="connsiteY12" fmla="*/ 546847 h 753035"/>
              <a:gd name="connsiteX13" fmla="*/ 224118 w 941294"/>
              <a:gd name="connsiteY13" fmla="*/ 609600 h 753035"/>
              <a:gd name="connsiteX14" fmla="*/ 277906 w 941294"/>
              <a:gd name="connsiteY14" fmla="*/ 627529 h 753035"/>
              <a:gd name="connsiteX15" fmla="*/ 340659 w 941294"/>
              <a:gd name="connsiteY15" fmla="*/ 654423 h 753035"/>
              <a:gd name="connsiteX16" fmla="*/ 403412 w 941294"/>
              <a:gd name="connsiteY16" fmla="*/ 681317 h 753035"/>
              <a:gd name="connsiteX17" fmla="*/ 439271 w 941294"/>
              <a:gd name="connsiteY17" fmla="*/ 690282 h 753035"/>
              <a:gd name="connsiteX18" fmla="*/ 519953 w 941294"/>
              <a:gd name="connsiteY18" fmla="*/ 726141 h 753035"/>
              <a:gd name="connsiteX19" fmla="*/ 609600 w 941294"/>
              <a:gd name="connsiteY19" fmla="*/ 753035 h 753035"/>
              <a:gd name="connsiteX20" fmla="*/ 681318 w 941294"/>
              <a:gd name="connsiteY20" fmla="*/ 735106 h 753035"/>
              <a:gd name="connsiteX21" fmla="*/ 690283 w 941294"/>
              <a:gd name="connsiteY21" fmla="*/ 708211 h 753035"/>
              <a:gd name="connsiteX22" fmla="*/ 699247 w 941294"/>
              <a:gd name="connsiteY22" fmla="*/ 636494 h 753035"/>
              <a:gd name="connsiteX23" fmla="*/ 770965 w 941294"/>
              <a:gd name="connsiteY23" fmla="*/ 573741 h 753035"/>
              <a:gd name="connsiteX24" fmla="*/ 815789 w 941294"/>
              <a:gd name="connsiteY24" fmla="*/ 528917 h 753035"/>
              <a:gd name="connsiteX25" fmla="*/ 896471 w 941294"/>
              <a:gd name="connsiteY25" fmla="*/ 484094 h 753035"/>
              <a:gd name="connsiteX26" fmla="*/ 941294 w 941294"/>
              <a:gd name="connsiteY26" fmla="*/ 421341 h 753035"/>
              <a:gd name="connsiteX27" fmla="*/ 932330 w 941294"/>
              <a:gd name="connsiteY27" fmla="*/ 340659 h 753035"/>
              <a:gd name="connsiteX28" fmla="*/ 914400 w 941294"/>
              <a:gd name="connsiteY28" fmla="*/ 286870 h 753035"/>
              <a:gd name="connsiteX29" fmla="*/ 905436 w 941294"/>
              <a:gd name="connsiteY29" fmla="*/ 259976 h 753035"/>
              <a:gd name="connsiteX30" fmla="*/ 896471 w 941294"/>
              <a:gd name="connsiteY30" fmla="*/ 170329 h 753035"/>
              <a:gd name="connsiteX31" fmla="*/ 833718 w 941294"/>
              <a:gd name="connsiteY31" fmla="*/ 116541 h 753035"/>
              <a:gd name="connsiteX32" fmla="*/ 806824 w 941294"/>
              <a:gd name="connsiteY32" fmla="*/ 107576 h 753035"/>
              <a:gd name="connsiteX33" fmla="*/ 788894 w 941294"/>
              <a:gd name="connsiteY33" fmla="*/ 89647 h 753035"/>
              <a:gd name="connsiteX34" fmla="*/ 708212 w 941294"/>
              <a:gd name="connsiteY34" fmla="*/ 71717 h 753035"/>
              <a:gd name="connsiteX35" fmla="*/ 672353 w 941294"/>
              <a:gd name="connsiteY35" fmla="*/ 53788 h 753035"/>
              <a:gd name="connsiteX36" fmla="*/ 645459 w 941294"/>
              <a:gd name="connsiteY36" fmla="*/ 44823 h 753035"/>
              <a:gd name="connsiteX37" fmla="*/ 609600 w 941294"/>
              <a:gd name="connsiteY37" fmla="*/ 26894 h 753035"/>
              <a:gd name="connsiteX38" fmla="*/ 555812 w 941294"/>
              <a:gd name="connsiteY38" fmla="*/ 8964 h 753035"/>
              <a:gd name="connsiteX39" fmla="*/ 528918 w 941294"/>
              <a:gd name="connsiteY39" fmla="*/ 0 h 753035"/>
              <a:gd name="connsiteX40" fmla="*/ 466165 w 941294"/>
              <a:gd name="connsiteY40" fmla="*/ 26894 h 753035"/>
              <a:gd name="connsiteX41" fmla="*/ 457200 w 941294"/>
              <a:gd name="connsiteY41" fmla="*/ 53788 h 753035"/>
              <a:gd name="connsiteX42" fmla="*/ 349624 w 941294"/>
              <a:gd name="connsiteY42" fmla="*/ 80682 h 753035"/>
              <a:gd name="connsiteX43" fmla="*/ 322730 w 941294"/>
              <a:gd name="connsiteY43" fmla="*/ 89647 h 753035"/>
              <a:gd name="connsiteX44" fmla="*/ 170330 w 941294"/>
              <a:gd name="connsiteY44" fmla="*/ 80682 h 75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41294" h="753035">
                <a:moveTo>
                  <a:pt x="170330" y="80682"/>
                </a:moveTo>
                <a:cubicBezTo>
                  <a:pt x="124012" y="80682"/>
                  <a:pt x="86479" y="84747"/>
                  <a:pt x="44824" y="89647"/>
                </a:cubicBezTo>
                <a:cubicBezTo>
                  <a:pt x="35439" y="90751"/>
                  <a:pt x="26033" y="93749"/>
                  <a:pt x="17930" y="98611"/>
                </a:cubicBezTo>
                <a:cubicBezTo>
                  <a:pt x="10682" y="102960"/>
                  <a:pt x="5977" y="110564"/>
                  <a:pt x="0" y="116541"/>
                </a:cubicBezTo>
                <a:cubicBezTo>
                  <a:pt x="2988" y="134470"/>
                  <a:pt x="836" y="154071"/>
                  <a:pt x="8965" y="170329"/>
                </a:cubicBezTo>
                <a:cubicBezTo>
                  <a:pt x="16525" y="185448"/>
                  <a:pt x="44824" y="206188"/>
                  <a:pt x="44824" y="206188"/>
                </a:cubicBezTo>
                <a:cubicBezTo>
                  <a:pt x="59766" y="251011"/>
                  <a:pt x="56777" y="224117"/>
                  <a:pt x="35859" y="286870"/>
                </a:cubicBezTo>
                <a:lnTo>
                  <a:pt x="26894" y="313764"/>
                </a:lnTo>
                <a:cubicBezTo>
                  <a:pt x="29882" y="334682"/>
                  <a:pt x="32079" y="355728"/>
                  <a:pt x="35859" y="376517"/>
                </a:cubicBezTo>
                <a:cubicBezTo>
                  <a:pt x="38063" y="388639"/>
                  <a:pt x="37990" y="402124"/>
                  <a:pt x="44824" y="412376"/>
                </a:cubicBezTo>
                <a:cubicBezTo>
                  <a:pt x="74256" y="456525"/>
                  <a:pt x="79472" y="453809"/>
                  <a:pt x="116541" y="466164"/>
                </a:cubicBezTo>
                <a:cubicBezTo>
                  <a:pt x="159838" y="509461"/>
                  <a:pt x="104815" y="456782"/>
                  <a:pt x="161365" y="502023"/>
                </a:cubicBezTo>
                <a:cubicBezTo>
                  <a:pt x="179611" y="516620"/>
                  <a:pt x="183913" y="526882"/>
                  <a:pt x="197224" y="546847"/>
                </a:cubicBezTo>
                <a:cubicBezTo>
                  <a:pt x="201460" y="563790"/>
                  <a:pt x="205775" y="598136"/>
                  <a:pt x="224118" y="609600"/>
                </a:cubicBezTo>
                <a:cubicBezTo>
                  <a:pt x="240144" y="619617"/>
                  <a:pt x="262181" y="617045"/>
                  <a:pt x="277906" y="627529"/>
                </a:cubicBezTo>
                <a:cubicBezTo>
                  <a:pt x="315051" y="652294"/>
                  <a:pt x="294347" y="642846"/>
                  <a:pt x="340659" y="654423"/>
                </a:cubicBezTo>
                <a:cubicBezTo>
                  <a:pt x="372539" y="670364"/>
                  <a:pt x="372629" y="672522"/>
                  <a:pt x="403412" y="681317"/>
                </a:cubicBezTo>
                <a:cubicBezTo>
                  <a:pt x="415259" y="684702"/>
                  <a:pt x="427735" y="685956"/>
                  <a:pt x="439271" y="690282"/>
                </a:cubicBezTo>
                <a:cubicBezTo>
                  <a:pt x="509898" y="716767"/>
                  <a:pt x="438188" y="701611"/>
                  <a:pt x="519953" y="726141"/>
                </a:cubicBezTo>
                <a:cubicBezTo>
                  <a:pt x="641172" y="762508"/>
                  <a:pt x="486614" y="703841"/>
                  <a:pt x="609600" y="753035"/>
                </a:cubicBezTo>
                <a:cubicBezTo>
                  <a:pt x="633506" y="747059"/>
                  <a:pt x="659777" y="747073"/>
                  <a:pt x="681318" y="735106"/>
                </a:cubicBezTo>
                <a:cubicBezTo>
                  <a:pt x="689579" y="730517"/>
                  <a:pt x="688593" y="717509"/>
                  <a:pt x="690283" y="708211"/>
                </a:cubicBezTo>
                <a:cubicBezTo>
                  <a:pt x="694593" y="684508"/>
                  <a:pt x="689151" y="658368"/>
                  <a:pt x="699247" y="636494"/>
                </a:cubicBezTo>
                <a:cubicBezTo>
                  <a:pt x="718391" y="595015"/>
                  <a:pt x="743468" y="597801"/>
                  <a:pt x="770965" y="573741"/>
                </a:cubicBezTo>
                <a:cubicBezTo>
                  <a:pt x="786867" y="559827"/>
                  <a:pt x="798207" y="540638"/>
                  <a:pt x="815789" y="528917"/>
                </a:cubicBezTo>
                <a:cubicBezTo>
                  <a:pt x="877440" y="487817"/>
                  <a:pt x="849135" y="499873"/>
                  <a:pt x="896471" y="484094"/>
                </a:cubicBezTo>
                <a:cubicBezTo>
                  <a:pt x="939012" y="441553"/>
                  <a:pt x="926985" y="464272"/>
                  <a:pt x="941294" y="421341"/>
                </a:cubicBezTo>
                <a:cubicBezTo>
                  <a:pt x="938306" y="394447"/>
                  <a:pt x="937637" y="367193"/>
                  <a:pt x="932330" y="340659"/>
                </a:cubicBezTo>
                <a:cubicBezTo>
                  <a:pt x="928624" y="322126"/>
                  <a:pt x="920376" y="304800"/>
                  <a:pt x="914400" y="286870"/>
                </a:cubicBezTo>
                <a:lnTo>
                  <a:pt x="905436" y="259976"/>
                </a:lnTo>
                <a:cubicBezTo>
                  <a:pt x="902448" y="230094"/>
                  <a:pt x="906572" y="198611"/>
                  <a:pt x="896471" y="170329"/>
                </a:cubicBezTo>
                <a:cubicBezTo>
                  <a:pt x="891676" y="156902"/>
                  <a:pt x="850022" y="124693"/>
                  <a:pt x="833718" y="116541"/>
                </a:cubicBezTo>
                <a:cubicBezTo>
                  <a:pt x="825266" y="112315"/>
                  <a:pt x="815789" y="110564"/>
                  <a:pt x="806824" y="107576"/>
                </a:cubicBezTo>
                <a:cubicBezTo>
                  <a:pt x="800847" y="101600"/>
                  <a:pt x="796142" y="93995"/>
                  <a:pt x="788894" y="89647"/>
                </a:cubicBezTo>
                <a:cubicBezTo>
                  <a:pt x="771917" y="79461"/>
                  <a:pt x="719077" y="73528"/>
                  <a:pt x="708212" y="71717"/>
                </a:cubicBezTo>
                <a:cubicBezTo>
                  <a:pt x="696259" y="65741"/>
                  <a:pt x="684636" y="59052"/>
                  <a:pt x="672353" y="53788"/>
                </a:cubicBezTo>
                <a:cubicBezTo>
                  <a:pt x="663667" y="50066"/>
                  <a:pt x="654145" y="48545"/>
                  <a:pt x="645459" y="44823"/>
                </a:cubicBezTo>
                <a:cubicBezTo>
                  <a:pt x="633176" y="39559"/>
                  <a:pt x="622008" y="31857"/>
                  <a:pt x="609600" y="26894"/>
                </a:cubicBezTo>
                <a:cubicBezTo>
                  <a:pt x="592053" y="19875"/>
                  <a:pt x="573741" y="14940"/>
                  <a:pt x="555812" y="8964"/>
                </a:cubicBezTo>
                <a:lnTo>
                  <a:pt x="528918" y="0"/>
                </a:lnTo>
                <a:cubicBezTo>
                  <a:pt x="499325" y="5918"/>
                  <a:pt x="481822" y="798"/>
                  <a:pt x="466165" y="26894"/>
                </a:cubicBezTo>
                <a:cubicBezTo>
                  <a:pt x="461303" y="34997"/>
                  <a:pt x="464890" y="48296"/>
                  <a:pt x="457200" y="53788"/>
                </a:cubicBezTo>
                <a:cubicBezTo>
                  <a:pt x="432659" y="71317"/>
                  <a:pt x="377340" y="74523"/>
                  <a:pt x="349624" y="80682"/>
                </a:cubicBezTo>
                <a:cubicBezTo>
                  <a:pt x="340399" y="82732"/>
                  <a:pt x="331695" y="86659"/>
                  <a:pt x="322730" y="89647"/>
                </a:cubicBezTo>
                <a:cubicBezTo>
                  <a:pt x="200264" y="79441"/>
                  <a:pt x="216648" y="80682"/>
                  <a:pt x="170330" y="8068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5267218" y="1021434"/>
            <a:ext cx="1057835" cy="952113"/>
          </a:xfrm>
          <a:custGeom>
            <a:avLst/>
            <a:gdLst>
              <a:gd name="connsiteX0" fmla="*/ 44824 w 1057835"/>
              <a:gd name="connsiteY0" fmla="*/ 1854 h 952113"/>
              <a:gd name="connsiteX1" fmla="*/ 26894 w 1057835"/>
              <a:gd name="connsiteY1" fmla="*/ 82536 h 952113"/>
              <a:gd name="connsiteX2" fmla="*/ 0 w 1057835"/>
              <a:gd name="connsiteY2" fmla="*/ 136324 h 952113"/>
              <a:gd name="connsiteX3" fmla="*/ 80682 w 1057835"/>
              <a:gd name="connsiteY3" fmla="*/ 234936 h 952113"/>
              <a:gd name="connsiteX4" fmla="*/ 134471 w 1057835"/>
              <a:gd name="connsiteY4" fmla="*/ 270795 h 952113"/>
              <a:gd name="connsiteX5" fmla="*/ 143435 w 1057835"/>
              <a:gd name="connsiteY5" fmla="*/ 297689 h 952113"/>
              <a:gd name="connsiteX6" fmla="*/ 134471 w 1057835"/>
              <a:gd name="connsiteY6" fmla="*/ 387336 h 952113"/>
              <a:gd name="connsiteX7" fmla="*/ 80682 w 1057835"/>
              <a:gd name="connsiteY7" fmla="*/ 459054 h 952113"/>
              <a:gd name="connsiteX8" fmla="*/ 62753 w 1057835"/>
              <a:gd name="connsiteY8" fmla="*/ 494913 h 952113"/>
              <a:gd name="connsiteX9" fmla="*/ 44824 w 1057835"/>
              <a:gd name="connsiteY9" fmla="*/ 548701 h 952113"/>
              <a:gd name="connsiteX10" fmla="*/ 71718 w 1057835"/>
              <a:gd name="connsiteY10" fmla="*/ 638348 h 952113"/>
              <a:gd name="connsiteX11" fmla="*/ 107577 w 1057835"/>
              <a:gd name="connsiteY11" fmla="*/ 656277 h 952113"/>
              <a:gd name="connsiteX12" fmla="*/ 125506 w 1057835"/>
              <a:gd name="connsiteY12" fmla="*/ 674207 h 952113"/>
              <a:gd name="connsiteX13" fmla="*/ 152400 w 1057835"/>
              <a:gd name="connsiteY13" fmla="*/ 683171 h 952113"/>
              <a:gd name="connsiteX14" fmla="*/ 170329 w 1057835"/>
              <a:gd name="connsiteY14" fmla="*/ 710065 h 952113"/>
              <a:gd name="connsiteX15" fmla="*/ 179294 w 1057835"/>
              <a:gd name="connsiteY15" fmla="*/ 835571 h 952113"/>
              <a:gd name="connsiteX16" fmla="*/ 224118 w 1057835"/>
              <a:gd name="connsiteY16" fmla="*/ 889360 h 952113"/>
              <a:gd name="connsiteX17" fmla="*/ 251012 w 1057835"/>
              <a:gd name="connsiteY17" fmla="*/ 907289 h 952113"/>
              <a:gd name="connsiteX18" fmla="*/ 313765 w 1057835"/>
              <a:gd name="connsiteY18" fmla="*/ 925218 h 952113"/>
              <a:gd name="connsiteX19" fmla="*/ 340659 w 1057835"/>
              <a:gd name="connsiteY19" fmla="*/ 934183 h 952113"/>
              <a:gd name="connsiteX20" fmla="*/ 448235 w 1057835"/>
              <a:gd name="connsiteY20" fmla="*/ 952113 h 952113"/>
              <a:gd name="connsiteX21" fmla="*/ 564777 w 1057835"/>
              <a:gd name="connsiteY21" fmla="*/ 934183 h 952113"/>
              <a:gd name="connsiteX22" fmla="*/ 618565 w 1057835"/>
              <a:gd name="connsiteY22" fmla="*/ 898324 h 952113"/>
              <a:gd name="connsiteX23" fmla="*/ 672353 w 1057835"/>
              <a:gd name="connsiteY23" fmla="*/ 871430 h 952113"/>
              <a:gd name="connsiteX24" fmla="*/ 860612 w 1057835"/>
              <a:gd name="connsiteY24" fmla="*/ 862465 h 952113"/>
              <a:gd name="connsiteX25" fmla="*/ 887506 w 1057835"/>
              <a:gd name="connsiteY25" fmla="*/ 853501 h 952113"/>
              <a:gd name="connsiteX26" fmla="*/ 923365 w 1057835"/>
              <a:gd name="connsiteY26" fmla="*/ 844536 h 952113"/>
              <a:gd name="connsiteX27" fmla="*/ 950259 w 1057835"/>
              <a:gd name="connsiteY27" fmla="*/ 790748 h 952113"/>
              <a:gd name="connsiteX28" fmla="*/ 968188 w 1057835"/>
              <a:gd name="connsiteY28" fmla="*/ 772818 h 952113"/>
              <a:gd name="connsiteX29" fmla="*/ 1004047 w 1057835"/>
              <a:gd name="connsiteY29" fmla="*/ 719030 h 952113"/>
              <a:gd name="connsiteX30" fmla="*/ 1039906 w 1057835"/>
              <a:gd name="connsiteY30" fmla="*/ 665242 h 952113"/>
              <a:gd name="connsiteX31" fmla="*/ 1057835 w 1057835"/>
              <a:gd name="connsiteY31" fmla="*/ 638348 h 952113"/>
              <a:gd name="connsiteX32" fmla="*/ 1039906 w 1057835"/>
              <a:gd name="connsiteY32" fmla="*/ 548701 h 952113"/>
              <a:gd name="connsiteX33" fmla="*/ 1021977 w 1057835"/>
              <a:gd name="connsiteY33" fmla="*/ 521807 h 952113"/>
              <a:gd name="connsiteX34" fmla="*/ 1004047 w 1057835"/>
              <a:gd name="connsiteY34" fmla="*/ 503877 h 952113"/>
              <a:gd name="connsiteX35" fmla="*/ 968188 w 1057835"/>
              <a:gd name="connsiteY35" fmla="*/ 468018 h 952113"/>
              <a:gd name="connsiteX36" fmla="*/ 914400 w 1057835"/>
              <a:gd name="connsiteY36" fmla="*/ 414230 h 952113"/>
              <a:gd name="connsiteX37" fmla="*/ 860612 w 1057835"/>
              <a:gd name="connsiteY37" fmla="*/ 387336 h 952113"/>
              <a:gd name="connsiteX38" fmla="*/ 842682 w 1057835"/>
              <a:gd name="connsiteY38" fmla="*/ 234936 h 952113"/>
              <a:gd name="connsiteX39" fmla="*/ 797859 w 1057835"/>
              <a:gd name="connsiteY39" fmla="*/ 190113 h 952113"/>
              <a:gd name="connsiteX40" fmla="*/ 762000 w 1057835"/>
              <a:gd name="connsiteY40" fmla="*/ 172183 h 952113"/>
              <a:gd name="connsiteX41" fmla="*/ 708212 w 1057835"/>
              <a:gd name="connsiteY41" fmla="*/ 145289 h 952113"/>
              <a:gd name="connsiteX42" fmla="*/ 690282 w 1057835"/>
              <a:gd name="connsiteY42" fmla="*/ 127360 h 952113"/>
              <a:gd name="connsiteX43" fmla="*/ 636494 w 1057835"/>
              <a:gd name="connsiteY43" fmla="*/ 109430 h 952113"/>
              <a:gd name="connsiteX44" fmla="*/ 484094 w 1057835"/>
              <a:gd name="connsiteY44" fmla="*/ 118395 h 952113"/>
              <a:gd name="connsiteX45" fmla="*/ 448235 w 1057835"/>
              <a:gd name="connsiteY45" fmla="*/ 127360 h 952113"/>
              <a:gd name="connsiteX46" fmla="*/ 403412 w 1057835"/>
              <a:gd name="connsiteY46" fmla="*/ 82536 h 952113"/>
              <a:gd name="connsiteX47" fmla="*/ 385482 w 1057835"/>
              <a:gd name="connsiteY47" fmla="*/ 64607 h 952113"/>
              <a:gd name="connsiteX48" fmla="*/ 367553 w 1057835"/>
              <a:gd name="connsiteY48" fmla="*/ 46677 h 952113"/>
              <a:gd name="connsiteX49" fmla="*/ 313765 w 1057835"/>
              <a:gd name="connsiteY49" fmla="*/ 28748 h 952113"/>
              <a:gd name="connsiteX50" fmla="*/ 286871 w 1057835"/>
              <a:gd name="connsiteY50" fmla="*/ 19783 h 952113"/>
              <a:gd name="connsiteX51" fmla="*/ 44824 w 1057835"/>
              <a:gd name="connsiteY51" fmla="*/ 1854 h 9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57835" h="952113">
                <a:moveTo>
                  <a:pt x="44824" y="1854"/>
                </a:moveTo>
                <a:cubicBezTo>
                  <a:pt x="1495" y="12313"/>
                  <a:pt x="37929" y="60466"/>
                  <a:pt x="26894" y="82536"/>
                </a:cubicBezTo>
                <a:cubicBezTo>
                  <a:pt x="-7863" y="152049"/>
                  <a:pt x="22534" y="68725"/>
                  <a:pt x="0" y="136324"/>
                </a:cubicBezTo>
                <a:cubicBezTo>
                  <a:pt x="14003" y="206335"/>
                  <a:pt x="-1611" y="180075"/>
                  <a:pt x="80682" y="234936"/>
                </a:cubicBezTo>
                <a:lnTo>
                  <a:pt x="134471" y="270795"/>
                </a:lnTo>
                <a:cubicBezTo>
                  <a:pt x="137459" y="279760"/>
                  <a:pt x="143435" y="288239"/>
                  <a:pt x="143435" y="297689"/>
                </a:cubicBezTo>
                <a:cubicBezTo>
                  <a:pt x="143435" y="327720"/>
                  <a:pt x="143429" y="358672"/>
                  <a:pt x="134471" y="387336"/>
                </a:cubicBezTo>
                <a:cubicBezTo>
                  <a:pt x="125256" y="416824"/>
                  <a:pt x="101559" y="438177"/>
                  <a:pt x="80682" y="459054"/>
                </a:cubicBezTo>
                <a:cubicBezTo>
                  <a:pt x="74706" y="471007"/>
                  <a:pt x="67716" y="482505"/>
                  <a:pt x="62753" y="494913"/>
                </a:cubicBezTo>
                <a:cubicBezTo>
                  <a:pt x="55734" y="512460"/>
                  <a:pt x="44824" y="548701"/>
                  <a:pt x="44824" y="548701"/>
                </a:cubicBezTo>
                <a:cubicBezTo>
                  <a:pt x="49026" y="578117"/>
                  <a:pt x="45272" y="616310"/>
                  <a:pt x="71718" y="638348"/>
                </a:cubicBezTo>
                <a:cubicBezTo>
                  <a:pt x="81984" y="646903"/>
                  <a:pt x="95624" y="650301"/>
                  <a:pt x="107577" y="656277"/>
                </a:cubicBezTo>
                <a:cubicBezTo>
                  <a:pt x="113553" y="662254"/>
                  <a:pt x="118258" y="669858"/>
                  <a:pt x="125506" y="674207"/>
                </a:cubicBezTo>
                <a:cubicBezTo>
                  <a:pt x="133609" y="679069"/>
                  <a:pt x="145021" y="677268"/>
                  <a:pt x="152400" y="683171"/>
                </a:cubicBezTo>
                <a:cubicBezTo>
                  <a:pt x="160813" y="689901"/>
                  <a:pt x="164353" y="701100"/>
                  <a:pt x="170329" y="710065"/>
                </a:cubicBezTo>
                <a:cubicBezTo>
                  <a:pt x="173317" y="751900"/>
                  <a:pt x="170195" y="794628"/>
                  <a:pt x="179294" y="835571"/>
                </a:cubicBezTo>
                <a:cubicBezTo>
                  <a:pt x="181179" y="844053"/>
                  <a:pt x="212640" y="880177"/>
                  <a:pt x="224118" y="889360"/>
                </a:cubicBezTo>
                <a:cubicBezTo>
                  <a:pt x="232531" y="896091"/>
                  <a:pt x="241375" y="902471"/>
                  <a:pt x="251012" y="907289"/>
                </a:cubicBezTo>
                <a:cubicBezTo>
                  <a:pt x="265347" y="914456"/>
                  <a:pt x="300354" y="921386"/>
                  <a:pt x="313765" y="925218"/>
                </a:cubicBezTo>
                <a:cubicBezTo>
                  <a:pt x="322851" y="927814"/>
                  <a:pt x="331492" y="931891"/>
                  <a:pt x="340659" y="934183"/>
                </a:cubicBezTo>
                <a:cubicBezTo>
                  <a:pt x="375616" y="942923"/>
                  <a:pt x="412814" y="947053"/>
                  <a:pt x="448235" y="952113"/>
                </a:cubicBezTo>
                <a:cubicBezTo>
                  <a:pt x="453472" y="951531"/>
                  <a:pt x="542594" y="945275"/>
                  <a:pt x="564777" y="934183"/>
                </a:cubicBezTo>
                <a:cubicBezTo>
                  <a:pt x="584050" y="924546"/>
                  <a:pt x="600636" y="910277"/>
                  <a:pt x="618565" y="898324"/>
                </a:cubicBezTo>
                <a:cubicBezTo>
                  <a:pt x="635184" y="887245"/>
                  <a:pt x="651146" y="873197"/>
                  <a:pt x="672353" y="871430"/>
                </a:cubicBezTo>
                <a:cubicBezTo>
                  <a:pt x="734960" y="866213"/>
                  <a:pt x="797859" y="865453"/>
                  <a:pt x="860612" y="862465"/>
                </a:cubicBezTo>
                <a:cubicBezTo>
                  <a:pt x="869577" y="859477"/>
                  <a:pt x="878420" y="856097"/>
                  <a:pt x="887506" y="853501"/>
                </a:cubicBezTo>
                <a:cubicBezTo>
                  <a:pt x="899353" y="850116"/>
                  <a:pt x="913113" y="851370"/>
                  <a:pt x="923365" y="844536"/>
                </a:cubicBezTo>
                <a:cubicBezTo>
                  <a:pt x="946033" y="829424"/>
                  <a:pt x="938328" y="810634"/>
                  <a:pt x="950259" y="790748"/>
                </a:cubicBezTo>
                <a:cubicBezTo>
                  <a:pt x="954607" y="783500"/>
                  <a:pt x="962212" y="778795"/>
                  <a:pt x="968188" y="772818"/>
                </a:cubicBezTo>
                <a:cubicBezTo>
                  <a:pt x="985333" y="721384"/>
                  <a:pt x="964875" y="769394"/>
                  <a:pt x="1004047" y="719030"/>
                </a:cubicBezTo>
                <a:cubicBezTo>
                  <a:pt x="1017277" y="702021"/>
                  <a:pt x="1027953" y="683171"/>
                  <a:pt x="1039906" y="665242"/>
                </a:cubicBezTo>
                <a:lnTo>
                  <a:pt x="1057835" y="638348"/>
                </a:lnTo>
                <a:cubicBezTo>
                  <a:pt x="1054531" y="615217"/>
                  <a:pt x="1052424" y="573738"/>
                  <a:pt x="1039906" y="548701"/>
                </a:cubicBezTo>
                <a:cubicBezTo>
                  <a:pt x="1035088" y="539064"/>
                  <a:pt x="1028708" y="530220"/>
                  <a:pt x="1021977" y="521807"/>
                </a:cubicBezTo>
                <a:cubicBezTo>
                  <a:pt x="1016697" y="515207"/>
                  <a:pt x="1010024" y="509854"/>
                  <a:pt x="1004047" y="503877"/>
                </a:cubicBezTo>
                <a:cubicBezTo>
                  <a:pt x="984922" y="446503"/>
                  <a:pt x="1011219" y="501486"/>
                  <a:pt x="968188" y="468018"/>
                </a:cubicBezTo>
                <a:cubicBezTo>
                  <a:pt x="948173" y="452451"/>
                  <a:pt x="938455" y="422249"/>
                  <a:pt x="914400" y="414230"/>
                </a:cubicBezTo>
                <a:cubicBezTo>
                  <a:pt x="877285" y="401858"/>
                  <a:pt x="895369" y="410507"/>
                  <a:pt x="860612" y="387336"/>
                </a:cubicBezTo>
                <a:cubicBezTo>
                  <a:pt x="831598" y="300297"/>
                  <a:pt x="882437" y="460213"/>
                  <a:pt x="842682" y="234936"/>
                </a:cubicBezTo>
                <a:cubicBezTo>
                  <a:pt x="838995" y="214046"/>
                  <a:pt x="813499" y="199050"/>
                  <a:pt x="797859" y="190113"/>
                </a:cubicBezTo>
                <a:cubicBezTo>
                  <a:pt x="786256" y="183483"/>
                  <a:pt x="773603" y="178813"/>
                  <a:pt x="762000" y="172183"/>
                </a:cubicBezTo>
                <a:cubicBezTo>
                  <a:pt x="713342" y="144378"/>
                  <a:pt x="757519" y="161725"/>
                  <a:pt x="708212" y="145289"/>
                </a:cubicBezTo>
                <a:cubicBezTo>
                  <a:pt x="702235" y="139313"/>
                  <a:pt x="697842" y="131140"/>
                  <a:pt x="690282" y="127360"/>
                </a:cubicBezTo>
                <a:cubicBezTo>
                  <a:pt x="673378" y="118908"/>
                  <a:pt x="636494" y="109430"/>
                  <a:pt x="636494" y="109430"/>
                </a:cubicBezTo>
                <a:cubicBezTo>
                  <a:pt x="585694" y="112418"/>
                  <a:pt x="534753" y="113570"/>
                  <a:pt x="484094" y="118395"/>
                </a:cubicBezTo>
                <a:cubicBezTo>
                  <a:pt x="471829" y="119563"/>
                  <a:pt x="459494" y="132364"/>
                  <a:pt x="448235" y="127360"/>
                </a:cubicBezTo>
                <a:cubicBezTo>
                  <a:pt x="428926" y="118778"/>
                  <a:pt x="418353" y="97477"/>
                  <a:pt x="403412" y="82536"/>
                </a:cubicBezTo>
                <a:lnTo>
                  <a:pt x="385482" y="64607"/>
                </a:lnTo>
                <a:cubicBezTo>
                  <a:pt x="379505" y="58630"/>
                  <a:pt x="375571" y="49350"/>
                  <a:pt x="367553" y="46677"/>
                </a:cubicBezTo>
                <a:lnTo>
                  <a:pt x="313765" y="28748"/>
                </a:lnTo>
                <a:lnTo>
                  <a:pt x="286871" y="19783"/>
                </a:lnTo>
                <a:cubicBezTo>
                  <a:pt x="38147" y="28995"/>
                  <a:pt x="88153" y="-8605"/>
                  <a:pt x="44824" y="185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3206976" y="1497490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K</a:t>
            </a:r>
            <a:r>
              <a:rPr lang="cs-CZ" sz="2400" b="1" baseline="300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1424935" y="540510"/>
            <a:ext cx="780945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Ca</a:t>
            </a:r>
            <a:r>
              <a:rPr lang="cs-CZ" sz="2400" b="1" baseline="30000" dirty="0">
                <a:solidFill>
                  <a:schemeClr val="tx2"/>
                </a:solidFill>
              </a:rPr>
              <a:t>2+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349533" y="959593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H</a:t>
            </a:r>
            <a:r>
              <a:rPr lang="cs-CZ" sz="2400" b="1" baseline="300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912785" y="1722680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H</a:t>
            </a:r>
            <a:r>
              <a:rPr lang="cs-CZ" sz="2400" b="1" baseline="300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2647254" y="1708376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H</a:t>
            </a:r>
            <a:r>
              <a:rPr lang="cs-CZ" sz="2400" b="1" baseline="300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88" name="Obdélník 87"/>
          <p:cNvSpPr/>
          <p:nvPr/>
        </p:nvSpPr>
        <p:spPr>
          <a:xfrm>
            <a:off x="5387587" y="342373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H</a:t>
            </a:r>
            <a:r>
              <a:rPr lang="cs-CZ" sz="2400" b="1" baseline="300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4416841" y="38777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K</a:t>
            </a:r>
            <a:r>
              <a:rPr lang="cs-CZ" sz="2400" b="1" baseline="300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2037347" y="828713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K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-321869" y="-99392"/>
            <a:ext cx="2536415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u="sng" dirty="0" err="1">
                <a:solidFill>
                  <a:schemeClr val="tx2"/>
                </a:solidFill>
              </a:rPr>
              <a:t>Active</a:t>
            </a:r>
            <a:r>
              <a:rPr lang="cs-CZ" sz="2400" b="1" u="sng" dirty="0">
                <a:solidFill>
                  <a:schemeClr val="tx2"/>
                </a:solidFill>
              </a:rPr>
              <a:t> acidity</a:t>
            </a:r>
            <a:endParaRPr lang="cs-CZ" sz="2400" b="1" u="sng" baseline="30000" dirty="0">
              <a:solidFill>
                <a:schemeClr val="tx2"/>
              </a:solidFill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2941488" y="270689"/>
            <a:ext cx="780945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Ca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grpSp>
        <p:nvGrpSpPr>
          <p:cNvPr id="2" name="Skupina 57"/>
          <p:cNvGrpSpPr/>
          <p:nvPr/>
        </p:nvGrpSpPr>
        <p:grpSpPr>
          <a:xfrm>
            <a:off x="2377099" y="653207"/>
            <a:ext cx="920388" cy="733664"/>
            <a:chOff x="1373006" y="604754"/>
            <a:chExt cx="920388" cy="733664"/>
          </a:xfrm>
        </p:grpSpPr>
        <p:cxnSp>
          <p:nvCxnSpPr>
            <p:cNvPr id="34" name="Přímá spojnice 33"/>
            <p:cNvCxnSpPr>
              <a:stCxn id="7" idx="3"/>
            </p:cNvCxnSpPr>
            <p:nvPr/>
          </p:nvCxnSpPr>
          <p:spPr>
            <a:xfrm flipH="1">
              <a:off x="1373006" y="900589"/>
              <a:ext cx="239070" cy="107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>
              <a:stCxn id="7" idx="24"/>
            </p:cNvCxnSpPr>
            <p:nvPr/>
          </p:nvCxnSpPr>
          <p:spPr>
            <a:xfrm flipV="1">
              <a:off x="2087206" y="604754"/>
              <a:ext cx="136225" cy="1255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Skupina 55"/>
            <p:cNvGrpSpPr/>
            <p:nvPr/>
          </p:nvGrpSpPr>
          <p:grpSpPr>
            <a:xfrm>
              <a:off x="1566516" y="604754"/>
              <a:ext cx="726878" cy="733664"/>
              <a:chOff x="1566516" y="599440"/>
              <a:chExt cx="726878" cy="733664"/>
            </a:xfrm>
          </p:grpSpPr>
          <p:sp>
            <p:nvSpPr>
              <p:cNvPr id="7" name="Volný tvar 6"/>
              <p:cNvSpPr/>
              <p:nvPr/>
            </p:nvSpPr>
            <p:spPr>
              <a:xfrm>
                <a:off x="1566516" y="599440"/>
                <a:ext cx="726878" cy="573741"/>
              </a:xfrm>
              <a:custGeom>
                <a:avLst/>
                <a:gdLst>
                  <a:gd name="connsiteX0" fmla="*/ 45560 w 726878"/>
                  <a:gd name="connsiteY0" fmla="*/ 143435 h 573741"/>
                  <a:gd name="connsiteX1" fmla="*/ 737 w 726878"/>
                  <a:gd name="connsiteY1" fmla="*/ 215153 h 573741"/>
                  <a:gd name="connsiteX2" fmla="*/ 27631 w 726878"/>
                  <a:gd name="connsiteY2" fmla="*/ 268941 h 573741"/>
                  <a:gd name="connsiteX3" fmla="*/ 45560 w 726878"/>
                  <a:gd name="connsiteY3" fmla="*/ 295835 h 573741"/>
                  <a:gd name="connsiteX4" fmla="*/ 135207 w 726878"/>
                  <a:gd name="connsiteY4" fmla="*/ 322729 h 573741"/>
                  <a:gd name="connsiteX5" fmla="*/ 171066 w 726878"/>
                  <a:gd name="connsiteY5" fmla="*/ 340659 h 573741"/>
                  <a:gd name="connsiteX6" fmla="*/ 206925 w 726878"/>
                  <a:gd name="connsiteY6" fmla="*/ 349623 h 573741"/>
                  <a:gd name="connsiteX7" fmla="*/ 287607 w 726878"/>
                  <a:gd name="connsiteY7" fmla="*/ 367553 h 573741"/>
                  <a:gd name="connsiteX8" fmla="*/ 296572 w 726878"/>
                  <a:gd name="connsiteY8" fmla="*/ 466165 h 573741"/>
                  <a:gd name="connsiteX9" fmla="*/ 350360 w 726878"/>
                  <a:gd name="connsiteY9" fmla="*/ 510988 h 573741"/>
                  <a:gd name="connsiteX10" fmla="*/ 386219 w 726878"/>
                  <a:gd name="connsiteY10" fmla="*/ 528917 h 573741"/>
                  <a:gd name="connsiteX11" fmla="*/ 448972 w 726878"/>
                  <a:gd name="connsiteY11" fmla="*/ 564776 h 573741"/>
                  <a:gd name="connsiteX12" fmla="*/ 511725 w 726878"/>
                  <a:gd name="connsiteY12" fmla="*/ 573741 h 573741"/>
                  <a:gd name="connsiteX13" fmla="*/ 637231 w 726878"/>
                  <a:gd name="connsiteY13" fmla="*/ 564776 h 573741"/>
                  <a:gd name="connsiteX14" fmla="*/ 664125 w 726878"/>
                  <a:gd name="connsiteY14" fmla="*/ 546847 h 573741"/>
                  <a:gd name="connsiteX15" fmla="*/ 699984 w 726878"/>
                  <a:gd name="connsiteY15" fmla="*/ 510988 h 573741"/>
                  <a:gd name="connsiteX16" fmla="*/ 717913 w 726878"/>
                  <a:gd name="connsiteY16" fmla="*/ 448235 h 573741"/>
                  <a:gd name="connsiteX17" fmla="*/ 726878 w 726878"/>
                  <a:gd name="connsiteY17" fmla="*/ 385482 h 573741"/>
                  <a:gd name="connsiteX18" fmla="*/ 708948 w 726878"/>
                  <a:gd name="connsiteY18" fmla="*/ 295835 h 573741"/>
                  <a:gd name="connsiteX19" fmla="*/ 691019 w 726878"/>
                  <a:gd name="connsiteY19" fmla="*/ 242047 h 573741"/>
                  <a:gd name="connsiteX20" fmla="*/ 655160 w 726878"/>
                  <a:gd name="connsiteY20" fmla="*/ 206188 h 573741"/>
                  <a:gd name="connsiteX21" fmla="*/ 628266 w 726878"/>
                  <a:gd name="connsiteY21" fmla="*/ 197223 h 573741"/>
                  <a:gd name="connsiteX22" fmla="*/ 574478 w 726878"/>
                  <a:gd name="connsiteY22" fmla="*/ 152400 h 573741"/>
                  <a:gd name="connsiteX23" fmla="*/ 556548 w 726878"/>
                  <a:gd name="connsiteY23" fmla="*/ 134470 h 573741"/>
                  <a:gd name="connsiteX24" fmla="*/ 520690 w 726878"/>
                  <a:gd name="connsiteY24" fmla="*/ 125506 h 573741"/>
                  <a:gd name="connsiteX25" fmla="*/ 502760 w 726878"/>
                  <a:gd name="connsiteY25" fmla="*/ 107576 h 573741"/>
                  <a:gd name="connsiteX26" fmla="*/ 466901 w 726878"/>
                  <a:gd name="connsiteY26" fmla="*/ 35859 h 573741"/>
                  <a:gd name="connsiteX27" fmla="*/ 457937 w 726878"/>
                  <a:gd name="connsiteY27" fmla="*/ 8965 h 573741"/>
                  <a:gd name="connsiteX28" fmla="*/ 431043 w 726878"/>
                  <a:gd name="connsiteY28" fmla="*/ 0 h 573741"/>
                  <a:gd name="connsiteX29" fmla="*/ 251748 w 726878"/>
                  <a:gd name="connsiteY29" fmla="*/ 8965 h 573741"/>
                  <a:gd name="connsiteX30" fmla="*/ 180031 w 726878"/>
                  <a:gd name="connsiteY30" fmla="*/ 53788 h 573741"/>
                  <a:gd name="connsiteX31" fmla="*/ 162101 w 726878"/>
                  <a:gd name="connsiteY31" fmla="*/ 71717 h 573741"/>
                  <a:gd name="connsiteX32" fmla="*/ 153137 w 726878"/>
                  <a:gd name="connsiteY32" fmla="*/ 98612 h 573741"/>
                  <a:gd name="connsiteX33" fmla="*/ 90384 w 726878"/>
                  <a:gd name="connsiteY33" fmla="*/ 116541 h 573741"/>
                  <a:gd name="connsiteX34" fmla="*/ 54525 w 726878"/>
                  <a:gd name="connsiteY34" fmla="*/ 161365 h 573741"/>
                  <a:gd name="connsiteX35" fmla="*/ 45560 w 726878"/>
                  <a:gd name="connsiteY35" fmla="*/ 143435 h 57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26878" h="573741">
                    <a:moveTo>
                      <a:pt x="45560" y="143435"/>
                    </a:moveTo>
                    <a:cubicBezTo>
                      <a:pt x="36595" y="152400"/>
                      <a:pt x="-6100" y="187804"/>
                      <a:pt x="737" y="215153"/>
                    </a:cubicBezTo>
                    <a:cubicBezTo>
                      <a:pt x="15281" y="273336"/>
                      <a:pt x="-1433" y="232611"/>
                      <a:pt x="27631" y="268941"/>
                    </a:cubicBezTo>
                    <a:cubicBezTo>
                      <a:pt x="34362" y="277354"/>
                      <a:pt x="36793" y="289573"/>
                      <a:pt x="45560" y="295835"/>
                    </a:cubicBezTo>
                    <a:cubicBezTo>
                      <a:pt x="68495" y="312217"/>
                      <a:pt x="108725" y="317433"/>
                      <a:pt x="135207" y="322729"/>
                    </a:cubicBezTo>
                    <a:cubicBezTo>
                      <a:pt x="147160" y="328706"/>
                      <a:pt x="158553" y="335967"/>
                      <a:pt x="171066" y="340659"/>
                    </a:cubicBezTo>
                    <a:cubicBezTo>
                      <a:pt x="182602" y="344985"/>
                      <a:pt x="195078" y="346238"/>
                      <a:pt x="206925" y="349623"/>
                    </a:cubicBezTo>
                    <a:cubicBezTo>
                      <a:pt x="268727" y="367280"/>
                      <a:pt x="190520" y="351371"/>
                      <a:pt x="287607" y="367553"/>
                    </a:cubicBezTo>
                    <a:cubicBezTo>
                      <a:pt x="290595" y="400424"/>
                      <a:pt x="287504" y="434429"/>
                      <a:pt x="296572" y="466165"/>
                    </a:cubicBezTo>
                    <a:cubicBezTo>
                      <a:pt x="300190" y="478828"/>
                      <a:pt x="339172" y="504595"/>
                      <a:pt x="350360" y="510988"/>
                    </a:cubicBezTo>
                    <a:cubicBezTo>
                      <a:pt x="361963" y="517618"/>
                      <a:pt x="374616" y="522287"/>
                      <a:pt x="386219" y="528917"/>
                    </a:cubicBezTo>
                    <a:cubicBezTo>
                      <a:pt x="408448" y="541619"/>
                      <a:pt x="423054" y="557707"/>
                      <a:pt x="448972" y="564776"/>
                    </a:cubicBezTo>
                    <a:cubicBezTo>
                      <a:pt x="469358" y="570336"/>
                      <a:pt x="490807" y="570753"/>
                      <a:pt x="511725" y="573741"/>
                    </a:cubicBezTo>
                    <a:cubicBezTo>
                      <a:pt x="553560" y="570753"/>
                      <a:pt x="595927" y="572065"/>
                      <a:pt x="637231" y="564776"/>
                    </a:cubicBezTo>
                    <a:cubicBezTo>
                      <a:pt x="647841" y="562904"/>
                      <a:pt x="655945" y="553859"/>
                      <a:pt x="664125" y="546847"/>
                    </a:cubicBezTo>
                    <a:cubicBezTo>
                      <a:pt x="676960" y="535846"/>
                      <a:pt x="699984" y="510988"/>
                      <a:pt x="699984" y="510988"/>
                    </a:cubicBezTo>
                    <a:cubicBezTo>
                      <a:pt x="707663" y="487949"/>
                      <a:pt x="713411" y="472995"/>
                      <a:pt x="717913" y="448235"/>
                    </a:cubicBezTo>
                    <a:cubicBezTo>
                      <a:pt x="721693" y="427446"/>
                      <a:pt x="723890" y="406400"/>
                      <a:pt x="726878" y="385482"/>
                    </a:cubicBezTo>
                    <a:cubicBezTo>
                      <a:pt x="720819" y="349131"/>
                      <a:pt x="718979" y="329270"/>
                      <a:pt x="708948" y="295835"/>
                    </a:cubicBezTo>
                    <a:cubicBezTo>
                      <a:pt x="703517" y="277733"/>
                      <a:pt x="704383" y="255411"/>
                      <a:pt x="691019" y="242047"/>
                    </a:cubicBezTo>
                    <a:cubicBezTo>
                      <a:pt x="679066" y="230094"/>
                      <a:pt x="671197" y="211534"/>
                      <a:pt x="655160" y="206188"/>
                    </a:cubicBezTo>
                    <a:lnTo>
                      <a:pt x="628266" y="197223"/>
                    </a:lnTo>
                    <a:cubicBezTo>
                      <a:pt x="564380" y="133337"/>
                      <a:pt x="636884" y="202324"/>
                      <a:pt x="574478" y="152400"/>
                    </a:cubicBezTo>
                    <a:cubicBezTo>
                      <a:pt x="567878" y="147120"/>
                      <a:pt x="564108" y="138250"/>
                      <a:pt x="556548" y="134470"/>
                    </a:cubicBezTo>
                    <a:cubicBezTo>
                      <a:pt x="545528" y="128960"/>
                      <a:pt x="532643" y="128494"/>
                      <a:pt x="520690" y="125506"/>
                    </a:cubicBezTo>
                    <a:cubicBezTo>
                      <a:pt x="514713" y="119529"/>
                      <a:pt x="506540" y="115136"/>
                      <a:pt x="502760" y="107576"/>
                    </a:cubicBezTo>
                    <a:cubicBezTo>
                      <a:pt x="461557" y="25169"/>
                      <a:pt x="507409" y="76364"/>
                      <a:pt x="466901" y="35859"/>
                    </a:cubicBezTo>
                    <a:cubicBezTo>
                      <a:pt x="463913" y="26894"/>
                      <a:pt x="464619" y="15647"/>
                      <a:pt x="457937" y="8965"/>
                    </a:cubicBezTo>
                    <a:cubicBezTo>
                      <a:pt x="451255" y="2283"/>
                      <a:pt x="440493" y="0"/>
                      <a:pt x="431043" y="0"/>
                    </a:cubicBezTo>
                    <a:cubicBezTo>
                      <a:pt x="371203" y="0"/>
                      <a:pt x="311513" y="5977"/>
                      <a:pt x="251748" y="8965"/>
                    </a:cubicBezTo>
                    <a:cubicBezTo>
                      <a:pt x="174144" y="34833"/>
                      <a:pt x="216194" y="8585"/>
                      <a:pt x="180031" y="53788"/>
                    </a:cubicBezTo>
                    <a:cubicBezTo>
                      <a:pt x="174751" y="60388"/>
                      <a:pt x="168078" y="65741"/>
                      <a:pt x="162101" y="71717"/>
                    </a:cubicBezTo>
                    <a:cubicBezTo>
                      <a:pt x="159113" y="80682"/>
                      <a:pt x="159819" y="91930"/>
                      <a:pt x="153137" y="98612"/>
                    </a:cubicBezTo>
                    <a:cubicBezTo>
                      <a:pt x="148852" y="102897"/>
                      <a:pt x="90691" y="116464"/>
                      <a:pt x="90384" y="116541"/>
                    </a:cubicBezTo>
                    <a:cubicBezTo>
                      <a:pt x="80044" y="147559"/>
                      <a:pt x="86964" y="145145"/>
                      <a:pt x="54525" y="161365"/>
                    </a:cubicBezTo>
                    <a:cubicBezTo>
                      <a:pt x="51852" y="162701"/>
                      <a:pt x="54525" y="134470"/>
                      <a:pt x="45560" y="143435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9" name="Přímá spojnice 38"/>
              <p:cNvCxnSpPr/>
              <p:nvPr/>
            </p:nvCxnSpPr>
            <p:spPr>
              <a:xfrm flipV="1">
                <a:off x="2127398" y="614914"/>
                <a:ext cx="165996" cy="1695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/>
              <p:nvPr/>
            </p:nvCxnSpPr>
            <p:spPr>
              <a:xfrm flipH="1">
                <a:off x="1815408" y="1135079"/>
                <a:ext cx="146068" cy="1980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Obdélník 54"/>
          <p:cNvSpPr/>
          <p:nvPr/>
        </p:nvSpPr>
        <p:spPr>
          <a:xfrm>
            <a:off x="2541403" y="1275564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H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cxnSp>
        <p:nvCxnSpPr>
          <p:cNvPr id="60" name="Přímá spojnice 59"/>
          <p:cNvCxnSpPr/>
          <p:nvPr/>
        </p:nvCxnSpPr>
        <p:spPr>
          <a:xfrm flipH="1" flipV="1">
            <a:off x="4067944" y="434251"/>
            <a:ext cx="72790" cy="2790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V="1">
            <a:off x="4104339" y="1241019"/>
            <a:ext cx="112494" cy="2854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/>
          <p:cNvCxnSpPr/>
          <p:nvPr/>
        </p:nvCxnSpPr>
        <p:spPr>
          <a:xfrm flipV="1">
            <a:off x="4811978" y="593240"/>
            <a:ext cx="217837" cy="2122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bdélník 72"/>
          <p:cNvSpPr/>
          <p:nvPr/>
        </p:nvSpPr>
        <p:spPr>
          <a:xfrm>
            <a:off x="4882804" y="1708375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H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sp>
        <p:nvSpPr>
          <p:cNvPr id="74" name="Obdélník 73"/>
          <p:cNvSpPr/>
          <p:nvPr/>
        </p:nvSpPr>
        <p:spPr>
          <a:xfrm>
            <a:off x="3820578" y="1373475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H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sp>
        <p:nvSpPr>
          <p:cNvPr id="75" name="Obdélník 74"/>
          <p:cNvSpPr/>
          <p:nvPr/>
        </p:nvSpPr>
        <p:spPr>
          <a:xfrm>
            <a:off x="3778922" y="49198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H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sp>
        <p:nvSpPr>
          <p:cNvPr id="76" name="Obdélník 75"/>
          <p:cNvSpPr/>
          <p:nvPr/>
        </p:nvSpPr>
        <p:spPr>
          <a:xfrm>
            <a:off x="4883531" y="343797"/>
            <a:ext cx="504056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K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cxnSp>
        <p:nvCxnSpPr>
          <p:cNvPr id="78" name="Přímá spojnice 77"/>
          <p:cNvCxnSpPr/>
          <p:nvPr/>
        </p:nvCxnSpPr>
        <p:spPr>
          <a:xfrm flipV="1">
            <a:off x="5220072" y="1834010"/>
            <a:ext cx="221101" cy="125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 flipV="1">
            <a:off x="5940152" y="1021434"/>
            <a:ext cx="172151" cy="140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/>
          <p:cNvCxnSpPr/>
          <p:nvPr/>
        </p:nvCxnSpPr>
        <p:spPr>
          <a:xfrm flipV="1">
            <a:off x="6026227" y="1037168"/>
            <a:ext cx="148610" cy="1720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bdélník 82"/>
          <p:cNvSpPr/>
          <p:nvPr/>
        </p:nvSpPr>
        <p:spPr>
          <a:xfrm>
            <a:off x="5738317" y="691491"/>
            <a:ext cx="780945" cy="44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Ca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sp>
        <p:nvSpPr>
          <p:cNvPr id="89" name="Obdélník 88"/>
          <p:cNvSpPr/>
          <p:nvPr/>
        </p:nvSpPr>
        <p:spPr>
          <a:xfrm>
            <a:off x="-180528" y="836712"/>
            <a:ext cx="2039875" cy="50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H</a:t>
            </a:r>
            <a:r>
              <a:rPr lang="cs-CZ" sz="2400" b="1" baseline="-25000" dirty="0">
                <a:solidFill>
                  <a:schemeClr val="tx2"/>
                </a:solidFill>
              </a:rPr>
              <a:t>2</a:t>
            </a:r>
            <a:r>
              <a:rPr lang="cs-CZ" sz="2400" b="1" dirty="0">
                <a:solidFill>
                  <a:schemeClr val="tx2"/>
                </a:solidFill>
              </a:rPr>
              <a:t>O  →</a:t>
            </a:r>
            <a:endParaRPr lang="cs-CZ" sz="2400" b="1" baseline="30000" dirty="0">
              <a:solidFill>
                <a:schemeClr val="tx2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236296" y="-171400"/>
            <a:ext cx="211188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>
                <a:solidFill>
                  <a:schemeClr val="tx1"/>
                </a:solidFill>
              </a:rPr>
              <a:t>Solution</a:t>
            </a:r>
            <a:endParaRPr lang="cs-CZ" b="1" baseline="30000" dirty="0">
              <a:solidFill>
                <a:schemeClr val="tx1"/>
              </a:solidFill>
            </a:endParaRPr>
          </a:p>
        </p:txBody>
      </p:sp>
      <p:sp>
        <p:nvSpPr>
          <p:cNvPr id="43" name="Zástupný symbol pro obsah 2"/>
          <p:cNvSpPr txBox="1">
            <a:spLocks/>
          </p:cNvSpPr>
          <p:nvPr/>
        </p:nvSpPr>
        <p:spPr>
          <a:xfrm>
            <a:off x="-102090" y="3053552"/>
            <a:ext cx="9348179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u="sng" dirty="0" err="1"/>
              <a:t>Active</a:t>
            </a:r>
            <a:r>
              <a:rPr lang="cs-CZ" u="sng" dirty="0"/>
              <a:t> acidity pH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extract</a:t>
            </a:r>
            <a:r>
              <a:rPr lang="cs-CZ" dirty="0"/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/>
              <a:t>(</a:t>
            </a:r>
            <a:r>
              <a:rPr lang="cs-CZ" dirty="0" err="1"/>
              <a:t>ratios</a:t>
            </a:r>
            <a:r>
              <a:rPr lang="cs-CZ" dirty="0"/>
              <a:t>: </a:t>
            </a:r>
            <a:r>
              <a:rPr lang="cs-CZ" b="1" dirty="0"/>
              <a:t>1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sample:</a:t>
            </a:r>
            <a:r>
              <a:rPr lang="cs-CZ" b="1" dirty="0"/>
              <a:t>5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; </a:t>
            </a:r>
            <a:r>
              <a:rPr lang="cs-CZ" dirty="0">
                <a:solidFill>
                  <a:srgbClr val="008000"/>
                </a:solidFill>
              </a:rPr>
              <a:t>1:10</a:t>
            </a:r>
            <a:r>
              <a:rPr lang="cs-CZ" dirty="0"/>
              <a:t>; </a:t>
            </a:r>
            <a:r>
              <a:rPr lang="cs-CZ" b="1" dirty="0"/>
              <a:t>1:25</a:t>
            </a:r>
            <a:r>
              <a:rPr lang="cs-CZ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commonly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garden</a:t>
            </a:r>
            <a:r>
              <a:rPr lang="cs-CZ" dirty="0"/>
              <a:t> </a:t>
            </a:r>
            <a:r>
              <a:rPr lang="cs-CZ" dirty="0" err="1"/>
              <a:t>substrates</a:t>
            </a:r>
            <a:endParaRPr lang="cs-CZ" dirty="0"/>
          </a:p>
          <a:p>
            <a:pPr lvl="3"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grpSp>
        <p:nvGrpSpPr>
          <p:cNvPr id="45" name="Skupina 44"/>
          <p:cNvGrpSpPr/>
          <p:nvPr/>
        </p:nvGrpSpPr>
        <p:grpSpPr>
          <a:xfrm>
            <a:off x="0" y="0"/>
            <a:ext cx="9144000" cy="2564904"/>
            <a:chOff x="642910" y="857232"/>
            <a:chExt cx="9144000" cy="2564904"/>
          </a:xfrm>
        </p:grpSpPr>
        <p:sp>
          <p:nvSpPr>
            <p:cNvPr id="44" name="Obdélník 43"/>
            <p:cNvSpPr/>
            <p:nvPr/>
          </p:nvSpPr>
          <p:spPr>
            <a:xfrm>
              <a:off x="642910" y="857232"/>
              <a:ext cx="9144000" cy="25649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3200" dirty="0">
                <a:solidFill>
                  <a:schemeClr val="tx1"/>
                </a:solidFill>
              </a:endParaRPr>
            </a:p>
          </p:txBody>
        </p:sp>
        <p:sp>
          <p:nvSpPr>
            <p:cNvPr id="40" name="Obdélník 39"/>
            <p:cNvSpPr/>
            <p:nvPr/>
          </p:nvSpPr>
          <p:spPr>
            <a:xfrm>
              <a:off x="642910" y="857232"/>
              <a:ext cx="9144000" cy="908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3200" dirty="0">
                  <a:solidFill>
                    <a:schemeClr val="tx1"/>
                  </a:solidFill>
                </a:rPr>
                <a:t>5.  </a:t>
              </a:r>
              <a:r>
                <a:rPr lang="cs-CZ" sz="3200" dirty="0" err="1">
                  <a:solidFill>
                    <a:schemeClr val="tx1"/>
                  </a:solidFill>
                </a:rPr>
                <a:t>Types</a:t>
              </a:r>
              <a:r>
                <a:rPr lang="cs-CZ" sz="3200" dirty="0">
                  <a:solidFill>
                    <a:schemeClr val="tx1"/>
                  </a:solidFill>
                </a:rPr>
                <a:t> </a:t>
              </a:r>
              <a:r>
                <a:rPr lang="cs-CZ" sz="3200" dirty="0" err="1">
                  <a:solidFill>
                    <a:schemeClr val="tx1"/>
                  </a:solidFill>
                </a:rPr>
                <a:t>of</a:t>
              </a:r>
              <a:r>
                <a:rPr lang="cs-CZ" sz="3200" dirty="0">
                  <a:solidFill>
                    <a:schemeClr val="tx1"/>
                  </a:solidFill>
                </a:rPr>
                <a:t> pH </a:t>
              </a:r>
              <a:r>
                <a:rPr lang="cs-CZ" sz="3200" dirty="0" err="1">
                  <a:solidFill>
                    <a:schemeClr val="tx1"/>
                  </a:solidFill>
                </a:rPr>
                <a:t>analysis</a:t>
              </a:r>
              <a:endParaRPr lang="cs-CZ" sz="3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10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9491E-6 L 0.26927 0.14042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7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51839E-6 L 0.52361 0.0506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0662E-6 L 0.48559 -0.03979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0" y="-2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8.09623E-8 L 0.60035 -0.0166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8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12" grpId="0"/>
      <p:bldP spid="28" grpId="0"/>
      <p:bldP spid="29" grpId="0"/>
      <p:bldP spid="88" grpId="0"/>
      <p:bldP spid="89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5026</TotalTime>
  <Words>691</Words>
  <Application>Microsoft Office PowerPoint</Application>
  <PresentationFormat>Předvádění na obrazovce (4:3)</PresentationFormat>
  <Paragraphs>263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French Script MT</vt:lpstr>
      <vt:lpstr>MT Extra</vt:lpstr>
      <vt:lpstr>Times New Roman</vt:lpstr>
      <vt:lpstr>Wingdings</vt:lpstr>
      <vt:lpstr>Motiv sady Office</vt:lpstr>
      <vt:lpstr>Motiv Office</vt:lpstr>
      <vt:lpstr>1_Motiv sady Office</vt:lpstr>
      <vt:lpstr>Soil and Plant Relationships 2023</vt:lpstr>
      <vt:lpstr>Preparation for the analysis</vt:lpstr>
      <vt:lpstr>Preparation for the analysis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Iron deficiency related to high soil pH</vt:lpstr>
      <vt:lpstr>Prezentace aplikace PowerPoint</vt:lpstr>
      <vt:lpstr>Soil pH (salinity) around the world</vt:lpstr>
      <vt:lpstr>Electric conductivity evaluation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Změny obsahu a forem síry v půdách</dc:title>
  <dc:creator>Uživatel</dc:creator>
  <cp:lastModifiedBy>reviewer</cp:lastModifiedBy>
  <cp:revision>193</cp:revision>
  <dcterms:created xsi:type="dcterms:W3CDTF">2011-11-26T10:09:59Z</dcterms:created>
  <dcterms:modified xsi:type="dcterms:W3CDTF">2023-03-03T15:04:17Z</dcterms:modified>
</cp:coreProperties>
</file>