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9" r:id="rId5"/>
  </p:sldMasterIdLst>
  <p:notesMasterIdLst>
    <p:notesMasterId r:id="rId43"/>
  </p:notesMasterIdLst>
  <p:sldIdLst>
    <p:sldId id="257" r:id="rId6"/>
    <p:sldId id="258" r:id="rId7"/>
    <p:sldId id="319" r:id="rId8"/>
    <p:sldId id="261" r:id="rId9"/>
    <p:sldId id="263" r:id="rId10"/>
    <p:sldId id="339" r:id="rId11"/>
    <p:sldId id="332" r:id="rId12"/>
    <p:sldId id="340" r:id="rId13"/>
    <p:sldId id="307" r:id="rId14"/>
    <p:sldId id="310" r:id="rId15"/>
    <p:sldId id="265" r:id="rId16"/>
    <p:sldId id="467" r:id="rId17"/>
    <p:sldId id="471" r:id="rId18"/>
    <p:sldId id="266" r:id="rId19"/>
    <p:sldId id="346" r:id="rId20"/>
    <p:sldId id="272" r:id="rId21"/>
    <p:sldId id="276" r:id="rId22"/>
    <p:sldId id="470" r:id="rId23"/>
    <p:sldId id="277" r:id="rId24"/>
    <p:sldId id="278" r:id="rId25"/>
    <p:sldId id="468" r:id="rId26"/>
    <p:sldId id="279" r:id="rId27"/>
    <p:sldId id="469" r:id="rId28"/>
    <p:sldId id="280" r:id="rId29"/>
    <p:sldId id="335" r:id="rId30"/>
    <p:sldId id="282" r:id="rId31"/>
    <p:sldId id="283" r:id="rId32"/>
    <p:sldId id="285" r:id="rId33"/>
    <p:sldId id="284" r:id="rId34"/>
    <p:sldId id="458" r:id="rId35"/>
    <p:sldId id="459" r:id="rId36"/>
    <p:sldId id="462" r:id="rId37"/>
    <p:sldId id="463" r:id="rId38"/>
    <p:sldId id="464" r:id="rId39"/>
    <p:sldId id="466" r:id="rId40"/>
    <p:sldId id="286" r:id="rId41"/>
    <p:sldId id="34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  <a:srgbClr val="0033CC"/>
    <a:srgbClr val="FFCC00"/>
    <a:srgbClr val="FF6600"/>
    <a:srgbClr val="FF9900"/>
    <a:srgbClr val="AF5D5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3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zivatel\Desktop\Bioefektory\BE%20poln&#237;%20kuku&#345;ice%202016%20Humpolec%20a%20L&#237;pa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AED8-4BB9-8E41-A0CA3FAB0A4A}"/>
              </c:ext>
            </c:extLst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AED8-4BB9-8E41-A0CA3FAB0A4A}"/>
              </c:ext>
            </c:extLst>
          </c:dPt>
          <c:dPt>
            <c:idx val="8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AED8-4BB9-8E41-A0CA3FAB0A4A}"/>
              </c:ext>
            </c:extLst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AED8-4BB9-8E41-A0CA3FAB0A4A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AED8-4BB9-8E41-A0CA3FAB0A4A}"/>
              </c:ext>
            </c:extLst>
          </c:dPt>
          <c:dPt>
            <c:idx val="11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AED8-4BB9-8E41-A0CA3FAB0A4A}"/>
              </c:ext>
            </c:extLst>
          </c:dPt>
          <c:dPt>
            <c:idx val="12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AED8-4BB9-8E41-A0CA3FAB0A4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AED8-4BB9-8E41-A0CA3FAB0A4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AED8-4BB9-8E41-A0CA3FAB0A4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AED8-4BB9-8E41-A0CA3FAB0A4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ED8-4BB9-8E41-A0CA3FAB0A4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AED8-4BB9-8E41-A0CA3FAB0A4A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AED8-4BB9-8E41-A0CA3FAB0A4A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AED8-4BB9-8E41-A0CA3FAB0A4A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ED8-4BB9-8E41-A0CA3FAB0A4A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AED8-4BB9-8E41-A0CA3FAB0A4A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AED8-4BB9-8E41-A0CA3FAB0A4A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AED8-4BB9-8E41-A0CA3FAB0A4A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AED8-4BB9-8E41-A0CA3FAB0A4A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AED8-4BB9-8E41-A0CA3FAB0A4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'Hu - pro vyhodnocení'!$B$58:$B$70</c:f>
              <c:strCache>
                <c:ptCount val="13"/>
                <c:pt idx="0">
                  <c:v>0 0 0 </c:v>
                </c:pt>
                <c:pt idx="1">
                  <c:v>0 CN 0</c:v>
                </c:pt>
                <c:pt idx="2">
                  <c:v>0 CN RP</c:v>
                </c:pt>
                <c:pt idx="3">
                  <c:v>0 CN TSP</c:v>
                </c:pt>
                <c:pt idx="4">
                  <c:v>PDX CN RP</c:v>
                </c:pt>
                <c:pt idx="5">
                  <c:v>MUCI CN RP</c:v>
                </c:pt>
                <c:pt idx="6">
                  <c:v>CFA CN RP</c:v>
                </c:pt>
                <c:pt idx="7">
                  <c:v>0 AS 0</c:v>
                </c:pt>
                <c:pt idx="8">
                  <c:v>0 AS RP</c:v>
                </c:pt>
                <c:pt idx="9">
                  <c:v>0 AS TSP</c:v>
                </c:pt>
                <c:pt idx="10">
                  <c:v>PDX AS RP</c:v>
                </c:pt>
                <c:pt idx="11">
                  <c:v>MUCI AS RP</c:v>
                </c:pt>
                <c:pt idx="12">
                  <c:v>CFA AS RP</c:v>
                </c:pt>
              </c:strCache>
            </c:strRef>
          </c:cat>
          <c:val>
            <c:numRef>
              <c:f>'Hu - pro vyhodnocení'!$Q$58:$Q$70</c:f>
              <c:numCache>
                <c:formatCode>0</c:formatCode>
                <c:ptCount val="13"/>
                <c:pt idx="0">
                  <c:v>155.35000000000008</c:v>
                </c:pt>
                <c:pt idx="1">
                  <c:v>164.9</c:v>
                </c:pt>
                <c:pt idx="2">
                  <c:v>156.4</c:v>
                </c:pt>
                <c:pt idx="3">
                  <c:v>194.26666666666657</c:v>
                </c:pt>
                <c:pt idx="4">
                  <c:v>159.25</c:v>
                </c:pt>
                <c:pt idx="5">
                  <c:v>154.29999999999998</c:v>
                </c:pt>
                <c:pt idx="6">
                  <c:v>153.75</c:v>
                </c:pt>
                <c:pt idx="7">
                  <c:v>172.4</c:v>
                </c:pt>
                <c:pt idx="8">
                  <c:v>184.35000000000008</c:v>
                </c:pt>
                <c:pt idx="9">
                  <c:v>194.85000000000008</c:v>
                </c:pt>
                <c:pt idx="10">
                  <c:v>171.55</c:v>
                </c:pt>
                <c:pt idx="11">
                  <c:v>169.36250000000001</c:v>
                </c:pt>
                <c:pt idx="12">
                  <c:v>175.85000000000008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AED8-4BB9-8E41-A0CA3FAB0A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1649592"/>
        <c:axId val="351650376"/>
      </c:barChart>
      <c:catAx>
        <c:axId val="351649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5400000" vert="horz"/>
          <a:lstStyle/>
          <a:p>
            <a:pPr>
              <a:defRPr sz="1400"/>
            </a:pPr>
            <a:endParaRPr lang="cs-CZ"/>
          </a:p>
        </c:txPr>
        <c:crossAx val="351650376"/>
        <c:crosses val="autoZero"/>
        <c:auto val="1"/>
        <c:lblAlgn val="ctr"/>
        <c:lblOffset val="100"/>
        <c:noMultiLvlLbl val="0"/>
      </c:catAx>
      <c:valAx>
        <c:axId val="351650376"/>
        <c:scaling>
          <c:orientation val="minMax"/>
          <c:min val="150"/>
        </c:scaling>
        <c:delete val="0"/>
        <c:axPos val="l"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3516495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865448113437067E-2"/>
          <c:y val="5.5660907242270796E-2"/>
          <c:w val="0.9013455188656293"/>
          <c:h val="0.7467401239381819"/>
        </c:manualLayout>
      </c:layout>
      <c:lineChart>
        <c:grouping val="standard"/>
        <c:varyColors val="0"/>
        <c:ser>
          <c:idx val="0"/>
          <c:order val="0"/>
          <c:tx>
            <c:strRef>
              <c:f>Av.OBY!$A$28</c:f>
              <c:strCache>
                <c:ptCount val="1"/>
                <c:pt idx="0">
                  <c:v>C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3473954070783114E-2"/>
                  <c:y val="-3.6827960216582599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a</a:t>
                    </a:r>
                    <a:endParaRPr lang="en-US" baseline="300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234C-4A93-B78F-87D32E104742}"/>
                </c:ext>
              </c:extLst>
            </c:dLbl>
            <c:dLbl>
              <c:idx val="1"/>
              <c:layout>
                <c:manualLayout>
                  <c:x val="-2.4099707033070187E-2"/>
                  <c:y val="-4.048077632204055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  <a:endParaRPr lang="en-US" baseline="300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34C-4A93-B78F-87D32E104742}"/>
                </c:ext>
              </c:extLst>
            </c:dLbl>
            <c:dLbl>
              <c:idx val="2"/>
              <c:layout>
                <c:manualLayout>
                  <c:x val="-2.3473954070783114E-2"/>
                  <c:y val="-4.554065897502302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34C-4A93-B78F-87D32E104742}"/>
                </c:ext>
              </c:extLst>
            </c:dLbl>
            <c:dLbl>
              <c:idx val="3"/>
              <c:layout>
                <c:manualLayout>
                  <c:x val="-2.5625880044529616E-2"/>
                  <c:y val="-4.624453526842144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234C-4A93-B78F-87D32E104742}"/>
                </c:ext>
              </c:extLst>
            </c:dLbl>
            <c:dLbl>
              <c:idx val="4"/>
              <c:layout>
                <c:manualLayout>
                  <c:x val="-2.2848031665505981E-2"/>
                  <c:y val="-4.554065897502302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234C-4A93-B78F-87D32E104742}"/>
                </c:ext>
              </c:extLst>
            </c:dLbl>
            <c:dLbl>
              <c:idx val="5"/>
              <c:layout>
                <c:manualLayout>
                  <c:x val="-2.2925128225982885E-2"/>
                  <c:y val="-4.694841156181993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234C-4A93-B78F-87D32E104742}"/>
                </c:ext>
              </c:extLst>
            </c:dLbl>
            <c:dLbl>
              <c:idx val="6"/>
              <c:layout>
                <c:manualLayout>
                  <c:x val="-2.5702976605006519E-2"/>
                  <c:y val="-3.682796021658259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234C-4A93-B78F-87D32E104742}"/>
                </c:ext>
              </c:extLst>
            </c:dLbl>
            <c:dLbl>
              <c:idx val="7"/>
              <c:layout>
                <c:manualLayout>
                  <c:x val="-2.3551050631259861E-2"/>
                  <c:y val="-3.753183650998109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234C-4A93-B78F-87D32E1047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Av.OBY!$B$27:$I$27</c:f>
              <c:strCache>
                <c:ptCount val="8"/>
                <c:pt idx="0">
                  <c:v>1996-98</c:v>
                </c:pt>
                <c:pt idx="1">
                  <c:v>1999-01</c:v>
                </c:pt>
                <c:pt idx="2">
                  <c:v>2002-04</c:v>
                </c:pt>
                <c:pt idx="3">
                  <c:v>2005-07</c:v>
                </c:pt>
                <c:pt idx="4">
                  <c:v>2008-10</c:v>
                </c:pt>
                <c:pt idx="5">
                  <c:v>2011-13</c:v>
                </c:pt>
                <c:pt idx="6">
                  <c:v>2014-16</c:v>
                </c:pt>
                <c:pt idx="7">
                  <c:v>2017-19</c:v>
                </c:pt>
              </c:strCache>
            </c:strRef>
          </c:cat>
          <c:val>
            <c:numRef>
              <c:f>Av.OBY!$B$28:$I$28</c:f>
              <c:numCache>
                <c:formatCode>0</c:formatCode>
                <c:ptCount val="8"/>
                <c:pt idx="0">
                  <c:v>9.9916105756730751</c:v>
                </c:pt>
                <c:pt idx="1">
                  <c:v>11.07012847174755</c:v>
                </c:pt>
                <c:pt idx="2">
                  <c:v>9.6746853328710856</c:v>
                </c:pt>
                <c:pt idx="3">
                  <c:v>9.7489547559353564</c:v>
                </c:pt>
                <c:pt idx="4">
                  <c:v>8.1414758097819142</c:v>
                </c:pt>
                <c:pt idx="5">
                  <c:v>7.2111157764465688</c:v>
                </c:pt>
                <c:pt idx="6">
                  <c:v>6.9228218488412745</c:v>
                </c:pt>
                <c:pt idx="7">
                  <c:v>7.632531916436224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234C-4A93-B78F-87D32E104742}"/>
            </c:ext>
          </c:extLst>
        </c:ser>
        <c:ser>
          <c:idx val="1"/>
          <c:order val="1"/>
          <c:tx>
            <c:strRef>
              <c:f>Av.OBY!$A$29</c:f>
              <c:strCache>
                <c:ptCount val="1"/>
                <c:pt idx="0">
                  <c:v>UAN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Av.OBY!$B$27:$I$27</c:f>
              <c:strCache>
                <c:ptCount val="8"/>
                <c:pt idx="0">
                  <c:v>1996-98</c:v>
                </c:pt>
                <c:pt idx="1">
                  <c:v>1999-01</c:v>
                </c:pt>
                <c:pt idx="2">
                  <c:v>2002-04</c:v>
                </c:pt>
                <c:pt idx="3">
                  <c:v>2005-07</c:v>
                </c:pt>
                <c:pt idx="4">
                  <c:v>2008-10</c:v>
                </c:pt>
                <c:pt idx="5">
                  <c:v>2011-13</c:v>
                </c:pt>
                <c:pt idx="6">
                  <c:v>2014-16</c:v>
                </c:pt>
                <c:pt idx="7">
                  <c:v>2017-19</c:v>
                </c:pt>
              </c:strCache>
            </c:strRef>
          </c:cat>
          <c:val>
            <c:numRef>
              <c:f>Av.OBY!$B$29:$I$29</c:f>
              <c:numCache>
                <c:formatCode>0</c:formatCode>
                <c:ptCount val="8"/>
                <c:pt idx="0">
                  <c:v>12.468877952627954</c:v>
                </c:pt>
                <c:pt idx="1">
                  <c:v>14.169462283549784</c:v>
                </c:pt>
                <c:pt idx="2">
                  <c:v>13.417520728298932</c:v>
                </c:pt>
                <c:pt idx="3">
                  <c:v>14.198606507313324</c:v>
                </c:pt>
                <c:pt idx="4">
                  <c:v>12.918908928938007</c:v>
                </c:pt>
                <c:pt idx="5">
                  <c:v>12.540755620386362</c:v>
                </c:pt>
                <c:pt idx="6">
                  <c:v>9.9638039485502752</c:v>
                </c:pt>
                <c:pt idx="7">
                  <c:v>11.319546762738586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234C-4A93-B78F-87D32E104742}"/>
            </c:ext>
          </c:extLst>
        </c:ser>
        <c:ser>
          <c:idx val="2"/>
          <c:order val="2"/>
          <c:tx>
            <c:strRef>
              <c:f>Av.OBY!$A$30</c:f>
              <c:strCache>
                <c:ptCount val="1"/>
                <c:pt idx="0">
                  <c:v>UAN + St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Av.OBY!$B$27:$I$27</c:f>
              <c:strCache>
                <c:ptCount val="8"/>
                <c:pt idx="0">
                  <c:v>1996-98</c:v>
                </c:pt>
                <c:pt idx="1">
                  <c:v>1999-01</c:v>
                </c:pt>
                <c:pt idx="2">
                  <c:v>2002-04</c:v>
                </c:pt>
                <c:pt idx="3">
                  <c:v>2005-07</c:v>
                </c:pt>
                <c:pt idx="4">
                  <c:v>2008-10</c:v>
                </c:pt>
                <c:pt idx="5">
                  <c:v>2011-13</c:v>
                </c:pt>
                <c:pt idx="6">
                  <c:v>2014-16</c:v>
                </c:pt>
                <c:pt idx="7">
                  <c:v>2017-19</c:v>
                </c:pt>
              </c:strCache>
            </c:strRef>
          </c:cat>
          <c:val>
            <c:numRef>
              <c:f>Av.OBY!$B$30:$I$30</c:f>
              <c:numCache>
                <c:formatCode>0</c:formatCode>
                <c:ptCount val="8"/>
                <c:pt idx="0">
                  <c:v>13.227030362342862</c:v>
                </c:pt>
                <c:pt idx="1">
                  <c:v>14.922343657439052</c:v>
                </c:pt>
                <c:pt idx="2">
                  <c:v>14.315360617077111</c:v>
                </c:pt>
                <c:pt idx="3">
                  <c:v>15.209135982816131</c:v>
                </c:pt>
                <c:pt idx="4">
                  <c:v>14.357841411552126</c:v>
                </c:pt>
                <c:pt idx="5">
                  <c:v>13.40257434363977</c:v>
                </c:pt>
                <c:pt idx="6">
                  <c:v>10.925291045576722</c:v>
                </c:pt>
                <c:pt idx="7">
                  <c:v>12.011340141159257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234C-4A93-B78F-87D32E104742}"/>
            </c:ext>
          </c:extLst>
        </c:ser>
        <c:ser>
          <c:idx val="3"/>
          <c:order val="3"/>
          <c:tx>
            <c:strRef>
              <c:f>Av.OBY!$A$31</c:f>
              <c:strCache>
                <c:ptCount val="1"/>
                <c:pt idx="0">
                  <c:v>SS</c:v>
                </c:pt>
              </c:strCache>
            </c:strRef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star"/>
            <c:size val="6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cat>
            <c:strRef>
              <c:f>Av.OBY!$B$27:$I$27</c:f>
              <c:strCache>
                <c:ptCount val="8"/>
                <c:pt idx="0">
                  <c:v>1996-98</c:v>
                </c:pt>
                <c:pt idx="1">
                  <c:v>1999-01</c:v>
                </c:pt>
                <c:pt idx="2">
                  <c:v>2002-04</c:v>
                </c:pt>
                <c:pt idx="3">
                  <c:v>2005-07</c:v>
                </c:pt>
                <c:pt idx="4">
                  <c:v>2008-10</c:v>
                </c:pt>
                <c:pt idx="5">
                  <c:v>2011-13</c:v>
                </c:pt>
                <c:pt idx="6">
                  <c:v>2014-16</c:v>
                </c:pt>
                <c:pt idx="7">
                  <c:v>2017-19</c:v>
                </c:pt>
              </c:strCache>
            </c:strRef>
          </c:cat>
          <c:val>
            <c:numRef>
              <c:f>Av.OBY!$B$31:$I$31</c:f>
              <c:numCache>
                <c:formatCode>0</c:formatCode>
                <c:ptCount val="8"/>
                <c:pt idx="0">
                  <c:v>12.545465554840556</c:v>
                </c:pt>
                <c:pt idx="1">
                  <c:v>14.448316905901116</c:v>
                </c:pt>
                <c:pt idx="2">
                  <c:v>12.775955244729328</c:v>
                </c:pt>
                <c:pt idx="3">
                  <c:v>13.183971025634099</c:v>
                </c:pt>
                <c:pt idx="4">
                  <c:v>12.127715155078411</c:v>
                </c:pt>
                <c:pt idx="5">
                  <c:v>11.01006226583119</c:v>
                </c:pt>
                <c:pt idx="6">
                  <c:v>9.7558662948447559</c:v>
                </c:pt>
                <c:pt idx="7">
                  <c:v>11.493311879706425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234C-4A93-B78F-87D32E104742}"/>
            </c:ext>
          </c:extLst>
        </c:ser>
        <c:ser>
          <c:idx val="4"/>
          <c:order val="4"/>
          <c:tx>
            <c:strRef>
              <c:f>Av.OBY!$A$32</c:f>
              <c:strCache>
                <c:ptCount val="1"/>
                <c:pt idx="0">
                  <c:v>FYM</c:v>
                </c:pt>
              </c:strCache>
            </c:strRef>
          </c:tx>
          <c:spPr>
            <a:ln w="19050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star"/>
            <c:size val="7"/>
            <c:spPr>
              <a:noFill/>
              <a:ln w="9525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cat>
            <c:strRef>
              <c:f>Av.OBY!$B$27:$I$27</c:f>
              <c:strCache>
                <c:ptCount val="8"/>
                <c:pt idx="0">
                  <c:v>1996-98</c:v>
                </c:pt>
                <c:pt idx="1">
                  <c:v>1999-01</c:v>
                </c:pt>
                <c:pt idx="2">
                  <c:v>2002-04</c:v>
                </c:pt>
                <c:pt idx="3">
                  <c:v>2005-07</c:v>
                </c:pt>
                <c:pt idx="4">
                  <c:v>2008-10</c:v>
                </c:pt>
                <c:pt idx="5">
                  <c:v>2011-13</c:v>
                </c:pt>
                <c:pt idx="6">
                  <c:v>2014-16</c:v>
                </c:pt>
                <c:pt idx="7">
                  <c:v>2017-19</c:v>
                </c:pt>
              </c:strCache>
            </c:strRef>
          </c:cat>
          <c:val>
            <c:numRef>
              <c:f>Av.OBY!$B$32:$I$32</c:f>
              <c:numCache>
                <c:formatCode>0</c:formatCode>
                <c:ptCount val="8"/>
                <c:pt idx="0">
                  <c:v>15.038659824597325</c:v>
                </c:pt>
                <c:pt idx="1">
                  <c:v>15.302195223855092</c:v>
                </c:pt>
                <c:pt idx="2">
                  <c:v>14.126972545956326</c:v>
                </c:pt>
                <c:pt idx="3">
                  <c:v>15.286646159592825</c:v>
                </c:pt>
                <c:pt idx="4">
                  <c:v>12.666488146085944</c:v>
                </c:pt>
                <c:pt idx="5">
                  <c:v>11.565027457237273</c:v>
                </c:pt>
                <c:pt idx="6">
                  <c:v>9.4035346856518114</c:v>
                </c:pt>
                <c:pt idx="7">
                  <c:v>12.526515472061298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234C-4A93-B78F-87D32E104742}"/>
            </c:ext>
          </c:extLst>
        </c:ser>
        <c:ser>
          <c:idx val="5"/>
          <c:order val="5"/>
          <c:tx>
            <c:strRef>
              <c:f>Av.OBY!$A$33</c:f>
              <c:strCache>
                <c:ptCount val="1"/>
                <c:pt idx="0">
                  <c:v>CS</c:v>
                </c:pt>
              </c:strCache>
            </c:strRef>
          </c:tx>
          <c:spPr>
            <a:ln w="190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cat>
            <c:strRef>
              <c:f>Av.OBY!$B$27:$I$27</c:f>
              <c:strCache>
                <c:ptCount val="8"/>
                <c:pt idx="0">
                  <c:v>1996-98</c:v>
                </c:pt>
                <c:pt idx="1">
                  <c:v>1999-01</c:v>
                </c:pt>
                <c:pt idx="2">
                  <c:v>2002-04</c:v>
                </c:pt>
                <c:pt idx="3">
                  <c:v>2005-07</c:v>
                </c:pt>
                <c:pt idx="4">
                  <c:v>2008-10</c:v>
                </c:pt>
                <c:pt idx="5">
                  <c:v>2011-13</c:v>
                </c:pt>
                <c:pt idx="6">
                  <c:v>2014-16</c:v>
                </c:pt>
                <c:pt idx="7">
                  <c:v>2017-19</c:v>
                </c:pt>
              </c:strCache>
            </c:strRef>
          </c:cat>
          <c:val>
            <c:numRef>
              <c:f>Av.OBY!$B$33:$I$33</c:f>
              <c:numCache>
                <c:formatCode>0</c:formatCode>
                <c:ptCount val="8"/>
                <c:pt idx="0">
                  <c:v>14.537167272792271</c:v>
                </c:pt>
                <c:pt idx="1">
                  <c:v>14.908634936773751</c:v>
                </c:pt>
                <c:pt idx="2">
                  <c:v>15.005079469236168</c:v>
                </c:pt>
                <c:pt idx="3">
                  <c:v>15.730147816332119</c:v>
                </c:pt>
                <c:pt idx="4">
                  <c:v>10.597535221186931</c:v>
                </c:pt>
                <c:pt idx="5">
                  <c:v>10.793239545595208</c:v>
                </c:pt>
                <c:pt idx="6">
                  <c:v>9.9398200794432601</c:v>
                </c:pt>
                <c:pt idx="7">
                  <c:v>13.213960677984044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234C-4A93-B78F-87D32E1047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23809616"/>
        <c:axId val="1123812944"/>
      </c:lineChart>
      <c:dateAx>
        <c:axId val="1123809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alpha val="96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1123812944"/>
        <c:crosses val="autoZero"/>
        <c:auto val="0"/>
        <c:lblOffset val="100"/>
        <c:baseTimeUnit val="days"/>
      </c:dateAx>
      <c:valAx>
        <c:axId val="1123812944"/>
        <c:scaling>
          <c:orientation val="minMax"/>
          <c:max val="16"/>
          <c:min val="6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800" b="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Biomass</a:t>
                </a:r>
                <a:r>
                  <a:rPr lang="cs-CZ" sz="1800" b="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cs-CZ" sz="1800" b="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yield</a:t>
                </a:r>
                <a:r>
                  <a:rPr lang="cs-CZ" sz="1800" b="0" baseline="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(t</a:t>
                </a:r>
                <a:r>
                  <a:rPr lang="cs-CZ" sz="1800" b="0" baseline="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</a:t>
                </a:r>
                <a:r>
                  <a:rPr lang="cs-CZ" sz="1800" b="0" baseline="300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sz="1800" b="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6.4830509609948364E-3"/>
              <c:y val="0.146986523680527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1123809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339855010749024"/>
          <c:y val="4.644955094536856E-2"/>
          <c:w val="0.89366165592937263"/>
          <c:h val="0.826199719221143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P input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Sheet3!$A$2:$A$7</c:f>
              <c:strCache>
                <c:ptCount val="6"/>
                <c:pt idx="0">
                  <c:v>C</c:v>
                </c:pt>
                <c:pt idx="1">
                  <c:v>UAN</c:v>
                </c:pt>
                <c:pt idx="2">
                  <c:v>UAN + St</c:v>
                </c:pt>
                <c:pt idx="3">
                  <c:v>SS</c:v>
                </c:pt>
                <c:pt idx="4">
                  <c:v>FYM</c:v>
                </c:pt>
                <c:pt idx="5">
                  <c:v>CS</c:v>
                </c:pt>
              </c:strCache>
            </c:strRef>
          </c:cat>
          <c:val>
            <c:numRef>
              <c:f>Sheet3!$B$2:$B$7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4.3099999999999996</c:v>
                </c:pt>
                <c:pt idx="3">
                  <c:v>82.12</c:v>
                </c:pt>
                <c:pt idx="4">
                  <c:v>31.65</c:v>
                </c:pt>
                <c:pt idx="5">
                  <c:v>21.86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8B-4416-8531-34B11E2F89F3}"/>
            </c:ext>
          </c:extLst>
        </c:ser>
        <c:ser>
          <c:idx val="1"/>
          <c:order val="1"/>
          <c:tx>
            <c:strRef>
              <c:f>Sheet3!$C$1</c:f>
              <c:strCache>
                <c:ptCount val="1"/>
                <c:pt idx="0">
                  <c:v>P uptake 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7.7294685990338162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B8B-4416-8531-34B11E2F89F3}"/>
                </c:ext>
              </c:extLst>
            </c:dLbl>
            <c:dLbl>
              <c:idx val="1"/>
              <c:layout>
                <c:manualLayout>
                  <c:x val="0"/>
                  <c:y val="7.7294685990338162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8B8B-4416-8531-34B11E2F89F3}"/>
                </c:ext>
              </c:extLst>
            </c:dLbl>
            <c:dLbl>
              <c:idx val="2"/>
              <c:layout>
                <c:manualLayout>
                  <c:x val="-2.4330900243309003E-3"/>
                  <c:y val="7.7294685990338162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B8B-4416-8531-34B11E2F89F3}"/>
                </c:ext>
              </c:extLst>
            </c:dLbl>
            <c:dLbl>
              <c:idx val="3"/>
              <c:layout>
                <c:manualLayout>
                  <c:x val="-8.921227030437367E-17"/>
                  <c:y val="1.545893719806763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8B8B-4416-8531-34B11E2F89F3}"/>
                </c:ext>
              </c:extLst>
            </c:dLbl>
            <c:dLbl>
              <c:idx val="4"/>
              <c:layout>
                <c:manualLayout>
                  <c:x val="-8.921227030437367E-17"/>
                  <c:y val="1.159420289855072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8B8B-4416-8531-34B11E2F89F3}"/>
                </c:ext>
              </c:extLst>
            </c:dLbl>
            <c:dLbl>
              <c:idx val="5"/>
              <c:layout>
                <c:manualLayout>
                  <c:x val="0"/>
                  <c:y val="1.159420289855072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8B8B-4416-8531-34B11E2F89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alpha val="96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Sheet3!$A$2:$A$7</c:f>
              <c:strCache>
                <c:ptCount val="6"/>
                <c:pt idx="0">
                  <c:v>C</c:v>
                </c:pt>
                <c:pt idx="1">
                  <c:v>UAN</c:v>
                </c:pt>
                <c:pt idx="2">
                  <c:v>UAN + St</c:v>
                </c:pt>
                <c:pt idx="3">
                  <c:v>SS</c:v>
                </c:pt>
                <c:pt idx="4">
                  <c:v>FYM</c:v>
                </c:pt>
                <c:pt idx="5">
                  <c:v>CS</c:v>
                </c:pt>
              </c:strCache>
            </c:strRef>
          </c:cat>
          <c:val>
            <c:numRef>
              <c:f>Sheet3!$C$2:$C$7</c:f>
              <c:numCache>
                <c:formatCode>0.0</c:formatCode>
                <c:ptCount val="6"/>
                <c:pt idx="0">
                  <c:v>17.3</c:v>
                </c:pt>
                <c:pt idx="1">
                  <c:v>24.2</c:v>
                </c:pt>
                <c:pt idx="2">
                  <c:v>25.660667883361</c:v>
                </c:pt>
                <c:pt idx="3">
                  <c:v>23.0170725802062</c:v>
                </c:pt>
                <c:pt idx="4">
                  <c:v>27.633558238066001</c:v>
                </c:pt>
                <c:pt idx="5">
                  <c:v>28.019003958291002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B8B-4416-8531-34B11E2F89F3}"/>
            </c:ext>
          </c:extLst>
        </c:ser>
        <c:ser>
          <c:idx val="2"/>
          <c:order val="2"/>
          <c:tx>
            <c:strRef>
              <c:f>Sheet3!$D$1</c:f>
              <c:strCache>
                <c:ptCount val="1"/>
                <c:pt idx="0">
                  <c:v>P balance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4035557584462524E-17"/>
                  <c:y val="3.8748169740989136E-3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tx1"/>
                        </a:solidFill>
                      </a:rPr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8B8B-4416-8531-34B11E2F89F3}"/>
                </c:ext>
              </c:extLst>
            </c:dLbl>
            <c:dLbl>
              <c:idx val="1"/>
              <c:layout>
                <c:manualLayout>
                  <c:x val="-4.8071115168925048E-17"/>
                  <c:y val="5.164868272036805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8B8B-4416-8531-34B11E2F89F3}"/>
                </c:ext>
              </c:extLst>
            </c:dLbl>
            <c:dLbl>
              <c:idx val="2"/>
              <c:layout>
                <c:manualLayout>
                  <c:x val="-1.3110455588332655E-3"/>
                  <c:y val="2.5900369843089377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8B8B-4416-8531-34B11E2F89F3}"/>
                </c:ext>
              </c:extLst>
            </c:dLbl>
            <c:dLbl>
              <c:idx val="3"/>
              <c:layout>
                <c:manualLayout>
                  <c:x val="-8.921227030437367E-17"/>
                  <c:y val="1.545893719806763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8B8B-4416-8531-34B11E2F89F3}"/>
                </c:ext>
              </c:extLst>
            </c:dLbl>
            <c:dLbl>
              <c:idx val="4"/>
              <c:layout>
                <c:manualLayout>
                  <c:x val="0"/>
                  <c:y val="1.159420289855065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8B8B-4416-8531-34B11E2F89F3}"/>
                </c:ext>
              </c:extLst>
            </c:dLbl>
            <c:dLbl>
              <c:idx val="5"/>
              <c:layout>
                <c:manualLayout>
                  <c:x val="0"/>
                  <c:y val="1.159420289855072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8B8B-4416-8531-34B11E2F89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Sheet3!$A$2:$A$7</c:f>
              <c:strCache>
                <c:ptCount val="6"/>
                <c:pt idx="0">
                  <c:v>C</c:v>
                </c:pt>
                <c:pt idx="1">
                  <c:v>UAN</c:v>
                </c:pt>
                <c:pt idx="2">
                  <c:v>UAN + St</c:v>
                </c:pt>
                <c:pt idx="3">
                  <c:v>SS</c:v>
                </c:pt>
                <c:pt idx="4">
                  <c:v>FYM</c:v>
                </c:pt>
                <c:pt idx="5">
                  <c:v>CS</c:v>
                </c:pt>
              </c:strCache>
            </c:strRef>
          </c:cat>
          <c:val>
            <c:numRef>
              <c:f>Sheet3!$D$2:$D$7</c:f>
              <c:numCache>
                <c:formatCode>0.0</c:formatCode>
                <c:ptCount val="6"/>
                <c:pt idx="0">
                  <c:v>-17.342223426944699</c:v>
                </c:pt>
                <c:pt idx="1">
                  <c:v>-24.217563719402701</c:v>
                </c:pt>
                <c:pt idx="2">
                  <c:v>-21.360667883361</c:v>
                </c:pt>
                <c:pt idx="3">
                  <c:v>59.082927419793698</c:v>
                </c:pt>
                <c:pt idx="4">
                  <c:v>5</c:v>
                </c:pt>
                <c:pt idx="5">
                  <c:v>-4.8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B8B-4416-8531-34B11E2F89F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6"/>
        <c:overlap val="-2"/>
        <c:axId val="354028264"/>
        <c:axId val="443218024"/>
      </c:barChart>
      <c:catAx>
        <c:axId val="354028264"/>
        <c:scaling>
          <c:orientation val="minMax"/>
        </c:scaling>
        <c:delete val="0"/>
        <c:axPos val="b"/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General" sourceLinked="1"/>
        <c:majorTickMark val="cross"/>
        <c:minorTickMark val="none"/>
        <c:tickLblPos val="low"/>
        <c:spPr>
          <a:noFill/>
          <a:ln w="12700" cap="flat" cmpd="sng" algn="ctr">
            <a:solidFill>
              <a:schemeClr val="tx1">
                <a:alpha val="98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alpha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443218024"/>
        <c:crosses val="autoZero"/>
        <c:auto val="0"/>
        <c:lblAlgn val="ctr"/>
        <c:lblOffset val="100"/>
        <c:noMultiLvlLbl val="0"/>
      </c:catAx>
      <c:valAx>
        <c:axId val="443218024"/>
        <c:scaling>
          <c:orientation val="minMax"/>
          <c:max val="90"/>
          <c:min val="-5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600" b="1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Yearly</a:t>
                </a:r>
                <a:r>
                  <a:rPr lang="cs-CZ" sz="1600" b="1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 balance </a:t>
                </a:r>
                <a:r>
                  <a:rPr lang="en-US" sz="1600" b="1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(kg P </a:t>
                </a:r>
                <a:r>
                  <a:rPr lang="cs-CZ" sz="1600" b="1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</a:t>
                </a:r>
                <a:r>
                  <a:rPr lang="cs-CZ" sz="1600" b="1" baseline="300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sz="1600" b="1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2.1451595836656113E-2"/>
              <c:y val="0.271992201707822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>
                <a:alpha val="98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354028264"/>
        <c:crossesAt val="1"/>
        <c:crossBetween val="between"/>
      </c:valAx>
      <c:spPr>
        <a:noFill/>
        <a:ln w="6350">
          <a:solidFill>
            <a:schemeClr val="bg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782D9-2645-4622-9CED-B2D80F125C1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BE07F2-3548-42FB-8E96-A2AFF188A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40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C81E556-A2FF-4D31-ADFF-D10AED07813A}" type="slidenum">
              <a:rPr lang="cs-CZ" altLang="cs-CZ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</a:t>
            </a:fld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987620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4/10/2024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144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4/10/2024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397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049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C9820-53AD-4EBE-8ECD-9CE8C4CBA5AA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552C-527E-420F-8394-6362633F99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6111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C9820-53AD-4EBE-8ECD-9CE8C4CBA5AA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552C-527E-420F-8394-6362633F99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4207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C9820-53AD-4EBE-8ECD-9CE8C4CBA5AA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552C-527E-420F-8394-6362633F99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8485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C9820-53AD-4EBE-8ECD-9CE8C4CBA5AA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552C-527E-420F-8394-6362633F99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7381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C9820-53AD-4EBE-8ECD-9CE8C4CBA5AA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552C-527E-420F-8394-6362633F99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7650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C9820-53AD-4EBE-8ECD-9CE8C4CBA5AA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552C-527E-420F-8394-6362633F99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3705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C9820-53AD-4EBE-8ECD-9CE8C4CBA5AA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552C-527E-420F-8394-6362633F99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879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C9820-53AD-4EBE-8ECD-9CE8C4CBA5AA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552C-527E-420F-8394-6362633F99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5286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4/10/2024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899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C9820-53AD-4EBE-8ECD-9CE8C4CBA5AA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552C-527E-420F-8394-6362633F99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27960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C9820-53AD-4EBE-8ECD-9CE8C4CBA5AA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552C-527E-420F-8394-6362633F99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0362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C9820-53AD-4EBE-8ECD-9CE8C4CBA5AA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552C-527E-420F-8394-6362633F99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23177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5988-C721-45AD-8C63-96BA459AB312}" type="datetimeFigureOut">
              <a:rPr lang="cs-CZ" smtClean="0"/>
              <a:pPr/>
              <a:t>10.04.2024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D43-DC55-459F-B95A-0D8E7E01E19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75550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5988-C721-45AD-8C63-96BA459AB312}" type="datetimeFigureOut">
              <a:rPr lang="cs-CZ" smtClean="0"/>
              <a:pPr/>
              <a:t>10.04.2024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D43-DC55-459F-B95A-0D8E7E01E19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7060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5988-C721-45AD-8C63-96BA459AB312}" type="datetimeFigureOut">
              <a:rPr lang="cs-CZ" smtClean="0"/>
              <a:pPr/>
              <a:t>10.04.2024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D43-DC55-459F-B95A-0D8E7E01E19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50110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5988-C721-45AD-8C63-96BA459AB312}" type="datetimeFigureOut">
              <a:rPr lang="cs-CZ" smtClean="0"/>
              <a:pPr/>
              <a:t>10.04.2024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D43-DC55-459F-B95A-0D8E7E01E19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2371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5988-C721-45AD-8C63-96BA459AB312}" type="datetimeFigureOut">
              <a:rPr lang="cs-CZ" smtClean="0"/>
              <a:pPr/>
              <a:t>10.04.2024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D43-DC55-459F-B95A-0D8E7E01E19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06432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5988-C721-45AD-8C63-96BA459AB312}" type="datetimeFigureOut">
              <a:rPr lang="cs-CZ" smtClean="0"/>
              <a:pPr/>
              <a:t>10.04.2024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D43-DC55-459F-B95A-0D8E7E01E19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20611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5988-C721-45AD-8C63-96BA459AB312}" type="datetimeFigureOut">
              <a:rPr lang="cs-CZ" smtClean="0"/>
              <a:pPr/>
              <a:t>10.04.2024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D43-DC55-459F-B95A-0D8E7E01E19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7850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4/10/2024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3476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5988-C721-45AD-8C63-96BA459AB312}" type="datetimeFigureOut">
              <a:rPr lang="cs-CZ" smtClean="0"/>
              <a:pPr/>
              <a:t>10.04.2024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D43-DC55-459F-B95A-0D8E7E01E19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34160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5988-C721-45AD-8C63-96BA459AB312}" type="datetimeFigureOut">
              <a:rPr lang="cs-CZ" smtClean="0"/>
              <a:pPr/>
              <a:t>10.04.2024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D43-DC55-459F-B95A-0D8E7E01E19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36922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5988-C721-45AD-8C63-96BA459AB312}" type="datetimeFigureOut">
              <a:rPr lang="cs-CZ" smtClean="0"/>
              <a:pPr/>
              <a:t>10.04.2024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D43-DC55-459F-B95A-0D8E7E01E19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6651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75988-C721-45AD-8C63-96BA459AB312}" type="datetimeFigureOut">
              <a:rPr lang="cs-CZ" smtClean="0"/>
              <a:pPr/>
              <a:t>10.04.2024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D43-DC55-459F-B95A-0D8E7E01E19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8911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6F0E3C2-868F-4E8C-B34A-479ADDD8F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45A57-19B9-4E97-9C9F-448AEEAB679B}" type="datetimeFigureOut">
              <a:rPr lang="cs-CZ"/>
              <a:pPr>
                <a:defRPr/>
              </a:pPr>
              <a:t>10.04.2024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7A060F-9976-4B6B-BB90-B6FAD2383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DE7A0CE-AEE5-4032-A3CD-C6F1F593D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4F7A4-FA11-4D08-91FA-65F3FE677DD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13593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28A4C5-6EAC-4708-9B56-DF32300AE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B3FB0-AFF4-46BA-8F92-794D724A9441}" type="datetimeFigureOut">
              <a:rPr lang="cs-CZ"/>
              <a:pPr>
                <a:defRPr/>
              </a:pPr>
              <a:t>10.04.2024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BA80031-C73A-4E62-AEA5-3A32AF5B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A1E385-FE65-4442-8B35-C42FA074E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D671E-B88C-4FAA-8FF3-D3D846E8848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59277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01A6C9-A751-43A8-9762-67183CBC6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77662-9DEA-428C-B443-35E9464E1621}" type="datetimeFigureOut">
              <a:rPr lang="cs-CZ"/>
              <a:pPr>
                <a:defRPr/>
              </a:pPr>
              <a:t>10.04.2024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D9FAD1-9BE2-499E-8283-AD2AA7A1C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6F4C5A-F3AB-42C3-AD4A-3BC45C985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14BD6-20B1-4555-BEA4-96D480E2DCB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6978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72075A51-F1BC-4314-B090-5861AB515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E9B10-FB1E-41F2-B18C-5895D7BB5BB7}" type="datetimeFigureOut">
              <a:rPr lang="cs-CZ"/>
              <a:pPr>
                <a:defRPr/>
              </a:pPr>
              <a:t>10.04.2024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9273C37D-F527-449F-B10D-5F007996E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1408ECAA-C20B-4F11-A069-19D93B82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1B92D-50D7-41BD-8A4C-7870DB3B13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23366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142DDEE9-7D0A-4839-B0F0-8A9C7F4DE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3F920-4BE3-4E7C-8C5D-B3955F51B5E3}" type="datetimeFigureOut">
              <a:rPr lang="cs-CZ"/>
              <a:pPr>
                <a:defRPr/>
              </a:pPr>
              <a:t>10.04.2024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6C3EDC2E-C8D2-4822-A049-40D9EA8E5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D7A6E24B-EE58-4ABA-8054-E434C74D4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0EB6B-10BB-46BA-95F1-FC80386DE2E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51228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42A25BBE-CD57-4509-A51A-3FE96C0D1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8A3BA-3E51-4240-910E-4A5A8B7472DD}" type="datetimeFigureOut">
              <a:rPr lang="cs-CZ"/>
              <a:pPr>
                <a:defRPr/>
              </a:pPr>
              <a:t>10.04.2024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EADE860B-2FEB-4032-909D-B5874BB7B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84794B9E-0F6A-4E95-B5CF-07F0D99A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F7711-E21B-4036-8DE7-258AD1C3B8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845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4/10/2024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1534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619596DF-23DD-4B2F-9EFD-1BE85C76E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EC840-DAFF-4C23-B834-36170E1434D7}" type="datetimeFigureOut">
              <a:rPr lang="cs-CZ"/>
              <a:pPr>
                <a:defRPr/>
              </a:pPr>
              <a:t>10.04.2024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BA003ECD-81A5-4A87-B61A-444DD6C0A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41E03F89-F914-413B-A9A9-1F4CC42D5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24C7F-9EAF-4AB3-B8BE-2D1F612ABA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09258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6DF9DBB8-20D5-4EC7-B1C2-8212A1797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659C9-B909-44B2-851A-892DE4FB0EFE}" type="datetimeFigureOut">
              <a:rPr lang="cs-CZ"/>
              <a:pPr>
                <a:defRPr/>
              </a:pPr>
              <a:t>10.04.2024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E19D89FD-9AEB-46A3-92E3-1AE784D00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E491A976-BA56-47C5-8277-A01E692F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71D0D-7098-4F05-AA0F-D7C6CA3ABF2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77354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0F07E836-3966-4076-A800-A79180BEA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3F839-AC8F-43AA-8B14-4E8F1C19A957}" type="datetimeFigureOut">
              <a:rPr lang="cs-CZ"/>
              <a:pPr>
                <a:defRPr/>
              </a:pPr>
              <a:t>10.04.2024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F3EA5F2D-03CA-4BBA-B88F-15EB49AC9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580DF982-DD4C-441C-AFFD-B905C3467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841B4-5547-456D-B68B-7252E12A9B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3659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44E9D9-3458-4294-BA18-8C915FA8D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7E746-7FE2-4B73-9ADB-19682AF19A55}" type="datetimeFigureOut">
              <a:rPr lang="cs-CZ"/>
              <a:pPr>
                <a:defRPr/>
              </a:pPr>
              <a:t>10.04.2024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DF6A3B-9EEC-4F0D-A294-9CE0ACB65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341585-2DAC-4AF3-9B15-AE9A78B36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9DB71-B2EC-4148-9342-7B49A5D646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69658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CF00F33-428C-488E-9DFB-13DC5290F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B07C2-7E88-4F39-AC42-3D15F7F62CDE}" type="datetimeFigureOut">
              <a:rPr lang="cs-CZ"/>
              <a:pPr>
                <a:defRPr/>
              </a:pPr>
              <a:t>10.04.2024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1D02A8-61F8-4CBD-AF1F-E411A5AC8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A98B45A-3B34-41C9-A315-5B0F8D670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C21AF-8BF6-4A9B-BBAC-DE60E07EF64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50490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1" y="1600205"/>
            <a:ext cx="109728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7FC557-2AA8-42FB-8B80-440FFFFFBE6F}" type="slidenum">
              <a:rPr lang="cs-CZ" alt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alt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690860"/>
      </p:ext>
    </p:extLst>
  </p:cSld>
  <p:clrMapOvr>
    <a:masterClrMapping/>
  </p:clrMapOvr>
  <p:transition spd="med">
    <p:strips dir="r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EA1E44-24F9-45D3-AC08-B0274A2CA795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230338"/>
      </p:ext>
    </p:extLst>
  </p:cSld>
  <p:clrMapOvr>
    <a:masterClrMapping/>
  </p:clrMapOvr>
  <p:transition spd="med">
    <p:strips dir="r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1CE614-EEB4-4B1F-9484-DA2D649335CE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24618"/>
      </p:ext>
    </p:extLst>
  </p:cSld>
  <p:clrMapOvr>
    <a:masterClrMapping/>
  </p:clrMapOvr>
  <p:transition spd="med">
    <p:strips dir="r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559E5-27BB-4833-98CC-7909A71E849E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52128"/>
      </p:ext>
    </p:extLst>
  </p:cSld>
  <p:clrMapOvr>
    <a:masterClrMapping/>
  </p:clrMapOvr>
  <p:transition spd="med">
    <p:strips dir="r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B56B47-246E-4F26-9418-358A1107BA68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990865"/>
      </p:ext>
    </p:extLst>
  </p:cSld>
  <p:clrMapOvr>
    <a:masterClrMapping/>
  </p:clrMapOvr>
  <p:transition spd="med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4/10/2024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38217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CF5483-8983-4339-8D95-A53A59BBCBDD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521739"/>
      </p:ext>
    </p:extLst>
  </p:cSld>
  <p:clrMapOvr>
    <a:masterClrMapping/>
  </p:clrMapOvr>
  <p:transition spd="med">
    <p:strips dir="r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A2D75-44E0-4A0F-9AEC-E1C3D994C016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415054"/>
      </p:ext>
    </p:extLst>
  </p:cSld>
  <p:clrMapOvr>
    <a:masterClrMapping/>
  </p:clrMapOvr>
  <p:transition spd="med">
    <p:strips dir="r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CFB031-F0D2-4A11-9D06-8346AFCF9D64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06652"/>
      </p:ext>
    </p:extLst>
  </p:cSld>
  <p:clrMapOvr>
    <a:masterClrMapping/>
  </p:clrMapOvr>
  <p:transition spd="med">
    <p:strips dir="r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D264E8-F9D9-4E6D-B5C3-DB7D4644CBE4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952065"/>
      </p:ext>
    </p:extLst>
  </p:cSld>
  <p:clrMapOvr>
    <a:masterClrMapping/>
  </p:clrMapOvr>
  <p:transition spd="med">
    <p:strips dir="r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CE2523-F6FA-455E-996F-5A8A109A7F5E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10814"/>
      </p:ext>
    </p:extLst>
  </p:cSld>
  <p:clrMapOvr>
    <a:masterClrMapping/>
  </p:clrMapOvr>
  <p:transition spd="med">
    <p:strips dir="r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265ABD-A765-4F0F-A340-6F99D3A4592F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15304"/>
      </p:ext>
    </p:extLst>
  </p:cSld>
  <p:clrMapOvr>
    <a:masterClrMapping/>
  </p:clrMapOvr>
  <p:transition spd="med">
    <p:strips dir="r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2B67B-CCA6-4FDF-9097-C16E4EBED417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500987"/>
      </p:ext>
    </p:extLst>
  </p:cSld>
  <p:clrMapOvr>
    <a:masterClrMapping/>
  </p:clrMapOvr>
  <p:transition spd="med">
    <p:strips dir="r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3EA07C-A309-4972-B710-7D9D4E1EE55D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86121"/>
      </p:ext>
    </p:extLst>
  </p:cSld>
  <p:clrMapOvr>
    <a:masterClrMapping/>
  </p:clrMapOvr>
  <p:transition spd="med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4/10/2024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951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4/10/2024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860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4/10/2024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430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4/10/2024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64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33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C9820-53AD-4EBE-8ECD-9CE8C4CBA5AA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1552C-527E-420F-8394-6362633F99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514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75988-C721-45AD-8C63-96BA459AB312}" type="datetimeFigureOut">
              <a:rPr lang="cs-CZ" smtClean="0"/>
              <a:pPr/>
              <a:t>10.04.2024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D8D43-DC55-459F-B95A-0D8E7E01E19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7216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nadpis 1">
            <a:extLst>
              <a:ext uri="{FF2B5EF4-FFF2-40B4-BE49-F238E27FC236}">
                <a16:creationId xmlns:a16="http://schemas.microsoft.com/office/drawing/2014/main" id="{C137F281-2A99-4626-8C6C-7AEF3EC156E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6147" name="Zástupný symbol pro text 2">
            <a:extLst>
              <a:ext uri="{FF2B5EF4-FFF2-40B4-BE49-F238E27FC236}">
                <a16:creationId xmlns:a16="http://schemas.microsoft.com/office/drawing/2014/main" id="{AB9B9331-528E-4992-A618-046CDC0FDB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DE6BAFE-7C83-498E-B193-3660F566A8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EF280B3-AC85-477A-9B33-5289DDE26538}" type="datetimeFigureOut">
              <a:rPr lang="cs-CZ"/>
              <a:pPr>
                <a:defRPr/>
              </a:pPr>
              <a:t>10.04.2024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3F45FE-290A-4291-8C11-E1CEDE5C66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93BC7F-718C-485C-A143-6A4E4EF94B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A5C0049-C1B7-4089-B28C-F5E45DD4A1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961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FF"/>
            </a:gs>
            <a:gs pos="100000">
              <a:srgbClr val="FFFF9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3B3139-E820-43DB-BE23-C9435B77BDCC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37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ransition spd="med">
    <p:strips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7.png"/><Relationship Id="rId7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jp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8.jp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9.png"/><Relationship Id="rId7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g"/><Relationship Id="rId5" Type="http://schemas.openxmlformats.org/officeDocument/2006/relationships/chart" Target="../charts/chart1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2.jpeg"/><Relationship Id="rId7" Type="http://schemas.openxmlformats.org/officeDocument/2006/relationships/image" Target="../media/image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8.jpg"/><Relationship Id="rId5" Type="http://schemas.openxmlformats.org/officeDocument/2006/relationships/image" Target="../media/image54.png"/><Relationship Id="rId4" Type="http://schemas.openxmlformats.org/officeDocument/2006/relationships/image" Target="../media/image53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56.jpeg"/><Relationship Id="rId7" Type="http://schemas.openxmlformats.org/officeDocument/2006/relationships/image" Target="../media/image5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8.jpg"/><Relationship Id="rId5" Type="http://schemas.openxmlformats.org/officeDocument/2006/relationships/image" Target="../media/image58.emf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Abstraktní pozadí s uzly a jednoduchou mřížkou">
            <a:extLst>
              <a:ext uri="{FF2B5EF4-FFF2-40B4-BE49-F238E27FC236}">
                <a16:creationId xmlns:a16="http://schemas.microsoft.com/office/drawing/2014/main" id="{955496B6-4994-424C-8738-DA70FEC0DA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"/>
          <a:stretch/>
        </p:blipFill>
        <p:spPr>
          <a:xfrm>
            <a:off x="0" y="-3342"/>
            <a:ext cx="12188952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B8CE58F-407C-497E-B723-21FD8C6D3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9937" y="721297"/>
            <a:ext cx="5565913" cy="5415406"/>
            <a:chOff x="797792" y="912854"/>
            <a:chExt cx="5298208" cy="503229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E70332-ECAF-47BB-8C7B-BD049452F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439" y="1056388"/>
              <a:ext cx="4968823" cy="4748064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16D9361-A35A-4DC8-AAB9-04FD2D6FE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7792" y="912854"/>
              <a:ext cx="5298208" cy="503229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7FC31AD-FBB3-4219-A758-D6F7594A0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671" y="1232452"/>
              <a:ext cx="4715122" cy="4439901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C1F29A5D-5D8E-4B5F-9289-E16CE95EBE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2307" y="1014858"/>
            <a:ext cx="4650317" cy="2362673"/>
          </a:xfrm>
        </p:spPr>
        <p:txBody>
          <a:bodyPr anchor="b">
            <a:noAutofit/>
          </a:bodyPr>
          <a:lstStyle/>
          <a:p>
            <a:pPr algn="ctr"/>
            <a:r>
              <a:rPr lang="cs-CZ" sz="2800" dirty="0" err="1"/>
              <a:t>Strategies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phosphorus</a:t>
            </a:r>
            <a:r>
              <a:rPr lang="cs-CZ" sz="2800" dirty="0"/>
              <a:t> </a:t>
            </a:r>
            <a:r>
              <a:rPr lang="cs-CZ" sz="2800" dirty="0" err="1"/>
              <a:t>nutrition</a:t>
            </a:r>
            <a:endParaRPr lang="cs-CZ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87FF30E-4395-4A93-8A5B-D9353E53F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7426" y="3566999"/>
            <a:ext cx="4413980" cy="515073"/>
          </a:xfrm>
        </p:spPr>
        <p:txBody>
          <a:bodyPr anchor="t">
            <a:normAutofit fontScale="85000" lnSpcReduction="10000"/>
          </a:bodyPr>
          <a:lstStyle/>
          <a:p>
            <a:pPr algn="ctr"/>
            <a:r>
              <a:rPr lang="cs-CZ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Assoc</a:t>
            </a: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Prof. Martin Kulhánek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867A7C0-4167-43D4-AE04-19D3C97CF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754" r="35396"/>
          <a:stretch/>
        </p:blipFill>
        <p:spPr>
          <a:xfrm>
            <a:off x="9036317" y="-275004"/>
            <a:ext cx="2833058" cy="2301524"/>
          </a:xfrm>
          <a:prstGeom prst="rect">
            <a:avLst/>
          </a:prstGeom>
        </p:spPr>
      </p:pic>
      <p:sp>
        <p:nvSpPr>
          <p:cNvPr id="15" name="Podnadpis 2">
            <a:extLst>
              <a:ext uri="{FF2B5EF4-FFF2-40B4-BE49-F238E27FC236}">
                <a16:creationId xmlns:a16="http://schemas.microsoft.com/office/drawing/2014/main" id="{37F548F5-B5D3-46DD-8942-661782E6705B}"/>
              </a:ext>
            </a:extLst>
          </p:cNvPr>
          <p:cNvSpPr txBox="1">
            <a:spLocks/>
          </p:cNvSpPr>
          <p:nvPr/>
        </p:nvSpPr>
        <p:spPr>
          <a:xfrm>
            <a:off x="7553291" y="6326491"/>
            <a:ext cx="5799109" cy="515073"/>
          </a:xfrm>
          <a:prstGeom prst="rect">
            <a:avLst/>
          </a:prstGeom>
        </p:spPr>
        <p:txBody>
          <a:bodyPr vert="horz" lIns="109728" tIns="109728" rIns="109728" bIns="91440" rtlCol="0" anchor="t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400" b="0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Corbel" panose="020B0503020204020204" pitchFamily="34" charset="0"/>
              <a:buNone/>
              <a:tabLst/>
              <a:defRPr/>
            </a:pPr>
            <a:r>
              <a:rPr kumimoji="0" lang="cs-CZ" sz="2000" b="0" i="0" u="none" strike="noStrike" kern="1200" cap="none" spc="15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Presentation</a:t>
            </a:r>
            <a:r>
              <a:rPr kumimoji="0" lang="cs-CZ" sz="2000" b="0" i="0" u="none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 </a:t>
            </a:r>
            <a:r>
              <a:rPr kumimoji="0" lang="cs-CZ" sz="2000" b="0" i="0" u="none" strike="noStrike" kern="1200" cap="none" spc="15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for</a:t>
            </a:r>
            <a:r>
              <a:rPr kumimoji="0" lang="cs-CZ" sz="2000" b="0" i="0" u="none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 </a:t>
            </a:r>
            <a:r>
              <a:rPr lang="cs-CZ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Meiryo"/>
              </a:rPr>
              <a:t>10</a:t>
            </a:r>
            <a:r>
              <a:rPr kumimoji="0" lang="cs-CZ" sz="2000" b="0" i="0" u="none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.4.2024</a:t>
            </a:r>
          </a:p>
        </p:txBody>
      </p:sp>
      <p:sp>
        <p:nvSpPr>
          <p:cNvPr id="6" name="Obdélník 5"/>
          <p:cNvSpPr/>
          <p:nvPr/>
        </p:nvSpPr>
        <p:spPr>
          <a:xfrm>
            <a:off x="6746168" y="1725974"/>
            <a:ext cx="35060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kulhanek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@</a:t>
            </a:r>
            <a:r>
              <a:rPr kumimoji="0" lang="cs-CZ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af.czu.cz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5287" y="2346286"/>
            <a:ext cx="1089834" cy="1107898"/>
          </a:xfrm>
          <a:prstGeom prst="rect">
            <a:avLst/>
          </a:prstGeom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79E33703-6072-F552-8D3F-7B77D46921CC}"/>
              </a:ext>
            </a:extLst>
          </p:cNvPr>
          <p:cNvSpPr/>
          <p:nvPr/>
        </p:nvSpPr>
        <p:spPr>
          <a:xfrm>
            <a:off x="17691" y="81984"/>
            <a:ext cx="2419469" cy="1006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b="1" dirty="0">
                <a:solidFill>
                  <a:srgbClr val="FF66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New AG</a:t>
            </a:r>
          </a:p>
          <a:p>
            <a:r>
              <a:rPr lang="cs-CZ" sz="2000" b="1" dirty="0">
                <a:solidFill>
                  <a:srgbClr val="FF66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 International</a:t>
            </a:r>
          </a:p>
          <a:p>
            <a:r>
              <a:rPr lang="cs-CZ" sz="20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   </a:t>
            </a:r>
            <a:r>
              <a:rPr lang="cs-CZ" sz="2000" b="1" dirty="0" err="1">
                <a:solidFill>
                  <a:srgbClr val="00CC99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Annual</a:t>
            </a:r>
            <a:endParaRPr lang="cs-CZ" sz="2000" b="1" dirty="0">
              <a:solidFill>
                <a:srgbClr val="00CC99"/>
              </a:solidFill>
              <a:latin typeface="DejaVu Sans" panose="020B0603030804020204" pitchFamily="34" charset="0"/>
              <a:ea typeface="DejaVu Sans" panose="020B0603030804020204" pitchFamily="34" charset="0"/>
              <a:cs typeface="DejaVu Sans" panose="020B0603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607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6" y="3141664"/>
            <a:ext cx="475297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596" name="Oval 4"/>
          <p:cNvSpPr>
            <a:spLocks noChangeArrowheads="1"/>
          </p:cNvSpPr>
          <p:nvPr/>
        </p:nvSpPr>
        <p:spPr bwMode="auto">
          <a:xfrm>
            <a:off x="9156700" y="1412876"/>
            <a:ext cx="1187450" cy="1196975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4800" b="1">
                <a:solidFill>
                  <a:schemeClr val="bg1"/>
                </a:solidFill>
              </a:rPr>
              <a:t>P</a:t>
            </a:r>
          </a:p>
        </p:txBody>
      </p:sp>
      <p:pic>
        <p:nvPicPr>
          <p:cNvPr id="2385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412876"/>
            <a:ext cx="47625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636" y="-32589"/>
            <a:ext cx="1216117" cy="1216117"/>
          </a:xfrm>
          <a:prstGeom prst="rect">
            <a:avLst/>
          </a:prstGeom>
        </p:spPr>
      </p:pic>
      <p:sp>
        <p:nvSpPr>
          <p:cNvPr id="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97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FFFF00"/>
                </a:solidFill>
              </a:rPr>
              <a:t>     </a:t>
            </a:r>
            <a:r>
              <a:rPr lang="cs-CZ" altLang="cs-CZ" b="1" dirty="0" err="1">
                <a:solidFill>
                  <a:srgbClr val="FFFF00"/>
                </a:solidFill>
              </a:rPr>
              <a:t>Peaches</a:t>
            </a:r>
            <a:endParaRPr lang="cs-CZ" altLang="cs-CZ" b="1" dirty="0">
              <a:solidFill>
                <a:srgbClr val="FFFF00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190C292-ED0C-B0B3-14EC-79892D4C81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5" y="145329"/>
            <a:ext cx="439592" cy="43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72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88DA7151-5013-4D41-9291-88AB2B45A9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44592" y="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C44DFAC-6C66-4201-A71B-43534E69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432890" cy="45223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   „New“ </a:t>
            </a:r>
            <a:r>
              <a:rPr lang="cs-CZ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strategies</a:t>
            </a:r>
            <a:br>
              <a:rPr lang="cs-CZ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cs-CZ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to </a:t>
            </a:r>
            <a:r>
              <a:rPr lang="cs-CZ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solve</a:t>
            </a:r>
            <a:r>
              <a:rPr lang="cs-CZ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phosphorus</a:t>
            </a:r>
            <a:r>
              <a:rPr lang="cs-CZ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deficiency</a:t>
            </a:r>
            <a:r>
              <a:rPr lang="cs-CZ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  <a:br>
              <a:rPr lang="cs-CZ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cs-CZ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cs-CZ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cs-CZ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           </a:t>
            </a:r>
            <a:r>
              <a:rPr lang="cs-CZ" dirty="0" err="1">
                <a:solidFill>
                  <a:schemeClr val="bg1"/>
                </a:solidFill>
              </a:rPr>
              <a:t>Two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pathways</a:t>
            </a:r>
            <a:endParaRPr lang="cs-CZ" u="sng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t="24283" r="50920"/>
          <a:stretch/>
        </p:blipFill>
        <p:spPr>
          <a:xfrm flipH="1">
            <a:off x="7152476" y="3026664"/>
            <a:ext cx="1569197" cy="16824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0167DBC-B235-96BD-621E-5DBC59CF8B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" y="85148"/>
            <a:ext cx="552915" cy="55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30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D99B76-1CAD-D364-BFEA-3BB42DD62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pathways</a:t>
            </a:r>
            <a:r>
              <a:rPr lang="cs-CZ" dirty="0"/>
              <a:t> to </a:t>
            </a:r>
            <a:r>
              <a:rPr lang="cs-CZ" dirty="0" err="1"/>
              <a:t>solve</a:t>
            </a:r>
            <a:r>
              <a:rPr lang="cs-CZ" dirty="0"/>
              <a:t> P </a:t>
            </a:r>
            <a:r>
              <a:rPr lang="cs-CZ" dirty="0" err="1"/>
              <a:t>defficiency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B12C57-8218-1EA2-9917-880649979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609" y="2557097"/>
            <a:ext cx="10515600" cy="1769167"/>
          </a:xfrm>
        </p:spPr>
        <p:txBody>
          <a:bodyPr/>
          <a:lstStyle/>
          <a:p>
            <a:pPr marL="0" indent="0">
              <a:buNone/>
            </a:pPr>
            <a:r>
              <a:rPr lang="cs-CZ" dirty="0" err="1"/>
              <a:t>Improvement</a:t>
            </a:r>
            <a:r>
              <a:rPr lang="cs-CZ" dirty="0"/>
              <a:t> of </a:t>
            </a:r>
            <a:r>
              <a:rPr lang="cs-CZ" dirty="0" err="1"/>
              <a:t>phosphorus</a:t>
            </a:r>
            <a:r>
              <a:rPr lang="cs-CZ" dirty="0"/>
              <a:t> </a:t>
            </a:r>
            <a:r>
              <a:rPr lang="cs-CZ" dirty="0" err="1"/>
              <a:t>acquisition</a:t>
            </a:r>
            <a:r>
              <a:rPr lang="cs-CZ" dirty="0"/>
              <a:t> and/</a:t>
            </a:r>
            <a:r>
              <a:rPr lang="cs-CZ" dirty="0" err="1"/>
              <a:t>or</a:t>
            </a:r>
            <a:r>
              <a:rPr lang="cs-CZ" dirty="0"/>
              <a:t> use </a:t>
            </a:r>
            <a:r>
              <a:rPr lang="cs-CZ" dirty="0" err="1"/>
              <a:t>efficiency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Looking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for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 „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new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“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phosphorus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fertilizers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4D7D8A0-CA3B-5A9A-9C1D-462A53BAD0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79" y="2557097"/>
            <a:ext cx="460721" cy="46072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B81B149-EDCB-315B-B764-6986AE5893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57097"/>
            <a:ext cx="460721" cy="46072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FBE2492-E277-E7C1-7E64-29A69948EA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18" y="134764"/>
            <a:ext cx="600732" cy="60073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67CA276-FB68-D2B7-B86C-14B897C3FE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78" y="3512289"/>
            <a:ext cx="460721" cy="46072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1C63CDE-C50F-AB24-E852-A73222C2BE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90377"/>
            <a:ext cx="460722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0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E21969-6451-0BCC-4F69-CFA1773A5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C296186-7040-6203-E4F9-618B04D250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8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30BD16B-B112-4051-EA66-B612FE3EDA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6" y="156192"/>
            <a:ext cx="460721" cy="46072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2923159-BF5B-84D3-4B0D-24317A785A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47" y="156192"/>
            <a:ext cx="460721" cy="460721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C9576F9D-B5E5-86ED-00A8-0BB43193FC2A}"/>
              </a:ext>
            </a:extLst>
          </p:cNvPr>
          <p:cNvSpPr txBox="1">
            <a:spLocks/>
          </p:cNvSpPr>
          <p:nvPr/>
        </p:nvSpPr>
        <p:spPr>
          <a:xfrm>
            <a:off x="1081587" y="-50277"/>
            <a:ext cx="11915775" cy="97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>
                <a:ln w="0"/>
                <a:solidFill>
                  <a:schemeClr val="bg1"/>
                </a:solidFill>
              </a:rPr>
              <a:t>Correction of soil pH level</a:t>
            </a:r>
            <a:endParaRPr lang="cs-CZ" sz="4800" dirty="0">
              <a:ln w="0"/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22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A5B419-C342-4044-853B-4B1465210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87" y="-50277"/>
            <a:ext cx="11915775" cy="977616"/>
          </a:xfrm>
        </p:spPr>
        <p:txBody>
          <a:bodyPr>
            <a:normAutofit/>
          </a:bodyPr>
          <a:lstStyle/>
          <a:p>
            <a:r>
              <a:rPr lang="cs-CZ" sz="4800" dirty="0" err="1">
                <a:ln w="0"/>
              </a:rPr>
              <a:t>Correction</a:t>
            </a:r>
            <a:r>
              <a:rPr lang="cs-CZ" sz="4800" dirty="0">
                <a:ln w="0"/>
              </a:rPr>
              <a:t> of </a:t>
            </a:r>
            <a:r>
              <a:rPr lang="cs-CZ" sz="4800" dirty="0" err="1">
                <a:ln w="0"/>
              </a:rPr>
              <a:t>soil</a:t>
            </a:r>
            <a:r>
              <a:rPr lang="cs-CZ" sz="4800" dirty="0">
                <a:ln w="0"/>
              </a:rPr>
              <a:t> pH </a:t>
            </a:r>
            <a:r>
              <a:rPr lang="cs-CZ" sz="4800" dirty="0" err="1">
                <a:ln w="0"/>
              </a:rPr>
              <a:t>level</a:t>
            </a:r>
            <a:endParaRPr lang="cs-CZ" sz="4800" dirty="0">
              <a:ln w="0"/>
            </a:endParaRPr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FDE21291-7722-4105-B347-F6602E051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325744"/>
            <a:ext cx="8447154" cy="496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new</a:t>
            </a:r>
            <a:r>
              <a:rPr lang="cs-CZ" dirty="0"/>
              <a:t> </a:t>
            </a:r>
            <a:r>
              <a:rPr lang="cs-CZ" dirty="0" err="1"/>
              <a:t>methods</a:t>
            </a:r>
            <a:r>
              <a:rPr lang="cs-CZ" dirty="0"/>
              <a:t>, </a:t>
            </a:r>
            <a:r>
              <a:rPr lang="cs-CZ" dirty="0" err="1"/>
              <a:t>old</a:t>
            </a:r>
            <a:r>
              <a:rPr lang="cs-CZ" dirty="0"/>
              <a:t> </a:t>
            </a:r>
            <a:r>
              <a:rPr lang="cs-CZ" dirty="0" err="1"/>
              <a:t>became</a:t>
            </a:r>
            <a:r>
              <a:rPr lang="cs-CZ" dirty="0"/>
              <a:t> </a:t>
            </a:r>
            <a:r>
              <a:rPr lang="cs-CZ" dirty="0" err="1"/>
              <a:t>often</a:t>
            </a:r>
            <a:r>
              <a:rPr lang="cs-CZ" dirty="0"/>
              <a:t> </a:t>
            </a:r>
            <a:r>
              <a:rPr lang="cs-CZ" dirty="0" err="1"/>
              <a:t>forgotten</a:t>
            </a:r>
            <a:endParaRPr lang="cs-CZ" dirty="0"/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E1485C54-501D-4CD9-B743-EE403ACF2AFA}"/>
              </a:ext>
            </a:extLst>
          </p:cNvPr>
          <p:cNvGrpSpPr/>
          <p:nvPr/>
        </p:nvGrpSpPr>
        <p:grpSpPr>
          <a:xfrm>
            <a:off x="1334254" y="1900237"/>
            <a:ext cx="8685291" cy="4829734"/>
            <a:chOff x="1709980" y="1514535"/>
            <a:chExt cx="5305193" cy="5001124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BFD62CA-0255-487C-9163-6B1E202AD5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09980" y="1628806"/>
              <a:ext cx="5305193" cy="4886853"/>
            </a:xfrm>
            <a:prstGeom prst="rect">
              <a:avLst/>
            </a:prstGeom>
            <a:ln>
              <a:noFill/>
            </a:ln>
            <a:effectLst>
              <a:softEdge rad="12700"/>
            </a:effectLst>
          </p:spPr>
        </p:pic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CF5B8D68-1C0E-43C9-9A43-2B195FED536F}"/>
                </a:ext>
              </a:extLst>
            </p:cNvPr>
            <p:cNvSpPr/>
            <p:nvPr/>
          </p:nvSpPr>
          <p:spPr>
            <a:xfrm>
              <a:off x="2622273" y="3296240"/>
              <a:ext cx="619149" cy="695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Acid </a:t>
              </a:r>
              <a:r>
                <a:rPr kumimoji="0" lang="cs-CZ" sz="1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soils</a:t>
              </a:r>
              <a:endParaRPr kumimoji="0" 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4460355D-1654-40CF-AB76-56B0BA26AFA5}"/>
                </a:ext>
              </a:extLst>
            </p:cNvPr>
            <p:cNvSpPr/>
            <p:nvPr/>
          </p:nvSpPr>
          <p:spPr>
            <a:xfrm>
              <a:off x="6076152" y="3407260"/>
              <a:ext cx="843741" cy="614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Alcaline</a:t>
              </a:r>
              <a:r>
                <a:rPr kumimoji="0" lang="cs-CZ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cs-CZ" sz="1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soils</a:t>
              </a:r>
              <a:endParaRPr kumimoji="0" 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1764C194-4873-448B-97EA-CBC59A37152F}"/>
                </a:ext>
              </a:extLst>
            </p:cNvPr>
            <p:cNvSpPr/>
            <p:nvPr/>
          </p:nvSpPr>
          <p:spPr>
            <a:xfrm>
              <a:off x="4029614" y="2165391"/>
              <a:ext cx="1644992" cy="5259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6.5)</a:t>
              </a:r>
            </a:p>
          </p:txBody>
        </p:sp>
        <p:sp>
          <p:nvSpPr>
            <p:cNvPr id="23" name="Obdélník 22">
              <a:extLst>
                <a:ext uri="{FF2B5EF4-FFF2-40B4-BE49-F238E27FC236}">
                  <a16:creationId xmlns:a16="http://schemas.microsoft.com/office/drawing/2014/main" id="{493926E2-7785-4BA0-A7BF-DA9F9D4FB56D}"/>
                </a:ext>
              </a:extLst>
            </p:cNvPr>
            <p:cNvSpPr/>
            <p:nvPr/>
          </p:nvSpPr>
          <p:spPr>
            <a:xfrm>
              <a:off x="4305840" y="2428382"/>
              <a:ext cx="1557544" cy="5259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Optimal</a:t>
              </a:r>
              <a:r>
                <a:rPr kumimoji="0" lang="cs-CZ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 P </a:t>
              </a:r>
              <a:r>
                <a:rPr kumimoji="0" lang="cs-CZ" sz="1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availability</a:t>
              </a:r>
              <a:r>
                <a:rPr kumimoji="0" lang="cs-CZ" sz="1800" b="1" i="1" u="none" strike="noStrike" kern="1200" cap="none" spc="0" normalizeH="0" noProof="0" dirty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cs-CZ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(pH</a:t>
              </a:r>
              <a:r>
                <a:rPr kumimoji="0" lang="cs-CZ" sz="1800" b="1" i="1" u="none" strike="noStrike" kern="1200" cap="none" spc="0" normalizeH="0" baseline="-25000" noProof="0" dirty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CaCl2</a:t>
              </a:r>
              <a:r>
                <a:rPr kumimoji="0" lang="cs-CZ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 6.5)</a:t>
              </a:r>
            </a:p>
          </p:txBody>
        </p:sp>
        <p:sp>
          <p:nvSpPr>
            <p:cNvPr id="24" name="Obdélník 23">
              <a:extLst>
                <a:ext uri="{FF2B5EF4-FFF2-40B4-BE49-F238E27FC236}">
                  <a16:creationId xmlns:a16="http://schemas.microsoft.com/office/drawing/2014/main" id="{5F109475-8955-44BF-A04F-021BF6322F63}"/>
                </a:ext>
              </a:extLst>
            </p:cNvPr>
            <p:cNvSpPr/>
            <p:nvPr/>
          </p:nvSpPr>
          <p:spPr>
            <a:xfrm>
              <a:off x="3207118" y="4637845"/>
              <a:ext cx="1606458" cy="262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(pH 6.5)</a:t>
              </a:r>
            </a:p>
          </p:txBody>
        </p:sp>
        <p:sp>
          <p:nvSpPr>
            <p:cNvPr id="25" name="Obdélník 24">
              <a:extLst>
                <a:ext uri="{FF2B5EF4-FFF2-40B4-BE49-F238E27FC236}">
                  <a16:creationId xmlns:a16="http://schemas.microsoft.com/office/drawing/2014/main" id="{58BC9DE0-0462-4C90-84D2-7F92FB864488}"/>
                </a:ext>
              </a:extLst>
            </p:cNvPr>
            <p:cNvSpPr/>
            <p:nvPr/>
          </p:nvSpPr>
          <p:spPr>
            <a:xfrm>
              <a:off x="3430698" y="3933055"/>
              <a:ext cx="1159298" cy="11977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Hardly</a:t>
              </a:r>
              <a:r>
                <a:rPr kumimoji="0" lang="cs-CZ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cs-CZ" sz="1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soluble</a:t>
              </a:r>
              <a:endParaRPr kumimoji="0" 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Fe</a:t>
              </a:r>
              <a:r>
                <a:rPr kumimoji="0" lang="cs-CZ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-P, Al-P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Strong</a:t>
              </a:r>
              <a:r>
                <a:rPr kumimoji="0" lang="cs-CZ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cs-CZ" sz="1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sorption</a:t>
              </a:r>
              <a:r>
                <a:rPr kumimoji="0" lang="cs-CZ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 on</a:t>
              </a:r>
              <a:r>
                <a:rPr kumimoji="0" lang="cs-CZ" sz="1800" b="1" i="1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cs-CZ" sz="1800" b="1" i="1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oxides</a:t>
              </a:r>
              <a:r>
                <a:rPr kumimoji="0" lang="cs-CZ" sz="1800" b="1" i="1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 and </a:t>
              </a:r>
              <a:r>
                <a:rPr kumimoji="0" lang="cs-CZ" sz="1800" b="1" i="1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clays</a:t>
              </a:r>
              <a:endParaRPr kumimoji="0" 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" name="Obdélník 25">
              <a:extLst>
                <a:ext uri="{FF2B5EF4-FFF2-40B4-BE49-F238E27FC236}">
                  <a16:creationId xmlns:a16="http://schemas.microsoft.com/office/drawing/2014/main" id="{BF647770-C301-4F0E-8290-797E010116CE}"/>
                </a:ext>
              </a:extLst>
            </p:cNvPr>
            <p:cNvSpPr/>
            <p:nvPr/>
          </p:nvSpPr>
          <p:spPr>
            <a:xfrm>
              <a:off x="5084612" y="4637843"/>
              <a:ext cx="1342352" cy="262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6.5)</a:t>
              </a:r>
            </a:p>
          </p:txBody>
        </p:sp>
        <p:sp>
          <p:nvSpPr>
            <p:cNvPr id="27" name="Obdélník 26">
              <a:extLst>
                <a:ext uri="{FF2B5EF4-FFF2-40B4-BE49-F238E27FC236}">
                  <a16:creationId xmlns:a16="http://schemas.microsoft.com/office/drawing/2014/main" id="{B4D3A83E-DE4C-44D3-823D-B21FF81E89EB}"/>
                </a:ext>
              </a:extLst>
            </p:cNvPr>
            <p:cNvSpPr/>
            <p:nvPr/>
          </p:nvSpPr>
          <p:spPr>
            <a:xfrm>
              <a:off x="5153501" y="4437434"/>
              <a:ext cx="1157213" cy="463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Insoluble</a:t>
              </a:r>
              <a:r>
                <a:rPr kumimoji="0" lang="cs-CZ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 Ca-P</a:t>
              </a:r>
            </a:p>
          </p:txBody>
        </p:sp>
        <p:sp>
          <p:nvSpPr>
            <p:cNvPr id="28" name="Obdélník 27">
              <a:extLst>
                <a:ext uri="{FF2B5EF4-FFF2-40B4-BE49-F238E27FC236}">
                  <a16:creationId xmlns:a16="http://schemas.microsoft.com/office/drawing/2014/main" id="{9A3BD34F-1909-459A-B505-661C307C9BDF}"/>
                </a:ext>
              </a:extLst>
            </p:cNvPr>
            <p:cNvSpPr/>
            <p:nvPr/>
          </p:nvSpPr>
          <p:spPr>
            <a:xfrm>
              <a:off x="3670980" y="6050982"/>
              <a:ext cx="1795227" cy="374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pH </a:t>
              </a:r>
              <a:r>
                <a:rPr kumimoji="0" lang="cs-CZ" sz="2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value</a:t>
              </a:r>
              <a:endParaRPr kumimoji="0" lang="cs-CZ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Obdélník 28">
              <a:extLst>
                <a:ext uri="{FF2B5EF4-FFF2-40B4-BE49-F238E27FC236}">
                  <a16:creationId xmlns:a16="http://schemas.microsoft.com/office/drawing/2014/main" id="{794E4EA4-F16A-46C4-ABC6-39EE111863BD}"/>
                </a:ext>
              </a:extLst>
            </p:cNvPr>
            <p:cNvSpPr/>
            <p:nvPr/>
          </p:nvSpPr>
          <p:spPr>
            <a:xfrm rot="16200000">
              <a:off x="240399" y="3673218"/>
              <a:ext cx="3296732" cy="281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Fixation</a:t>
              </a:r>
              <a:r>
                <a:rPr kumimoji="0" lang="cs-CZ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cs-CZ" sz="2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power</a:t>
              </a:r>
              <a:endParaRPr kumimoji="0" lang="cs-CZ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0" name="Obdélník 29">
              <a:extLst>
                <a:ext uri="{FF2B5EF4-FFF2-40B4-BE49-F238E27FC236}">
                  <a16:creationId xmlns:a16="http://schemas.microsoft.com/office/drawing/2014/main" id="{B459E2E1-3260-4BCA-B6CB-26E02E78ADCE}"/>
                </a:ext>
              </a:extLst>
            </p:cNvPr>
            <p:cNvSpPr/>
            <p:nvPr/>
          </p:nvSpPr>
          <p:spPr>
            <a:xfrm rot="16200000">
              <a:off x="1507745" y="5235012"/>
              <a:ext cx="1301716" cy="169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low</a:t>
              </a:r>
              <a:endParaRPr kumimoji="0" lang="cs-CZ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Obdélník 30">
              <a:extLst>
                <a:ext uri="{FF2B5EF4-FFF2-40B4-BE49-F238E27FC236}">
                  <a16:creationId xmlns:a16="http://schemas.microsoft.com/office/drawing/2014/main" id="{06CE2166-CAEC-4F91-88EE-CB7ADA6F12BC}"/>
                </a:ext>
              </a:extLst>
            </p:cNvPr>
            <p:cNvSpPr/>
            <p:nvPr/>
          </p:nvSpPr>
          <p:spPr>
            <a:xfrm rot="16200000">
              <a:off x="1498261" y="3588808"/>
              <a:ext cx="1301716" cy="169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medium</a:t>
              </a:r>
            </a:p>
          </p:txBody>
        </p:sp>
        <p:sp>
          <p:nvSpPr>
            <p:cNvPr id="32" name="Obdélník 31">
              <a:extLst>
                <a:ext uri="{FF2B5EF4-FFF2-40B4-BE49-F238E27FC236}">
                  <a16:creationId xmlns:a16="http://schemas.microsoft.com/office/drawing/2014/main" id="{EBAE6743-0B06-4E43-A23E-FB165D02F566}"/>
                </a:ext>
              </a:extLst>
            </p:cNvPr>
            <p:cNvSpPr/>
            <p:nvPr/>
          </p:nvSpPr>
          <p:spPr>
            <a:xfrm rot="16200000">
              <a:off x="1523611" y="2080413"/>
              <a:ext cx="1301716" cy="169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strong</a:t>
              </a:r>
              <a:endParaRPr kumimoji="0" lang="cs-CZ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3" name="Obrázek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t="24283" r="50920"/>
          <a:stretch/>
        </p:blipFill>
        <p:spPr>
          <a:xfrm flipH="1">
            <a:off x="11331286" y="0"/>
            <a:ext cx="915607" cy="1024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D23487B-7E6E-397E-7859-C818EA338B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6" y="156192"/>
            <a:ext cx="460721" cy="46072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19EF691-D2DC-3778-C0A3-1CFD6E8541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47" y="156192"/>
            <a:ext cx="460721" cy="46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56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1087" y="-9506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cs-CZ" sz="4000" dirty="0" err="1"/>
              <a:t>Soil</a:t>
            </a:r>
            <a:r>
              <a:rPr lang="cs-CZ" sz="4000" dirty="0"/>
              <a:t> pH </a:t>
            </a:r>
            <a:r>
              <a:rPr lang="cs-CZ" sz="4000" dirty="0" err="1"/>
              <a:t>around</a:t>
            </a:r>
            <a:r>
              <a:rPr lang="cs-CZ" sz="4000" dirty="0"/>
              <a:t> </a:t>
            </a:r>
            <a:r>
              <a:rPr lang="cs-CZ" sz="4000" dirty="0" err="1"/>
              <a:t>the</a:t>
            </a:r>
            <a:r>
              <a:rPr lang="cs-CZ" sz="4000" dirty="0"/>
              <a:t> </a:t>
            </a:r>
            <a:r>
              <a:rPr lang="cs-CZ" sz="4000" dirty="0" err="1"/>
              <a:t>world</a:t>
            </a:r>
            <a:r>
              <a:rPr lang="cs-CZ" sz="4000" dirty="0"/>
              <a:t>?</a:t>
            </a:r>
            <a:endParaRPr lang="en-US" sz="4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t="24283" r="50920"/>
          <a:stretch/>
        </p:blipFill>
        <p:spPr>
          <a:xfrm flipH="1">
            <a:off x="11331286" y="0"/>
            <a:ext cx="915607" cy="1024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Obdélník 11"/>
          <p:cNvSpPr/>
          <p:nvPr/>
        </p:nvSpPr>
        <p:spPr>
          <a:xfrm>
            <a:off x="108113" y="2924200"/>
            <a:ext cx="1445114" cy="88934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err="1"/>
              <a:t>Strongly</a:t>
            </a:r>
            <a:r>
              <a:rPr lang="cs-CZ" sz="2400" dirty="0"/>
              <a:t> </a:t>
            </a:r>
            <a:r>
              <a:rPr lang="cs-CZ" sz="2400" dirty="0" err="1"/>
              <a:t>acidic</a:t>
            </a:r>
            <a:endParaRPr lang="en-US" sz="2400" dirty="0"/>
          </a:p>
        </p:txBody>
      </p:sp>
      <p:sp>
        <p:nvSpPr>
          <p:cNvPr id="13" name="Obdélník 12"/>
          <p:cNvSpPr/>
          <p:nvPr/>
        </p:nvSpPr>
        <p:spPr>
          <a:xfrm>
            <a:off x="108113" y="3931498"/>
            <a:ext cx="1445114" cy="88934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err="1"/>
              <a:t>Mild</a:t>
            </a:r>
            <a:endParaRPr lang="cs-CZ" sz="2400" dirty="0"/>
          </a:p>
          <a:p>
            <a:pPr algn="ctr"/>
            <a:r>
              <a:rPr lang="cs-CZ" sz="2400" dirty="0" err="1"/>
              <a:t>acidic</a:t>
            </a:r>
            <a:endParaRPr lang="en-US" sz="2400" dirty="0"/>
          </a:p>
        </p:txBody>
      </p:sp>
      <p:sp>
        <p:nvSpPr>
          <p:cNvPr id="15" name="Obdélník 14"/>
          <p:cNvSpPr/>
          <p:nvPr/>
        </p:nvSpPr>
        <p:spPr>
          <a:xfrm>
            <a:off x="108113" y="4893126"/>
            <a:ext cx="1445114" cy="889348"/>
          </a:xfrm>
          <a:prstGeom prst="rect">
            <a:avLst/>
          </a:prstGeom>
          <a:solidFill>
            <a:srgbClr val="0033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err="1"/>
              <a:t>Alkaline</a:t>
            </a:r>
            <a:endParaRPr lang="en-US" sz="24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7EEF7B-4034-DA58-DBD5-DBD8D7190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301" y="1318918"/>
            <a:ext cx="8783140" cy="464311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7392366-13AB-F1A3-6060-0E7311738E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3" y="367748"/>
            <a:ext cx="460721" cy="46072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70D4ADE-D0C5-BDBE-B0B7-EE8DE2D3EA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34" y="367748"/>
            <a:ext cx="460721" cy="46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189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fractur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/>
          <p:cNvSpPr txBox="1">
            <a:spLocks/>
          </p:cNvSpPr>
          <p:nvPr/>
        </p:nvSpPr>
        <p:spPr>
          <a:xfrm>
            <a:off x="1068560" y="112672"/>
            <a:ext cx="7452320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Necessary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to </a:t>
            </a:r>
            <a:r>
              <a:rPr kumimoji="0" lang="cs-CZ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consider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cs-CZ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other</a:t>
            </a:r>
            <a:r>
              <a:rPr kumimoji="0" lang="cs-CZ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cs-CZ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factors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344693" y="1062468"/>
            <a:ext cx="8801811" cy="547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„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Liming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makes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father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rich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but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son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poor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“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Skupina 9"/>
          <p:cNvGrpSpPr/>
          <p:nvPr/>
        </p:nvGrpSpPr>
        <p:grpSpPr>
          <a:xfrm>
            <a:off x="1575216" y="1809932"/>
            <a:ext cx="8774732" cy="4725144"/>
            <a:chOff x="539552" y="476672"/>
            <a:chExt cx="7848872" cy="5616624"/>
          </a:xfrm>
        </p:grpSpPr>
        <p:cxnSp>
          <p:nvCxnSpPr>
            <p:cNvPr id="11" name="Přímá spojovací šipka 10"/>
            <p:cNvCxnSpPr/>
            <p:nvPr/>
          </p:nvCxnSpPr>
          <p:spPr>
            <a:xfrm flipV="1">
              <a:off x="1115616" y="548680"/>
              <a:ext cx="0" cy="4896544"/>
            </a:xfrm>
            <a:prstGeom prst="straightConnector1">
              <a:avLst/>
            </a:prstGeom>
            <a:ln w="38100">
              <a:solidFill>
                <a:srgbClr val="8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ovací šipka 11"/>
            <p:cNvCxnSpPr/>
            <p:nvPr/>
          </p:nvCxnSpPr>
          <p:spPr>
            <a:xfrm>
              <a:off x="1115616" y="5445224"/>
              <a:ext cx="7272808" cy="0"/>
            </a:xfrm>
            <a:prstGeom prst="straightConnector1">
              <a:avLst/>
            </a:prstGeom>
            <a:ln w="38100">
              <a:solidFill>
                <a:srgbClr val="8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Volný tvar 12"/>
            <p:cNvSpPr/>
            <p:nvPr/>
          </p:nvSpPr>
          <p:spPr>
            <a:xfrm>
              <a:off x="1108364" y="2715491"/>
              <a:ext cx="7065818" cy="708121"/>
            </a:xfrm>
            <a:custGeom>
              <a:avLst/>
              <a:gdLst>
                <a:gd name="connsiteX0" fmla="*/ 0 w 7065818"/>
                <a:gd name="connsiteY0" fmla="*/ 0 h 708121"/>
                <a:gd name="connsiteX1" fmla="*/ 3602181 w 7065818"/>
                <a:gd name="connsiteY1" fmla="*/ 591127 h 708121"/>
                <a:gd name="connsiteX2" fmla="*/ 7065818 w 7065818"/>
                <a:gd name="connsiteY2" fmla="*/ 701964 h 70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65818" h="708121">
                  <a:moveTo>
                    <a:pt x="0" y="0"/>
                  </a:moveTo>
                  <a:cubicBezTo>
                    <a:pt x="1212272" y="237066"/>
                    <a:pt x="2424545" y="474133"/>
                    <a:pt x="3602181" y="591127"/>
                  </a:cubicBezTo>
                  <a:cubicBezTo>
                    <a:pt x="4779817" y="708121"/>
                    <a:pt x="5922817" y="705042"/>
                    <a:pt x="7065818" y="701964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délník 13"/>
            <p:cNvSpPr/>
            <p:nvPr/>
          </p:nvSpPr>
          <p:spPr>
            <a:xfrm rot="16200000">
              <a:off x="-1800708" y="2816932"/>
              <a:ext cx="5256584" cy="5760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000" b="1" i="0" u="none" strike="noStrike" kern="1200" cap="none" spc="0" normalizeH="0" baseline="0" noProof="0" dirty="0">
                  <a:ln w="1905"/>
                  <a:solidFill>
                    <a:srgbClr val="000099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Plant </a:t>
              </a:r>
              <a:r>
                <a:rPr kumimoji="0" lang="cs-CZ" sz="2000" b="1" i="0" u="none" strike="noStrike" kern="1200" cap="none" spc="0" normalizeH="0" baseline="0" noProof="0" dirty="0" err="1">
                  <a:ln w="1905"/>
                  <a:solidFill>
                    <a:srgbClr val="000099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yield</a:t>
              </a:r>
              <a:endParaRPr kumimoji="0" lang="cs-CZ" sz="2000" b="1" i="0" u="none" strike="noStrike" kern="1200" cap="none" spc="0" normalizeH="0" baseline="0" noProof="0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000" b="1" i="0" u="none" strike="noStrike" kern="1200" cap="none" spc="0" normalizeH="0" baseline="0" noProof="0" dirty="0">
                  <a:ln w="1905"/>
                  <a:solidFill>
                    <a:srgbClr val="000099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(</a:t>
              </a:r>
              <a:r>
                <a:rPr kumimoji="0" lang="cs-CZ" sz="2000" b="1" i="0" u="none" strike="noStrike" kern="1200" cap="none" spc="0" normalizeH="0" baseline="0" noProof="0" dirty="0" err="1">
                  <a:ln w="1905"/>
                  <a:solidFill>
                    <a:srgbClr val="000099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crop</a:t>
              </a:r>
              <a:r>
                <a:rPr kumimoji="0" lang="cs-CZ" sz="2000" b="1" i="0" u="none" strike="noStrike" kern="1200" cap="none" spc="0" normalizeH="0" baseline="0" noProof="0" dirty="0">
                  <a:ln w="1905"/>
                  <a:solidFill>
                    <a:srgbClr val="000099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cs-CZ" sz="2000" b="1" i="0" u="none" strike="noStrike" kern="1200" cap="none" spc="0" normalizeH="0" baseline="0" noProof="0" dirty="0" err="1">
                  <a:ln w="1905"/>
                  <a:solidFill>
                    <a:srgbClr val="000099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rotation</a:t>
              </a:r>
              <a:r>
                <a:rPr kumimoji="0" lang="cs-CZ" sz="2000" b="1" i="0" u="none" strike="noStrike" kern="1200" cap="none" spc="0" normalizeH="0" baseline="0" noProof="0" dirty="0">
                  <a:ln w="1905"/>
                  <a:solidFill>
                    <a:srgbClr val="000099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cs-CZ" sz="2000" b="1" i="0" u="none" strike="noStrike" kern="1200" cap="none" spc="0" normalizeH="0" baseline="0" noProof="0" dirty="0" err="1">
                  <a:ln w="1905"/>
                  <a:solidFill>
                    <a:srgbClr val="000099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without</a:t>
              </a:r>
              <a:r>
                <a:rPr kumimoji="0" lang="cs-CZ" sz="2000" b="1" i="0" u="none" strike="noStrike" kern="1200" cap="none" spc="0" normalizeH="0" baseline="0" noProof="0" dirty="0">
                  <a:ln w="1905"/>
                  <a:solidFill>
                    <a:srgbClr val="000099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cs-CZ" sz="2000" b="1" i="0" u="none" strike="noStrike" kern="1200" cap="none" spc="0" normalizeH="0" baseline="0" noProof="0" dirty="0" err="1">
                  <a:ln w="1905"/>
                  <a:solidFill>
                    <a:srgbClr val="000099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legumes</a:t>
              </a:r>
              <a:r>
                <a:rPr kumimoji="0" lang="cs-CZ" sz="2000" b="1" i="0" u="none" strike="noStrike" kern="1200" cap="none" spc="0" normalizeH="0" baseline="0" noProof="0" dirty="0">
                  <a:ln w="1905"/>
                  <a:solidFill>
                    <a:srgbClr val="000099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763688" y="5517232"/>
              <a:ext cx="5256584" cy="5760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000" b="1" i="0" u="none" strike="noStrike" kern="1200" cap="none" spc="0" normalizeH="0" baseline="0" noProof="0" dirty="0" err="1">
                  <a:ln w="1905"/>
                  <a:solidFill>
                    <a:srgbClr val="000099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Time</a:t>
              </a:r>
              <a:endParaRPr kumimoji="0" lang="cs-CZ" sz="2000" b="1" i="0" u="none" strike="noStrike" kern="1200" cap="none" spc="0" normalizeH="0" baseline="0" noProof="0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Volný tvar 15"/>
            <p:cNvSpPr/>
            <p:nvPr/>
          </p:nvSpPr>
          <p:spPr>
            <a:xfrm>
              <a:off x="1117600" y="2715491"/>
              <a:ext cx="7047345" cy="1209964"/>
            </a:xfrm>
            <a:custGeom>
              <a:avLst/>
              <a:gdLst>
                <a:gd name="connsiteX0" fmla="*/ 0 w 7047345"/>
                <a:gd name="connsiteY0" fmla="*/ 0 h 1209964"/>
                <a:gd name="connsiteX1" fmla="*/ 2854036 w 7047345"/>
                <a:gd name="connsiteY1" fmla="*/ 184727 h 1209964"/>
                <a:gd name="connsiteX2" fmla="*/ 4257964 w 7047345"/>
                <a:gd name="connsiteY2" fmla="*/ 997527 h 1209964"/>
                <a:gd name="connsiteX3" fmla="*/ 7047345 w 7047345"/>
                <a:gd name="connsiteY3" fmla="*/ 1209964 h 120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47345" h="1209964">
                  <a:moveTo>
                    <a:pt x="0" y="0"/>
                  </a:moveTo>
                  <a:cubicBezTo>
                    <a:pt x="1072187" y="9236"/>
                    <a:pt x="2144375" y="18473"/>
                    <a:pt x="2854036" y="184727"/>
                  </a:cubicBezTo>
                  <a:cubicBezTo>
                    <a:pt x="3563697" y="350981"/>
                    <a:pt x="3559079" y="826654"/>
                    <a:pt x="4257964" y="997527"/>
                  </a:cubicBezTo>
                  <a:cubicBezTo>
                    <a:pt x="4956849" y="1168400"/>
                    <a:pt x="6002097" y="1189182"/>
                    <a:pt x="7047345" y="1209964"/>
                  </a:cubicBezTo>
                </a:path>
              </a:pathLst>
            </a:cu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Šipka doleva 16"/>
            <p:cNvSpPr/>
            <p:nvPr/>
          </p:nvSpPr>
          <p:spPr>
            <a:xfrm rot="16200000">
              <a:off x="2339754" y="2348881"/>
              <a:ext cx="504056" cy="216021"/>
            </a:xfrm>
            <a:prstGeom prst="leftArrow">
              <a:avLst>
                <a:gd name="adj1" fmla="val 9890"/>
                <a:gd name="adj2" fmla="val 108818"/>
              </a:avLst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Šipka doleva 17"/>
            <p:cNvSpPr/>
            <p:nvPr/>
          </p:nvSpPr>
          <p:spPr>
            <a:xfrm rot="16200000">
              <a:off x="6012158" y="2996954"/>
              <a:ext cx="504056" cy="216020"/>
            </a:xfrm>
            <a:prstGeom prst="leftArrow">
              <a:avLst>
                <a:gd name="adj1" fmla="val 9890"/>
                <a:gd name="adj2" fmla="val 108818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691680" y="1772816"/>
              <a:ext cx="1872208" cy="5040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With</a:t>
              </a:r>
              <a:r>
                <a:rPr kumimoji="0" lang="cs-CZ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cs-CZ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liming</a:t>
              </a:r>
              <a:endPara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5364088" y="2420888"/>
              <a:ext cx="1872208" cy="5040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Without</a:t>
              </a:r>
              <a:r>
                <a:rPr kumimoji="0" lang="cs-CZ" sz="2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cs-CZ" sz="20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liming</a:t>
              </a:r>
              <a:endPara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t="24283" r="50920"/>
          <a:stretch/>
        </p:blipFill>
        <p:spPr>
          <a:xfrm flipH="1">
            <a:off x="11331286" y="0"/>
            <a:ext cx="915607" cy="1024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0F1F340-3B9D-B9D1-54E9-1BF1673845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4" y="184521"/>
            <a:ext cx="460721" cy="46072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8E103CE-9350-26F2-E529-EEAF038A82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15" y="184521"/>
            <a:ext cx="460721" cy="46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35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Nadpis 1">
            <a:extLst>
              <a:ext uri="{FF2B5EF4-FFF2-40B4-BE49-F238E27FC236}">
                <a16:creationId xmlns:a16="http://schemas.microsoft.com/office/drawing/2014/main" id="{0E8E76AC-39A5-4B6F-8794-11CA03254069}"/>
              </a:ext>
            </a:extLst>
          </p:cNvPr>
          <p:cNvSpPr txBox="1">
            <a:spLocks/>
          </p:cNvSpPr>
          <p:nvPr/>
        </p:nvSpPr>
        <p:spPr>
          <a:xfrm>
            <a:off x="1191295" y="1132210"/>
            <a:ext cx="42760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200" cap="none" spc="0" normalizeH="0" baseline="0" noProof="0" dirty="0" err="1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Incorporation</a:t>
            </a:r>
            <a:r>
              <a:rPr kumimoji="0" lang="cs-CZ" sz="3600" b="0" i="0" u="none" strike="noStrike" kern="1200" cap="none" spc="0" normalizeH="0" baseline="0" noProof="0" dirty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cs-CZ" sz="3600" b="0" i="0" u="none" strike="noStrike" kern="1200" cap="none" spc="0" normalizeH="0" baseline="0" noProof="0" dirty="0" err="1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int</a:t>
            </a:r>
            <a:r>
              <a:rPr lang="cs-CZ" sz="3600" noProof="0" dirty="0" err="1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/>
              </a:rPr>
              <a:t>o</a:t>
            </a:r>
            <a:r>
              <a:rPr lang="cs-CZ" sz="3600" noProof="0" dirty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/>
              </a:rPr>
              <a:t> </a:t>
            </a:r>
            <a:r>
              <a:rPr lang="cs-CZ" sz="3600" noProof="0" dirty="0" err="1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/>
              </a:rPr>
              <a:t>soil</a:t>
            </a:r>
            <a:r>
              <a:rPr lang="cs-CZ" sz="3600" noProof="0" dirty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/>
              </a:rPr>
              <a:t> profile</a:t>
            </a:r>
            <a:endParaRPr kumimoji="0" lang="cs-CZ" sz="3600" b="0" i="0" u="none" strike="noStrike" kern="1200" cap="none" spc="0" normalizeH="0" baseline="0" noProof="0" dirty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91D085A5-70F8-4032-827A-9A24C8640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800" y="2393045"/>
            <a:ext cx="2791494" cy="3824849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8537C167-2520-4061-8F91-ADB3A7E55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055" y="2378757"/>
            <a:ext cx="2791495" cy="3824850"/>
          </a:xfrm>
          <a:prstGeom prst="rect">
            <a:avLst/>
          </a:prstGeom>
        </p:spPr>
      </p:pic>
      <p:sp>
        <p:nvSpPr>
          <p:cNvPr id="36" name="Nadpis 1">
            <a:extLst>
              <a:ext uri="{FF2B5EF4-FFF2-40B4-BE49-F238E27FC236}">
                <a16:creationId xmlns:a16="http://schemas.microsoft.com/office/drawing/2014/main" id="{2BCA46F8-9796-4708-95CF-ED1938111BC5}"/>
              </a:ext>
            </a:extLst>
          </p:cNvPr>
          <p:cNvSpPr txBox="1">
            <a:spLocks/>
          </p:cNvSpPr>
          <p:nvPr/>
        </p:nvSpPr>
        <p:spPr>
          <a:xfrm>
            <a:off x="7138834" y="1128589"/>
            <a:ext cx="34648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200" cap="none" spc="0" normalizeH="0" baseline="0" noProof="0" dirty="0" err="1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Local</a:t>
            </a:r>
            <a:r>
              <a:rPr kumimoji="0" lang="cs-CZ" sz="3600" b="0" i="0" u="none" strike="noStrike" kern="1200" cap="none" spc="0" normalizeH="0" baseline="0" noProof="0" dirty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cs-CZ" sz="3600" b="0" i="0" u="none" strike="noStrike" kern="1200" cap="none" spc="0" normalizeH="0" baseline="0" noProof="0" dirty="0" err="1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application</a:t>
            </a:r>
            <a:endParaRPr kumimoji="0" lang="cs-CZ" sz="3600" b="0" i="0" u="none" strike="noStrike" kern="1200" cap="none" spc="0" normalizeH="0" baseline="0" noProof="0" dirty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2A4D67A2-F2AE-4B47-8C05-8CBF304168D7}"/>
              </a:ext>
            </a:extLst>
          </p:cNvPr>
          <p:cNvSpPr txBox="1"/>
          <p:nvPr/>
        </p:nvSpPr>
        <p:spPr>
          <a:xfrm>
            <a:off x="0" y="6445911"/>
            <a:ext cx="121920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Balík J, Pavlíková D, 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Kulhánek M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Sýkora K (2003)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Using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of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local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application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of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phosphorus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fertilizers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in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practice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 </a:t>
            </a:r>
            <a:r>
              <a:rPr kumimoji="0" lang="cs-CZ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Agrochémia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7:11-13. 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FAF3511A-CD00-4DBF-BBFD-BCCC4A8A5F17}"/>
              </a:ext>
            </a:extLst>
          </p:cNvPr>
          <p:cNvCxnSpPr>
            <a:cxnSpLocks/>
            <a:stCxn id="38" idx="1"/>
          </p:cNvCxnSpPr>
          <p:nvPr/>
        </p:nvCxnSpPr>
        <p:spPr>
          <a:xfrm flipH="1">
            <a:off x="3972966" y="2638796"/>
            <a:ext cx="1291294" cy="6473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Nadpis 1">
            <a:extLst>
              <a:ext uri="{FF2B5EF4-FFF2-40B4-BE49-F238E27FC236}">
                <a16:creationId xmlns:a16="http://schemas.microsoft.com/office/drawing/2014/main" id="{8AACF3EE-8E72-48C5-9803-5C20320938E2}"/>
              </a:ext>
            </a:extLst>
          </p:cNvPr>
          <p:cNvSpPr txBox="1">
            <a:spLocks/>
          </p:cNvSpPr>
          <p:nvPr/>
        </p:nvSpPr>
        <p:spPr>
          <a:xfrm>
            <a:off x="5264260" y="1976014"/>
            <a:ext cx="1363072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200" cap="none" spc="0" normalizeH="0" baseline="0" noProof="0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seeds</a:t>
            </a:r>
            <a:endParaRPr kumimoji="0" lang="cs-CZ" sz="3600" b="0" i="0" u="none" strike="noStrike" kern="1200" cap="none" spc="0" normalizeH="0" baseline="0" noProof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cxnSp>
        <p:nvCxnSpPr>
          <p:cNvPr id="39" name="Přímá spojnice se šipkou 38">
            <a:extLst>
              <a:ext uri="{FF2B5EF4-FFF2-40B4-BE49-F238E27FC236}">
                <a16:creationId xmlns:a16="http://schemas.microsoft.com/office/drawing/2014/main" id="{5C3FFB69-C0FE-4070-809A-9D5582E199E5}"/>
              </a:ext>
            </a:extLst>
          </p:cNvPr>
          <p:cNvCxnSpPr>
            <a:cxnSpLocks/>
          </p:cNvCxnSpPr>
          <p:nvPr/>
        </p:nvCxnSpPr>
        <p:spPr>
          <a:xfrm>
            <a:off x="6521343" y="2696604"/>
            <a:ext cx="1216927" cy="6049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se šipkou 39">
            <a:extLst>
              <a:ext uri="{FF2B5EF4-FFF2-40B4-BE49-F238E27FC236}">
                <a16:creationId xmlns:a16="http://schemas.microsoft.com/office/drawing/2014/main" id="{335254F3-D48D-489E-9C51-D71B849AE8D4}"/>
              </a:ext>
            </a:extLst>
          </p:cNvPr>
          <p:cNvCxnSpPr>
            <a:cxnSpLocks/>
          </p:cNvCxnSpPr>
          <p:nvPr/>
        </p:nvCxnSpPr>
        <p:spPr>
          <a:xfrm flipH="1" flipV="1">
            <a:off x="3650618" y="4036291"/>
            <a:ext cx="1061897" cy="55450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se šipkou 40">
            <a:extLst>
              <a:ext uri="{FF2B5EF4-FFF2-40B4-BE49-F238E27FC236}">
                <a16:creationId xmlns:a16="http://schemas.microsoft.com/office/drawing/2014/main" id="{89037334-7CC2-4840-95EE-2C4254471B9B}"/>
              </a:ext>
            </a:extLst>
          </p:cNvPr>
          <p:cNvCxnSpPr>
            <a:cxnSpLocks/>
          </p:cNvCxnSpPr>
          <p:nvPr/>
        </p:nvCxnSpPr>
        <p:spPr>
          <a:xfrm flipV="1">
            <a:off x="6683344" y="4292538"/>
            <a:ext cx="1098477" cy="31215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Nadpis 1">
            <a:extLst>
              <a:ext uri="{FF2B5EF4-FFF2-40B4-BE49-F238E27FC236}">
                <a16:creationId xmlns:a16="http://schemas.microsoft.com/office/drawing/2014/main" id="{0B73711D-3DA8-4C09-8B40-7827392CAF78}"/>
              </a:ext>
            </a:extLst>
          </p:cNvPr>
          <p:cNvSpPr txBox="1">
            <a:spLocks/>
          </p:cNvSpPr>
          <p:nvPr/>
        </p:nvSpPr>
        <p:spPr>
          <a:xfrm>
            <a:off x="4697744" y="3928013"/>
            <a:ext cx="2172369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200" cap="none" spc="0" normalizeH="0" baseline="0" noProof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P-</a:t>
            </a:r>
            <a:r>
              <a:rPr kumimoji="0" lang="cs-CZ" sz="3600" b="0" i="0" u="none" strike="noStrike" kern="1200" cap="none" spc="0" normalizeH="0" baseline="0" noProof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fertilizer</a:t>
            </a:r>
            <a:endParaRPr kumimoji="0" lang="cs-CZ" sz="3600" b="0" i="0" u="none" strike="noStrike" kern="1200" cap="none" spc="0" normalizeH="0" baseline="0" noProof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47" name="Nadpis 1">
            <a:extLst>
              <a:ext uri="{FF2B5EF4-FFF2-40B4-BE49-F238E27FC236}">
                <a16:creationId xmlns:a16="http://schemas.microsoft.com/office/drawing/2014/main" id="{C54C25C4-0BC2-405F-A099-941B30649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25" y="-8210"/>
            <a:ext cx="11915775" cy="785797"/>
          </a:xfrm>
        </p:spPr>
        <p:txBody>
          <a:bodyPr>
            <a:normAutofit/>
          </a:bodyPr>
          <a:lstStyle/>
          <a:p>
            <a:r>
              <a:rPr lang="cs-CZ" sz="4000" b="1" dirty="0" err="1">
                <a:ln w="0"/>
                <a:solidFill>
                  <a:srgbClr val="002060"/>
                </a:solidFill>
              </a:rPr>
              <a:t>Local</a:t>
            </a:r>
            <a:r>
              <a:rPr lang="cs-CZ" sz="4000" b="1" dirty="0">
                <a:ln w="0"/>
                <a:solidFill>
                  <a:srgbClr val="002060"/>
                </a:solidFill>
              </a:rPr>
              <a:t> </a:t>
            </a:r>
            <a:r>
              <a:rPr lang="cs-CZ" sz="4000" b="1" dirty="0" err="1">
                <a:ln w="0"/>
                <a:solidFill>
                  <a:srgbClr val="002060"/>
                </a:solidFill>
              </a:rPr>
              <a:t>aplication</a:t>
            </a:r>
            <a:r>
              <a:rPr lang="cs-CZ" sz="4000" b="1" dirty="0">
                <a:ln w="0"/>
                <a:solidFill>
                  <a:srgbClr val="002060"/>
                </a:solidFill>
              </a:rPr>
              <a:t> of </a:t>
            </a:r>
            <a:r>
              <a:rPr lang="cs-CZ" sz="4000" b="1" dirty="0" err="1">
                <a:ln w="0"/>
                <a:solidFill>
                  <a:srgbClr val="002060"/>
                </a:solidFill>
              </a:rPr>
              <a:t>phosphorus</a:t>
            </a:r>
            <a:r>
              <a:rPr lang="cs-CZ" sz="4000" b="1" dirty="0">
                <a:ln w="0"/>
                <a:solidFill>
                  <a:srgbClr val="002060"/>
                </a:solidFill>
              </a:rPr>
              <a:t> </a:t>
            </a:r>
            <a:r>
              <a:rPr lang="cs-CZ" sz="4000" b="1" dirty="0" err="1">
                <a:ln w="0"/>
                <a:solidFill>
                  <a:srgbClr val="002060"/>
                </a:solidFill>
              </a:rPr>
              <a:t>fertilizers</a:t>
            </a:r>
            <a:endParaRPr lang="cs-CZ" sz="4000" b="1" dirty="0">
              <a:ln w="0"/>
              <a:solidFill>
                <a:srgbClr val="002060"/>
              </a:solidFill>
            </a:endParaRPr>
          </a:p>
        </p:txBody>
      </p:sp>
      <p:sp>
        <p:nvSpPr>
          <p:cNvPr id="2" name="Ovál 1"/>
          <p:cNvSpPr/>
          <p:nvPr/>
        </p:nvSpPr>
        <p:spPr>
          <a:xfrm>
            <a:off x="3965435" y="3206607"/>
            <a:ext cx="432262" cy="35744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ál 14"/>
          <p:cNvSpPr/>
          <p:nvPr/>
        </p:nvSpPr>
        <p:spPr>
          <a:xfrm>
            <a:off x="2600718" y="3309848"/>
            <a:ext cx="432262" cy="35744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t="24283" r="50920"/>
          <a:stretch/>
        </p:blipFill>
        <p:spPr>
          <a:xfrm flipH="1">
            <a:off x="11331286" y="0"/>
            <a:ext cx="915607" cy="1024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84C86BD-FD54-28BE-28BE-95F3A256EC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" y="73535"/>
            <a:ext cx="460721" cy="46072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5598B85-4DB7-3EEC-95D1-2278220841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99" y="73535"/>
            <a:ext cx="460721" cy="46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03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4372D2-A20B-A093-363D-A2B10B9F5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5715" cy="700898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FEC57A0-F276-070F-27F5-B516AC0302B3}"/>
              </a:ext>
            </a:extLst>
          </p:cNvPr>
          <p:cNvSpPr txBox="1"/>
          <p:nvPr/>
        </p:nvSpPr>
        <p:spPr>
          <a:xfrm>
            <a:off x="1048578" y="78899"/>
            <a:ext cx="61324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dirty="0" err="1">
                <a:ln w="0"/>
                <a:solidFill>
                  <a:schemeClr val="bg1"/>
                </a:solidFill>
              </a:rPr>
              <a:t>Foliar</a:t>
            </a:r>
            <a:r>
              <a:rPr lang="cs-CZ" sz="3600" dirty="0">
                <a:ln w="0"/>
                <a:solidFill>
                  <a:schemeClr val="bg1"/>
                </a:solidFill>
              </a:rPr>
              <a:t> P </a:t>
            </a:r>
            <a:r>
              <a:rPr lang="cs-CZ" sz="3600" dirty="0" err="1">
                <a:ln w="0"/>
                <a:solidFill>
                  <a:schemeClr val="bg1"/>
                </a:solidFill>
              </a:rPr>
              <a:t>application</a:t>
            </a:r>
            <a:r>
              <a:rPr lang="cs-CZ" sz="3600" dirty="0">
                <a:ln w="0"/>
                <a:solidFill>
                  <a:schemeClr val="bg1"/>
                </a:solidFill>
              </a:rPr>
              <a:t>?</a:t>
            </a:r>
            <a:endParaRPr lang="cs-CZ" sz="3600" dirty="0">
              <a:solidFill>
                <a:schemeClr val="bg1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73F1AB8-ABF3-DF5A-141D-0E08B51FB1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5" y="171705"/>
            <a:ext cx="460721" cy="46072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F3E8CAB-066E-43B5-A978-8DC98B796B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66" y="171705"/>
            <a:ext cx="460721" cy="46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41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D8F5CE30-0AE4-4CF0-BF54-3ECCF377548A}"/>
              </a:ext>
            </a:extLst>
          </p:cNvPr>
          <p:cNvSpPr txBox="1">
            <a:spLocks/>
          </p:cNvSpPr>
          <p:nvPr/>
        </p:nvSpPr>
        <p:spPr bwMode="auto">
          <a:xfrm>
            <a:off x="395287" y="1463607"/>
            <a:ext cx="1114901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Promising</a:t>
            </a:r>
            <a:r>
              <a:rPr kumimoji="0" lang="cs-CZ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results</a:t>
            </a:r>
            <a:r>
              <a:rPr kumimoji="0" lang="cs-CZ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</a:t>
            </a:r>
            <a:r>
              <a:rPr kumimoji="0" lang="cs-CZ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some</a:t>
            </a:r>
            <a:r>
              <a:rPr kumimoji="0" lang="cs-CZ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studies</a:t>
            </a:r>
            <a:endParaRPr kumimoji="0" lang="cs-CZ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</a:t>
            </a:r>
            <a:r>
              <a:rPr kumimoji="0" lang="cs-CZ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technologies</a:t>
            </a: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</a:t>
            </a:r>
            <a:r>
              <a:rPr kumimoji="0" lang="cs-CZ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fertilizers</a:t>
            </a: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lang="cs-CZ" sz="3600" dirty="0" err="1">
                <a:solidFill>
                  <a:prstClr val="black"/>
                </a:solidFill>
                <a:latin typeface="Calibri"/>
              </a:rPr>
              <a:t>wetting</a:t>
            </a:r>
            <a:r>
              <a:rPr lang="cs-CZ" sz="3600" dirty="0">
                <a:solidFill>
                  <a:prstClr val="black"/>
                </a:solidFill>
                <a:latin typeface="Calibri"/>
              </a:rPr>
              <a:t> agens</a:t>
            </a: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cs-CZ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glues</a:t>
            </a: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Slow</a:t>
            </a:r>
            <a:r>
              <a:rPr kumimoji="0" lang="cs-CZ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P-</a:t>
            </a:r>
            <a:r>
              <a:rPr kumimoji="0" lang="cs-CZ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uptake</a:t>
            </a:r>
            <a:r>
              <a:rPr kumimoji="0" lang="cs-CZ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by </a:t>
            </a:r>
            <a:r>
              <a:rPr kumimoji="0" lang="cs-CZ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leaves</a:t>
            </a:r>
            <a:endParaRPr kumimoji="0" lang="cs-CZ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Possible</a:t>
            </a: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</a:t>
            </a:r>
            <a:r>
              <a:rPr kumimoji="0" lang="cs-CZ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apply</a:t>
            </a:r>
            <a:r>
              <a:rPr kumimoji="0" lang="cs-CZ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only</a:t>
            </a:r>
            <a:r>
              <a:rPr kumimoji="0" lang="cs-CZ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</a:t>
            </a:r>
            <a:r>
              <a:rPr kumimoji="0" lang="cs-CZ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 </a:t>
            </a:r>
            <a:r>
              <a:rPr kumimoji="0" lang="cs-CZ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amount</a:t>
            </a: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 to 2 kg ha</a:t>
            </a:r>
            <a:r>
              <a:rPr lang="cs-CZ" sz="3600" baseline="30000" dirty="0">
                <a:solidFill>
                  <a:srgbClr val="FF0000"/>
                </a:solidFill>
                <a:latin typeface="Calibri"/>
              </a:rPr>
              <a:t>-1</a:t>
            </a: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2296CA2D-8116-464B-8495-303F12133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87" y="0"/>
            <a:ext cx="9401176" cy="932678"/>
          </a:xfrm>
        </p:spPr>
        <p:txBody>
          <a:bodyPr>
            <a:normAutofit/>
          </a:bodyPr>
          <a:lstStyle/>
          <a:p>
            <a:pPr algn="l"/>
            <a:r>
              <a:rPr lang="cs-CZ" sz="4000" dirty="0" err="1">
                <a:ln w="0"/>
              </a:rPr>
              <a:t>Foliar</a:t>
            </a:r>
            <a:r>
              <a:rPr lang="cs-CZ" sz="4000" dirty="0">
                <a:ln w="0"/>
              </a:rPr>
              <a:t> </a:t>
            </a:r>
            <a:r>
              <a:rPr lang="cs-CZ" sz="4000" dirty="0" err="1">
                <a:ln w="0"/>
              </a:rPr>
              <a:t>application</a:t>
            </a:r>
            <a:r>
              <a:rPr lang="cs-CZ" sz="4000" dirty="0">
                <a:ln w="0"/>
              </a:rPr>
              <a:t> of P-</a:t>
            </a:r>
            <a:r>
              <a:rPr lang="cs-CZ" sz="4000" dirty="0" err="1">
                <a:ln w="0"/>
              </a:rPr>
              <a:t>fertilizers</a:t>
            </a:r>
            <a:endParaRPr lang="cs-CZ" sz="4000" dirty="0">
              <a:ln w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4" t="5322" r="4852" b="29990"/>
          <a:stretch/>
        </p:blipFill>
        <p:spPr>
          <a:xfrm>
            <a:off x="8104924" y="478463"/>
            <a:ext cx="2635136" cy="1974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t="24283" r="50920"/>
          <a:stretch/>
        </p:blipFill>
        <p:spPr>
          <a:xfrm flipH="1">
            <a:off x="11331286" y="0"/>
            <a:ext cx="915607" cy="1024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BC53079-9801-34F0-59DE-A72FB677AD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5" y="171705"/>
            <a:ext cx="460721" cy="46072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B2095E2-2966-200A-FFBE-95ECF78DD9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66" y="171705"/>
            <a:ext cx="460721" cy="46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54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Presentation</a:t>
            </a:r>
            <a:r>
              <a:rPr lang="cs-CZ" dirty="0"/>
              <a:t> </a:t>
            </a:r>
            <a:r>
              <a:rPr lang="cs-CZ" dirty="0" err="1"/>
              <a:t>structure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20240" y="2848766"/>
            <a:ext cx="8770571" cy="3651504"/>
          </a:xfrm>
        </p:spPr>
        <p:txBody>
          <a:bodyPr/>
          <a:lstStyle/>
          <a:p>
            <a:r>
              <a:rPr lang="cs-CZ" dirty="0"/>
              <a:t>Intro</a:t>
            </a:r>
          </a:p>
          <a:p>
            <a:r>
              <a:rPr lang="cs-CZ" dirty="0" err="1"/>
              <a:t>Phosphorus</a:t>
            </a:r>
            <a:r>
              <a:rPr lang="cs-CZ" dirty="0"/>
              <a:t> </a:t>
            </a:r>
            <a:r>
              <a:rPr lang="cs-CZ" dirty="0" err="1"/>
              <a:t>cycles</a:t>
            </a:r>
            <a:endParaRPr lang="cs-CZ" dirty="0"/>
          </a:p>
          <a:p>
            <a:r>
              <a:rPr lang="cs-CZ" dirty="0" err="1"/>
              <a:t>Plants</a:t>
            </a:r>
            <a:r>
              <a:rPr lang="cs-CZ" dirty="0"/>
              <a:t> </a:t>
            </a:r>
            <a:r>
              <a:rPr lang="cs-CZ" dirty="0" err="1"/>
              <a:t>strategies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phosphorus</a:t>
            </a:r>
            <a:r>
              <a:rPr lang="cs-CZ" dirty="0"/>
              <a:t> </a:t>
            </a:r>
            <a:r>
              <a:rPr lang="cs-CZ" dirty="0" err="1"/>
              <a:t>acquisition</a:t>
            </a:r>
            <a:endParaRPr lang="cs-CZ" dirty="0"/>
          </a:p>
          <a:p>
            <a:r>
              <a:rPr lang="cs-CZ" dirty="0"/>
              <a:t>„New“ </a:t>
            </a:r>
            <a:r>
              <a:rPr lang="cs-CZ" dirty="0" err="1"/>
              <a:t>strategies</a:t>
            </a:r>
            <a:r>
              <a:rPr lang="cs-CZ" dirty="0"/>
              <a:t> to </a:t>
            </a:r>
            <a:r>
              <a:rPr lang="cs-CZ" dirty="0" err="1"/>
              <a:t>solve</a:t>
            </a:r>
            <a:r>
              <a:rPr lang="cs-CZ" dirty="0"/>
              <a:t> </a:t>
            </a:r>
            <a:r>
              <a:rPr lang="cs-CZ" dirty="0" err="1"/>
              <a:t>phosphorus</a:t>
            </a:r>
            <a:r>
              <a:rPr lang="cs-CZ" dirty="0"/>
              <a:t> </a:t>
            </a:r>
            <a:r>
              <a:rPr lang="cs-CZ" dirty="0" err="1"/>
              <a:t>deficiency</a:t>
            </a:r>
            <a:endParaRPr lang="cs-CZ" dirty="0"/>
          </a:p>
          <a:p>
            <a:endParaRPr lang="en-US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D1DB512-1649-2F6B-B0C9-D88519CE10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648" y="3922764"/>
            <a:ext cx="439592" cy="43959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9898D0A-F241-A074-8F8C-A1FC694723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648" y="4402721"/>
            <a:ext cx="439592" cy="43959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648" y="2921919"/>
            <a:ext cx="460721" cy="46072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90" y="3429904"/>
            <a:ext cx="428507" cy="44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5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383" y="3664939"/>
            <a:ext cx="2484663" cy="1656442"/>
          </a:xfrm>
          <a:prstGeom prst="rect">
            <a:avLst/>
          </a:prstGeom>
        </p:spPr>
      </p:pic>
      <p:sp>
        <p:nvSpPr>
          <p:cNvPr id="4" name="Šipka nahoru 3"/>
          <p:cNvSpPr/>
          <p:nvPr/>
        </p:nvSpPr>
        <p:spPr>
          <a:xfrm>
            <a:off x="1747675" y="1165538"/>
            <a:ext cx="1685054" cy="2664296"/>
          </a:xfrm>
          <a:prstGeom prst="upArrow">
            <a:avLst>
              <a:gd name="adj1" fmla="val 50000"/>
              <a:gd name="adj2" fmla="val 5559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-18 kg P</a:t>
            </a:r>
            <a:r>
              <a:rPr kumimoji="0" lang="cs-CZ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</a:t>
            </a:r>
            <a:r>
              <a:rPr kumimoji="0" lang="cs-CZ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</a:t>
            </a:r>
          </a:p>
        </p:txBody>
      </p:sp>
      <p:sp>
        <p:nvSpPr>
          <p:cNvPr id="8" name="Šipka nahoru 7"/>
          <p:cNvSpPr/>
          <p:nvPr/>
        </p:nvSpPr>
        <p:spPr>
          <a:xfrm>
            <a:off x="3818469" y="1165538"/>
            <a:ext cx="1800200" cy="2664296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-23 kg </a:t>
            </a:r>
            <a:r>
              <a:rPr lang="cs-CZ" sz="2000" b="1" dirty="0">
                <a:solidFill>
                  <a:prstClr val="black"/>
                </a:solidFill>
              </a:rPr>
              <a:t>P ha</a:t>
            </a:r>
            <a:r>
              <a:rPr lang="cs-CZ" sz="2000" b="1" baseline="30000" dirty="0">
                <a:solidFill>
                  <a:prstClr val="black"/>
                </a:solidFill>
              </a:rPr>
              <a:t>-1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Šipka nahoru 8"/>
          <p:cNvSpPr/>
          <p:nvPr/>
        </p:nvSpPr>
        <p:spPr>
          <a:xfrm>
            <a:off x="5918477" y="1165538"/>
            <a:ext cx="2160240" cy="2664296"/>
          </a:xfrm>
          <a:prstGeom prst="upArrow">
            <a:avLst>
              <a:gd name="adj1" fmla="val 50000"/>
              <a:gd name="adj2" fmla="val 41614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-27 kg </a:t>
            </a:r>
            <a:r>
              <a:rPr lang="cs-CZ" sz="2400" b="1" dirty="0">
                <a:solidFill>
                  <a:schemeClr val="bg1"/>
                </a:solidFill>
              </a:rPr>
              <a:t>P ha</a:t>
            </a:r>
            <a:r>
              <a:rPr lang="cs-CZ" sz="2400" b="1" baseline="30000" dirty="0">
                <a:solidFill>
                  <a:schemeClr val="bg1"/>
                </a:solidFill>
              </a:rPr>
              <a:t>-1</a:t>
            </a: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Šipka nahoru 9"/>
          <p:cNvSpPr/>
          <p:nvPr/>
        </p:nvSpPr>
        <p:spPr>
          <a:xfrm>
            <a:off x="8209862" y="1165538"/>
            <a:ext cx="2520280" cy="2664296"/>
          </a:xfrm>
          <a:prstGeom prst="upArrow">
            <a:avLst>
              <a:gd name="adj1" fmla="val 50000"/>
              <a:gd name="adj2" fmla="val 35624"/>
            </a:avLst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-35 kg </a:t>
            </a:r>
            <a:r>
              <a:rPr lang="cs-CZ" sz="3200" b="1" dirty="0">
                <a:solidFill>
                  <a:schemeClr val="bg1"/>
                </a:solidFill>
              </a:rPr>
              <a:t>P ha</a:t>
            </a:r>
            <a:r>
              <a:rPr lang="cs-CZ" sz="3200" b="1" baseline="30000" dirty="0">
                <a:solidFill>
                  <a:schemeClr val="bg1"/>
                </a:solidFill>
              </a:rPr>
              <a:t>-1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1638417" y="4996701"/>
            <a:ext cx="1944216" cy="9361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Potatoes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in 35 t </a:t>
            </a:r>
            <a:r>
              <a:rPr lang="cs-CZ" sz="2000" dirty="0">
                <a:solidFill>
                  <a:prstClr val="black"/>
                </a:solidFill>
                <a:latin typeface="Calibri"/>
              </a:rPr>
              <a:t>of </a:t>
            </a:r>
            <a:r>
              <a:rPr lang="cs-CZ" sz="2000" dirty="0" err="1">
                <a:solidFill>
                  <a:prstClr val="black"/>
                </a:solidFill>
                <a:latin typeface="Calibri"/>
              </a:rPr>
              <a:t>tubers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3767676" y="4996701"/>
            <a:ext cx="1982357" cy="9361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Wheat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7 t of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grains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5865613" y="4996701"/>
            <a:ext cx="2213992" cy="93610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Silo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maize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45 t of</a:t>
            </a:r>
            <a:r>
              <a:rPr kumimoji="0" lang="cs-CZ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biomass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8209862" y="4996701"/>
            <a:ext cx="2326634" cy="936104"/>
          </a:xfrm>
          <a:prstGeom prst="rect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Oilseed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rape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5 t of </a:t>
            </a: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seeds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127" y="3600142"/>
            <a:ext cx="2203263" cy="1464773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2633" y="3457878"/>
            <a:ext cx="2251178" cy="1500785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1722" y="3474823"/>
            <a:ext cx="2221317" cy="1483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Nadpis 1">
            <a:extLst>
              <a:ext uri="{FF2B5EF4-FFF2-40B4-BE49-F238E27FC236}">
                <a16:creationId xmlns:a16="http://schemas.microsoft.com/office/drawing/2014/main" id="{E5F07B5F-5636-43E4-A45E-83FC4BB4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348" y="-411081"/>
            <a:ext cx="12192000" cy="1557600"/>
          </a:xfrm>
        </p:spPr>
        <p:txBody>
          <a:bodyPr>
            <a:normAutofit/>
          </a:bodyPr>
          <a:lstStyle/>
          <a:p>
            <a:pPr algn="l"/>
            <a:r>
              <a:rPr lang="cs-CZ" sz="4000" dirty="0">
                <a:ln w="0"/>
              </a:rPr>
              <a:t>„</a:t>
            </a:r>
            <a:r>
              <a:rPr lang="cs-CZ" sz="4000" dirty="0" err="1">
                <a:ln w="0"/>
              </a:rPr>
              <a:t>Importance</a:t>
            </a:r>
            <a:r>
              <a:rPr lang="cs-CZ" sz="4000" dirty="0">
                <a:ln w="0"/>
              </a:rPr>
              <a:t>“ of </a:t>
            </a:r>
            <a:r>
              <a:rPr lang="cs-CZ" sz="4000" dirty="0" err="1">
                <a:ln w="0"/>
              </a:rPr>
              <a:t>foliar</a:t>
            </a:r>
            <a:r>
              <a:rPr lang="cs-CZ" sz="4000" dirty="0">
                <a:ln w="0"/>
              </a:rPr>
              <a:t> P </a:t>
            </a:r>
            <a:r>
              <a:rPr lang="cs-CZ" sz="4000" dirty="0" err="1">
                <a:ln w="0"/>
              </a:rPr>
              <a:t>application</a:t>
            </a:r>
            <a:endParaRPr lang="cs-CZ" sz="4000" dirty="0">
              <a:ln w="0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EA81406F-7A6D-483F-A20C-D693493ECB0A}"/>
              </a:ext>
            </a:extLst>
          </p:cNvPr>
          <p:cNvSpPr txBox="1"/>
          <p:nvPr/>
        </p:nvSpPr>
        <p:spPr>
          <a:xfrm>
            <a:off x="294267" y="6183708"/>
            <a:ext cx="111949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dirty="0" err="1">
                <a:solidFill>
                  <a:srgbClr val="C00000"/>
                </a:solidFill>
                <a:latin typeface="Calibri"/>
              </a:rPr>
              <a:t>Folliar</a:t>
            </a:r>
            <a:r>
              <a:rPr lang="cs-CZ" sz="32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srgbClr val="C00000"/>
                </a:solidFill>
                <a:latin typeface="Calibri"/>
              </a:rPr>
              <a:t>application</a:t>
            </a:r>
            <a:r>
              <a:rPr lang="cs-CZ" sz="32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srgbClr val="C00000"/>
                </a:solidFill>
                <a:latin typeface="Calibri"/>
              </a:rPr>
              <a:t>cannot</a:t>
            </a:r>
            <a:r>
              <a:rPr lang="cs-CZ" sz="32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srgbClr val="C00000"/>
                </a:solidFill>
                <a:latin typeface="Calibri"/>
              </a:rPr>
              <a:t>cover</a:t>
            </a:r>
            <a:r>
              <a:rPr lang="cs-CZ" sz="32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srgbClr val="C00000"/>
                </a:solidFill>
                <a:latin typeface="Calibri"/>
              </a:rPr>
              <a:t>the</a:t>
            </a:r>
            <a:r>
              <a:rPr lang="cs-CZ" sz="32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srgbClr val="C00000"/>
                </a:solidFill>
                <a:latin typeface="Calibri"/>
              </a:rPr>
              <a:t>phosphorus</a:t>
            </a:r>
            <a:r>
              <a:rPr lang="cs-CZ" sz="32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srgbClr val="C00000"/>
                </a:solidFill>
                <a:latin typeface="Calibri"/>
              </a:rPr>
              <a:t>requests</a:t>
            </a:r>
            <a:r>
              <a:rPr lang="cs-CZ" sz="3200" dirty="0">
                <a:solidFill>
                  <a:srgbClr val="C00000"/>
                </a:solidFill>
                <a:latin typeface="Calibri"/>
              </a:rPr>
              <a:t>!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408930" y="2166235"/>
            <a:ext cx="9374140" cy="11661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t="24283" r="50920"/>
          <a:stretch/>
        </p:blipFill>
        <p:spPr>
          <a:xfrm flipH="1">
            <a:off x="11331286" y="0"/>
            <a:ext cx="915607" cy="1024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5F7307E-5982-E3A3-5BCE-8782E62FB9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6" y="191584"/>
            <a:ext cx="460721" cy="46072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42005FF-2961-D02C-332F-E2327D6D9C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27" y="191584"/>
            <a:ext cx="460721" cy="46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70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21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B2D662-4E62-12F6-AE50-C12E2ABBC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93798E7-6B73-2B44-612A-9A321014B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581"/>
            <a:ext cx="12192000" cy="6966857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CFEA981-0496-ABEE-E818-BC53D3D24E29}"/>
              </a:ext>
            </a:extLst>
          </p:cNvPr>
          <p:cNvSpPr txBox="1"/>
          <p:nvPr/>
        </p:nvSpPr>
        <p:spPr>
          <a:xfrm>
            <a:off x="3694872" y="2464090"/>
            <a:ext cx="6097656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1" i="0" u="none" strike="noStrike" kern="1200" cap="none" spc="0" normalizeH="0" baseline="0" noProof="0" dirty="0">
                <a:ln w="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Bio              </a:t>
            </a:r>
            <a:r>
              <a:rPr kumimoji="0" lang="cs-CZ" sz="5400" b="1" i="0" u="none" strike="noStrike" kern="1200" cap="none" spc="0" normalizeH="0" baseline="0" noProof="0" dirty="0" err="1">
                <a:ln w="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stimulants</a:t>
            </a:r>
            <a:endParaRPr kumimoji="0" lang="cs-CZ" sz="5400" b="1" i="0" u="none" strike="noStrike" kern="1200" cap="none" spc="0" normalizeH="0" baseline="0" noProof="0" dirty="0">
              <a:ln w="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EF996AC-ED32-346F-398F-D99284EF5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5" y="171705"/>
            <a:ext cx="460721" cy="46072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3C71F58-5B21-9131-9E51-D1E17A34E3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66" y="171705"/>
            <a:ext cx="460721" cy="46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46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6400" y="1105216"/>
            <a:ext cx="10515600" cy="1325563"/>
          </a:xfrm>
        </p:spPr>
        <p:txBody>
          <a:bodyPr/>
          <a:lstStyle/>
          <a:p>
            <a:r>
              <a:rPr lang="cs-CZ" dirty="0">
                <a:latin typeface="Sitka Subheading" panose="02000505000000020004" pitchFamily="2" charset="0"/>
              </a:rPr>
              <a:t>                       </a:t>
            </a:r>
            <a:r>
              <a:rPr lang="cs-CZ" sz="2400" dirty="0">
                <a:latin typeface="Sitka Subheading" panose="02000505000000020004" pitchFamily="2" charset="0"/>
              </a:rPr>
              <a:t>(</a:t>
            </a:r>
            <a:r>
              <a:rPr lang="cs-CZ" sz="2400" dirty="0" err="1">
                <a:latin typeface="Sitka Subheading" panose="02000505000000020004" pitchFamily="2" charset="0"/>
              </a:rPr>
              <a:t>definition</a:t>
            </a:r>
            <a:r>
              <a:rPr lang="cs-CZ" sz="2400" dirty="0">
                <a:latin typeface="Sitka Subheading" panose="02000505000000020004" pitchFamily="2" charset="0"/>
              </a:rPr>
              <a:t> </a:t>
            </a:r>
            <a:r>
              <a:rPr lang="cs-CZ" sz="2400" dirty="0" err="1">
                <a:latin typeface="Sitka Subheading" panose="02000505000000020004" pitchFamily="2" charset="0"/>
              </a:rPr>
              <a:t>according</a:t>
            </a:r>
            <a:r>
              <a:rPr lang="cs-CZ" sz="2400" dirty="0">
                <a:latin typeface="Sitka Subheading" panose="02000505000000020004" pitchFamily="2" charset="0"/>
              </a:rPr>
              <a:t> to EBIC, 2020)</a:t>
            </a:r>
            <a:endParaRPr lang="cs-CZ" dirty="0">
              <a:latin typeface="Sitka Subheading" panose="02000505000000020004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15412" y="213733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 err="1"/>
              <a:t>Substances</a:t>
            </a:r>
            <a:r>
              <a:rPr lang="cs-CZ" dirty="0"/>
              <a:t> and/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microorganisms</a:t>
            </a:r>
            <a:r>
              <a:rPr lang="cs-CZ" dirty="0"/>
              <a:t>,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application</a:t>
            </a:r>
            <a:r>
              <a:rPr lang="cs-CZ" dirty="0"/>
              <a:t> </a:t>
            </a:r>
            <a:r>
              <a:rPr lang="cs-CZ" dirty="0" err="1"/>
              <a:t>stimulates</a:t>
            </a:r>
            <a:r>
              <a:rPr lang="cs-CZ" dirty="0"/>
              <a:t> natural </a:t>
            </a:r>
            <a:r>
              <a:rPr lang="cs-CZ" dirty="0" err="1"/>
              <a:t>processes</a:t>
            </a:r>
            <a:r>
              <a:rPr lang="cs-CZ" dirty="0"/>
              <a:t> </a:t>
            </a:r>
            <a:r>
              <a:rPr lang="cs-CZ" dirty="0" err="1"/>
              <a:t>leading</a:t>
            </a:r>
            <a:r>
              <a:rPr lang="cs-CZ" dirty="0"/>
              <a:t> to:</a:t>
            </a:r>
          </a:p>
          <a:p>
            <a:r>
              <a:rPr lang="cs-CZ" dirty="0" err="1"/>
              <a:t>Better</a:t>
            </a:r>
            <a:r>
              <a:rPr lang="cs-CZ" dirty="0"/>
              <a:t> </a:t>
            </a:r>
            <a:r>
              <a:rPr lang="cs-CZ" dirty="0" err="1"/>
              <a:t>nutrients</a:t>
            </a:r>
            <a:r>
              <a:rPr lang="cs-CZ" dirty="0"/>
              <a:t> use </a:t>
            </a:r>
            <a:r>
              <a:rPr lang="cs-CZ" dirty="0" err="1"/>
              <a:t>efficiency</a:t>
            </a:r>
            <a:endParaRPr lang="cs-CZ" dirty="0"/>
          </a:p>
          <a:p>
            <a:r>
              <a:rPr lang="cs-CZ" dirty="0"/>
              <a:t>Tolerance to </a:t>
            </a:r>
            <a:r>
              <a:rPr lang="cs-CZ" dirty="0" err="1"/>
              <a:t>biotic</a:t>
            </a:r>
            <a:r>
              <a:rPr lang="cs-CZ" dirty="0"/>
              <a:t> and </a:t>
            </a:r>
            <a:r>
              <a:rPr lang="cs-CZ" dirty="0" err="1"/>
              <a:t>abiotic</a:t>
            </a:r>
            <a:r>
              <a:rPr lang="cs-CZ" dirty="0"/>
              <a:t> </a:t>
            </a:r>
            <a:r>
              <a:rPr lang="cs-CZ" dirty="0" err="1"/>
              <a:t>stresses</a:t>
            </a:r>
            <a:endParaRPr lang="cs-CZ" dirty="0"/>
          </a:p>
          <a:p>
            <a:r>
              <a:rPr lang="cs-CZ" dirty="0" err="1"/>
              <a:t>Yield</a:t>
            </a:r>
            <a:r>
              <a:rPr lang="cs-CZ" dirty="0"/>
              <a:t> and </a:t>
            </a:r>
            <a:r>
              <a:rPr lang="cs-CZ" dirty="0" err="1"/>
              <a:t>production</a:t>
            </a:r>
            <a:r>
              <a:rPr lang="cs-CZ" dirty="0"/>
              <a:t> </a:t>
            </a:r>
            <a:r>
              <a:rPr lang="cs-CZ" dirty="0" err="1"/>
              <a:t>quality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3272250" y="6488668"/>
            <a:ext cx="8905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(EBIC – European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Biostimulants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Industry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Council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lang="cs-CZ" dirty="0" err="1">
                <a:solidFill>
                  <a:prstClr val="black"/>
                </a:solidFill>
                <a:latin typeface="Calibri" panose="020F0502020204030204"/>
              </a:rPr>
              <a:t>available</a:t>
            </a:r>
            <a:r>
              <a:rPr lang="cs-CZ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cs-CZ" dirty="0" err="1">
                <a:solidFill>
                  <a:prstClr val="black"/>
                </a:solidFill>
                <a:latin typeface="Calibri" panose="020F0502020204030204"/>
              </a:rPr>
              <a:t>at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www: https://biostimulants.eu/)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3CD02DE0-56D8-4431-9DB6-0625637CFABB}"/>
              </a:ext>
            </a:extLst>
          </p:cNvPr>
          <p:cNvSpPr txBox="1">
            <a:spLocks/>
          </p:cNvSpPr>
          <p:nvPr/>
        </p:nvSpPr>
        <p:spPr>
          <a:xfrm>
            <a:off x="1676400" y="1294869"/>
            <a:ext cx="11915775" cy="1000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0" normalizeH="0" baseline="0" noProof="0" dirty="0" err="1">
                <a:ln w="0"/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Biostimulants</a:t>
            </a:r>
            <a:endParaRPr kumimoji="0" lang="cs-CZ" sz="4800" b="1" i="0" u="none" strike="noStrike" kern="1200" cap="none" spc="0" normalizeH="0" baseline="0" noProof="0" dirty="0">
              <a:ln w="0"/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t="24283" r="50920"/>
          <a:stretch/>
        </p:blipFill>
        <p:spPr>
          <a:xfrm flipH="1">
            <a:off x="11331286" y="0"/>
            <a:ext cx="915607" cy="1024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C01F6F3-6224-42C4-620B-7E1A4FC732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" y="122010"/>
            <a:ext cx="460721" cy="46072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9195AED-19EF-0167-BCE3-5240D120F7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04" y="122010"/>
            <a:ext cx="460721" cy="46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5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6E6CDE-C4DD-E82A-EBBB-943D8E73B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3582D19-9E4C-43E7-9048-F62142778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13" y="0"/>
            <a:ext cx="6843748" cy="6843748"/>
          </a:xfrm>
        </p:spPr>
      </p:pic>
    </p:spTree>
    <p:extLst>
      <p:ext uri="{BB962C8B-B14F-4D97-AF65-F5344CB8AC3E}">
        <p14:creationId xmlns:p14="http://schemas.microsoft.com/office/powerpoint/2010/main" val="3528510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4091" y="1559120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   Direct – </a:t>
            </a:r>
            <a:r>
              <a:rPr lang="cs-CZ" dirty="0" err="1"/>
              <a:t>nutrients</a:t>
            </a:r>
            <a:r>
              <a:rPr lang="cs-CZ" dirty="0"/>
              <a:t> </a:t>
            </a:r>
            <a:r>
              <a:rPr lang="cs-CZ" dirty="0" err="1"/>
              <a:t>mobilization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   </a:t>
            </a:r>
            <a:r>
              <a:rPr lang="cs-CZ" dirty="0" err="1"/>
              <a:t>Indirect</a:t>
            </a:r>
            <a:r>
              <a:rPr lang="cs-CZ" dirty="0"/>
              <a:t> – support of:</a:t>
            </a:r>
          </a:p>
          <a:p>
            <a:pPr lvl="1"/>
            <a:r>
              <a:rPr lang="cs-CZ" dirty="0" err="1"/>
              <a:t>Root</a:t>
            </a:r>
            <a:r>
              <a:rPr lang="cs-CZ" dirty="0"/>
              <a:t> </a:t>
            </a:r>
            <a:r>
              <a:rPr lang="cs-CZ" dirty="0" err="1"/>
              <a:t>growth</a:t>
            </a:r>
            <a:endParaRPr lang="cs-CZ" dirty="0"/>
          </a:p>
          <a:p>
            <a:pPr lvl="1"/>
            <a:r>
              <a:rPr lang="cs-CZ" dirty="0" err="1"/>
              <a:t>Production</a:t>
            </a:r>
            <a:r>
              <a:rPr lang="cs-CZ" dirty="0"/>
              <a:t> of </a:t>
            </a:r>
            <a:r>
              <a:rPr lang="cs-CZ" dirty="0" err="1"/>
              <a:t>root</a:t>
            </a:r>
            <a:r>
              <a:rPr lang="cs-CZ" dirty="0"/>
              <a:t> </a:t>
            </a:r>
            <a:r>
              <a:rPr lang="cs-CZ" dirty="0" err="1"/>
              <a:t>exudates</a:t>
            </a:r>
            <a:endParaRPr lang="cs-CZ" dirty="0"/>
          </a:p>
          <a:p>
            <a:pPr lvl="1"/>
            <a:r>
              <a:rPr lang="cs-CZ" dirty="0" err="1"/>
              <a:t>Production</a:t>
            </a:r>
            <a:r>
              <a:rPr lang="cs-CZ" dirty="0"/>
              <a:t> of </a:t>
            </a:r>
            <a:r>
              <a:rPr lang="cs-CZ" dirty="0" err="1"/>
              <a:t>phytohormones</a:t>
            </a:r>
            <a:endParaRPr lang="cs-CZ" dirty="0"/>
          </a:p>
          <a:p>
            <a:pPr lvl="1"/>
            <a:r>
              <a:rPr lang="cs-CZ" dirty="0" err="1"/>
              <a:t>Protecting</a:t>
            </a:r>
            <a:r>
              <a:rPr lang="cs-CZ" dirty="0"/>
              <a:t>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diseases</a:t>
            </a:r>
            <a:endParaRPr lang="cs-CZ" dirty="0"/>
          </a:p>
          <a:p>
            <a:pPr lvl="1"/>
            <a:r>
              <a:rPr lang="cs-CZ" dirty="0" err="1"/>
              <a:t>Elimination</a:t>
            </a:r>
            <a:r>
              <a:rPr lang="cs-CZ" dirty="0"/>
              <a:t> of </a:t>
            </a:r>
            <a:r>
              <a:rPr lang="cs-CZ" dirty="0" err="1"/>
              <a:t>stresses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   </a:t>
            </a:r>
            <a:r>
              <a:rPr lang="cs-CZ" dirty="0" err="1"/>
              <a:t>Combination</a:t>
            </a:r>
            <a:r>
              <a:rPr lang="cs-CZ" dirty="0"/>
              <a:t> of 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ways</a:t>
            </a:r>
            <a:endParaRPr lang="cs-CZ" dirty="0"/>
          </a:p>
        </p:txBody>
      </p:sp>
      <p:pic>
        <p:nvPicPr>
          <p:cNvPr id="6" name="Txchnologist _ The World Under Our Feet is Filled With Smart... - Mozilla Firefox 02.12.2020 12_53_3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24.3"/>
                </p14:media>
              </p:ext>
            </p:extLst>
          </p:nvPr>
        </p:nvPicPr>
        <p:blipFill rotWithShape="1">
          <a:blip r:embed="rId4"/>
          <a:srcRect l="29691" t="29860" r="30666" b="19268"/>
          <a:stretch>
            <a:fillRect/>
          </a:stretch>
        </p:blipFill>
        <p:spPr>
          <a:xfrm>
            <a:off x="7130143" y="2308565"/>
            <a:ext cx="4833257" cy="33854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Zaoblený obdélník 6"/>
          <p:cNvSpPr/>
          <p:nvPr/>
        </p:nvSpPr>
        <p:spPr>
          <a:xfrm>
            <a:off x="7130142" y="5203371"/>
            <a:ext cx="2220046" cy="4144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biostimulants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aoblený obdélník 7"/>
          <p:cNvSpPr/>
          <p:nvPr/>
        </p:nvSpPr>
        <p:spPr>
          <a:xfrm>
            <a:off x="9726706" y="5203371"/>
            <a:ext cx="2236693" cy="41445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biostimulants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Šipka doleva 8"/>
          <p:cNvSpPr/>
          <p:nvPr/>
        </p:nvSpPr>
        <p:spPr>
          <a:xfrm rot="10800000">
            <a:off x="315686" y="1594628"/>
            <a:ext cx="2001666" cy="238692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Volný tvar 9"/>
          <p:cNvSpPr/>
          <p:nvPr/>
        </p:nvSpPr>
        <p:spPr>
          <a:xfrm>
            <a:off x="315686" y="2657361"/>
            <a:ext cx="2001666" cy="309708"/>
          </a:xfrm>
          <a:custGeom>
            <a:avLst/>
            <a:gdLst>
              <a:gd name="connsiteX0" fmla="*/ 0 w 1828800"/>
              <a:gd name="connsiteY0" fmla="*/ 253741 h 309708"/>
              <a:gd name="connsiteX1" fmla="*/ 141514 w 1828800"/>
              <a:gd name="connsiteY1" fmla="*/ 14255 h 309708"/>
              <a:gd name="connsiteX2" fmla="*/ 424543 w 1828800"/>
              <a:gd name="connsiteY2" fmla="*/ 57798 h 309708"/>
              <a:gd name="connsiteX3" fmla="*/ 609600 w 1828800"/>
              <a:gd name="connsiteY3" fmla="*/ 308170 h 309708"/>
              <a:gd name="connsiteX4" fmla="*/ 925285 w 1828800"/>
              <a:gd name="connsiteY4" fmla="*/ 155770 h 309708"/>
              <a:gd name="connsiteX5" fmla="*/ 1164771 w 1828800"/>
              <a:gd name="connsiteY5" fmla="*/ 3370 h 309708"/>
              <a:gd name="connsiteX6" fmla="*/ 1393371 w 1828800"/>
              <a:gd name="connsiteY6" fmla="*/ 308170 h 309708"/>
              <a:gd name="connsiteX7" fmla="*/ 1828800 w 1828800"/>
              <a:gd name="connsiteY7" fmla="*/ 57798 h 309708"/>
              <a:gd name="connsiteX8" fmla="*/ 1828800 w 1828800"/>
              <a:gd name="connsiteY8" fmla="*/ 57798 h 309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00" h="309708">
                <a:moveTo>
                  <a:pt x="0" y="253741"/>
                </a:moveTo>
                <a:cubicBezTo>
                  <a:pt x="35378" y="150326"/>
                  <a:pt x="70757" y="46912"/>
                  <a:pt x="141514" y="14255"/>
                </a:cubicBezTo>
                <a:cubicBezTo>
                  <a:pt x="212271" y="-18402"/>
                  <a:pt x="346529" y="8812"/>
                  <a:pt x="424543" y="57798"/>
                </a:cubicBezTo>
                <a:cubicBezTo>
                  <a:pt x="502557" y="106784"/>
                  <a:pt x="526143" y="291841"/>
                  <a:pt x="609600" y="308170"/>
                </a:cubicBezTo>
                <a:cubicBezTo>
                  <a:pt x="693057" y="324499"/>
                  <a:pt x="832757" y="206570"/>
                  <a:pt x="925285" y="155770"/>
                </a:cubicBezTo>
                <a:cubicBezTo>
                  <a:pt x="1017814" y="104970"/>
                  <a:pt x="1086757" y="-22030"/>
                  <a:pt x="1164771" y="3370"/>
                </a:cubicBezTo>
                <a:cubicBezTo>
                  <a:pt x="1242785" y="28770"/>
                  <a:pt x="1282700" y="299099"/>
                  <a:pt x="1393371" y="308170"/>
                </a:cubicBezTo>
                <a:cubicBezTo>
                  <a:pt x="1504042" y="317241"/>
                  <a:pt x="1828800" y="57798"/>
                  <a:pt x="1828800" y="57798"/>
                </a:cubicBezTo>
                <a:lnTo>
                  <a:pt x="1828800" y="57798"/>
                </a:lnTo>
              </a:path>
            </a:pathLst>
          </a:custGeom>
          <a:noFill/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Šipka doleva 11"/>
          <p:cNvSpPr/>
          <p:nvPr/>
        </p:nvSpPr>
        <p:spPr>
          <a:xfrm rot="10800000">
            <a:off x="396369" y="5308115"/>
            <a:ext cx="2001666" cy="238692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Volný tvar 10"/>
          <p:cNvSpPr/>
          <p:nvPr/>
        </p:nvSpPr>
        <p:spPr>
          <a:xfrm>
            <a:off x="396369" y="5308115"/>
            <a:ext cx="2001666" cy="309708"/>
          </a:xfrm>
          <a:custGeom>
            <a:avLst/>
            <a:gdLst>
              <a:gd name="connsiteX0" fmla="*/ 0 w 1828800"/>
              <a:gd name="connsiteY0" fmla="*/ 253741 h 309708"/>
              <a:gd name="connsiteX1" fmla="*/ 141514 w 1828800"/>
              <a:gd name="connsiteY1" fmla="*/ 14255 h 309708"/>
              <a:gd name="connsiteX2" fmla="*/ 424543 w 1828800"/>
              <a:gd name="connsiteY2" fmla="*/ 57798 h 309708"/>
              <a:gd name="connsiteX3" fmla="*/ 609600 w 1828800"/>
              <a:gd name="connsiteY3" fmla="*/ 308170 h 309708"/>
              <a:gd name="connsiteX4" fmla="*/ 925285 w 1828800"/>
              <a:gd name="connsiteY4" fmla="*/ 155770 h 309708"/>
              <a:gd name="connsiteX5" fmla="*/ 1164771 w 1828800"/>
              <a:gd name="connsiteY5" fmla="*/ 3370 h 309708"/>
              <a:gd name="connsiteX6" fmla="*/ 1393371 w 1828800"/>
              <a:gd name="connsiteY6" fmla="*/ 308170 h 309708"/>
              <a:gd name="connsiteX7" fmla="*/ 1828800 w 1828800"/>
              <a:gd name="connsiteY7" fmla="*/ 57798 h 309708"/>
              <a:gd name="connsiteX8" fmla="*/ 1828800 w 1828800"/>
              <a:gd name="connsiteY8" fmla="*/ 57798 h 309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00" h="309708">
                <a:moveTo>
                  <a:pt x="0" y="253741"/>
                </a:moveTo>
                <a:cubicBezTo>
                  <a:pt x="35378" y="150326"/>
                  <a:pt x="70757" y="46912"/>
                  <a:pt x="141514" y="14255"/>
                </a:cubicBezTo>
                <a:cubicBezTo>
                  <a:pt x="212271" y="-18402"/>
                  <a:pt x="346529" y="8812"/>
                  <a:pt x="424543" y="57798"/>
                </a:cubicBezTo>
                <a:cubicBezTo>
                  <a:pt x="502557" y="106784"/>
                  <a:pt x="526143" y="291841"/>
                  <a:pt x="609600" y="308170"/>
                </a:cubicBezTo>
                <a:cubicBezTo>
                  <a:pt x="693057" y="324499"/>
                  <a:pt x="832757" y="206570"/>
                  <a:pt x="925285" y="155770"/>
                </a:cubicBezTo>
                <a:cubicBezTo>
                  <a:pt x="1017814" y="104970"/>
                  <a:pt x="1086757" y="-22030"/>
                  <a:pt x="1164771" y="3370"/>
                </a:cubicBezTo>
                <a:cubicBezTo>
                  <a:pt x="1242785" y="28770"/>
                  <a:pt x="1282700" y="299099"/>
                  <a:pt x="1393371" y="308170"/>
                </a:cubicBezTo>
                <a:cubicBezTo>
                  <a:pt x="1504042" y="317241"/>
                  <a:pt x="1828800" y="57798"/>
                  <a:pt x="1828800" y="57798"/>
                </a:cubicBezTo>
                <a:lnTo>
                  <a:pt x="1828800" y="57798"/>
                </a:lnTo>
              </a:path>
            </a:pathLst>
          </a:custGeom>
          <a:noFill/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3CD02DE0-56D8-4431-9DB6-0625637CF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921" y="-26291"/>
            <a:ext cx="11915775" cy="946255"/>
          </a:xfrm>
        </p:spPr>
        <p:txBody>
          <a:bodyPr>
            <a:normAutofit/>
          </a:bodyPr>
          <a:lstStyle/>
          <a:p>
            <a:r>
              <a:rPr lang="cs-CZ" sz="4800" b="1" dirty="0" err="1">
                <a:ln w="0"/>
              </a:rPr>
              <a:t>Biostimulants</a:t>
            </a:r>
            <a:r>
              <a:rPr lang="cs-CZ" sz="4800" b="1" dirty="0">
                <a:ln w="0"/>
              </a:rPr>
              <a:t> - </a:t>
            </a:r>
            <a:r>
              <a:rPr lang="cs-CZ" sz="4800" b="1" dirty="0" err="1">
                <a:ln w="0"/>
              </a:rPr>
              <a:t>principles</a:t>
            </a:r>
            <a:endParaRPr lang="cs-CZ" sz="4800" b="1" dirty="0">
              <a:ln w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t="24283" r="50920"/>
          <a:stretch/>
        </p:blipFill>
        <p:spPr>
          <a:xfrm flipH="1">
            <a:off x="11331286" y="0"/>
            <a:ext cx="915607" cy="1024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27BA9057-923D-A96B-D0B4-6E4144FDA5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5" y="193745"/>
            <a:ext cx="460721" cy="46072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8963836-D1D9-7CD6-8EA2-4D8CDC6F6F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6" y="193745"/>
            <a:ext cx="460721" cy="46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89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512848" y="1096083"/>
            <a:ext cx="11233036" cy="558924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sz="3600" dirty="0">
                <a:solidFill>
                  <a:srgbClr val="000099"/>
                </a:solidFill>
                <a:latin typeface="Calibri" panose="020F0502020204030204" pitchFamily="34" charset="0"/>
                <a:cs typeface="Arial" charset="0"/>
              </a:rPr>
              <a:t>●</a:t>
            </a:r>
            <a:r>
              <a:rPr lang="cs-CZ" sz="3600" dirty="0">
                <a:latin typeface="Calibri" panose="020F0502020204030204" pitchFamily="34" charset="0"/>
                <a:cs typeface="Arial" charset="0"/>
              </a:rPr>
              <a:t> </a:t>
            </a:r>
            <a:r>
              <a:rPr lang="cs-CZ" sz="3600" u="sng" dirty="0" err="1">
                <a:solidFill>
                  <a:srgbClr val="000099"/>
                </a:solidFill>
                <a:latin typeface="Calibri" panose="020F0502020204030204" pitchFamily="34" charset="0"/>
                <a:cs typeface="Arial" charset="0"/>
              </a:rPr>
              <a:t>Biostimulants</a:t>
            </a:r>
            <a:r>
              <a:rPr lang="cs-CZ" sz="3600" u="sng" dirty="0">
                <a:solidFill>
                  <a:srgbClr val="000099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cs-CZ" sz="3600" u="sng" dirty="0" err="1">
                <a:solidFill>
                  <a:srgbClr val="000099"/>
                </a:solidFill>
                <a:latin typeface="Calibri" panose="020F0502020204030204" pitchFamily="34" charset="0"/>
                <a:cs typeface="Arial" charset="0"/>
              </a:rPr>
              <a:t>related</a:t>
            </a:r>
            <a:r>
              <a:rPr lang="cs-CZ" sz="3600" u="sng" dirty="0">
                <a:solidFill>
                  <a:srgbClr val="000099"/>
                </a:solidFill>
                <a:latin typeface="Calibri" panose="020F0502020204030204" pitchFamily="34" charset="0"/>
                <a:cs typeface="Arial" charset="0"/>
              </a:rPr>
              <a:t> to </a:t>
            </a:r>
            <a:r>
              <a:rPr lang="cs-CZ" sz="3600" u="sng" dirty="0" err="1">
                <a:solidFill>
                  <a:srgbClr val="000099"/>
                </a:solidFill>
                <a:latin typeface="Calibri" panose="020F0502020204030204" pitchFamily="34" charset="0"/>
                <a:cs typeface="Arial" charset="0"/>
              </a:rPr>
              <a:t>phosphorus</a:t>
            </a:r>
            <a:r>
              <a:rPr lang="cs-CZ" sz="3600" u="sng" dirty="0">
                <a:solidFill>
                  <a:srgbClr val="000099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cs-CZ" sz="3600" u="sng" dirty="0" err="1">
                <a:solidFill>
                  <a:srgbClr val="000099"/>
                </a:solidFill>
                <a:latin typeface="Calibri" panose="020F0502020204030204" pitchFamily="34" charset="0"/>
                <a:cs typeface="Arial" charset="0"/>
              </a:rPr>
              <a:t>acquisition</a:t>
            </a:r>
            <a:endParaRPr lang="cs-CZ" dirty="0">
              <a:solidFill>
                <a:srgbClr val="000099"/>
              </a:solidFill>
              <a:latin typeface="Calibri" panose="020F0502020204030204" pitchFamily="34" charset="0"/>
              <a:cs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  </a:t>
            </a:r>
            <a:r>
              <a:rPr lang="cs-CZ" dirty="0">
                <a:latin typeface="Calibri" panose="020F0502020204030204" pitchFamily="34" charset="0"/>
                <a:cs typeface="Arial" charset="0"/>
              </a:rPr>
              <a:t>     </a:t>
            </a:r>
            <a:r>
              <a:rPr lang="cs-CZ" i="1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- </a:t>
            </a:r>
            <a:r>
              <a:rPr lang="cs-CZ" i="1" dirty="0" err="1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Trichoderma</a:t>
            </a:r>
            <a:r>
              <a:rPr lang="cs-CZ" i="1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cs-CZ" i="1" dirty="0" err="1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harzianum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 – </a:t>
            </a: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releasing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 P </a:t>
            </a: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from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hardly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available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forms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Arial" charset="0"/>
            </a:endParaRPr>
          </a:p>
          <a:p>
            <a:pPr>
              <a:lnSpc>
                <a:spcPct val="80000"/>
              </a:lnSpc>
              <a:buNone/>
            </a:pPr>
            <a:r>
              <a:rPr lang="cs-CZ" i="1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       - </a:t>
            </a:r>
            <a:r>
              <a:rPr lang="cs-CZ" i="1" dirty="0" err="1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Pseudomonas</a:t>
            </a:r>
            <a:r>
              <a:rPr lang="cs-CZ" i="1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cs-CZ" i="1" dirty="0" err="1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sp</a:t>
            </a:r>
            <a:r>
              <a:rPr lang="cs-CZ" i="1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.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– </a:t>
            </a: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supporting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 of </a:t>
            </a: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root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growth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Arial" charset="0"/>
            </a:endParaRPr>
          </a:p>
          <a:p>
            <a:pPr>
              <a:lnSpc>
                <a:spcPct val="80000"/>
              </a:lnSpc>
              <a:buNone/>
            </a:pPr>
            <a:r>
              <a:rPr lang="cs-CZ" i="1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       - </a:t>
            </a:r>
            <a:r>
              <a:rPr lang="cs-CZ" i="1" dirty="0" err="1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Bacillus</a:t>
            </a:r>
            <a:r>
              <a:rPr lang="cs-CZ" i="1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cs-CZ" i="1" dirty="0" err="1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amyloliquefaciens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 – </a:t>
            </a: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releasing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 P and support </a:t>
            </a:r>
            <a:r>
              <a:rPr lang="cs-CZ" dirty="0" err="1">
                <a:latin typeface="Calibri" panose="020F0502020204030204" pitchFamily="34" charset="0"/>
                <a:cs typeface="Arial" charset="0"/>
              </a:rPr>
              <a:t>root</a:t>
            </a:r>
            <a:r>
              <a:rPr lang="cs-CZ" dirty="0">
                <a:latin typeface="Calibri" panose="020F0502020204030204" pitchFamily="34" charset="0"/>
                <a:cs typeface="Arial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Arial" charset="0"/>
              </a:rPr>
              <a:t>growth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       - </a:t>
            </a: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Algae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, </a:t>
            </a: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composts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 and </a:t>
            </a: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vermicomposts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extracts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</a:rPr>
              <a:t>     </a:t>
            </a:r>
            <a:endParaRPr lang="cs-CZ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6DF105BA-54EE-4F59-B642-95269320C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744" y="0"/>
            <a:ext cx="11915775" cy="907005"/>
          </a:xfrm>
        </p:spPr>
        <p:txBody>
          <a:bodyPr>
            <a:normAutofit/>
          </a:bodyPr>
          <a:lstStyle/>
          <a:p>
            <a:r>
              <a:rPr lang="cs-CZ" sz="4800" b="1" dirty="0" err="1">
                <a:ln w="0"/>
              </a:rPr>
              <a:t>Examples</a:t>
            </a:r>
            <a:r>
              <a:rPr lang="cs-CZ" sz="4800" b="1" dirty="0">
                <a:ln w="0"/>
              </a:rPr>
              <a:t> of </a:t>
            </a:r>
            <a:r>
              <a:rPr lang="cs-CZ" sz="4800" b="1" dirty="0" err="1">
                <a:ln w="0"/>
              </a:rPr>
              <a:t>biostimulats</a:t>
            </a:r>
            <a:endParaRPr lang="cs-CZ" sz="4800" b="1" dirty="0">
              <a:ln w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t="24283" r="50920"/>
          <a:stretch/>
        </p:blipFill>
        <p:spPr>
          <a:xfrm flipH="1">
            <a:off x="11331286" y="0"/>
            <a:ext cx="915607" cy="1024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62CF2757-9DEE-50A6-7126-71BAFB0FE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" y="172677"/>
            <a:ext cx="460721" cy="46072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7F58078-AEC1-B210-46E0-72CB77386E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12" y="172677"/>
            <a:ext cx="460721" cy="46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994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fractur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A5B419-C342-4044-853B-4B1465210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625" y="-235467"/>
            <a:ext cx="10934700" cy="1325563"/>
          </a:xfrm>
        </p:spPr>
        <p:txBody>
          <a:bodyPr/>
          <a:lstStyle/>
          <a:p>
            <a:r>
              <a:rPr lang="cs-CZ" b="1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Using</a:t>
            </a:r>
            <a:r>
              <a:rPr lang="cs-CZ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of </a:t>
            </a:r>
            <a:r>
              <a:rPr lang="cs-CZ" b="1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biostiomulants</a:t>
            </a:r>
            <a:r>
              <a:rPr lang="cs-CZ" b="1" spc="50" dirty="0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cs-CZ" b="1" spc="50" dirty="0">
                <a:ln w="0"/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- </a:t>
            </a:r>
            <a:r>
              <a:rPr lang="cs-CZ" b="1" spc="5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positives</a:t>
            </a:r>
            <a:endParaRPr lang="cs-CZ" b="1" spc="50" dirty="0">
              <a:ln w="0"/>
              <a:solidFill>
                <a:schemeClr val="accent6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FDE21291-7722-4105-B347-F6602E051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1180608"/>
            <a:ext cx="10515600" cy="1148255"/>
          </a:xfrm>
        </p:spPr>
        <p:txBody>
          <a:bodyPr>
            <a:normAutofit lnSpcReduction="10000"/>
          </a:bodyPr>
          <a:lstStyle/>
          <a:p>
            <a:r>
              <a:rPr lang="cs-CZ" sz="3600" dirty="0" err="1"/>
              <a:t>Excellent</a:t>
            </a:r>
            <a:r>
              <a:rPr lang="cs-CZ" sz="3600" dirty="0"/>
              <a:t> </a:t>
            </a:r>
            <a:r>
              <a:rPr lang="cs-CZ" sz="3600" dirty="0" err="1"/>
              <a:t>results</a:t>
            </a:r>
            <a:r>
              <a:rPr lang="cs-CZ" sz="3600" dirty="0"/>
              <a:t> </a:t>
            </a:r>
            <a:r>
              <a:rPr lang="cs-CZ" sz="3600" dirty="0" err="1"/>
              <a:t>from</a:t>
            </a:r>
            <a:r>
              <a:rPr lang="cs-CZ" sz="3600" dirty="0"/>
              <a:t> </a:t>
            </a:r>
            <a:r>
              <a:rPr lang="cs-CZ" sz="3600" dirty="0" err="1"/>
              <a:t>lab</a:t>
            </a:r>
            <a:r>
              <a:rPr lang="cs-CZ" sz="3600" dirty="0"/>
              <a:t> </a:t>
            </a:r>
            <a:r>
              <a:rPr lang="cs-CZ" sz="3600" dirty="0" err="1"/>
              <a:t>experiments</a:t>
            </a:r>
            <a:endParaRPr lang="cs-CZ" sz="3600" dirty="0"/>
          </a:p>
          <a:p>
            <a:r>
              <a:rPr lang="cs-CZ" sz="3600" dirty="0" err="1"/>
              <a:t>Good</a:t>
            </a:r>
            <a:r>
              <a:rPr lang="cs-CZ" sz="3600" dirty="0"/>
              <a:t> </a:t>
            </a:r>
            <a:r>
              <a:rPr lang="cs-CZ" sz="3600" dirty="0" err="1"/>
              <a:t>results</a:t>
            </a:r>
            <a:r>
              <a:rPr lang="cs-CZ" sz="3600" dirty="0"/>
              <a:t> </a:t>
            </a:r>
            <a:r>
              <a:rPr lang="cs-CZ" sz="3600" dirty="0" err="1"/>
              <a:t>from</a:t>
            </a:r>
            <a:r>
              <a:rPr lang="cs-CZ" sz="3600" dirty="0"/>
              <a:t> pot </a:t>
            </a:r>
            <a:r>
              <a:rPr lang="cs-CZ" sz="3600" dirty="0" err="1"/>
              <a:t>experiments</a:t>
            </a:r>
            <a:endParaRPr lang="cs-CZ" sz="36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832ABC56-7246-4A90-B657-42D431FCEC7D}"/>
              </a:ext>
            </a:extLst>
          </p:cNvPr>
          <p:cNvSpPr txBox="1"/>
          <p:nvPr/>
        </p:nvSpPr>
        <p:spPr>
          <a:xfrm>
            <a:off x="0" y="5584701"/>
            <a:ext cx="124158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Mercl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F., García Sánchez M,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Kulhánek 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Košnář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Z,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Száková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J,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Tlustoš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P (2020) Improved phosphorus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fertilisation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efficiency of wood ash by fungal strains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Penicillium sp.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PK112 and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Trichoderma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harzianum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OMG08 on acidic soil.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Appl. Soil Ecol.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9AFD615-32E3-45A2-997B-A3DC7C89B382}"/>
              </a:ext>
            </a:extLst>
          </p:cNvPr>
          <p:cNvSpPr txBox="1"/>
          <p:nvPr/>
        </p:nvSpPr>
        <p:spPr>
          <a:xfrm>
            <a:off x="0" y="6240065"/>
            <a:ext cx="124158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Thonar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C,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Lekfeldt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JDS, Cozzolino V,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Kundel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D,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Kulhánek 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et al. (2017) Potential of three microbial bio-effectors to promote maize growth and nutrient acquisition from alternative phosphorus fertilizers in contrasting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soils.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Chem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 Biol. Technol. Agric.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0" y="4929337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Lekfeldt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JDS, Rex M, Mercl F,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Kulhánek 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Tlustoš P (2016) Effect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bioeffectors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and recycled P-fertilizer products on the growth of spring wheat.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Chem. Biol. Technol. Agric.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728" y="274644"/>
            <a:ext cx="2959766" cy="2219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3" b="35030"/>
          <a:stretch/>
        </p:blipFill>
        <p:spPr>
          <a:xfrm>
            <a:off x="344544" y="2391268"/>
            <a:ext cx="7078721" cy="2477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5" descr="C:\Users\uzivatel\Desktop\Výsledky 2014\BE 2014 13.8\DSCN4679.JPG"/>
          <p:cNvPicPr>
            <a:picLocks noChangeAspect="1" noChangeArrowheads="1"/>
          </p:cNvPicPr>
          <p:nvPr/>
        </p:nvPicPr>
        <p:blipFill>
          <a:blip r:embed="rId4" cstate="print"/>
          <a:srcRect l="15351" t="15750" r="20075" b="21650"/>
          <a:stretch>
            <a:fillRect/>
          </a:stretch>
        </p:blipFill>
        <p:spPr bwMode="auto">
          <a:xfrm>
            <a:off x="8954194" y="2664067"/>
            <a:ext cx="2882350" cy="2095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6" t="44295" r="9558" b="43821"/>
          <a:stretch/>
        </p:blipFill>
        <p:spPr>
          <a:xfrm rot="5400000" flipV="1">
            <a:off x="7990048" y="3684823"/>
            <a:ext cx="1928293" cy="67707"/>
          </a:xfrm>
          <a:prstGeom prst="rect">
            <a:avLst/>
          </a:prstGeom>
        </p:spPr>
      </p:pic>
      <p:sp>
        <p:nvSpPr>
          <p:cNvPr id="8" name="Šipka doprava 7"/>
          <p:cNvSpPr/>
          <p:nvPr/>
        </p:nvSpPr>
        <p:spPr>
          <a:xfrm>
            <a:off x="7896177" y="2509886"/>
            <a:ext cx="1058017" cy="48928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 cm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EA0D2EA-18BB-4D03-5042-1EDC56C2CA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3" y="177577"/>
            <a:ext cx="460721" cy="46072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36FD0B8-D0AC-813B-16AC-18B0CB3AF6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4" y="177577"/>
            <a:ext cx="460721" cy="46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95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A5B419-C342-4044-853B-4B1465210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-194282"/>
            <a:ext cx="10934700" cy="1325563"/>
          </a:xfrm>
        </p:spPr>
        <p:txBody>
          <a:bodyPr/>
          <a:lstStyle/>
          <a:p>
            <a:r>
              <a:rPr lang="cs-CZ" b="1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Using</a:t>
            </a:r>
            <a:r>
              <a:rPr lang="cs-CZ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of </a:t>
            </a:r>
            <a:r>
              <a:rPr lang="cs-CZ" b="1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biostimulants</a:t>
            </a:r>
            <a:r>
              <a:rPr lang="cs-CZ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-</a:t>
            </a:r>
            <a:r>
              <a:rPr lang="cs-CZ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cs-CZ" b="1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negatives</a:t>
            </a:r>
            <a:endParaRPr lang="cs-CZ" b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FDE21291-7722-4105-B347-F6602E051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035" y="912050"/>
            <a:ext cx="7211697" cy="1148255"/>
          </a:xfrm>
        </p:spPr>
        <p:txBody>
          <a:bodyPr>
            <a:noAutofit/>
          </a:bodyPr>
          <a:lstStyle/>
          <a:p>
            <a:r>
              <a:rPr lang="cs-CZ" sz="2400" dirty="0" err="1"/>
              <a:t>Nonsignificant</a:t>
            </a:r>
            <a:r>
              <a:rPr lang="cs-CZ" sz="2400" dirty="0"/>
              <a:t> </a:t>
            </a:r>
            <a:r>
              <a:rPr lang="cs-CZ" sz="2400" dirty="0" err="1"/>
              <a:t>results</a:t>
            </a:r>
            <a:r>
              <a:rPr lang="cs-CZ" sz="2400" dirty="0"/>
              <a:t> </a:t>
            </a:r>
            <a:r>
              <a:rPr lang="cs-CZ" sz="2400" dirty="0" err="1"/>
              <a:t>from</a:t>
            </a:r>
            <a:r>
              <a:rPr lang="cs-CZ" sz="2400" dirty="0"/>
              <a:t> </a:t>
            </a:r>
            <a:r>
              <a:rPr lang="cs-CZ" sz="2400" dirty="0" err="1"/>
              <a:t>fields</a:t>
            </a:r>
            <a:endParaRPr lang="cs-CZ" sz="2400" dirty="0"/>
          </a:p>
          <a:p>
            <a:r>
              <a:rPr lang="cs-CZ" sz="2400" dirty="0" err="1"/>
              <a:t>Overestimating</a:t>
            </a:r>
            <a:r>
              <a:rPr lang="cs-CZ" sz="2400" dirty="0"/>
              <a:t> of </a:t>
            </a:r>
            <a:r>
              <a:rPr lang="cs-CZ" sz="2400" dirty="0" err="1"/>
              <a:t>biostimulants</a:t>
            </a:r>
            <a:r>
              <a:rPr lang="cs-CZ" sz="2400" dirty="0"/>
              <a:t> 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literature</a:t>
            </a:r>
            <a:endParaRPr lang="cs-CZ" sz="2400" dirty="0"/>
          </a:p>
          <a:p>
            <a:r>
              <a:rPr lang="cs-CZ" sz="2400" dirty="0"/>
              <a:t>Up to </a:t>
            </a:r>
            <a:r>
              <a:rPr lang="cs-CZ" sz="2400" dirty="0" err="1"/>
              <a:t>now</a:t>
            </a:r>
            <a:r>
              <a:rPr lang="cs-CZ" sz="2400" dirty="0"/>
              <a:t> </a:t>
            </a:r>
            <a:r>
              <a:rPr lang="cs-CZ" sz="2400" dirty="0" err="1"/>
              <a:t>economically</a:t>
            </a:r>
            <a:r>
              <a:rPr lang="cs-CZ" sz="2400" dirty="0"/>
              <a:t> not </a:t>
            </a:r>
            <a:r>
              <a:rPr lang="cs-CZ" sz="2400" dirty="0" err="1"/>
              <a:t>suitable</a:t>
            </a:r>
            <a:endParaRPr lang="cs-CZ" sz="24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2B0C6B5-6AFE-4C20-9664-5ECC40E90D64}"/>
              </a:ext>
            </a:extLst>
          </p:cNvPr>
          <p:cNvSpPr txBox="1"/>
          <p:nvPr/>
        </p:nvSpPr>
        <p:spPr>
          <a:xfrm>
            <a:off x="0" y="5563092"/>
            <a:ext cx="9759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Holečková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Z,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Kulhánek 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Hakl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J,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Balík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J (2018) Using of active microorganisms of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Pseudomonas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genus during cultivation of maize in field conditions.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Plant Soil Environ.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C0AF470-8BE0-4FDD-B362-5E90884B3AD5}"/>
              </a:ext>
            </a:extLst>
          </p:cNvPr>
          <p:cNvSpPr txBox="1"/>
          <p:nvPr/>
        </p:nvSpPr>
        <p:spPr>
          <a:xfrm>
            <a:off x="0" y="6209423"/>
            <a:ext cx="11830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Holečková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Z,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Kulhánek 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Balík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J (2018) Influence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bioeffectors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application on maize growth yields and nutrient uptake.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Int. J. Plant Sci.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A7D9EC13-10F1-42D3-89A4-3FB96BE8C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0515" t="30757" r="14520" b="15391"/>
          <a:stretch>
            <a:fillRect/>
          </a:stretch>
        </p:blipFill>
        <p:spPr bwMode="auto">
          <a:xfrm>
            <a:off x="9759681" y="2616894"/>
            <a:ext cx="1930938" cy="1930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0009E928-E5AF-418B-A19F-0A459A589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17723" b="10055"/>
          <a:stretch>
            <a:fillRect/>
          </a:stretch>
        </p:blipFill>
        <p:spPr bwMode="auto">
          <a:xfrm>
            <a:off x="9779855" y="4465790"/>
            <a:ext cx="1930938" cy="1895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B7AEB830-413D-45E4-AC2A-C95A94A28EDB}"/>
              </a:ext>
            </a:extLst>
          </p:cNvPr>
          <p:cNvSpPr/>
          <p:nvPr/>
        </p:nvSpPr>
        <p:spPr>
          <a:xfrm>
            <a:off x="10392277" y="4609437"/>
            <a:ext cx="706093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TSP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59CB806-50BD-4E60-A281-3FD1F2C40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8501" t="32432" r="20824"/>
          <a:stretch>
            <a:fillRect/>
          </a:stretch>
        </p:blipFill>
        <p:spPr bwMode="auto">
          <a:xfrm>
            <a:off x="9759680" y="789993"/>
            <a:ext cx="1930939" cy="1930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4BAA53F5-A766-4D07-BA96-BA573DCFC0D3}"/>
              </a:ext>
            </a:extLst>
          </p:cNvPr>
          <p:cNvSpPr/>
          <p:nvPr/>
        </p:nvSpPr>
        <p:spPr>
          <a:xfrm>
            <a:off x="10575244" y="933199"/>
            <a:ext cx="340158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5DD977A1-3CD9-4FB2-8C9A-4FA545D9AA0F}"/>
              </a:ext>
            </a:extLst>
          </p:cNvPr>
          <p:cNvSpPr/>
          <p:nvPr/>
        </p:nvSpPr>
        <p:spPr>
          <a:xfrm>
            <a:off x="10438186" y="2819538"/>
            <a:ext cx="510076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RP</a:t>
            </a:r>
          </a:p>
        </p:txBody>
      </p:sp>
      <p:graphicFrame>
        <p:nvGraphicFramePr>
          <p:cNvPr id="17" name="Graf 16">
            <a:extLst>
              <a:ext uri="{FF2B5EF4-FFF2-40B4-BE49-F238E27FC236}">
                <a16:creationId xmlns:a16="http://schemas.microsoft.com/office/drawing/2014/main" id="{D0A11EA5-687C-45E5-BEB9-36A9678A18F4}"/>
              </a:ext>
            </a:extLst>
          </p:cNvPr>
          <p:cNvGraphicFramePr/>
          <p:nvPr/>
        </p:nvGraphicFramePr>
        <p:xfrm>
          <a:off x="547559" y="2450146"/>
          <a:ext cx="7632848" cy="2543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Zástupný symbol pro obsah 6">
            <a:extLst>
              <a:ext uri="{FF2B5EF4-FFF2-40B4-BE49-F238E27FC236}">
                <a16:creationId xmlns:a16="http://schemas.microsoft.com/office/drawing/2014/main" id="{D17C92A7-A3EA-4BA3-8C89-3C56476F0BB2}"/>
              </a:ext>
            </a:extLst>
          </p:cNvPr>
          <p:cNvSpPr txBox="1">
            <a:spLocks/>
          </p:cNvSpPr>
          <p:nvPr/>
        </p:nvSpPr>
        <p:spPr>
          <a:xfrm>
            <a:off x="1093715" y="2518600"/>
            <a:ext cx="1878085" cy="4046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Tukey</a:t>
            </a:r>
            <a:r>
              <a:rPr kumimoji="0" lang="cs-CZ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test (p≤0.05)</a:t>
            </a:r>
          </a:p>
        </p:txBody>
      </p:sp>
      <p:sp>
        <p:nvSpPr>
          <p:cNvPr id="20" name="Zástupný symbol pro obsah 6">
            <a:extLst>
              <a:ext uri="{FF2B5EF4-FFF2-40B4-BE49-F238E27FC236}">
                <a16:creationId xmlns:a16="http://schemas.microsoft.com/office/drawing/2014/main" id="{9A86854D-06C2-4540-850D-5CB57C599497}"/>
              </a:ext>
            </a:extLst>
          </p:cNvPr>
          <p:cNvSpPr txBox="1">
            <a:spLocks/>
          </p:cNvSpPr>
          <p:nvPr/>
        </p:nvSpPr>
        <p:spPr>
          <a:xfrm>
            <a:off x="294580" y="4868770"/>
            <a:ext cx="9170520" cy="64633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 –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RP – rock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phosphate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TSP – triple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superphosphate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CN – </a:t>
            </a:r>
            <a:r>
              <a:rPr lang="cs-CZ" sz="1400" dirty="0" err="1">
                <a:solidFill>
                  <a:prstClr val="black"/>
                </a:solidFill>
                <a:latin typeface="Calibri"/>
              </a:rPr>
              <a:t>calcium</a:t>
            </a:r>
            <a:r>
              <a:rPr lang="cs-CZ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1400" dirty="0" err="1">
                <a:solidFill>
                  <a:prstClr val="black"/>
                </a:solidFill>
                <a:latin typeface="Calibri"/>
              </a:rPr>
              <a:t>nitrate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AS –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ammonium</a:t>
            </a:r>
            <a:r>
              <a:rPr kumimoji="0" lang="cs-CZ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1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sulfate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PDX –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Proradix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cs-CZ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Pseudomonas</a:t>
            </a:r>
            <a:r>
              <a:rPr kumimoji="0" lang="cs-CZ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.), MUCI – </a:t>
            </a:r>
            <a:r>
              <a:rPr kumimoji="0" lang="cs-CZ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Paenibacillus</a:t>
            </a:r>
            <a:r>
              <a:rPr kumimoji="0" lang="cs-CZ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mucilaginosus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CFA – mix of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biostimulants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1" name="Zástupný symbol pro obsah 6">
            <a:extLst>
              <a:ext uri="{FF2B5EF4-FFF2-40B4-BE49-F238E27FC236}">
                <a16:creationId xmlns:a16="http://schemas.microsoft.com/office/drawing/2014/main" id="{D3A277F5-ABE6-4C43-8CED-19D67AF4E74F}"/>
              </a:ext>
            </a:extLst>
          </p:cNvPr>
          <p:cNvSpPr txBox="1">
            <a:spLocks/>
          </p:cNvSpPr>
          <p:nvPr/>
        </p:nvSpPr>
        <p:spPr>
          <a:xfrm rot="16200000">
            <a:off x="-516041" y="3010127"/>
            <a:ext cx="1787730" cy="33947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Plant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height</a:t>
            </a:r>
            <a:r>
              <a:rPr kumimoji="0" lang="cs-CZ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(cm) </a:t>
            </a:r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C2112402-8A6A-4BA5-9BD2-50CDC2D7F9ED}"/>
              </a:ext>
            </a:extLst>
          </p:cNvPr>
          <p:cNvSpPr/>
          <p:nvPr/>
        </p:nvSpPr>
        <p:spPr>
          <a:xfrm rot="20309335">
            <a:off x="8221537" y="3135156"/>
            <a:ext cx="949306" cy="4046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8A86ABE3-1A89-4955-A928-5CE5DC9E2EDA}"/>
              </a:ext>
            </a:extLst>
          </p:cNvPr>
          <p:cNvCxnSpPr>
            <a:cxnSpLocks/>
          </p:cNvCxnSpPr>
          <p:nvPr/>
        </p:nvCxnSpPr>
        <p:spPr>
          <a:xfrm>
            <a:off x="0" y="5515100"/>
            <a:ext cx="9779855" cy="25996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t="24283" r="50920"/>
          <a:stretch/>
        </p:blipFill>
        <p:spPr>
          <a:xfrm flipH="1">
            <a:off x="11331286" y="0"/>
            <a:ext cx="915607" cy="1024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32FAD1A-975C-D05F-A38C-2A9CD6322B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6" y="209971"/>
            <a:ext cx="460721" cy="46072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28BE20E-023F-0A8A-7E85-07958F7725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07" y="209971"/>
            <a:ext cx="460721" cy="46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89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4040" y="1248144"/>
            <a:ext cx="7553422" cy="1265136"/>
          </a:xfrm>
          <a:solidFill>
            <a:srgbClr val="FFFFFF">
              <a:alpha val="30196"/>
            </a:srgbClr>
          </a:solidFill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dirty="0" err="1"/>
              <a:t>Better</a:t>
            </a:r>
            <a:r>
              <a:rPr lang="cs-CZ" dirty="0"/>
              <a:t> </a:t>
            </a:r>
            <a:r>
              <a:rPr lang="cs-CZ" dirty="0" err="1"/>
              <a:t>phosphorus</a:t>
            </a:r>
            <a:r>
              <a:rPr lang="cs-CZ" dirty="0"/>
              <a:t> </a:t>
            </a:r>
            <a:r>
              <a:rPr lang="cs-CZ" dirty="0" err="1"/>
              <a:t>acquisition</a:t>
            </a:r>
            <a:r>
              <a:rPr lang="cs-CZ" dirty="0"/>
              <a:t> </a:t>
            </a:r>
            <a:r>
              <a:rPr lang="cs-CZ" dirty="0" err="1"/>
              <a:t>efficiency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err="1"/>
              <a:t>Lower</a:t>
            </a:r>
            <a:r>
              <a:rPr lang="cs-CZ" b="1" dirty="0"/>
              <a:t> P </a:t>
            </a:r>
            <a:r>
              <a:rPr lang="cs-CZ" b="1" dirty="0" err="1"/>
              <a:t>uptake</a:t>
            </a:r>
            <a:endParaRPr lang="cs-CZ" b="1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0373AD06-B0FF-4CFE-9814-1503A3F695B1}"/>
              </a:ext>
            </a:extLst>
          </p:cNvPr>
          <p:cNvGrpSpPr/>
          <p:nvPr/>
        </p:nvGrpSpPr>
        <p:grpSpPr>
          <a:xfrm>
            <a:off x="1104901" y="2682443"/>
            <a:ext cx="4975871" cy="4175557"/>
            <a:chOff x="292630" y="2282135"/>
            <a:chExt cx="5533450" cy="5121965"/>
          </a:xfrm>
        </p:grpSpPr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D91BA0B7-68B2-4AFF-AD8A-212ABEB0ED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6062" y="2282135"/>
              <a:ext cx="4462494" cy="4907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000" b="1" i="0" u="none" strike="noStrike" kern="1200" cap="none" spc="0" normalizeH="0" baseline="0" noProof="0" dirty="0" err="1">
                  <a:ln w="1905"/>
                  <a:solidFill>
                    <a:srgbClr val="008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Satisfactory</a:t>
              </a:r>
              <a:r>
                <a:rPr kumimoji="0" lang="cs-CZ" sz="2000" b="1" i="0" u="none" strike="noStrike" kern="1200" cap="none" spc="0" normalizeH="0" baseline="0" noProof="0" dirty="0">
                  <a:ln w="1905"/>
                  <a:solidFill>
                    <a:srgbClr val="008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-P</a:t>
              </a:r>
              <a:r>
                <a:rPr kumimoji="0" lang="cs-CZ" sz="2000" b="1" i="0" u="none" strike="noStrike" kern="1200" cap="none" spc="0" normalizeH="0" baseline="0" noProof="0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                   </a:t>
              </a:r>
              <a:r>
                <a:rPr kumimoji="0" lang="cs-CZ" sz="2000" b="1" i="0" u="none" strike="noStrike" kern="1200" cap="none" spc="0" normalizeH="0" baseline="0" noProof="0" dirty="0" err="1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Low</a:t>
              </a:r>
              <a:r>
                <a:rPr kumimoji="0" lang="cs-CZ" sz="2000" b="1" i="0" u="none" strike="noStrike" kern="1200" cap="none" spc="0" normalizeH="0" baseline="0" noProof="0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-P</a:t>
              </a:r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D0A4355E-0574-498A-8FAF-89D25296B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6"/>
            <a:stretch/>
          </p:blipFill>
          <p:spPr>
            <a:xfrm>
              <a:off x="3117792" y="2878138"/>
              <a:ext cx="2708288" cy="4525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4E3993FC-1371-4575-8B6C-DB395BAACC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3" r="9109"/>
            <a:stretch/>
          </p:blipFill>
          <p:spPr bwMode="auto">
            <a:xfrm>
              <a:off x="292630" y="2867025"/>
              <a:ext cx="2507530" cy="45370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5" name="Nadpis 1">
            <a:extLst>
              <a:ext uri="{FF2B5EF4-FFF2-40B4-BE49-F238E27FC236}">
                <a16:creationId xmlns:a16="http://schemas.microsoft.com/office/drawing/2014/main" id="{8283C51D-B782-4C97-A25E-5B486170B321}"/>
              </a:ext>
            </a:extLst>
          </p:cNvPr>
          <p:cNvSpPr txBox="1">
            <a:spLocks/>
          </p:cNvSpPr>
          <p:nvPr/>
        </p:nvSpPr>
        <p:spPr>
          <a:xfrm>
            <a:off x="1049814" y="-245673"/>
            <a:ext cx="10934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50" normalizeH="0" baseline="0" noProof="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Plant </a:t>
            </a:r>
            <a:r>
              <a:rPr kumimoji="0" lang="cs-CZ" sz="4400" b="1" i="0" u="none" strike="noStrike" kern="1200" cap="none" spc="50" normalizeH="0" baseline="0" noProof="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breeding</a:t>
            </a:r>
            <a:endParaRPr kumimoji="0" lang="cs-CZ" sz="4400" b="1" i="0" u="none" strike="noStrike" kern="1200" cap="none" spc="50" normalizeH="0" baseline="0" noProof="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523" y="3638828"/>
            <a:ext cx="4781497" cy="3206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bdélník 4"/>
          <p:cNvSpPr/>
          <p:nvPr/>
        </p:nvSpPr>
        <p:spPr>
          <a:xfrm>
            <a:off x="9300590" y="6429316"/>
            <a:ext cx="20349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anthropocenemagazine.org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751" y="168676"/>
            <a:ext cx="3116535" cy="3253662"/>
          </a:xfrm>
          <a:prstGeom prst="rect">
            <a:avLst/>
          </a:prstGeom>
        </p:spPr>
      </p:pic>
      <p:sp>
        <p:nvSpPr>
          <p:cNvPr id="18" name="Obdélník 17"/>
          <p:cNvSpPr/>
          <p:nvPr/>
        </p:nvSpPr>
        <p:spPr>
          <a:xfrm>
            <a:off x="8214751" y="3392022"/>
            <a:ext cx="33771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Adams et al. (2002) </a:t>
            </a:r>
            <a:r>
              <a:rPr kumimoji="0" lang="cs-CZ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Plant, Cell and </a:t>
            </a:r>
            <a:r>
              <a:rPr kumimoji="0" lang="cs-CZ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Environ</a:t>
            </a:r>
            <a:r>
              <a:rPr kumimoji="0" lang="cs-CZ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1802507" y="6429316"/>
            <a:ext cx="20349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Vaněk et al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(2012)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t="24283" r="50920"/>
          <a:stretch/>
        </p:blipFill>
        <p:spPr>
          <a:xfrm flipH="1">
            <a:off x="11331286" y="0"/>
            <a:ext cx="915607" cy="1024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4E5EF08-68E1-C209-03CC-9171B54091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72" y="168676"/>
            <a:ext cx="460721" cy="46072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34DBC68-6FD2-9B94-27B8-F9DBE01DA9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93" y="168676"/>
            <a:ext cx="460721" cy="46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40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32256" y="1525167"/>
            <a:ext cx="11063416" cy="185340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 </a:t>
            </a:r>
            <a:r>
              <a:rPr kumimoji="0" lang="cs-CZ" alt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Sewage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 </a:t>
            </a:r>
            <a:r>
              <a:rPr kumimoji="0" lang="cs-CZ" alt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sludge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                             </a:t>
            </a:r>
            <a:r>
              <a:rPr kumimoji="0" lang="en-US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~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  0,70 % P    - ? </a:t>
            </a:r>
            <a:r>
              <a:rPr kumimoji="0" lang="cs-CZ" alt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Heavy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 metals, business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 </a:t>
            </a:r>
            <a:r>
              <a:rPr kumimoji="0" lang="cs-CZ" alt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Struvite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                                  </a:t>
            </a:r>
            <a:r>
              <a:rPr kumimoji="0" lang="en-US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~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  6-7 % P     - ? </a:t>
            </a:r>
            <a:r>
              <a:rPr kumimoji="0" lang="cs-CZ" alt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Heavy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 metals, </a:t>
            </a:r>
            <a:r>
              <a:rPr kumimoji="0" lang="cs-CZ" alt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technologies</a:t>
            </a:r>
            <a:endParaRPr kumimoji="0" lang="cs-CZ" altLang="cs-CZ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 CE" panose="02020603050405020304" pitchFamily="18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 </a:t>
            </a:r>
            <a:r>
              <a:rPr kumimoji="0" lang="cs-CZ" alt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Ashes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 </a:t>
            </a:r>
            <a:r>
              <a:rPr kumimoji="0" lang="cs-CZ" alt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after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 </a:t>
            </a:r>
            <a:r>
              <a:rPr kumimoji="0" lang="cs-CZ" alt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biomass</a:t>
            </a:r>
            <a:r>
              <a:rPr kumimoji="0" lang="cs-CZ" altLang="cs-CZ" sz="2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 </a:t>
            </a:r>
            <a:r>
              <a:rPr kumimoji="0" lang="cs-CZ" altLang="cs-CZ" sz="2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burning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     </a:t>
            </a:r>
            <a:r>
              <a:rPr kumimoji="0" lang="en-US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~ 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1</a:t>
            </a:r>
            <a:r>
              <a:rPr kumimoji="0" lang="en-US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.1 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% P       - </a:t>
            </a:r>
            <a:r>
              <a:rPr kumimoji="0" lang="cs-CZ" alt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Nonavailable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 P, </a:t>
            </a:r>
            <a:r>
              <a:rPr kumimoji="0" lang="cs-CZ" alt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application</a:t>
            </a:r>
            <a:endParaRPr kumimoji="0" lang="cs-CZ" altLang="cs-CZ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 CE" panose="02020603050405020304" pitchFamily="18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 </a:t>
            </a:r>
            <a:r>
              <a:rPr kumimoji="0" lang="cs-CZ" alt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Digestate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 </a:t>
            </a:r>
            <a:r>
              <a:rPr kumimoji="0" lang="cs-CZ" alt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from</a:t>
            </a:r>
            <a:r>
              <a:rPr kumimoji="0" lang="cs-CZ" altLang="cs-CZ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 </a:t>
            </a:r>
            <a:r>
              <a:rPr kumimoji="0" lang="cs-CZ" altLang="cs-CZ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biogass</a:t>
            </a:r>
            <a:r>
              <a:rPr kumimoji="0" lang="cs-CZ" altLang="cs-CZ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 </a:t>
            </a:r>
            <a:r>
              <a:rPr kumimoji="0" lang="cs-CZ" altLang="cs-CZ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stations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~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 0.15 % P     - </a:t>
            </a:r>
            <a:r>
              <a:rPr kumimoji="0" lang="cs-CZ" alt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Inappropriate</a:t>
            </a:r>
            <a:r>
              <a:rPr kumimoji="0" lang="cs-CZ" altLang="cs-CZ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 </a:t>
            </a:r>
            <a:r>
              <a:rPr kumimoji="0" lang="cs-CZ" altLang="cs-CZ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nutrients</a:t>
            </a:r>
            <a:r>
              <a:rPr kumimoji="0" lang="cs-CZ" altLang="cs-CZ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 </a:t>
            </a:r>
            <a:r>
              <a:rPr kumimoji="0" lang="cs-CZ" altLang="cs-CZ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ratios</a:t>
            </a:r>
            <a:endParaRPr kumimoji="0" lang="cs-CZ" altLang="cs-CZ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 CE" panose="02020603050405020304" pitchFamily="18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cs-CZ" altLang="cs-CZ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 CE" panose="02020603050405020304" pitchFamily="18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cs-CZ" altLang="cs-CZ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 CE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6328" y="968066"/>
            <a:ext cx="9144000" cy="57606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j-ea"/>
                <a:cs typeface="Arial" pitchFamily="34" charset="0"/>
              </a:rPr>
              <a:t>P </a:t>
            </a:r>
            <a:r>
              <a:rPr kumimoji="0" lang="cs-CZ" sz="3200" b="0" i="0" u="none" strike="noStrike" kern="1200" cap="none" spc="0" normalizeH="0" baseline="0" noProof="0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j-ea"/>
                <a:cs typeface="Arial" pitchFamily="34" charset="0"/>
              </a:rPr>
              <a:t>content</a:t>
            </a:r>
            <a:r>
              <a:rPr kumimoji="0" lang="cs-CZ" sz="3200" b="0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j-ea"/>
                <a:cs typeface="Arial" pitchFamily="34" charset="0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j-ea"/>
                <a:cs typeface="Arial" pitchFamily="34" charset="0"/>
              </a:rPr>
              <a:t>fresh</a:t>
            </a:r>
            <a:r>
              <a:rPr kumimoji="0" lang="cs-CZ" sz="3200" b="0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j-ea"/>
                <a:cs typeface="Arial" pitchFamily="34" charset="0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j-ea"/>
                <a:cs typeface="Arial" pitchFamily="34" charset="0"/>
              </a:rPr>
              <a:t>bioass</a:t>
            </a:r>
            <a:r>
              <a:rPr kumimoji="0" lang="cs-CZ" sz="3200" b="0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j-ea"/>
                <a:cs typeface="Arial" pitchFamily="34" charset="0"/>
              </a:rPr>
              <a:t>: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DE441A8-8C9D-4174-81B9-706F667496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9" b="12149"/>
          <a:stretch/>
        </p:blipFill>
        <p:spPr>
          <a:xfrm>
            <a:off x="2588826" y="3395185"/>
            <a:ext cx="4881594" cy="216435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4" t="9317" r="12099" b="24607"/>
          <a:stretch/>
        </p:blipFill>
        <p:spPr>
          <a:xfrm>
            <a:off x="234718" y="3316989"/>
            <a:ext cx="2443942" cy="2320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CFD0B187-A95C-4A59-85FC-66C0F6B7DB40}"/>
              </a:ext>
            </a:extLst>
          </p:cNvPr>
          <p:cNvSpPr/>
          <p:nvPr/>
        </p:nvSpPr>
        <p:spPr>
          <a:xfrm>
            <a:off x="3876084" y="4404245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Struvite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CFD0B187-A95C-4A59-85FC-66C0F6B7DB40}"/>
              </a:ext>
            </a:extLst>
          </p:cNvPr>
          <p:cNvSpPr/>
          <p:nvPr/>
        </p:nvSpPr>
        <p:spPr>
          <a:xfrm>
            <a:off x="568144" y="4917805"/>
            <a:ext cx="1601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Sewage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 </a:t>
            </a:r>
            <a:r>
              <a:rPr kumimoji="0" lang="cs-CZ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sludge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1186" y="3429000"/>
            <a:ext cx="2818576" cy="2113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CFD0B187-A95C-4A59-85FC-66C0F6B7DB40}"/>
              </a:ext>
            </a:extLst>
          </p:cNvPr>
          <p:cNvSpPr/>
          <p:nvPr/>
        </p:nvSpPr>
        <p:spPr>
          <a:xfrm>
            <a:off x="7241186" y="3466154"/>
            <a:ext cx="2815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Ash</a:t>
            </a:r>
            <a:r>
              <a:rPr kumimoji="0" lang="cs-CZ" altLang="cs-CZ" sz="1800" b="1" i="0" u="none" strike="noStrike" kern="1200" cap="none" spc="0" normalizeH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 </a:t>
            </a:r>
            <a:r>
              <a:rPr kumimoji="0" lang="cs-CZ" altLang="cs-CZ" sz="1800" b="1" i="0" u="none" strike="noStrike" kern="1200" cap="none" spc="0" normalizeH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from</a:t>
            </a:r>
            <a:r>
              <a:rPr kumimoji="0" lang="cs-CZ" altLang="cs-CZ" sz="1800" b="1" i="0" u="none" strike="noStrike" kern="1200" cap="none" spc="0" normalizeH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 </a:t>
            </a:r>
            <a:r>
              <a:rPr kumimoji="0" lang="cs-CZ" altLang="cs-CZ" sz="1800" b="1" i="0" u="none" strike="noStrike" kern="1200" cap="none" spc="0" normalizeH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biomass</a:t>
            </a:r>
            <a:r>
              <a:rPr kumimoji="0" lang="cs-CZ" altLang="cs-CZ" sz="1800" b="1" i="0" u="none" strike="noStrike" kern="1200" cap="none" spc="0" normalizeH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 </a:t>
            </a:r>
            <a:r>
              <a:rPr kumimoji="0" lang="cs-CZ" altLang="cs-CZ" sz="1800" b="1" i="0" u="none" strike="noStrike" kern="1200" cap="none" spc="0" normalizeH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burning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944923" y="3694615"/>
            <a:ext cx="2387453" cy="1788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CFD0B187-A95C-4A59-85FC-66C0F6B7DB40}"/>
              </a:ext>
            </a:extLst>
          </p:cNvPr>
          <p:cNvSpPr/>
          <p:nvPr/>
        </p:nvSpPr>
        <p:spPr>
          <a:xfrm>
            <a:off x="10557300" y="3478188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 CE" panose="02020603050405020304" pitchFamily="18" charset="0"/>
                <a:ea typeface="+mn-ea"/>
                <a:cs typeface="+mn-cs"/>
              </a:rPr>
              <a:t>Digestate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DD3E0CB9-3DB6-456C-88E7-3D729C58BCD3}"/>
              </a:ext>
            </a:extLst>
          </p:cNvPr>
          <p:cNvSpPr txBox="1"/>
          <p:nvPr/>
        </p:nvSpPr>
        <p:spPr>
          <a:xfrm>
            <a:off x="76407" y="5633419"/>
            <a:ext cx="121155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Kulhánek 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Černý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J,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Balík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J,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Sedlář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O,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Vašák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F (2019) Changes of soil bioavailable phosphorus content in long-term field fertilizing experiment.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Soil &amp; Water Res.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14:240-245.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8ED03BE7-5210-4157-81B1-311CE11E0394}"/>
              </a:ext>
            </a:extLst>
          </p:cNvPr>
          <p:cNvSpPr txBox="1"/>
          <p:nvPr/>
        </p:nvSpPr>
        <p:spPr>
          <a:xfrm>
            <a:off x="76407" y="6225349"/>
            <a:ext cx="124158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Mercl F, García Sánchez M,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Kulhánek 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Košnář Z, Száková J, Tlustoš P (2020) Improved phosphorus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fertilisation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efficiency of wood ash by fungal strains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Penicillium sp.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PK112 and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Trichoderma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harzianum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OMG08 on acidic soil.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Appl. Soil Ecol.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147:103360.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5468B6DC-89DC-4510-B42D-5CA9B5616A14}"/>
              </a:ext>
            </a:extLst>
          </p:cNvPr>
          <p:cNvSpPr txBox="1">
            <a:spLocks/>
          </p:cNvSpPr>
          <p:nvPr/>
        </p:nvSpPr>
        <p:spPr>
          <a:xfrm>
            <a:off x="1098246" y="-222859"/>
            <a:ext cx="10934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50" normalizeH="0" baseline="0" noProof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Waste</a:t>
            </a:r>
            <a:r>
              <a:rPr kumimoji="0" lang="cs-CZ" sz="4400" b="1" i="0" u="none" strike="noStrike" kern="1200" cap="none" spc="50" normalizeH="0" baseline="0" noProof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cs-CZ" sz="4400" b="1" i="0" u="none" strike="noStrike" kern="1200" cap="none" spc="50" normalizeH="0" baseline="0" noProof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materials</a:t>
            </a:r>
            <a:r>
              <a:rPr kumimoji="0" lang="cs-CZ" sz="4400" b="1" i="0" u="none" strike="noStrike" kern="1200" cap="none" spc="50" normalizeH="0" noProof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as </a:t>
            </a:r>
            <a:r>
              <a:rPr kumimoji="0" lang="cs-CZ" sz="4400" b="1" i="0" u="none" strike="noStrike" kern="1200" cap="none" spc="50" normalizeH="0" noProof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the</a:t>
            </a:r>
            <a:r>
              <a:rPr kumimoji="0" lang="cs-CZ" sz="4400" b="1" i="0" u="none" strike="noStrike" kern="1200" cap="none" spc="50" normalizeH="0" noProof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cs-CZ" sz="4400" b="1" i="0" u="none" strike="noStrike" kern="1200" cap="none" spc="50" normalizeH="0" noProof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phosphorus</a:t>
            </a:r>
            <a:r>
              <a:rPr kumimoji="0" lang="cs-CZ" sz="4400" b="1" i="0" u="none" strike="noStrike" kern="1200" cap="none" spc="50" normalizeH="0" noProof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source</a:t>
            </a:r>
            <a:endParaRPr kumimoji="0" lang="cs-CZ" sz="4400" b="1" i="0" u="none" strike="noStrike" kern="1200" cap="none" spc="50" normalizeH="0" baseline="0" noProof="0" dirty="0">
              <a:ln w="0"/>
              <a:solidFill>
                <a:schemeClr val="accent2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t="24283" r="50920"/>
          <a:stretch/>
        </p:blipFill>
        <p:spPr>
          <a:xfrm flipH="1">
            <a:off x="11331286" y="0"/>
            <a:ext cx="915607" cy="1024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3A3A696F-72AF-29FA-86BF-8068A40912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11" y="178339"/>
            <a:ext cx="460721" cy="46072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EA558D6-A4D4-C7E8-9BE9-C0300AA597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3" y="156427"/>
            <a:ext cx="460722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13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1869" y="0"/>
            <a:ext cx="391529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6600" b="1" spc="50" dirty="0" err="1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Phosphorus</a:t>
            </a:r>
            <a:endParaRPr lang="cs-CZ" sz="6600" dirty="0">
              <a:solidFill>
                <a:srgbClr val="C00000"/>
              </a:solidFill>
            </a:endParaRP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333E535B-E5E7-437F-A9C9-1A0EDD54F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25563"/>
            <a:ext cx="10972800" cy="78263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cs-CZ" sz="4000" dirty="0" err="1"/>
              <a:t>History</a:t>
            </a:r>
            <a:r>
              <a:rPr lang="cs-CZ" sz="4000" dirty="0"/>
              <a:t>                             and             </a:t>
            </a:r>
            <a:r>
              <a:rPr lang="cs-CZ" sz="4000" dirty="0" err="1"/>
              <a:t>Nowadays</a:t>
            </a:r>
            <a:endParaRPr lang="cs-CZ" sz="4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337818A-8D8D-4473-AE42-5D97D5926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86" y="2451228"/>
            <a:ext cx="5944514" cy="3960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6F8C30AB-4FCF-4151-9826-1C8E40160B97}"/>
              </a:ext>
            </a:extLst>
          </p:cNvPr>
          <p:cNvSpPr txBox="1">
            <a:spLocks/>
          </p:cNvSpPr>
          <p:nvPr/>
        </p:nvSpPr>
        <p:spPr>
          <a:xfrm>
            <a:off x="137198" y="2537130"/>
            <a:ext cx="1657351" cy="782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1669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9F37D45-C28A-49C5-A58D-FD38ACD0B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263" y="2451228"/>
            <a:ext cx="5519737" cy="3942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D41AC4CC-AA5F-441F-98C2-B43191989516}"/>
              </a:ext>
            </a:extLst>
          </p:cNvPr>
          <p:cNvSpPr txBox="1">
            <a:spLocks/>
          </p:cNvSpPr>
          <p:nvPr/>
        </p:nvSpPr>
        <p:spPr>
          <a:xfrm>
            <a:off x="6686551" y="2451228"/>
            <a:ext cx="5505449" cy="782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50" normalizeH="0" baseline="0" noProof="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P </a:t>
            </a:r>
            <a:r>
              <a:rPr kumimoji="0" lang="cs-CZ" sz="2400" b="1" i="0" u="none" strike="noStrike" kern="1200" cap="none" spc="50" normalizeH="0" baseline="0" noProof="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storage</a:t>
            </a:r>
            <a:r>
              <a:rPr kumimoji="0" lang="cs-CZ" sz="2400" b="1" i="0" u="none" strike="noStrike" kern="1200" cap="none" spc="50" normalizeH="0" baseline="0" noProof="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cs-CZ" sz="2400" b="1" i="0" u="none" strike="noStrike" kern="1200" cap="none" spc="50" normalizeH="0" baseline="0" noProof="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for</a:t>
            </a:r>
            <a:r>
              <a:rPr kumimoji="0" lang="cs-CZ" sz="2400" b="1" i="0" u="none" strike="noStrike" kern="1200" cap="none" spc="50" normalizeH="0" baseline="0" noProof="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50-100 </a:t>
            </a:r>
            <a:r>
              <a:rPr kumimoji="0" lang="cs-CZ" sz="2400" b="1" i="0" u="none" strike="noStrike" kern="1200" cap="none" spc="50" normalizeH="0" baseline="0" noProof="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years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FDE12C74-F7DB-434C-9914-A6CD80A9B589}"/>
              </a:ext>
            </a:extLst>
          </p:cNvPr>
          <p:cNvSpPr/>
          <p:nvPr/>
        </p:nvSpPr>
        <p:spPr>
          <a:xfrm>
            <a:off x="6096000" y="4461911"/>
            <a:ext cx="590551" cy="4046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056" y="0"/>
            <a:ext cx="2218944" cy="109728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04997B3-5B12-D831-FC1C-A531225D0B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3" y="48009"/>
            <a:ext cx="398231" cy="39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5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E5A148-2DBB-830C-B441-0718A4D21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0" y="-285219"/>
            <a:ext cx="11972392" cy="1325563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4000" b="1" dirty="0">
                <a:ln/>
                <a:solidFill>
                  <a:schemeClr val="accent2">
                    <a:lumMod val="75000"/>
                  </a:schemeClr>
                </a:solidFill>
              </a:rPr>
              <a:t>Long term </a:t>
            </a:r>
            <a:r>
              <a:rPr lang="cs-CZ" sz="4000" b="1" dirty="0" err="1">
                <a:ln/>
                <a:solidFill>
                  <a:schemeClr val="accent2">
                    <a:lumMod val="75000"/>
                  </a:schemeClr>
                </a:solidFill>
              </a:rPr>
              <a:t>experiments</a:t>
            </a:r>
            <a:r>
              <a:rPr lang="cs-CZ" sz="4000" b="1" dirty="0">
                <a:ln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4000" b="1" dirty="0" err="1">
                <a:ln/>
                <a:solidFill>
                  <a:schemeClr val="accent2">
                    <a:lumMod val="75000"/>
                  </a:schemeClr>
                </a:solidFill>
              </a:rPr>
              <a:t>with</a:t>
            </a:r>
            <a:r>
              <a:rPr lang="cs-CZ" sz="4000" b="1" dirty="0">
                <a:ln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4000" b="1" dirty="0" err="1">
                <a:ln/>
                <a:solidFill>
                  <a:schemeClr val="accent2">
                    <a:lumMod val="75000"/>
                  </a:schemeClr>
                </a:solidFill>
              </a:rPr>
              <a:t>maize</a:t>
            </a:r>
            <a:r>
              <a:rPr lang="cs-CZ" sz="4000" b="1" dirty="0">
                <a:ln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4000" b="1" dirty="0" err="1">
                <a:ln/>
                <a:solidFill>
                  <a:schemeClr val="accent2">
                    <a:lumMod val="75000"/>
                  </a:schemeClr>
                </a:solidFill>
              </a:rPr>
              <a:t>monoculture</a:t>
            </a:r>
            <a:endParaRPr lang="cs-CZ" sz="4000" b="1" dirty="0">
              <a:ln/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D654F2-EC80-75DE-4F81-73213805A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844" y="144211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 err="1"/>
              <a:t>Location</a:t>
            </a:r>
            <a:r>
              <a:rPr lang="cs-CZ" dirty="0"/>
              <a:t> Červený Újezd</a:t>
            </a:r>
          </a:p>
          <a:p>
            <a:pPr lvl="1"/>
            <a:r>
              <a:rPr lang="cs-CZ" sz="2800" dirty="0" err="1"/>
              <a:t>Established</a:t>
            </a:r>
            <a:r>
              <a:rPr lang="cs-CZ" sz="2800" dirty="0"/>
              <a:t> 1992</a:t>
            </a:r>
          </a:p>
          <a:p>
            <a:pPr lvl="1"/>
            <a:r>
              <a:rPr lang="cs-CZ" sz="2800" dirty="0"/>
              <a:t>10 </a:t>
            </a:r>
            <a:r>
              <a:rPr lang="cs-CZ" sz="2800" dirty="0" err="1"/>
              <a:t>fertilizing</a:t>
            </a:r>
            <a:r>
              <a:rPr lang="cs-CZ" sz="2800" dirty="0"/>
              <a:t> </a:t>
            </a:r>
            <a:r>
              <a:rPr lang="cs-CZ" sz="2800" dirty="0" err="1"/>
              <a:t>treatments</a:t>
            </a:r>
            <a:endParaRPr lang="cs-CZ" sz="2800" dirty="0"/>
          </a:p>
          <a:p>
            <a:pPr lvl="1"/>
            <a:r>
              <a:rPr lang="cs-CZ" sz="2800" dirty="0"/>
              <a:t>4 </a:t>
            </a:r>
            <a:r>
              <a:rPr lang="cs-CZ" sz="2800" dirty="0" err="1"/>
              <a:t>replications</a:t>
            </a:r>
            <a:endParaRPr lang="cs-CZ" sz="2800" dirty="0"/>
          </a:p>
          <a:p>
            <a:pPr lvl="1"/>
            <a:r>
              <a:rPr lang="cs-CZ" sz="2800" dirty="0" err="1"/>
              <a:t>Uniform</a:t>
            </a:r>
            <a:r>
              <a:rPr lang="cs-CZ" sz="2800" dirty="0"/>
              <a:t> N </a:t>
            </a:r>
            <a:r>
              <a:rPr lang="cs-CZ" sz="2800" dirty="0" err="1"/>
              <a:t>rate</a:t>
            </a:r>
            <a:r>
              <a:rPr lang="cs-CZ" sz="2800" dirty="0"/>
              <a:t> 120 kg ha</a:t>
            </a:r>
            <a:r>
              <a:rPr lang="cs-CZ" sz="2800" baseline="30000" dirty="0"/>
              <a:t>-1</a:t>
            </a:r>
            <a:r>
              <a:rPr lang="cs-CZ" dirty="0"/>
              <a:t> </a:t>
            </a:r>
            <a:r>
              <a:rPr lang="cs-CZ" sz="2800" dirty="0"/>
              <a:t>yr</a:t>
            </a:r>
            <a:r>
              <a:rPr lang="cs-CZ" sz="2800" baseline="30000" dirty="0"/>
              <a:t>-1</a:t>
            </a:r>
          </a:p>
        </p:txBody>
      </p:sp>
      <p:pic>
        <p:nvPicPr>
          <p:cNvPr id="5" name="Obrázek 4" descr="Obsah obrázku mrak, venku, obloha, zemědělství&#10;&#10;Popis byl vytvořen automaticky">
            <a:extLst>
              <a:ext uri="{FF2B5EF4-FFF2-40B4-BE49-F238E27FC236}">
                <a16:creationId xmlns:a16="http://schemas.microsoft.com/office/drawing/2014/main" id="{8A806E71-7387-1892-70FD-F9BFCECA97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91691"/>
            <a:ext cx="12192000" cy="2566310"/>
          </a:xfrm>
          <a:prstGeom prst="rect">
            <a:avLst/>
          </a:prstGeom>
        </p:spPr>
      </p:pic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4EED6F63-0256-DC24-A095-305EE538F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930557"/>
              </p:ext>
            </p:extLst>
          </p:nvPr>
        </p:nvGraphicFramePr>
        <p:xfrm>
          <a:off x="7102136" y="904426"/>
          <a:ext cx="4979634" cy="327736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218240">
                  <a:extLst>
                    <a:ext uri="{9D8B030D-6E8A-4147-A177-3AD203B41FA5}">
                      <a16:colId xmlns:a16="http://schemas.microsoft.com/office/drawing/2014/main" val="1874638954"/>
                    </a:ext>
                  </a:extLst>
                </a:gridCol>
                <a:gridCol w="1761394">
                  <a:extLst>
                    <a:ext uri="{9D8B030D-6E8A-4147-A177-3AD203B41FA5}">
                      <a16:colId xmlns:a16="http://schemas.microsoft.com/office/drawing/2014/main" val="3663159322"/>
                    </a:ext>
                  </a:extLst>
                </a:gridCol>
              </a:tblGrid>
              <a:tr h="212090"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</a:pPr>
                      <a:r>
                        <a:rPr lang="cs-CZ" sz="1200" b="1" dirty="0" err="1">
                          <a:effectLst/>
                        </a:rPr>
                        <a:t>Soil-climatic</a:t>
                      </a:r>
                      <a:r>
                        <a:rPr lang="cs-CZ" sz="1200" b="1" dirty="0">
                          <a:effectLst/>
                        </a:rPr>
                        <a:t> </a:t>
                      </a:r>
                      <a:r>
                        <a:rPr lang="cs-CZ" sz="1200" b="1" dirty="0" err="1">
                          <a:effectLst/>
                        </a:rPr>
                        <a:t>characteristics</a:t>
                      </a:r>
                      <a:endParaRPr lang="cs-CZ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</a:pPr>
                      <a:r>
                        <a:rPr lang="cs-CZ" sz="1200" b="1" dirty="0" err="1">
                          <a:effectLst/>
                        </a:rPr>
                        <a:t>Parameter</a:t>
                      </a:r>
                      <a:endParaRPr lang="cs-CZ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075125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pH</a:t>
                      </a:r>
                      <a:r>
                        <a:rPr lang="en-US" sz="1200" baseline="-25000" dirty="0">
                          <a:effectLst/>
                        </a:rPr>
                        <a:t>CaCl2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6</a:t>
                      </a:r>
                      <a:r>
                        <a:rPr lang="cs-CZ" sz="1200" dirty="0">
                          <a:effectLst/>
                        </a:rPr>
                        <a:t>,</a:t>
                      </a:r>
                      <a:r>
                        <a:rPr lang="en-US" sz="1200" dirty="0">
                          <a:effectLst/>
                        </a:rPr>
                        <a:t>7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591107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</a:pPr>
                      <a:r>
                        <a:rPr lang="cs-CZ" sz="1200" dirty="0">
                          <a:effectLst/>
                        </a:rPr>
                        <a:t>CEC</a:t>
                      </a:r>
                      <a:r>
                        <a:rPr lang="en-US" sz="1200" dirty="0">
                          <a:effectLst/>
                        </a:rPr>
                        <a:t> (mmol</a:t>
                      </a:r>
                      <a:r>
                        <a:rPr lang="en-US" sz="1200" baseline="-25000" dirty="0">
                          <a:effectLst/>
                        </a:rPr>
                        <a:t>+</a:t>
                      </a:r>
                      <a:r>
                        <a:rPr lang="en-US" sz="1200" dirty="0">
                          <a:effectLst/>
                        </a:rPr>
                        <a:t> kg</a:t>
                      </a:r>
                      <a:r>
                        <a:rPr lang="en-US" sz="1200" baseline="30000" dirty="0">
                          <a:effectLst/>
                        </a:rPr>
                        <a:t>−1</a:t>
                      </a:r>
                      <a:r>
                        <a:rPr lang="en-US" sz="1200" dirty="0">
                          <a:effectLst/>
                        </a:rPr>
                        <a:t>) 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</a:pPr>
                      <a:r>
                        <a:rPr lang="en-US" sz="1200">
                          <a:effectLst/>
                        </a:rPr>
                        <a:t>118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516815"/>
                  </a:ext>
                </a:extLst>
              </a:tr>
              <a:tr h="246380"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</a:pPr>
                      <a:r>
                        <a:rPr lang="cs-CZ" sz="1200" dirty="0" err="1">
                          <a:effectLst/>
                        </a:rPr>
                        <a:t>Avg</a:t>
                      </a:r>
                      <a:r>
                        <a:rPr lang="cs-CZ" sz="1200" dirty="0">
                          <a:effectLst/>
                        </a:rPr>
                        <a:t>. </a:t>
                      </a:r>
                      <a:r>
                        <a:rPr lang="cs-CZ" sz="1200" dirty="0" err="1">
                          <a:effectLst/>
                        </a:rPr>
                        <a:t>yearly</a:t>
                      </a:r>
                      <a:r>
                        <a:rPr lang="cs-CZ" sz="1200" dirty="0">
                          <a:effectLst/>
                        </a:rPr>
                        <a:t> </a:t>
                      </a:r>
                      <a:r>
                        <a:rPr lang="cs-CZ" sz="1200" dirty="0" err="1">
                          <a:effectLst/>
                        </a:rPr>
                        <a:t>temperature</a:t>
                      </a:r>
                      <a:r>
                        <a:rPr lang="en-US" sz="1200" dirty="0">
                          <a:effectLst/>
                        </a:rPr>
                        <a:t>(°C)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7</a:t>
                      </a:r>
                      <a:r>
                        <a:rPr lang="cs-CZ" sz="1200" dirty="0">
                          <a:effectLst/>
                        </a:rPr>
                        <a:t>,</a:t>
                      </a:r>
                      <a:r>
                        <a:rPr lang="en-US" sz="1200" dirty="0">
                          <a:effectLst/>
                        </a:rPr>
                        <a:t>7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1896688"/>
                  </a:ext>
                </a:extLst>
              </a:tr>
              <a:tr h="258445"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</a:pPr>
                      <a:r>
                        <a:rPr lang="cs-CZ" sz="1200" dirty="0" err="1">
                          <a:effectLst/>
                        </a:rPr>
                        <a:t>Avg</a:t>
                      </a:r>
                      <a:r>
                        <a:rPr lang="cs-CZ" sz="1200" dirty="0">
                          <a:effectLst/>
                        </a:rPr>
                        <a:t>. </a:t>
                      </a:r>
                      <a:r>
                        <a:rPr lang="cs-CZ" sz="1200" dirty="0" err="1">
                          <a:effectLst/>
                        </a:rPr>
                        <a:t>yearly</a:t>
                      </a:r>
                      <a:r>
                        <a:rPr lang="cs-CZ" sz="1200" dirty="0">
                          <a:effectLst/>
                        </a:rPr>
                        <a:t> </a:t>
                      </a:r>
                      <a:r>
                        <a:rPr lang="cs-CZ" sz="1200" dirty="0" err="1">
                          <a:effectLst/>
                        </a:rPr>
                        <a:t>precipitations</a:t>
                      </a:r>
                      <a:r>
                        <a:rPr lang="en-US" sz="1200" dirty="0">
                          <a:effectLst/>
                        </a:rPr>
                        <a:t> (mm)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</a:pPr>
                      <a:r>
                        <a:rPr lang="en-US" sz="1200">
                          <a:effectLst/>
                        </a:rPr>
                        <a:t>493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6922927"/>
                  </a:ext>
                </a:extLst>
              </a:tr>
              <a:tr h="258445"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</a:pPr>
                      <a:r>
                        <a:rPr lang="cs-CZ" sz="1200" dirty="0" err="1">
                          <a:effectLst/>
                        </a:rPr>
                        <a:t>Soil</a:t>
                      </a:r>
                      <a:r>
                        <a:rPr lang="cs-CZ" sz="1200" dirty="0">
                          <a:effectLst/>
                        </a:rPr>
                        <a:t> </a:t>
                      </a:r>
                      <a:r>
                        <a:rPr lang="cs-CZ" sz="1200" dirty="0" err="1">
                          <a:effectLst/>
                        </a:rPr>
                        <a:t>texture</a:t>
                      </a:r>
                      <a:r>
                        <a:rPr lang="cs-CZ" sz="1200" dirty="0">
                          <a:effectLst/>
                        </a:rPr>
                        <a:t>(%)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</a:pPr>
                      <a:r>
                        <a:rPr lang="cs-CZ" sz="1200" dirty="0" err="1">
                          <a:effectLst/>
                        </a:rPr>
                        <a:t>Loamy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5141896"/>
                  </a:ext>
                </a:extLst>
              </a:tr>
              <a:tr h="250190"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</a:pPr>
                      <a:r>
                        <a:rPr lang="cs-CZ" sz="1200" dirty="0" err="1">
                          <a:effectLst/>
                        </a:rPr>
                        <a:t>Clay</a:t>
                      </a:r>
                      <a:r>
                        <a:rPr lang="en-US" sz="1200" dirty="0">
                          <a:effectLst/>
                        </a:rPr>
                        <a:t> (%) (&lt; 0.002 mm)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5</a:t>
                      </a:r>
                      <a:r>
                        <a:rPr lang="cs-CZ" sz="1200" dirty="0">
                          <a:effectLst/>
                        </a:rPr>
                        <a:t>,</a:t>
                      </a:r>
                      <a:r>
                        <a:rPr lang="en-US" sz="1200" dirty="0">
                          <a:effectLst/>
                        </a:rPr>
                        <a:t>4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6630000"/>
                  </a:ext>
                </a:extLst>
              </a:tr>
              <a:tr h="252730"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</a:pPr>
                      <a:r>
                        <a:rPr lang="cs-CZ" sz="1200" dirty="0" err="1">
                          <a:effectLst/>
                        </a:rPr>
                        <a:t>Silt</a:t>
                      </a:r>
                      <a:r>
                        <a:rPr lang="cs-CZ" sz="120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0.002-0.05 mm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68</a:t>
                      </a:r>
                      <a:r>
                        <a:rPr lang="cs-CZ" sz="1200" dirty="0">
                          <a:effectLst/>
                        </a:rPr>
                        <a:t>,</a:t>
                      </a:r>
                      <a:r>
                        <a:rPr lang="en-US" sz="1200" dirty="0">
                          <a:effectLst/>
                        </a:rPr>
                        <a:t>1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667786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</a:pPr>
                      <a:r>
                        <a:rPr lang="cs-CZ" sz="1200" dirty="0" err="1">
                          <a:effectLst/>
                        </a:rPr>
                        <a:t>Sand</a:t>
                      </a:r>
                      <a:r>
                        <a:rPr lang="en-US" sz="1200" dirty="0">
                          <a:effectLst/>
                        </a:rPr>
                        <a:t> (%) (0.05-2 mm)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26</a:t>
                      </a:r>
                      <a:r>
                        <a:rPr lang="cs-CZ" sz="1200" dirty="0">
                          <a:effectLst/>
                        </a:rPr>
                        <a:t>,</a:t>
                      </a:r>
                      <a:r>
                        <a:rPr lang="en-US" sz="1200" dirty="0">
                          <a:effectLst/>
                        </a:rPr>
                        <a:t>5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7474910"/>
                  </a:ext>
                </a:extLst>
              </a:tr>
              <a:tr h="258445"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</a:pPr>
                      <a:r>
                        <a:rPr lang="cs-CZ" sz="1200" dirty="0" err="1">
                          <a:effectLst/>
                        </a:rPr>
                        <a:t>Bulk</a:t>
                      </a:r>
                      <a:r>
                        <a:rPr lang="cs-CZ" sz="1200" dirty="0">
                          <a:effectLst/>
                        </a:rPr>
                        <a:t> </a:t>
                      </a:r>
                      <a:r>
                        <a:rPr lang="cs-CZ" sz="1200" dirty="0" err="1">
                          <a:effectLst/>
                        </a:rPr>
                        <a:t>density</a:t>
                      </a:r>
                      <a:r>
                        <a:rPr lang="cs-CZ" sz="120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 (g cm</a:t>
                      </a:r>
                      <a:r>
                        <a:rPr lang="en-US" sz="1200" baseline="30000" dirty="0">
                          <a:effectLst/>
                        </a:rPr>
                        <a:t>−3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r>
                        <a:rPr lang="cs-CZ" sz="1200" dirty="0">
                          <a:effectLst/>
                        </a:rPr>
                        <a:t>,</a:t>
                      </a:r>
                      <a:r>
                        <a:rPr lang="en-US" sz="1200" dirty="0">
                          <a:effectLst/>
                        </a:rPr>
                        <a:t>50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0877732"/>
                  </a:ext>
                </a:extLst>
              </a:tr>
              <a:tr h="258445"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</a:pPr>
                      <a:r>
                        <a:rPr lang="cs-CZ" sz="1200" dirty="0" err="1">
                          <a:effectLst/>
                        </a:rPr>
                        <a:t>Organic</a:t>
                      </a:r>
                      <a:r>
                        <a:rPr lang="cs-CZ" sz="1200" dirty="0">
                          <a:effectLst/>
                        </a:rPr>
                        <a:t> </a:t>
                      </a:r>
                      <a:r>
                        <a:rPr lang="cs-CZ" sz="1200" dirty="0" err="1">
                          <a:effectLst/>
                        </a:rPr>
                        <a:t>carbon</a:t>
                      </a:r>
                      <a:r>
                        <a:rPr lang="cs-CZ" sz="1200" dirty="0">
                          <a:effectLst/>
                        </a:rPr>
                        <a:t> ratio</a:t>
                      </a:r>
                      <a:r>
                        <a:rPr lang="en-US" sz="1200" dirty="0">
                          <a:effectLst/>
                        </a:rPr>
                        <a:t> C</a:t>
                      </a:r>
                      <a:r>
                        <a:rPr lang="en-US" sz="1200" baseline="-25000" dirty="0">
                          <a:effectLst/>
                        </a:rPr>
                        <a:t>SOM</a:t>
                      </a:r>
                      <a:r>
                        <a:rPr lang="en-US" sz="1200" dirty="0">
                          <a:effectLst/>
                        </a:rPr>
                        <a:t> (%)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r>
                        <a:rPr lang="cs-CZ" sz="1200" dirty="0">
                          <a:effectLst/>
                        </a:rPr>
                        <a:t>,</a:t>
                      </a:r>
                      <a:r>
                        <a:rPr lang="en-US" sz="1200" dirty="0">
                          <a:effectLst/>
                        </a:rPr>
                        <a:t>26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2554904"/>
                  </a:ext>
                </a:extLst>
              </a:tr>
              <a:tr h="246380"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</a:pPr>
                      <a:r>
                        <a:rPr lang="cs-CZ" sz="1200" dirty="0" err="1">
                          <a:effectLst/>
                        </a:rPr>
                        <a:t>Residual</a:t>
                      </a:r>
                      <a:r>
                        <a:rPr lang="cs-CZ" sz="1200" dirty="0">
                          <a:effectLst/>
                        </a:rPr>
                        <a:t> P </a:t>
                      </a:r>
                      <a:r>
                        <a:rPr lang="cs-CZ" sz="1200" dirty="0" err="1">
                          <a:effectLst/>
                        </a:rPr>
                        <a:t>content</a:t>
                      </a:r>
                      <a:r>
                        <a:rPr lang="en-US" sz="1200" dirty="0">
                          <a:effectLst/>
                        </a:rPr>
                        <a:t> (kg ha</a:t>
                      </a:r>
                      <a:r>
                        <a:rPr lang="en-US" sz="1200" baseline="30000" dirty="0">
                          <a:effectLst/>
                        </a:rPr>
                        <a:t>−1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4258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1831883"/>
                  </a:ext>
                </a:extLst>
              </a:tr>
              <a:tr h="258445"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P (</a:t>
                      </a:r>
                      <a:r>
                        <a:rPr lang="en-US" sz="1200" dirty="0" err="1">
                          <a:effectLst/>
                        </a:rPr>
                        <a:t>Mehlich</a:t>
                      </a:r>
                      <a:r>
                        <a:rPr lang="en-US" sz="1200" dirty="0">
                          <a:effectLst/>
                        </a:rPr>
                        <a:t> 3; mg P kg</a:t>
                      </a:r>
                      <a:r>
                        <a:rPr lang="en-US" sz="1200" baseline="30000" dirty="0">
                          <a:effectLst/>
                        </a:rPr>
                        <a:t>−1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</a:pPr>
                      <a:r>
                        <a:rPr lang="en-US" sz="1200" dirty="0">
                          <a:effectLst/>
                        </a:rPr>
                        <a:t>158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5795878"/>
                  </a:ext>
                </a:extLst>
              </a:tr>
            </a:tbl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0BE6D60C-1404-B656-9894-2799E7211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" y="147202"/>
            <a:ext cx="460721" cy="46072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E0BD542-9568-E5C2-9452-535DB8EC77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18" y="125290"/>
            <a:ext cx="460722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65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094878-2FC9-4808-DBE0-8FB76242F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061" y="-82203"/>
            <a:ext cx="11478276" cy="1325563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/>
            <a:r>
              <a:rPr lang="cs-CZ" b="1" dirty="0" err="1">
                <a:ln/>
                <a:solidFill>
                  <a:schemeClr val="accent2">
                    <a:lumMod val="75000"/>
                  </a:schemeClr>
                </a:solidFill>
              </a:rPr>
              <a:t>Selected</a:t>
            </a:r>
            <a:r>
              <a:rPr lang="cs-CZ" b="1" dirty="0">
                <a:ln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b="1" dirty="0" err="1">
                <a:ln/>
                <a:solidFill>
                  <a:schemeClr val="accent2">
                    <a:lumMod val="75000"/>
                  </a:schemeClr>
                </a:solidFill>
              </a:rPr>
              <a:t>treatments</a:t>
            </a:r>
            <a:r>
              <a:rPr lang="cs-CZ" b="1" dirty="0">
                <a:ln/>
                <a:solidFill>
                  <a:schemeClr val="accent2">
                    <a:lumMod val="75000"/>
                  </a:schemeClr>
                </a:solidFill>
              </a:rPr>
              <a:t> – </a:t>
            </a:r>
            <a:r>
              <a:rPr lang="cs-CZ" sz="3600" b="1" dirty="0" err="1">
                <a:ln/>
                <a:solidFill>
                  <a:schemeClr val="accent2">
                    <a:lumMod val="75000"/>
                  </a:schemeClr>
                </a:solidFill>
              </a:rPr>
              <a:t>yearly</a:t>
            </a:r>
            <a:r>
              <a:rPr lang="cs-CZ" sz="3600" b="1" dirty="0">
                <a:ln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3600" b="1" dirty="0" err="1">
                <a:ln/>
                <a:solidFill>
                  <a:schemeClr val="accent2">
                    <a:lumMod val="75000"/>
                  </a:schemeClr>
                </a:solidFill>
              </a:rPr>
              <a:t>doses</a:t>
            </a:r>
            <a:endParaRPr lang="cs-CZ" b="1" dirty="0">
              <a:ln/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0CFAE078-9968-7AED-4D50-BEC3CAFDAC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446027"/>
              </p:ext>
            </p:extLst>
          </p:nvPr>
        </p:nvGraphicFramePr>
        <p:xfrm>
          <a:off x="719091" y="1518657"/>
          <a:ext cx="11026066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1501">
                  <a:extLst>
                    <a:ext uri="{9D8B030D-6E8A-4147-A177-3AD203B41FA5}">
                      <a16:colId xmlns:a16="http://schemas.microsoft.com/office/drawing/2014/main" val="162976200"/>
                    </a:ext>
                  </a:extLst>
                </a:gridCol>
                <a:gridCol w="2361810">
                  <a:extLst>
                    <a:ext uri="{9D8B030D-6E8A-4147-A177-3AD203B41FA5}">
                      <a16:colId xmlns:a16="http://schemas.microsoft.com/office/drawing/2014/main" val="4271915863"/>
                    </a:ext>
                  </a:extLst>
                </a:gridCol>
                <a:gridCol w="2586303">
                  <a:extLst>
                    <a:ext uri="{9D8B030D-6E8A-4147-A177-3AD203B41FA5}">
                      <a16:colId xmlns:a16="http://schemas.microsoft.com/office/drawing/2014/main" val="1439986590"/>
                    </a:ext>
                  </a:extLst>
                </a:gridCol>
                <a:gridCol w="2786452">
                  <a:extLst>
                    <a:ext uri="{9D8B030D-6E8A-4147-A177-3AD203B41FA5}">
                      <a16:colId xmlns:a16="http://schemas.microsoft.com/office/drawing/2014/main" val="3913975059"/>
                    </a:ext>
                  </a:extLst>
                </a:gridCol>
              </a:tblGrid>
              <a:tr h="304841">
                <a:tc>
                  <a:txBody>
                    <a:bodyPr/>
                    <a:lstStyle/>
                    <a:p>
                      <a:r>
                        <a:rPr lang="cs-CZ" sz="2400" dirty="0" err="1"/>
                        <a:t>Treatment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Dry </a:t>
                      </a:r>
                      <a:r>
                        <a:rPr lang="cs-CZ" sz="2400" dirty="0" err="1"/>
                        <a:t>mass</a:t>
                      </a:r>
                      <a:r>
                        <a:rPr lang="cs-CZ" sz="2400" dirty="0"/>
                        <a:t> (t ha</a:t>
                      </a:r>
                      <a:r>
                        <a:rPr lang="cs-CZ" sz="2400" baseline="30000" dirty="0"/>
                        <a:t>-1</a:t>
                      </a:r>
                      <a:r>
                        <a:rPr lang="cs-CZ" sz="2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N (kg ha</a:t>
                      </a:r>
                      <a:r>
                        <a:rPr lang="cs-CZ" sz="2400" baseline="30000" dirty="0"/>
                        <a:t>-1</a:t>
                      </a:r>
                      <a:r>
                        <a:rPr lang="cs-CZ" sz="2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/>
                        <a:t>P (kg ha</a:t>
                      </a:r>
                      <a:r>
                        <a:rPr lang="cs-CZ" sz="2400" baseline="30000" dirty="0"/>
                        <a:t>-1</a:t>
                      </a:r>
                      <a:r>
                        <a:rPr lang="cs-CZ" sz="24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0401232"/>
                  </a:ext>
                </a:extLst>
              </a:tr>
              <a:tr h="3918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cs-CZ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Control</a:t>
                      </a:r>
                      <a:endParaRPr kumimoji="0" lang="cs-CZ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8064624"/>
                  </a:ext>
                </a:extLst>
              </a:tr>
              <a:tr h="3918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cs-CZ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UAN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774909"/>
                  </a:ext>
                </a:extLst>
              </a:tr>
              <a:tr h="3918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cs-CZ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UAN + </a:t>
                      </a:r>
                      <a:r>
                        <a:rPr kumimoji="0" lang="cs-CZ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Straw</a:t>
                      </a:r>
                      <a:endParaRPr kumimoji="0" lang="cs-CZ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5 t (</a:t>
                      </a:r>
                      <a:r>
                        <a:rPr lang="cs-CZ" sz="2800" dirty="0" err="1"/>
                        <a:t>straw</a:t>
                      </a:r>
                      <a:r>
                        <a:rPr lang="cs-CZ" sz="28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4.34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802702"/>
                  </a:ext>
                </a:extLst>
              </a:tr>
              <a:tr h="3918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cs-CZ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Sewage</a:t>
                      </a:r>
                      <a:r>
                        <a:rPr kumimoji="0" lang="cs-CZ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cs-CZ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sludge</a:t>
                      </a:r>
                      <a:endParaRPr kumimoji="0" lang="cs-CZ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3.39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>
                          <a:solidFill>
                            <a:srgbClr val="C00000"/>
                          </a:solidFill>
                        </a:rPr>
                        <a:t>82.1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884970"/>
                  </a:ext>
                </a:extLst>
              </a:tr>
              <a:tr h="3918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cs-CZ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Farmyard</a:t>
                      </a:r>
                      <a:r>
                        <a:rPr kumimoji="0" lang="cs-CZ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cs-CZ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manure</a:t>
                      </a:r>
                      <a:endParaRPr kumimoji="0" lang="cs-CZ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5.42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>
                          <a:solidFill>
                            <a:srgbClr val="C00000"/>
                          </a:solidFill>
                        </a:rPr>
                        <a:t>32.6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366025"/>
                  </a:ext>
                </a:extLst>
              </a:tr>
              <a:tr h="3918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cs-CZ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Cattle</a:t>
                      </a:r>
                      <a:r>
                        <a:rPr kumimoji="0" lang="cs-CZ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cs-CZ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slurry</a:t>
                      </a:r>
                      <a:endParaRPr kumimoji="0" lang="cs-CZ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2.12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>
                          <a:solidFill>
                            <a:srgbClr val="C00000"/>
                          </a:solidFill>
                        </a:rPr>
                        <a:t>23.2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548313"/>
                  </a:ext>
                </a:extLst>
              </a:tr>
            </a:tbl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CF66165F-F3E2-C915-EEA2-BB7478817414}"/>
              </a:ext>
            </a:extLst>
          </p:cNvPr>
          <p:cNvSpPr txBox="1"/>
          <p:nvPr/>
        </p:nvSpPr>
        <p:spPr>
          <a:xfrm>
            <a:off x="195810" y="5151920"/>
            <a:ext cx="89198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cs-CZ" sz="1800" dirty="0" err="1"/>
              <a:t>Organic</a:t>
            </a:r>
            <a:r>
              <a:rPr lang="cs-CZ" sz="1800" dirty="0"/>
              <a:t> </a:t>
            </a:r>
            <a:r>
              <a:rPr lang="cs-CZ" sz="1800" dirty="0" err="1"/>
              <a:t>fertilizers</a:t>
            </a:r>
            <a:r>
              <a:rPr lang="cs-CZ" sz="1800" dirty="0"/>
              <a:t> – </a:t>
            </a:r>
            <a:r>
              <a:rPr lang="cs-CZ" sz="1800" dirty="0" err="1"/>
              <a:t>autumn</a:t>
            </a:r>
            <a:r>
              <a:rPr lang="cs-CZ" sz="1800" dirty="0"/>
              <a:t> </a:t>
            </a:r>
            <a:r>
              <a:rPr lang="cs-CZ" sz="1800" dirty="0" err="1"/>
              <a:t>application</a:t>
            </a:r>
            <a:r>
              <a:rPr lang="cs-CZ" sz="1800" dirty="0"/>
              <a:t> </a:t>
            </a:r>
            <a:r>
              <a:rPr lang="cs-CZ" sz="1800" dirty="0" err="1"/>
              <a:t>after</a:t>
            </a:r>
            <a:r>
              <a:rPr lang="cs-CZ" sz="1800" dirty="0"/>
              <a:t> </a:t>
            </a:r>
            <a:r>
              <a:rPr lang="cs-CZ" sz="1800" dirty="0" err="1"/>
              <a:t>harvest</a:t>
            </a:r>
            <a:endParaRPr lang="cs-CZ" sz="1800" dirty="0"/>
          </a:p>
          <a:p>
            <a:pPr lvl="1"/>
            <a:r>
              <a:rPr lang="cs-CZ" dirty="0"/>
              <a:t>UAN 390 – urea amonium </a:t>
            </a:r>
            <a:r>
              <a:rPr lang="cs-CZ" dirty="0" err="1"/>
              <a:t>nitrate</a:t>
            </a:r>
            <a:r>
              <a:rPr lang="cs-CZ" dirty="0"/>
              <a:t> – </a:t>
            </a:r>
            <a:r>
              <a:rPr lang="cs-CZ" dirty="0" err="1"/>
              <a:t>spring</a:t>
            </a:r>
            <a:r>
              <a:rPr lang="cs-CZ" dirty="0"/>
              <a:t> </a:t>
            </a:r>
            <a:r>
              <a:rPr lang="cs-CZ" dirty="0" err="1"/>
              <a:t>application</a:t>
            </a:r>
            <a:r>
              <a:rPr lang="cs-CZ" dirty="0"/>
              <a:t> </a:t>
            </a:r>
            <a:r>
              <a:rPr lang="cs-CZ" dirty="0" err="1"/>
              <a:t>before</a:t>
            </a:r>
            <a:r>
              <a:rPr lang="cs-CZ" dirty="0"/>
              <a:t> </a:t>
            </a:r>
            <a:r>
              <a:rPr lang="cs-CZ" dirty="0" err="1"/>
              <a:t>sowing</a:t>
            </a:r>
            <a:endParaRPr lang="cs-CZ" dirty="0"/>
          </a:p>
          <a:p>
            <a:pPr lvl="1"/>
            <a:r>
              <a:rPr lang="cs-CZ" sz="1800" dirty="0" err="1"/>
              <a:t>Topsoil</a:t>
            </a:r>
            <a:r>
              <a:rPr lang="cs-CZ" sz="1800" dirty="0"/>
              <a:t> (0-30 cm) </a:t>
            </a:r>
            <a:r>
              <a:rPr lang="cs-CZ" sz="1800" dirty="0" err="1"/>
              <a:t>sampling</a:t>
            </a:r>
            <a:r>
              <a:rPr lang="cs-CZ" sz="1800" dirty="0"/>
              <a:t> – </a:t>
            </a:r>
            <a:r>
              <a:rPr lang="cs-CZ" sz="1800" dirty="0" err="1"/>
              <a:t>yearly</a:t>
            </a:r>
            <a:r>
              <a:rPr lang="cs-CZ" sz="1800" dirty="0"/>
              <a:t> </a:t>
            </a:r>
            <a:r>
              <a:rPr lang="cs-CZ" sz="1800" dirty="0" err="1"/>
              <a:t>before</a:t>
            </a:r>
            <a:r>
              <a:rPr lang="cs-CZ" sz="1800" dirty="0"/>
              <a:t> </a:t>
            </a:r>
            <a:r>
              <a:rPr lang="cs-CZ" sz="1800" dirty="0" err="1"/>
              <a:t>organic</a:t>
            </a:r>
            <a:r>
              <a:rPr lang="cs-CZ" sz="1800" dirty="0"/>
              <a:t> </a:t>
            </a:r>
            <a:r>
              <a:rPr lang="cs-CZ" sz="1800" dirty="0" err="1"/>
              <a:t>fertilizers</a:t>
            </a:r>
            <a:r>
              <a:rPr lang="cs-CZ" sz="1800" dirty="0"/>
              <a:t> </a:t>
            </a:r>
            <a:r>
              <a:rPr lang="cs-CZ" sz="1800" dirty="0" err="1"/>
              <a:t>application</a:t>
            </a:r>
            <a:endParaRPr lang="cs-CZ" sz="1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2BB4652-EF98-B54B-5A66-8253CDD5DACA}"/>
              </a:ext>
            </a:extLst>
          </p:cNvPr>
          <p:cNvSpPr txBox="1"/>
          <p:nvPr/>
        </p:nvSpPr>
        <p:spPr>
          <a:xfrm>
            <a:off x="114918" y="6262673"/>
            <a:ext cx="119621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 err="1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Asrade</a:t>
            </a:r>
            <a:r>
              <a:rPr lang="en-US" sz="1600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 D.A., </a:t>
            </a:r>
            <a:r>
              <a:rPr lang="en-US" sz="1600" b="1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cs-CZ" sz="1600" b="1" dirty="0" err="1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ulhánek</a:t>
            </a:r>
            <a:r>
              <a:rPr lang="en-US" sz="1600" b="1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 M.</a:t>
            </a:r>
            <a:r>
              <a:rPr lang="en-US" sz="1600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, Č</a:t>
            </a:r>
            <a:r>
              <a:rPr lang="cs-CZ" sz="1600" dirty="0" err="1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erný</a:t>
            </a:r>
            <a:r>
              <a:rPr lang="en-US" sz="1600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 J., S</a:t>
            </a:r>
            <a:r>
              <a:rPr lang="cs-CZ" sz="1600" dirty="0" err="1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edlář</a:t>
            </a:r>
            <a:r>
              <a:rPr lang="en-US" sz="1600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 O., B</a:t>
            </a:r>
            <a:r>
              <a:rPr lang="cs-CZ" sz="1600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alík</a:t>
            </a:r>
            <a:r>
              <a:rPr lang="en-US" sz="1600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 J. (2023) </a:t>
            </a:r>
            <a:r>
              <a:rPr lang="en-GB" sz="1600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Side Effect of Phosphorus Fertilizing on the Phosphorus Transformation and Balance over 27 Years of Maize Monoculture. </a:t>
            </a:r>
            <a:r>
              <a:rPr lang="en-GB" sz="1600" i="1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Field Crops Research</a:t>
            </a:r>
            <a:r>
              <a:rPr lang="en-GB" sz="1600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. 295:108902</a:t>
            </a:r>
            <a:endParaRPr lang="cs-CZ" sz="1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1A291D1-F193-D502-F11F-5AD906DF58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8" y="322029"/>
            <a:ext cx="460721" cy="46072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DEF974D-00B3-67C9-23F8-45EC1ACE7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40" y="300117"/>
            <a:ext cx="460722" cy="48263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13E3DB9-7494-454D-EDD2-9572C6589D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4" t="43768" r="12099" b="24607"/>
          <a:stretch/>
        </p:blipFill>
        <p:spPr>
          <a:xfrm>
            <a:off x="7653131" y="5058208"/>
            <a:ext cx="4092026" cy="1230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1571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49397F-64C5-F614-4FB7-421EFC4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386" y="47868"/>
            <a:ext cx="8562974" cy="979237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/>
            <a:r>
              <a:rPr lang="cs-CZ" sz="4000" b="1" dirty="0" err="1">
                <a:ln/>
                <a:solidFill>
                  <a:schemeClr val="accent2">
                    <a:lumMod val="75000"/>
                  </a:schemeClr>
                </a:solidFill>
              </a:rPr>
              <a:t>Evaluated</a:t>
            </a:r>
            <a:r>
              <a:rPr lang="cs-CZ" sz="4000" b="1" dirty="0">
                <a:ln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4000" b="1" dirty="0" err="1">
                <a:ln/>
                <a:solidFill>
                  <a:schemeClr val="accent2">
                    <a:lumMod val="75000"/>
                  </a:schemeClr>
                </a:solidFill>
              </a:rPr>
              <a:t>parameters</a:t>
            </a:r>
            <a:endParaRPr lang="cs-CZ" sz="4000" b="1" dirty="0">
              <a:ln/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068CBA-D671-C2B1-F5E8-0697C0117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98" y="819071"/>
            <a:ext cx="6434203" cy="384366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Dry </a:t>
            </a:r>
            <a:r>
              <a:rPr lang="cs-CZ" dirty="0" err="1"/>
              <a:t>aboveground</a:t>
            </a:r>
            <a:r>
              <a:rPr lang="cs-CZ" dirty="0"/>
              <a:t> </a:t>
            </a:r>
            <a:r>
              <a:rPr lang="cs-CZ" dirty="0" err="1"/>
              <a:t>biomass</a:t>
            </a:r>
            <a:r>
              <a:rPr lang="cs-CZ" dirty="0"/>
              <a:t> </a:t>
            </a:r>
            <a:r>
              <a:rPr lang="cs-CZ" dirty="0" err="1"/>
              <a:t>yield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Simle</a:t>
            </a:r>
            <a:r>
              <a:rPr lang="cs-CZ" dirty="0"/>
              <a:t> </a:t>
            </a:r>
            <a:r>
              <a:rPr lang="cs-CZ" dirty="0" err="1"/>
              <a:t>phosphorus</a:t>
            </a:r>
            <a:r>
              <a:rPr lang="cs-CZ" dirty="0"/>
              <a:t> balance</a:t>
            </a:r>
          </a:p>
          <a:p>
            <a:pPr marL="0" indent="0">
              <a:buNone/>
            </a:pPr>
            <a:r>
              <a:rPr lang="cs-CZ" dirty="0" err="1"/>
              <a:t>Phosphorus</a:t>
            </a:r>
            <a:r>
              <a:rPr lang="cs-CZ" dirty="0"/>
              <a:t> </a:t>
            </a:r>
            <a:r>
              <a:rPr lang="cs-CZ" dirty="0" err="1"/>
              <a:t>content</a:t>
            </a:r>
            <a:r>
              <a:rPr lang="cs-CZ" dirty="0"/>
              <a:t> in </a:t>
            </a:r>
            <a:r>
              <a:rPr lang="cs-CZ" dirty="0" err="1"/>
              <a:t>soil</a:t>
            </a:r>
            <a:endParaRPr lang="cs-CZ" dirty="0"/>
          </a:p>
          <a:p>
            <a:pPr marL="0" indent="0">
              <a:buNone/>
            </a:pPr>
            <a:endParaRPr lang="cs-CZ" sz="3100" dirty="0"/>
          </a:p>
          <a:p>
            <a:pPr lvl="1"/>
            <a:r>
              <a:rPr lang="cs-CZ" dirty="0" err="1"/>
              <a:t>Readily</a:t>
            </a:r>
            <a:r>
              <a:rPr lang="cs-CZ" dirty="0"/>
              <a:t> </a:t>
            </a:r>
            <a:r>
              <a:rPr lang="cs-CZ" dirty="0" err="1"/>
              <a:t>available</a:t>
            </a:r>
            <a:r>
              <a:rPr lang="cs-CZ" dirty="0"/>
              <a:t> P</a:t>
            </a:r>
            <a:r>
              <a:rPr lang="cs-CZ" sz="2800" dirty="0"/>
              <a:t> (P</a:t>
            </a:r>
            <a:r>
              <a:rPr lang="cs-CZ" sz="2800" baseline="-25000" dirty="0"/>
              <a:t>H2O</a:t>
            </a:r>
            <a:r>
              <a:rPr lang="cs-CZ" sz="2800" dirty="0"/>
              <a:t>)</a:t>
            </a:r>
          </a:p>
          <a:p>
            <a:pPr lvl="1"/>
            <a:r>
              <a:rPr lang="cs-CZ" sz="2800" dirty="0" err="1"/>
              <a:t>Potentially</a:t>
            </a:r>
            <a:r>
              <a:rPr lang="cs-CZ" sz="2800" dirty="0"/>
              <a:t> </a:t>
            </a:r>
            <a:r>
              <a:rPr lang="cs-CZ" sz="2800" dirty="0" err="1"/>
              <a:t>available</a:t>
            </a:r>
            <a:r>
              <a:rPr lang="cs-CZ" sz="2800" dirty="0"/>
              <a:t> P (P</a:t>
            </a:r>
            <a:r>
              <a:rPr lang="cs-CZ" sz="2800" baseline="-25000" dirty="0"/>
              <a:t>M3</a:t>
            </a:r>
            <a:r>
              <a:rPr lang="cs-CZ" sz="2800" dirty="0"/>
              <a:t>)</a:t>
            </a:r>
          </a:p>
          <a:p>
            <a:pPr lvl="1"/>
            <a:r>
              <a:rPr lang="cs-CZ" sz="2800" dirty="0" err="1"/>
              <a:t>Inorganic</a:t>
            </a:r>
            <a:r>
              <a:rPr lang="cs-CZ" sz="2800" dirty="0"/>
              <a:t> P (P</a:t>
            </a:r>
            <a:r>
              <a:rPr lang="cs-CZ" sz="2800" baseline="-25000" dirty="0"/>
              <a:t>in</a:t>
            </a:r>
            <a:r>
              <a:rPr lang="cs-CZ" sz="2800" dirty="0"/>
              <a:t>)</a:t>
            </a:r>
          </a:p>
          <a:p>
            <a:pPr lvl="1"/>
            <a:r>
              <a:rPr lang="cs-CZ" sz="2800" dirty="0" err="1"/>
              <a:t>Organic</a:t>
            </a:r>
            <a:r>
              <a:rPr lang="cs-CZ" sz="2800" dirty="0"/>
              <a:t> P (</a:t>
            </a:r>
            <a:r>
              <a:rPr lang="cs-CZ" sz="2800" dirty="0" err="1"/>
              <a:t>P</a:t>
            </a:r>
            <a:r>
              <a:rPr lang="cs-CZ" sz="2800" baseline="-25000" dirty="0" err="1"/>
              <a:t>org</a:t>
            </a:r>
            <a:r>
              <a:rPr lang="cs-CZ" sz="2800" dirty="0"/>
              <a:t>)</a:t>
            </a:r>
          </a:p>
          <a:p>
            <a:pPr lvl="1"/>
            <a:r>
              <a:rPr lang="cs-CZ" sz="2800" dirty="0" err="1"/>
              <a:t>Pseudototal</a:t>
            </a:r>
            <a:r>
              <a:rPr lang="cs-CZ" sz="2800" dirty="0"/>
              <a:t> P (P</a:t>
            </a:r>
            <a:r>
              <a:rPr lang="cs-CZ" sz="2800" baseline="-25000" dirty="0"/>
              <a:t>AR</a:t>
            </a:r>
            <a:r>
              <a:rPr lang="cs-CZ" sz="2800" dirty="0"/>
              <a:t>)</a:t>
            </a:r>
          </a:p>
          <a:p>
            <a:pPr marL="457200" lvl="1" indent="0">
              <a:buNone/>
            </a:pPr>
            <a:endParaRPr lang="cs-CZ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ABE31641-5A88-1C60-7DC2-2C8E0E4D18DC}"/>
              </a:ext>
            </a:extLst>
          </p:cNvPr>
          <p:cNvSpPr txBox="1">
            <a:spLocks/>
          </p:cNvSpPr>
          <p:nvPr/>
        </p:nvSpPr>
        <p:spPr bwMode="auto">
          <a:xfrm>
            <a:off x="638198" y="4016633"/>
            <a:ext cx="6434203" cy="216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500" dirty="0" err="1"/>
              <a:t>Phosphorus</a:t>
            </a:r>
            <a:r>
              <a:rPr lang="cs-CZ" sz="2500" dirty="0"/>
              <a:t> </a:t>
            </a:r>
            <a:r>
              <a:rPr lang="cs-CZ" sz="2500" dirty="0" err="1"/>
              <a:t>sorption</a:t>
            </a:r>
            <a:r>
              <a:rPr lang="cs-CZ" sz="2500" dirty="0"/>
              <a:t> </a:t>
            </a:r>
            <a:r>
              <a:rPr lang="cs-CZ" sz="2500" dirty="0" err="1"/>
              <a:t>characteristics</a:t>
            </a:r>
            <a:endParaRPr lang="cs-CZ" sz="2500" dirty="0"/>
          </a:p>
          <a:p>
            <a:pPr marL="0" indent="0">
              <a:buFont typeface="Arial" panose="020B0604020202020204" pitchFamily="34" charset="0"/>
              <a:buNone/>
            </a:pPr>
            <a:endParaRPr lang="cs-CZ" sz="1800" dirty="0"/>
          </a:p>
          <a:p>
            <a:pPr lvl="1"/>
            <a:r>
              <a:rPr lang="cs-CZ" sz="2000" dirty="0" err="1"/>
              <a:t>Degree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phosphorus</a:t>
            </a:r>
            <a:r>
              <a:rPr lang="cs-CZ" sz="2000" dirty="0"/>
              <a:t> </a:t>
            </a:r>
            <a:r>
              <a:rPr lang="cs-CZ" sz="2000" dirty="0" err="1"/>
              <a:t>saturation</a:t>
            </a:r>
            <a:r>
              <a:rPr lang="cs-CZ" sz="2000" dirty="0"/>
              <a:t> (DPS)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D44CB38-4779-6827-4106-24E26642BE0B}"/>
              </a:ext>
            </a:extLst>
          </p:cNvPr>
          <p:cNvSpPr txBox="1"/>
          <p:nvPr/>
        </p:nvSpPr>
        <p:spPr>
          <a:xfrm>
            <a:off x="114918" y="6262673"/>
            <a:ext cx="119621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 err="1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Asrade</a:t>
            </a:r>
            <a:r>
              <a:rPr lang="en-US" sz="1600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 D.A., </a:t>
            </a:r>
            <a:r>
              <a:rPr lang="en-US" sz="1600" b="1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cs-CZ" sz="1600" b="1" dirty="0" err="1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ulhánek</a:t>
            </a:r>
            <a:r>
              <a:rPr lang="en-US" sz="1600" b="1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 M.</a:t>
            </a:r>
            <a:r>
              <a:rPr lang="en-US" sz="1600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, Č</a:t>
            </a:r>
            <a:r>
              <a:rPr lang="cs-CZ" sz="1600" dirty="0" err="1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erný</a:t>
            </a:r>
            <a:r>
              <a:rPr lang="en-US" sz="1600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 J., S</a:t>
            </a:r>
            <a:r>
              <a:rPr lang="cs-CZ" sz="1600" dirty="0" err="1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edlář</a:t>
            </a:r>
            <a:r>
              <a:rPr lang="en-US" sz="1600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 O., B</a:t>
            </a:r>
            <a:r>
              <a:rPr lang="cs-CZ" sz="1600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alík</a:t>
            </a:r>
            <a:r>
              <a:rPr lang="en-US" sz="1600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 J. (2023) </a:t>
            </a:r>
            <a:r>
              <a:rPr lang="en-GB" sz="1600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Side Effect of Phosphorus Fertilizing on the Phosphorus Transformation and Balance over 27 Years of Maize Monoculture. </a:t>
            </a:r>
            <a:r>
              <a:rPr lang="en-GB" sz="1600" i="1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Field Crops Research</a:t>
            </a:r>
            <a:r>
              <a:rPr lang="en-GB" sz="1600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. 295:108902</a:t>
            </a:r>
            <a:endParaRPr lang="cs-CZ" sz="1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E76332F-B4CD-9350-39A9-014B3548DF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9" y="307127"/>
            <a:ext cx="460721" cy="46072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AEC0638-84D9-A931-3DE8-C6ECF0FA5C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11" y="285215"/>
            <a:ext cx="460722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62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F30054-9B1D-2765-A87C-BF60206CF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178" y="-99689"/>
            <a:ext cx="10515600" cy="1325563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/>
            <a:r>
              <a:rPr lang="cs-CZ" b="1" dirty="0">
                <a:ln/>
                <a:solidFill>
                  <a:srgbClr val="C00000"/>
                </a:solidFill>
              </a:rPr>
              <a:t>Dry </a:t>
            </a:r>
            <a:r>
              <a:rPr lang="cs-CZ" b="1" dirty="0" err="1">
                <a:ln/>
                <a:solidFill>
                  <a:srgbClr val="C00000"/>
                </a:solidFill>
              </a:rPr>
              <a:t>biomass</a:t>
            </a:r>
            <a:r>
              <a:rPr lang="cs-CZ" b="1" dirty="0">
                <a:ln/>
                <a:solidFill>
                  <a:srgbClr val="C00000"/>
                </a:solidFill>
              </a:rPr>
              <a:t> </a:t>
            </a:r>
            <a:r>
              <a:rPr lang="cs-CZ" b="1" dirty="0" err="1">
                <a:ln/>
                <a:solidFill>
                  <a:srgbClr val="C00000"/>
                </a:solidFill>
              </a:rPr>
              <a:t>yield</a:t>
            </a:r>
            <a:endParaRPr lang="cs-CZ" b="1" dirty="0">
              <a:ln/>
              <a:solidFill>
                <a:srgbClr val="C00000"/>
              </a:solidFill>
            </a:endParaRP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973C7F1C-6572-22D5-0B70-7D129F090A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2432154"/>
              </p:ext>
            </p:extLst>
          </p:nvPr>
        </p:nvGraphicFramePr>
        <p:xfrm>
          <a:off x="445286" y="1084217"/>
          <a:ext cx="9761959" cy="5773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bdélník 4">
            <a:extLst>
              <a:ext uri="{FF2B5EF4-FFF2-40B4-BE49-F238E27FC236}">
                <a16:creationId xmlns:a16="http://schemas.microsoft.com/office/drawing/2014/main" id="{B23EA50F-F971-3548-3F46-79197A64334B}"/>
              </a:ext>
            </a:extLst>
          </p:cNvPr>
          <p:cNvSpPr/>
          <p:nvPr/>
        </p:nvSpPr>
        <p:spPr>
          <a:xfrm>
            <a:off x="9504948" y="4767351"/>
            <a:ext cx="2337864" cy="490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Control</a:t>
            </a:r>
            <a:r>
              <a:rPr lang="cs-CZ" dirty="0">
                <a:solidFill>
                  <a:schemeClr val="tx1"/>
                </a:solidFill>
              </a:rPr>
              <a:t> (9,0 t ha</a:t>
            </a:r>
            <a:r>
              <a:rPr lang="cs-CZ" baseline="30000" dirty="0">
                <a:solidFill>
                  <a:schemeClr val="tx1"/>
                </a:solidFill>
              </a:rPr>
              <a:t>-1</a:t>
            </a:r>
            <a:r>
              <a:rPr lang="cs-CZ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B9B9E1F4-CFEF-1559-CBAA-87CA14795DC6}"/>
              </a:ext>
            </a:extLst>
          </p:cNvPr>
          <p:cNvSpPr/>
          <p:nvPr/>
        </p:nvSpPr>
        <p:spPr>
          <a:xfrm>
            <a:off x="9809527" y="3240207"/>
            <a:ext cx="1830592" cy="490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UAN (12,5)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432BFF5-19EF-19FB-0499-A58FC22280D0}"/>
              </a:ext>
            </a:extLst>
          </p:cNvPr>
          <p:cNvSpPr/>
          <p:nvPr/>
        </p:nvSpPr>
        <p:spPr>
          <a:xfrm>
            <a:off x="9809526" y="2995110"/>
            <a:ext cx="2185585" cy="490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 err="1">
                <a:solidFill>
                  <a:srgbClr val="C00000"/>
                </a:solidFill>
              </a:rPr>
              <a:t>Sewage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sudge</a:t>
            </a:r>
            <a:r>
              <a:rPr lang="cs-CZ" dirty="0">
                <a:solidFill>
                  <a:srgbClr val="C00000"/>
                </a:solidFill>
              </a:rPr>
              <a:t> (12,2)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3BBD484-DA2E-B865-4F70-EEE8C7AB7CBC}"/>
              </a:ext>
            </a:extLst>
          </p:cNvPr>
          <p:cNvSpPr/>
          <p:nvPr/>
        </p:nvSpPr>
        <p:spPr>
          <a:xfrm>
            <a:off x="9809525" y="2772874"/>
            <a:ext cx="2601458" cy="490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rgbClr val="FFC000"/>
                </a:solidFill>
              </a:rPr>
              <a:t>UAN + </a:t>
            </a:r>
            <a:r>
              <a:rPr lang="cs-CZ" dirty="0" err="1">
                <a:solidFill>
                  <a:srgbClr val="FFC000"/>
                </a:solidFill>
              </a:rPr>
              <a:t>Straw</a:t>
            </a:r>
            <a:r>
              <a:rPr lang="cs-CZ" dirty="0">
                <a:solidFill>
                  <a:srgbClr val="FFC000"/>
                </a:solidFill>
              </a:rPr>
              <a:t> (13,5)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87A0D77-7080-E570-D2F1-C6B118E3D858}"/>
              </a:ext>
            </a:extLst>
          </p:cNvPr>
          <p:cNvSpPr/>
          <p:nvPr/>
        </p:nvSpPr>
        <p:spPr>
          <a:xfrm>
            <a:off x="9809525" y="2516347"/>
            <a:ext cx="1830594" cy="490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FYM (13,1)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F7DF8580-11E4-1596-66D6-A93AEF24E441}"/>
              </a:ext>
            </a:extLst>
          </p:cNvPr>
          <p:cNvSpPr/>
          <p:nvPr/>
        </p:nvSpPr>
        <p:spPr>
          <a:xfrm>
            <a:off x="9809524" y="2242969"/>
            <a:ext cx="2033287" cy="490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 err="1">
                <a:solidFill>
                  <a:schemeClr val="accent6">
                    <a:lumMod val="50000"/>
                  </a:schemeClr>
                </a:solidFill>
              </a:rPr>
              <a:t>Slurry</a:t>
            </a: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 (13,0 t ha</a:t>
            </a:r>
            <a:r>
              <a:rPr lang="cs-CZ" baseline="30000" dirty="0">
                <a:solidFill>
                  <a:schemeClr val="accent6">
                    <a:lumMod val="50000"/>
                  </a:schemeClr>
                </a:solidFill>
              </a:rPr>
              <a:t>-1</a:t>
            </a: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2" name="Obrázek 11" descr="Obsah obrázku venku, obloha, Zemědělské stroje, kolo&#10;&#10;Popis byl vytvořen automaticky">
            <a:extLst>
              <a:ext uri="{FF2B5EF4-FFF2-40B4-BE49-F238E27FC236}">
                <a16:creationId xmlns:a16="http://schemas.microsoft.com/office/drawing/2014/main" id="{FBFD62C5-CA7E-2845-1FEA-FFBF12A2CA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9062" y="-54696"/>
            <a:ext cx="3862938" cy="2180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141E78A-8041-297F-3F28-557FABA105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7" y="301857"/>
            <a:ext cx="460721" cy="46072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1EDBF0B-FB9E-83D6-8AF2-A7342B9EEA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09" y="279945"/>
            <a:ext cx="460722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67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F30054-9B1D-2765-A87C-BF60206CF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18" y="-28378"/>
            <a:ext cx="10515600" cy="1325563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/>
            <a:r>
              <a:rPr lang="cs-CZ" b="1" dirty="0" err="1">
                <a:ln/>
                <a:solidFill>
                  <a:srgbClr val="C00000"/>
                </a:solidFill>
              </a:rPr>
              <a:t>Yearly</a:t>
            </a:r>
            <a:r>
              <a:rPr lang="cs-CZ" b="1" dirty="0">
                <a:ln/>
                <a:solidFill>
                  <a:srgbClr val="C00000"/>
                </a:solidFill>
              </a:rPr>
              <a:t> </a:t>
            </a:r>
            <a:r>
              <a:rPr lang="cs-CZ" b="1" dirty="0" err="1">
                <a:ln/>
                <a:solidFill>
                  <a:srgbClr val="C00000"/>
                </a:solidFill>
              </a:rPr>
              <a:t>phosphorus</a:t>
            </a:r>
            <a:r>
              <a:rPr lang="cs-CZ" b="1" dirty="0">
                <a:ln/>
                <a:solidFill>
                  <a:srgbClr val="C00000"/>
                </a:solidFill>
              </a:rPr>
              <a:t> balance</a:t>
            </a:r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F2ECDA15-44B0-1D37-1166-B06A373DC51C}"/>
              </a:ext>
            </a:extLst>
          </p:cNvPr>
          <p:cNvGrpSpPr/>
          <p:nvPr/>
        </p:nvGrpSpPr>
        <p:grpSpPr>
          <a:xfrm>
            <a:off x="902518" y="1069942"/>
            <a:ext cx="9686925" cy="4932362"/>
            <a:chOff x="902518" y="1099319"/>
            <a:chExt cx="9686925" cy="4932362"/>
          </a:xfrm>
        </p:grpSpPr>
        <p:graphicFrame>
          <p:nvGraphicFramePr>
            <p:cNvPr id="3" name="Graf 2">
              <a:extLst>
                <a:ext uri="{FF2B5EF4-FFF2-40B4-BE49-F238E27FC236}">
                  <a16:creationId xmlns:a16="http://schemas.microsoft.com/office/drawing/2014/main" id="{AA0890F1-8B2C-4F4C-A374-58EFA5D460F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70743490"/>
                </p:ext>
              </p:extLst>
            </p:nvPr>
          </p:nvGraphicFramePr>
          <p:xfrm>
            <a:off x="902518" y="1099319"/>
            <a:ext cx="9686925" cy="49323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983BF586-8043-B4F3-7F43-63D3F90798A1}"/>
                </a:ext>
              </a:extLst>
            </p:cNvPr>
            <p:cNvSpPr/>
            <p:nvPr/>
          </p:nvSpPr>
          <p:spPr>
            <a:xfrm>
              <a:off x="9197660" y="4996205"/>
              <a:ext cx="1225901" cy="869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sz="2400" b="1" dirty="0">
                  <a:solidFill>
                    <a:schemeClr val="tx1"/>
                  </a:solidFill>
                </a:rPr>
                <a:t>C. </a:t>
              </a:r>
              <a:r>
                <a:rPr lang="cs-CZ" sz="2400" b="1" dirty="0" err="1">
                  <a:solidFill>
                    <a:schemeClr val="tx1"/>
                  </a:solidFill>
                </a:rPr>
                <a:t>slurry</a:t>
              </a:r>
              <a:endParaRPr lang="cs-CZ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E1894C2B-A659-A492-7E3E-9C01CAF44FD1}"/>
                </a:ext>
              </a:extLst>
            </p:cNvPr>
            <p:cNvSpPr/>
            <p:nvPr/>
          </p:nvSpPr>
          <p:spPr>
            <a:xfrm>
              <a:off x="6244030" y="4984780"/>
              <a:ext cx="1448782" cy="869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sz="2000" b="1" dirty="0" err="1">
                  <a:solidFill>
                    <a:schemeClr val="tx1"/>
                  </a:solidFill>
                </a:rPr>
                <a:t>Sew</a:t>
              </a:r>
              <a:r>
                <a:rPr lang="cs-CZ" sz="2000" b="1" dirty="0">
                  <a:solidFill>
                    <a:schemeClr val="tx1"/>
                  </a:solidFill>
                </a:rPr>
                <a:t>. </a:t>
              </a:r>
              <a:r>
                <a:rPr lang="cs-CZ" sz="2000" b="1" dirty="0" err="1">
                  <a:solidFill>
                    <a:schemeClr val="tx1"/>
                  </a:solidFill>
                </a:rPr>
                <a:t>sludge</a:t>
              </a:r>
              <a:endParaRPr lang="cs-CZ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48EB5827-B1B6-1B11-CE22-11419B4B6183}"/>
                </a:ext>
              </a:extLst>
            </p:cNvPr>
            <p:cNvSpPr/>
            <p:nvPr/>
          </p:nvSpPr>
          <p:spPr>
            <a:xfrm>
              <a:off x="4776592" y="5007630"/>
              <a:ext cx="1448784" cy="869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000" b="1" dirty="0" err="1">
                  <a:solidFill>
                    <a:schemeClr val="tx1"/>
                  </a:solidFill>
                </a:rPr>
                <a:t>UAN+straw</a:t>
              </a:r>
              <a:endParaRPr lang="cs-CZ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0F6623F5-A122-1239-54D0-A8455E77C084}"/>
                </a:ext>
              </a:extLst>
            </p:cNvPr>
            <p:cNvSpPr/>
            <p:nvPr/>
          </p:nvSpPr>
          <p:spPr>
            <a:xfrm>
              <a:off x="3346515" y="4996205"/>
              <a:ext cx="1544470" cy="869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b="1" dirty="0">
                  <a:solidFill>
                    <a:schemeClr val="tx1"/>
                  </a:solidFill>
                </a:rPr>
                <a:t>UAN</a:t>
              </a:r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D42E34B1-F835-7BBF-1958-836E1C1BD621}"/>
                </a:ext>
              </a:extLst>
            </p:cNvPr>
            <p:cNvSpPr/>
            <p:nvPr/>
          </p:nvSpPr>
          <p:spPr>
            <a:xfrm>
              <a:off x="1952105" y="4996205"/>
              <a:ext cx="1544470" cy="869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b="1" dirty="0" err="1">
                  <a:solidFill>
                    <a:schemeClr val="tx1"/>
                  </a:solidFill>
                </a:rPr>
                <a:t>Control</a:t>
              </a:r>
              <a:endParaRPr lang="cs-CZ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38CBB7FB-C6BF-08F9-AF67-E738A8F43294}"/>
                </a:ext>
              </a:extLst>
            </p:cNvPr>
            <p:cNvSpPr/>
            <p:nvPr/>
          </p:nvSpPr>
          <p:spPr>
            <a:xfrm>
              <a:off x="7661193" y="4996205"/>
              <a:ext cx="1370586" cy="869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000" b="1" dirty="0">
                  <a:solidFill>
                    <a:schemeClr val="tx1"/>
                  </a:solidFill>
                </a:rPr>
                <a:t>F. </a:t>
              </a:r>
              <a:r>
                <a:rPr lang="cs-CZ" sz="2000" b="1" dirty="0" err="1">
                  <a:solidFill>
                    <a:schemeClr val="tx1"/>
                  </a:solidFill>
                </a:rPr>
                <a:t>manure</a:t>
              </a:r>
              <a:endParaRPr lang="cs-CZ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F54760F3-1660-C0C1-FD71-437066F67B43}"/>
                </a:ext>
              </a:extLst>
            </p:cNvPr>
            <p:cNvSpPr/>
            <p:nvPr/>
          </p:nvSpPr>
          <p:spPr>
            <a:xfrm>
              <a:off x="1977188" y="1208629"/>
              <a:ext cx="1544470" cy="1430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sz="2400" b="1" dirty="0">
                  <a:solidFill>
                    <a:srgbClr val="00B050"/>
                  </a:solidFill>
                </a:rPr>
                <a:t>P </a:t>
              </a:r>
              <a:r>
                <a:rPr lang="cs-CZ" sz="2400" b="1" dirty="0" err="1">
                  <a:solidFill>
                    <a:srgbClr val="00B050"/>
                  </a:solidFill>
                </a:rPr>
                <a:t>inputs</a:t>
              </a:r>
              <a:endParaRPr lang="cs-CZ" sz="2400" b="1" dirty="0">
                <a:solidFill>
                  <a:srgbClr val="00B050"/>
                </a:solidFill>
              </a:endParaRPr>
            </a:p>
            <a:p>
              <a:r>
                <a:rPr lang="cs-CZ" sz="2400" b="1" dirty="0">
                  <a:solidFill>
                    <a:srgbClr val="FF0000"/>
                  </a:solidFill>
                </a:rPr>
                <a:t>P </a:t>
              </a:r>
              <a:r>
                <a:rPr lang="cs-CZ" sz="2400" b="1" dirty="0" err="1">
                  <a:solidFill>
                    <a:srgbClr val="FF0000"/>
                  </a:solidFill>
                </a:rPr>
                <a:t>uptake</a:t>
              </a:r>
              <a:endParaRPr lang="cs-CZ" sz="2400" b="1" dirty="0">
                <a:solidFill>
                  <a:srgbClr val="FF0000"/>
                </a:solidFill>
              </a:endParaRPr>
            </a:p>
            <a:p>
              <a:r>
                <a:rPr lang="cs-CZ" sz="2400" b="1" dirty="0">
                  <a:solidFill>
                    <a:schemeClr val="accent2">
                      <a:lumMod val="50000"/>
                    </a:schemeClr>
                  </a:solidFill>
                </a:rPr>
                <a:t>Balance</a:t>
              </a:r>
            </a:p>
          </p:txBody>
        </p:sp>
      </p:grpSp>
      <p:sp>
        <p:nvSpPr>
          <p:cNvPr id="18" name="Obdélník 17">
            <a:extLst>
              <a:ext uri="{FF2B5EF4-FFF2-40B4-BE49-F238E27FC236}">
                <a16:creationId xmlns:a16="http://schemas.microsoft.com/office/drawing/2014/main" id="{A92280F8-F872-1DD4-8A09-FA09D4869C60}"/>
              </a:ext>
            </a:extLst>
          </p:cNvPr>
          <p:cNvSpPr/>
          <p:nvPr/>
        </p:nvSpPr>
        <p:spPr>
          <a:xfrm>
            <a:off x="69266" y="5792374"/>
            <a:ext cx="12122729" cy="4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err="1">
                <a:solidFill>
                  <a:schemeClr val="tx1"/>
                </a:solidFill>
              </a:rPr>
              <a:t>Different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small</a:t>
            </a:r>
            <a:r>
              <a:rPr lang="cs-CZ" sz="2400" dirty="0">
                <a:solidFill>
                  <a:schemeClr val="tx1"/>
                </a:solidFill>
              </a:rPr>
              <a:t>/CAPITAL LETTERS – </a:t>
            </a:r>
            <a:r>
              <a:rPr lang="cs-CZ" sz="2400" dirty="0" err="1">
                <a:solidFill>
                  <a:schemeClr val="tx1"/>
                </a:solidFill>
              </a:rPr>
              <a:t>sighificant</a:t>
            </a:r>
            <a:r>
              <a:rPr lang="cs-CZ" sz="2400" dirty="0">
                <a:solidFill>
                  <a:schemeClr val="tx1"/>
                </a:solidFill>
              </a:rPr>
              <a:t> diference </a:t>
            </a:r>
            <a:r>
              <a:rPr lang="cs-CZ" sz="2400" dirty="0" err="1">
                <a:solidFill>
                  <a:schemeClr val="tx1"/>
                </a:solidFill>
              </a:rPr>
              <a:t>among</a:t>
            </a:r>
            <a:r>
              <a:rPr lang="cs-CZ" sz="2400" dirty="0">
                <a:solidFill>
                  <a:schemeClr val="tx1"/>
                </a:solidFill>
              </a:rPr>
              <a:t> P </a:t>
            </a:r>
            <a:r>
              <a:rPr lang="cs-CZ" sz="2400" dirty="0" err="1">
                <a:solidFill>
                  <a:schemeClr val="tx1"/>
                </a:solidFill>
              </a:rPr>
              <a:t>uptake</a:t>
            </a:r>
            <a:r>
              <a:rPr lang="cs-CZ" sz="2400" dirty="0">
                <a:solidFill>
                  <a:schemeClr val="tx1"/>
                </a:solidFill>
              </a:rPr>
              <a:t>/BALANCE </a:t>
            </a:r>
            <a:r>
              <a:rPr lang="cs-CZ" sz="2000" dirty="0">
                <a:solidFill>
                  <a:schemeClr val="tx1"/>
                </a:solidFill>
              </a:rPr>
              <a:t>(</a:t>
            </a:r>
            <a:r>
              <a:rPr lang="cs-CZ" sz="2000" dirty="0" err="1">
                <a:solidFill>
                  <a:schemeClr val="tx1"/>
                </a:solidFill>
              </a:rPr>
              <a:t>Tukey</a:t>
            </a:r>
            <a:r>
              <a:rPr lang="cs-CZ" sz="2000" dirty="0">
                <a:solidFill>
                  <a:schemeClr val="tx1"/>
                </a:solidFill>
              </a:rPr>
              <a:t>; p ≤ 0,05)</a:t>
            </a:r>
            <a:endParaRPr lang="cs-CZ" sz="2400" dirty="0">
              <a:solidFill>
                <a:schemeClr val="tx1"/>
              </a:solidFill>
            </a:endParaRPr>
          </a:p>
        </p:txBody>
      </p: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96125839-F122-91D5-F57C-F941A4619E70}"/>
              </a:ext>
            </a:extLst>
          </p:cNvPr>
          <p:cNvCxnSpPr/>
          <p:nvPr/>
        </p:nvCxnSpPr>
        <p:spPr>
          <a:xfrm>
            <a:off x="3346515" y="3987538"/>
            <a:ext cx="0" cy="18005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4C6F3F64-F701-56F5-945E-642521D297E4}"/>
              </a:ext>
            </a:extLst>
          </p:cNvPr>
          <p:cNvCxnSpPr/>
          <p:nvPr/>
        </p:nvCxnSpPr>
        <p:spPr>
          <a:xfrm>
            <a:off x="4789160" y="3987538"/>
            <a:ext cx="0" cy="18005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26C285CB-530D-62E3-E9D0-9BE9194179F3}"/>
              </a:ext>
            </a:extLst>
          </p:cNvPr>
          <p:cNvCxnSpPr/>
          <p:nvPr/>
        </p:nvCxnSpPr>
        <p:spPr>
          <a:xfrm>
            <a:off x="6231461" y="3902697"/>
            <a:ext cx="0" cy="18005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3C1AE429-05DE-EB61-A01C-0DFB8889935F}"/>
              </a:ext>
            </a:extLst>
          </p:cNvPr>
          <p:cNvCxnSpPr/>
          <p:nvPr/>
        </p:nvCxnSpPr>
        <p:spPr>
          <a:xfrm>
            <a:off x="7664335" y="3921550"/>
            <a:ext cx="0" cy="18005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D7AE8811-3C0B-E4F6-307B-FC14D74033E6}"/>
              </a:ext>
            </a:extLst>
          </p:cNvPr>
          <p:cNvCxnSpPr/>
          <p:nvPr/>
        </p:nvCxnSpPr>
        <p:spPr>
          <a:xfrm>
            <a:off x="9116062" y="3902697"/>
            <a:ext cx="0" cy="18005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24F216EF-7DC6-742A-8A1F-C9861930DD9A}"/>
              </a:ext>
            </a:extLst>
          </p:cNvPr>
          <p:cNvCxnSpPr/>
          <p:nvPr/>
        </p:nvCxnSpPr>
        <p:spPr>
          <a:xfrm>
            <a:off x="10570932" y="3902697"/>
            <a:ext cx="0" cy="18005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Obdélník 26">
            <a:extLst>
              <a:ext uri="{FF2B5EF4-FFF2-40B4-BE49-F238E27FC236}">
                <a16:creationId xmlns:a16="http://schemas.microsoft.com/office/drawing/2014/main" id="{1ED9E495-1C1C-9074-FC38-68B052D52BE3}"/>
              </a:ext>
            </a:extLst>
          </p:cNvPr>
          <p:cNvSpPr/>
          <p:nvPr/>
        </p:nvSpPr>
        <p:spPr>
          <a:xfrm>
            <a:off x="2554667" y="4308049"/>
            <a:ext cx="641788" cy="5219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EDD92F10-0AD2-3029-43EE-C36AC90231A0}"/>
              </a:ext>
            </a:extLst>
          </p:cNvPr>
          <p:cNvSpPr/>
          <p:nvPr/>
        </p:nvSpPr>
        <p:spPr>
          <a:xfrm>
            <a:off x="3978111" y="4462835"/>
            <a:ext cx="688222" cy="5219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B740132D-752C-761A-E984-99F83930AE2A}"/>
              </a:ext>
            </a:extLst>
          </p:cNvPr>
          <p:cNvSpPr/>
          <p:nvPr/>
        </p:nvSpPr>
        <p:spPr>
          <a:xfrm>
            <a:off x="6930015" y="1902937"/>
            <a:ext cx="557294" cy="5219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8799389-621B-FAA1-95B9-3F7BACB5CF20}"/>
              </a:ext>
            </a:extLst>
          </p:cNvPr>
          <p:cNvSpPr txBox="1"/>
          <p:nvPr/>
        </p:nvSpPr>
        <p:spPr>
          <a:xfrm>
            <a:off x="0" y="6316667"/>
            <a:ext cx="119621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 err="1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Asrade</a:t>
            </a:r>
            <a:r>
              <a:rPr lang="en-US" sz="1600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 D.A., </a:t>
            </a:r>
            <a:r>
              <a:rPr lang="en-US" sz="1600" b="1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cs-CZ" sz="1600" b="1" dirty="0" err="1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ulhánek</a:t>
            </a:r>
            <a:r>
              <a:rPr lang="en-US" sz="1600" b="1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 M.</a:t>
            </a:r>
            <a:r>
              <a:rPr lang="en-US" sz="1600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, Č</a:t>
            </a:r>
            <a:r>
              <a:rPr lang="cs-CZ" sz="1600" dirty="0" err="1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erný</a:t>
            </a:r>
            <a:r>
              <a:rPr lang="en-US" sz="1600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 J., S</a:t>
            </a:r>
            <a:r>
              <a:rPr lang="cs-CZ" sz="1600" dirty="0" err="1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edlář</a:t>
            </a:r>
            <a:r>
              <a:rPr lang="en-US" sz="1600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 O., B</a:t>
            </a:r>
            <a:r>
              <a:rPr lang="cs-CZ" sz="1600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alík</a:t>
            </a:r>
            <a:r>
              <a:rPr lang="en-US" sz="1600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 J. (2023) </a:t>
            </a:r>
            <a:r>
              <a:rPr lang="en-GB" sz="1600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Side Effect of Phosphorus Fertilizing on the Phosphorus Transformation and Balance over 27 Years of Maize Monoculture. </a:t>
            </a:r>
            <a:r>
              <a:rPr lang="en-GB" sz="1600" i="1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Field Crops Research</a:t>
            </a:r>
            <a:r>
              <a:rPr lang="en-GB" sz="1600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. 295:108902</a:t>
            </a:r>
            <a:endParaRPr lang="cs-CZ" sz="16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E559A84-2906-2583-ED98-70CA6497FB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7" y="454205"/>
            <a:ext cx="460721" cy="46072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2692EFD-453A-B022-F5DA-4B6A763A49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89" y="432293"/>
            <a:ext cx="460722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92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6FC6F5-AFBB-D9BE-937A-4B8ADCD6A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880" y="-99456"/>
            <a:ext cx="10515600" cy="1325563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/>
            <a:r>
              <a:rPr lang="cs-CZ" b="1" dirty="0" err="1">
                <a:ln/>
                <a:solidFill>
                  <a:srgbClr val="C00000"/>
                </a:solidFill>
              </a:rPr>
              <a:t>Topsoil</a:t>
            </a:r>
            <a:r>
              <a:rPr lang="cs-CZ" b="1" dirty="0">
                <a:ln/>
                <a:solidFill>
                  <a:srgbClr val="C00000"/>
                </a:solidFill>
              </a:rPr>
              <a:t> </a:t>
            </a:r>
            <a:r>
              <a:rPr lang="cs-CZ" b="1" dirty="0" err="1">
                <a:ln/>
                <a:solidFill>
                  <a:srgbClr val="C00000"/>
                </a:solidFill>
              </a:rPr>
              <a:t>after</a:t>
            </a:r>
            <a:r>
              <a:rPr lang="cs-CZ" b="1" dirty="0">
                <a:ln/>
                <a:solidFill>
                  <a:srgbClr val="C00000"/>
                </a:solidFill>
              </a:rPr>
              <a:t> 27 </a:t>
            </a:r>
            <a:r>
              <a:rPr lang="cs-CZ" b="1" dirty="0" err="1">
                <a:ln/>
                <a:solidFill>
                  <a:srgbClr val="C00000"/>
                </a:solidFill>
              </a:rPr>
              <a:t>years</a:t>
            </a:r>
            <a:endParaRPr lang="cs-CZ" b="1" dirty="0">
              <a:ln/>
              <a:solidFill>
                <a:srgbClr val="C00000"/>
              </a:solidFill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5470109E-8467-85AC-42C2-4862642670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875739"/>
              </p:ext>
            </p:extLst>
          </p:nvPr>
        </p:nvGraphicFramePr>
        <p:xfrm>
          <a:off x="562271" y="1772210"/>
          <a:ext cx="11399893" cy="390074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672567">
                  <a:extLst>
                    <a:ext uri="{9D8B030D-6E8A-4147-A177-3AD203B41FA5}">
                      <a16:colId xmlns:a16="http://schemas.microsoft.com/office/drawing/2014/main" val="2696829042"/>
                    </a:ext>
                  </a:extLst>
                </a:gridCol>
                <a:gridCol w="1444533">
                  <a:extLst>
                    <a:ext uri="{9D8B030D-6E8A-4147-A177-3AD203B41FA5}">
                      <a16:colId xmlns:a16="http://schemas.microsoft.com/office/drawing/2014/main" val="104999214"/>
                    </a:ext>
                  </a:extLst>
                </a:gridCol>
                <a:gridCol w="1469572">
                  <a:extLst>
                    <a:ext uri="{9D8B030D-6E8A-4147-A177-3AD203B41FA5}">
                      <a16:colId xmlns:a16="http://schemas.microsoft.com/office/drawing/2014/main" val="3777792088"/>
                    </a:ext>
                  </a:extLst>
                </a:gridCol>
                <a:gridCol w="1937657">
                  <a:extLst>
                    <a:ext uri="{9D8B030D-6E8A-4147-A177-3AD203B41FA5}">
                      <a16:colId xmlns:a16="http://schemas.microsoft.com/office/drawing/2014/main" val="2050565395"/>
                    </a:ext>
                  </a:extLst>
                </a:gridCol>
                <a:gridCol w="1230086">
                  <a:extLst>
                    <a:ext uri="{9D8B030D-6E8A-4147-A177-3AD203B41FA5}">
                      <a16:colId xmlns:a16="http://schemas.microsoft.com/office/drawing/2014/main" val="1258587165"/>
                    </a:ext>
                  </a:extLst>
                </a:gridCol>
                <a:gridCol w="1230085">
                  <a:extLst>
                    <a:ext uri="{9D8B030D-6E8A-4147-A177-3AD203B41FA5}">
                      <a16:colId xmlns:a16="http://schemas.microsoft.com/office/drawing/2014/main" val="3698241242"/>
                    </a:ext>
                  </a:extLst>
                </a:gridCol>
                <a:gridCol w="1055915">
                  <a:extLst>
                    <a:ext uri="{9D8B030D-6E8A-4147-A177-3AD203B41FA5}">
                      <a16:colId xmlns:a16="http://schemas.microsoft.com/office/drawing/2014/main" val="3975082519"/>
                    </a:ext>
                  </a:extLst>
                </a:gridCol>
                <a:gridCol w="1359478">
                  <a:extLst>
                    <a:ext uri="{9D8B030D-6E8A-4147-A177-3AD203B41FA5}">
                      <a16:colId xmlns:a16="http://schemas.microsoft.com/office/drawing/2014/main" val="17088214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2400" b="1" dirty="0"/>
                        <a:t>P </a:t>
                      </a:r>
                      <a:r>
                        <a:rPr lang="cs-CZ" sz="2400" b="1" dirty="0" err="1"/>
                        <a:t>fraction</a:t>
                      </a:r>
                      <a:endParaRPr lang="cs-CZ" sz="2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cs-CZ" sz="2400" b="1" dirty="0" err="1">
                          <a:effectLst/>
                        </a:rPr>
                        <a:t>Control</a:t>
                      </a:r>
                      <a:endParaRPr lang="cs-CZ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cs-CZ" sz="2400" b="1" dirty="0">
                          <a:effectLst/>
                        </a:rPr>
                        <a:t>UAN</a:t>
                      </a:r>
                      <a:endParaRPr lang="cs-CZ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cs-CZ" sz="2400" b="1" dirty="0">
                          <a:effectLst/>
                        </a:rPr>
                        <a:t>UAN + </a:t>
                      </a:r>
                      <a:r>
                        <a:rPr lang="cs-CZ" sz="2400" b="1" dirty="0" err="1">
                          <a:effectLst/>
                        </a:rPr>
                        <a:t>straw</a:t>
                      </a:r>
                      <a:endParaRPr lang="cs-CZ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cs-CZ" sz="2400" b="1" dirty="0" err="1">
                          <a:effectLst/>
                        </a:rPr>
                        <a:t>Sew</a:t>
                      </a:r>
                      <a:r>
                        <a:rPr lang="cs-CZ" sz="2400" b="1" dirty="0">
                          <a:effectLst/>
                        </a:rPr>
                        <a:t>. sl.</a:t>
                      </a:r>
                      <a:endParaRPr lang="cs-CZ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cs-CZ" sz="2400" b="1" dirty="0">
                          <a:effectLst/>
                        </a:rPr>
                        <a:t>FYM</a:t>
                      </a:r>
                      <a:endParaRPr lang="cs-CZ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cs-CZ" sz="2400" b="1" dirty="0">
                          <a:effectLst/>
                        </a:rPr>
                        <a:t>CS</a:t>
                      </a:r>
                      <a:endParaRPr lang="cs-CZ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cs-CZ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unit</a:t>
                      </a:r>
                    </a:p>
                  </a:txBody>
                  <a:tcPr marL="29423" marR="2942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9287305"/>
                  </a:ext>
                </a:extLst>
              </a:tr>
              <a:tr h="16160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</a:pPr>
                      <a:r>
                        <a:rPr lang="cs-CZ" sz="2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Applied P</a:t>
                      </a:r>
                    </a:p>
                  </a:txBody>
                  <a:tcPr marL="29423" marR="29423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cs-CZ" sz="2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29423" marR="294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cs-CZ" sz="2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29423" marR="2942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cs-CZ" sz="2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4.34</a:t>
                      </a:r>
                    </a:p>
                  </a:txBody>
                  <a:tcPr marL="29423" marR="2942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cs-CZ" sz="2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82.1</a:t>
                      </a:r>
                    </a:p>
                  </a:txBody>
                  <a:tcPr marL="29423" marR="2942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cs-CZ" sz="2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32.6</a:t>
                      </a:r>
                    </a:p>
                  </a:txBody>
                  <a:tcPr marL="29423" marR="2942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cs-CZ" sz="2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23.2</a:t>
                      </a:r>
                    </a:p>
                  </a:txBody>
                  <a:tcPr marL="29423" marR="2942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cs-CZ" sz="2000" b="1" baseline="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kg ha</a:t>
                      </a:r>
                      <a:r>
                        <a:rPr lang="cs-CZ" sz="2000" b="1" baseline="300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cs-CZ" sz="2000" b="1" baseline="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yr</a:t>
                      </a:r>
                      <a:r>
                        <a:rPr lang="cs-CZ" sz="2000" b="1" baseline="300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 marL="29423" marR="2942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2621228"/>
                  </a:ext>
                </a:extLst>
              </a:tr>
              <a:tr h="16160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P</a:t>
                      </a:r>
                      <a:r>
                        <a:rPr lang="en-US" sz="2400" baseline="-25000" dirty="0">
                          <a:effectLst/>
                        </a:rPr>
                        <a:t>H2O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10.2</a:t>
                      </a:r>
                      <a:r>
                        <a:rPr lang="en-US" sz="2400" baseline="30000" dirty="0">
                          <a:effectLst/>
                        </a:rPr>
                        <a:t>a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8.2</a:t>
                      </a:r>
                      <a:r>
                        <a:rPr lang="en-US" sz="2400" baseline="30000" dirty="0">
                          <a:effectLst/>
                        </a:rPr>
                        <a:t>a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12.4</a:t>
                      </a:r>
                      <a:r>
                        <a:rPr lang="en-US" sz="2400" baseline="30000" dirty="0">
                          <a:effectLst/>
                        </a:rPr>
                        <a:t>a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20.8</a:t>
                      </a:r>
                      <a:r>
                        <a:rPr lang="en-US" sz="2400" baseline="30000" dirty="0">
                          <a:effectLst/>
                        </a:rPr>
                        <a:t>ab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26.9</a:t>
                      </a:r>
                      <a:r>
                        <a:rPr lang="en-US" sz="2400" baseline="30000" dirty="0">
                          <a:effectLst/>
                        </a:rPr>
                        <a:t>b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cs-CZ" sz="2400" dirty="0">
                          <a:effectLst/>
                        </a:rPr>
                        <a:t>23.2</a:t>
                      </a:r>
                      <a:r>
                        <a:rPr lang="en-US" sz="2400" baseline="30000" dirty="0">
                          <a:effectLst/>
                        </a:rPr>
                        <a:t>b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cs-CZ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mg kg</a:t>
                      </a:r>
                      <a:r>
                        <a:rPr lang="cs-CZ" sz="2000" baseline="30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 marL="29423" marR="2942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70319672"/>
                  </a:ext>
                </a:extLst>
              </a:tr>
              <a:tr h="16160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P</a:t>
                      </a:r>
                      <a:r>
                        <a:rPr lang="en-US" sz="2400" baseline="-25000" dirty="0">
                          <a:effectLst/>
                        </a:rPr>
                        <a:t>M3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141</a:t>
                      </a:r>
                      <a:r>
                        <a:rPr lang="en-US" sz="2400" baseline="30000" dirty="0">
                          <a:effectLst/>
                        </a:rPr>
                        <a:t>a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102</a:t>
                      </a:r>
                      <a:r>
                        <a:rPr lang="en-US" sz="2400" baseline="30000" dirty="0">
                          <a:effectLst/>
                        </a:rPr>
                        <a:t>a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125</a:t>
                      </a:r>
                      <a:r>
                        <a:rPr lang="en-US" sz="2400" baseline="30000" dirty="0">
                          <a:effectLst/>
                        </a:rPr>
                        <a:t>a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 anchor="b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366</a:t>
                      </a:r>
                      <a:r>
                        <a:rPr lang="en-US" sz="2400" baseline="30000" dirty="0">
                          <a:effectLst/>
                        </a:rPr>
                        <a:t>b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 anchor="b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317</a:t>
                      </a:r>
                      <a:r>
                        <a:rPr lang="en-US" sz="2400" baseline="30000" dirty="0">
                          <a:effectLst/>
                        </a:rPr>
                        <a:t>b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 anchor="b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303</a:t>
                      </a:r>
                      <a:r>
                        <a:rPr lang="en-US" sz="2400" baseline="30000" dirty="0">
                          <a:effectLst/>
                        </a:rPr>
                        <a:t>b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mg kg</a:t>
                      </a:r>
                      <a:r>
                        <a:rPr kumimoji="0" lang="cs-CZ" sz="2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 marL="29423" marR="29423" marT="0" marB="0" anchor="b"/>
                </a:tc>
                <a:extLst>
                  <a:ext uri="{0D108BD9-81ED-4DB2-BD59-A6C34878D82A}">
                    <a16:rowId xmlns:a16="http://schemas.microsoft.com/office/drawing/2014/main" val="2702978570"/>
                  </a:ext>
                </a:extLst>
              </a:tr>
              <a:tr h="16160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P</a:t>
                      </a:r>
                      <a:r>
                        <a:rPr lang="en-US" sz="2400" baseline="-25000" dirty="0">
                          <a:effectLst/>
                        </a:rPr>
                        <a:t>in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1681</a:t>
                      </a:r>
                      <a:r>
                        <a:rPr lang="en-US" sz="2400" baseline="30000" dirty="0">
                          <a:effectLst/>
                        </a:rPr>
                        <a:t>a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1440</a:t>
                      </a:r>
                      <a:r>
                        <a:rPr lang="en-US" sz="2400" baseline="30000" dirty="0">
                          <a:effectLst/>
                        </a:rPr>
                        <a:t>a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1558</a:t>
                      </a:r>
                      <a:r>
                        <a:rPr lang="en-US" sz="2400" baseline="30000" dirty="0">
                          <a:effectLst/>
                        </a:rPr>
                        <a:t>a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4201</a:t>
                      </a:r>
                      <a:r>
                        <a:rPr lang="en-US" sz="2400" baseline="30000" dirty="0">
                          <a:effectLst/>
                        </a:rPr>
                        <a:t>c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2932</a:t>
                      </a:r>
                      <a:r>
                        <a:rPr lang="en-US" sz="2400" baseline="30000" dirty="0">
                          <a:effectLst/>
                        </a:rPr>
                        <a:t>b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2730</a:t>
                      </a:r>
                      <a:r>
                        <a:rPr lang="en-US" sz="2400" baseline="30000" dirty="0">
                          <a:effectLst/>
                        </a:rPr>
                        <a:t>b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mg kg</a:t>
                      </a:r>
                      <a:r>
                        <a:rPr kumimoji="0" lang="cs-CZ" sz="20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kumimoji="0" lang="cs-CZ" sz="20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/>
                </a:tc>
                <a:extLst>
                  <a:ext uri="{0D108BD9-81ED-4DB2-BD59-A6C34878D82A}">
                    <a16:rowId xmlns:a16="http://schemas.microsoft.com/office/drawing/2014/main" val="2109143026"/>
                  </a:ext>
                </a:extLst>
              </a:tr>
              <a:tr h="16160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effectLst/>
                        </a:rPr>
                        <a:t>P</a:t>
                      </a:r>
                      <a:r>
                        <a:rPr lang="en-US" sz="2400" baseline="-25000" dirty="0" err="1">
                          <a:effectLst/>
                        </a:rPr>
                        <a:t>org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2349</a:t>
                      </a:r>
                      <a:r>
                        <a:rPr lang="en-US" sz="2400" baseline="30000" dirty="0">
                          <a:effectLst/>
                        </a:rPr>
                        <a:t>abc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2211</a:t>
                      </a:r>
                      <a:r>
                        <a:rPr lang="en-US" sz="2400" baseline="30000" dirty="0">
                          <a:effectLst/>
                        </a:rPr>
                        <a:t>ab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2318</a:t>
                      </a:r>
                      <a:r>
                        <a:rPr lang="en-US" sz="2400" baseline="30000" dirty="0">
                          <a:effectLst/>
                        </a:rPr>
                        <a:t>abc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2054</a:t>
                      </a:r>
                      <a:r>
                        <a:rPr lang="en-US" sz="2400" baseline="30000" dirty="0">
                          <a:effectLst/>
                        </a:rPr>
                        <a:t>a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2524</a:t>
                      </a:r>
                      <a:r>
                        <a:rPr lang="en-US" sz="2400" baseline="30000" dirty="0">
                          <a:effectLst/>
                        </a:rPr>
                        <a:t>bc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2588</a:t>
                      </a:r>
                      <a:r>
                        <a:rPr lang="en-US" sz="2400" baseline="30000" dirty="0">
                          <a:effectLst/>
                        </a:rPr>
                        <a:t>c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mg kg</a:t>
                      </a:r>
                      <a:r>
                        <a:rPr kumimoji="0" lang="cs-CZ" sz="20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kumimoji="0" lang="cs-CZ" sz="20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/>
                </a:tc>
                <a:extLst>
                  <a:ext uri="{0D108BD9-81ED-4DB2-BD59-A6C34878D82A}">
                    <a16:rowId xmlns:a16="http://schemas.microsoft.com/office/drawing/2014/main" val="1500598908"/>
                  </a:ext>
                </a:extLst>
              </a:tr>
              <a:tr h="16160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P</a:t>
                      </a:r>
                      <a:r>
                        <a:rPr lang="en-US" sz="2400" baseline="-25000" dirty="0">
                          <a:effectLst/>
                        </a:rPr>
                        <a:t>AR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4029</a:t>
                      </a:r>
                      <a:r>
                        <a:rPr lang="en-US" sz="2400" baseline="30000" dirty="0">
                          <a:effectLst/>
                        </a:rPr>
                        <a:t>a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3651</a:t>
                      </a:r>
                      <a:r>
                        <a:rPr lang="en-US" sz="2400" baseline="30000" dirty="0">
                          <a:effectLst/>
                        </a:rPr>
                        <a:t>a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3876</a:t>
                      </a:r>
                      <a:r>
                        <a:rPr lang="en-US" sz="2400" baseline="30000" dirty="0">
                          <a:effectLst/>
                        </a:rPr>
                        <a:t>a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6255</a:t>
                      </a:r>
                      <a:r>
                        <a:rPr lang="en-US" sz="2400" baseline="30000" dirty="0">
                          <a:effectLst/>
                        </a:rPr>
                        <a:t>c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5457</a:t>
                      </a:r>
                      <a:r>
                        <a:rPr lang="en-US" sz="2400" baseline="30000" dirty="0">
                          <a:effectLst/>
                        </a:rPr>
                        <a:t>b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5318</a:t>
                      </a:r>
                      <a:r>
                        <a:rPr lang="en-US" sz="2400" baseline="30000" dirty="0">
                          <a:effectLst/>
                        </a:rPr>
                        <a:t>b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23" marR="29423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mg kg</a:t>
                      </a:r>
                      <a:r>
                        <a:rPr kumimoji="0" lang="cs-CZ" sz="2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 marL="29423" marR="29423" marT="0" marB="0"/>
                </a:tc>
                <a:extLst>
                  <a:ext uri="{0D108BD9-81ED-4DB2-BD59-A6C34878D82A}">
                    <a16:rowId xmlns:a16="http://schemas.microsoft.com/office/drawing/2014/main" val="147567191"/>
                  </a:ext>
                </a:extLst>
              </a:tr>
              <a:tr h="16160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</a:pPr>
                      <a:r>
                        <a:rPr lang="cs-CZ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DPS</a:t>
                      </a:r>
                    </a:p>
                  </a:txBody>
                  <a:tcPr marL="29423" marR="29423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tabLst>
                          <a:tab pos="590550" algn="l"/>
                        </a:tabLst>
                      </a:pPr>
                      <a:r>
                        <a:rPr lang="en-US" sz="2400" dirty="0">
                          <a:effectLst/>
                        </a:rPr>
                        <a:t>33</a:t>
                      </a:r>
                      <a:r>
                        <a:rPr lang="en-US" sz="2400" baseline="30000" dirty="0">
                          <a:effectLst/>
                        </a:rPr>
                        <a:t>a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89" marR="266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tabLst>
                          <a:tab pos="590550" algn="l"/>
                        </a:tabLst>
                      </a:pPr>
                      <a:r>
                        <a:rPr lang="en-US" sz="2400" dirty="0">
                          <a:effectLst/>
                        </a:rPr>
                        <a:t>25</a:t>
                      </a:r>
                      <a:r>
                        <a:rPr lang="en-US" sz="2400" baseline="30000" dirty="0">
                          <a:effectLst/>
                        </a:rPr>
                        <a:t>a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89" marR="26689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tabLst>
                          <a:tab pos="590550" algn="l"/>
                        </a:tabLst>
                      </a:pPr>
                      <a:r>
                        <a:rPr lang="en-US" sz="2400" dirty="0">
                          <a:effectLst/>
                        </a:rPr>
                        <a:t>32</a:t>
                      </a:r>
                      <a:r>
                        <a:rPr lang="en-US" sz="2400" baseline="30000" dirty="0">
                          <a:effectLst/>
                        </a:rPr>
                        <a:t>a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89" marR="26689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tabLst>
                          <a:tab pos="590550" algn="l"/>
                        </a:tabLst>
                      </a:pPr>
                      <a:r>
                        <a:rPr lang="en-US" sz="2400" dirty="0">
                          <a:effectLst/>
                        </a:rPr>
                        <a:t>78</a:t>
                      </a:r>
                      <a:r>
                        <a:rPr lang="en-US" sz="2400" baseline="30000" dirty="0">
                          <a:effectLst/>
                        </a:rPr>
                        <a:t>b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89" marR="26689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tabLst>
                          <a:tab pos="590550" algn="l"/>
                        </a:tabLst>
                      </a:pPr>
                      <a:r>
                        <a:rPr lang="en-US" sz="2400" dirty="0">
                          <a:effectLst/>
                        </a:rPr>
                        <a:t>86</a:t>
                      </a:r>
                      <a:r>
                        <a:rPr lang="en-US" sz="2400" baseline="30000" dirty="0">
                          <a:effectLst/>
                        </a:rPr>
                        <a:t>b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89" marR="26689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tabLst>
                          <a:tab pos="590550" algn="l"/>
                        </a:tabLst>
                      </a:pPr>
                      <a:r>
                        <a:rPr lang="en-US" sz="2400" dirty="0">
                          <a:effectLst/>
                        </a:rPr>
                        <a:t>79</a:t>
                      </a:r>
                      <a:r>
                        <a:rPr lang="en-US" sz="2400" baseline="30000" dirty="0">
                          <a:effectLst/>
                        </a:rPr>
                        <a:t>b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89" marR="26689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tabLst>
                          <a:tab pos="590550" algn="l"/>
                        </a:tabLst>
                      </a:pPr>
                      <a:r>
                        <a:rPr lang="cs-CZ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26689" marR="26689" marT="0" marB="0"/>
                </a:tc>
                <a:extLst>
                  <a:ext uri="{0D108BD9-81ED-4DB2-BD59-A6C34878D82A}">
                    <a16:rowId xmlns:a16="http://schemas.microsoft.com/office/drawing/2014/main" val="1465642512"/>
                  </a:ext>
                </a:extLst>
              </a:tr>
            </a:tbl>
          </a:graphicData>
        </a:graphic>
      </p:graphicFrame>
      <p:sp>
        <p:nvSpPr>
          <p:cNvPr id="5" name="Obdélník 4">
            <a:extLst>
              <a:ext uri="{FF2B5EF4-FFF2-40B4-BE49-F238E27FC236}">
                <a16:creationId xmlns:a16="http://schemas.microsoft.com/office/drawing/2014/main" id="{2F51F5FC-70FC-1A09-C920-0764ED36F1D5}"/>
              </a:ext>
            </a:extLst>
          </p:cNvPr>
          <p:cNvSpPr/>
          <p:nvPr/>
        </p:nvSpPr>
        <p:spPr>
          <a:xfrm>
            <a:off x="2219414" y="2773018"/>
            <a:ext cx="2930099" cy="5267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3C178E80-D4DB-0356-BAF6-E10F9D9DB6BB}"/>
              </a:ext>
            </a:extLst>
          </p:cNvPr>
          <p:cNvSpPr/>
          <p:nvPr/>
        </p:nvSpPr>
        <p:spPr>
          <a:xfrm>
            <a:off x="7113973" y="2773018"/>
            <a:ext cx="3372725" cy="5281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F8B96CD-E52B-FAC8-2FF8-EF00E3794A7F}"/>
              </a:ext>
            </a:extLst>
          </p:cNvPr>
          <p:cNvSpPr txBox="1"/>
          <p:nvPr/>
        </p:nvSpPr>
        <p:spPr>
          <a:xfrm>
            <a:off x="37115" y="5627667"/>
            <a:ext cx="10974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cs-CZ" sz="1800" dirty="0"/>
              <a:t>P</a:t>
            </a:r>
            <a:r>
              <a:rPr lang="cs-CZ" sz="1800" baseline="-25000" dirty="0"/>
              <a:t>H2O</a:t>
            </a:r>
            <a:r>
              <a:rPr lang="cs-CZ" sz="1800" dirty="0"/>
              <a:t> -</a:t>
            </a:r>
            <a:r>
              <a:rPr lang="cs-CZ" dirty="0"/>
              <a:t> </a:t>
            </a:r>
            <a:r>
              <a:rPr lang="cs-CZ" dirty="0" err="1"/>
              <a:t>Readily</a:t>
            </a:r>
            <a:r>
              <a:rPr lang="cs-CZ" dirty="0"/>
              <a:t> </a:t>
            </a:r>
            <a:r>
              <a:rPr lang="cs-CZ" dirty="0" err="1"/>
              <a:t>available</a:t>
            </a:r>
            <a:r>
              <a:rPr lang="cs-CZ" dirty="0"/>
              <a:t> P; P</a:t>
            </a:r>
            <a:r>
              <a:rPr lang="cs-CZ" baseline="-25000" dirty="0"/>
              <a:t>M3 </a:t>
            </a:r>
            <a:r>
              <a:rPr lang="cs-CZ" sz="1800" dirty="0"/>
              <a:t>- </a:t>
            </a:r>
            <a:r>
              <a:rPr lang="cs-CZ" sz="1800" dirty="0" err="1"/>
              <a:t>Potentially</a:t>
            </a:r>
            <a:r>
              <a:rPr lang="cs-CZ" sz="1800" dirty="0"/>
              <a:t> </a:t>
            </a:r>
            <a:r>
              <a:rPr lang="cs-CZ" sz="1800" dirty="0" err="1"/>
              <a:t>available</a:t>
            </a:r>
            <a:r>
              <a:rPr lang="cs-CZ" sz="1800" dirty="0"/>
              <a:t> P</a:t>
            </a:r>
            <a:r>
              <a:rPr lang="cs-CZ" dirty="0"/>
              <a:t>; P</a:t>
            </a:r>
            <a:r>
              <a:rPr lang="cs-CZ" baseline="-25000" dirty="0"/>
              <a:t>in</a:t>
            </a:r>
            <a:r>
              <a:rPr lang="cs-CZ" dirty="0"/>
              <a:t> - </a:t>
            </a:r>
            <a:r>
              <a:rPr lang="cs-CZ" sz="1800" dirty="0" err="1"/>
              <a:t>Inorganic</a:t>
            </a:r>
            <a:r>
              <a:rPr lang="cs-CZ" sz="1800" dirty="0"/>
              <a:t> P</a:t>
            </a:r>
            <a:r>
              <a:rPr lang="cs-CZ" dirty="0"/>
              <a:t>; </a:t>
            </a:r>
            <a:r>
              <a:rPr lang="cs-CZ" dirty="0" err="1"/>
              <a:t>P</a:t>
            </a:r>
            <a:r>
              <a:rPr lang="cs-CZ" baseline="-25000" dirty="0" err="1"/>
              <a:t>org</a:t>
            </a:r>
            <a:r>
              <a:rPr lang="cs-CZ" dirty="0"/>
              <a:t> - </a:t>
            </a:r>
            <a:r>
              <a:rPr lang="cs-CZ" sz="1800" dirty="0" err="1"/>
              <a:t>Organic</a:t>
            </a:r>
            <a:r>
              <a:rPr lang="cs-CZ" sz="1800" dirty="0"/>
              <a:t> P</a:t>
            </a:r>
            <a:r>
              <a:rPr lang="cs-CZ" dirty="0"/>
              <a:t>; P</a:t>
            </a:r>
            <a:r>
              <a:rPr lang="cs-CZ" baseline="-25000" dirty="0"/>
              <a:t>AR</a:t>
            </a:r>
            <a:r>
              <a:rPr lang="cs-CZ" dirty="0"/>
              <a:t> - </a:t>
            </a:r>
            <a:r>
              <a:rPr lang="cs-CZ" sz="1800" dirty="0" err="1"/>
              <a:t>Pseudototal</a:t>
            </a:r>
            <a:r>
              <a:rPr lang="cs-CZ" sz="1800" dirty="0"/>
              <a:t> P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772F446-388F-6C74-2501-62A740C9E3DC}"/>
              </a:ext>
            </a:extLst>
          </p:cNvPr>
          <p:cNvSpPr txBox="1"/>
          <p:nvPr/>
        </p:nvSpPr>
        <p:spPr>
          <a:xfrm>
            <a:off x="0" y="6273225"/>
            <a:ext cx="119621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 err="1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Asrade</a:t>
            </a:r>
            <a:r>
              <a:rPr lang="en-US" sz="1600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 D.A., </a:t>
            </a:r>
            <a:r>
              <a:rPr lang="en-US" sz="1600" b="1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cs-CZ" sz="1600" b="1" dirty="0" err="1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ulhánek</a:t>
            </a:r>
            <a:r>
              <a:rPr lang="en-US" sz="1600" b="1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 M.</a:t>
            </a:r>
            <a:r>
              <a:rPr lang="en-US" sz="1600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, Č</a:t>
            </a:r>
            <a:r>
              <a:rPr lang="cs-CZ" sz="1600" dirty="0" err="1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erný</a:t>
            </a:r>
            <a:r>
              <a:rPr lang="en-US" sz="1600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 J., S</a:t>
            </a:r>
            <a:r>
              <a:rPr lang="cs-CZ" sz="1600" dirty="0" err="1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edlář</a:t>
            </a:r>
            <a:r>
              <a:rPr lang="en-US" sz="1600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 O., B</a:t>
            </a:r>
            <a:r>
              <a:rPr lang="cs-CZ" sz="1600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alík</a:t>
            </a:r>
            <a:r>
              <a:rPr lang="en-US" sz="1600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 J. (2023) </a:t>
            </a:r>
            <a:r>
              <a:rPr lang="en-GB" sz="1600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Side Effect of Phosphorus Fertilizing on the Phosphorus Transformation and Balance over 27 Years of Maize Monoculture. </a:t>
            </a:r>
            <a:r>
              <a:rPr lang="en-GB" sz="1600" i="1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Field Crops Research</a:t>
            </a:r>
            <a:r>
              <a:rPr lang="en-GB" sz="1600" dirty="0">
                <a:effectLst/>
                <a:latin typeface="Maven Pro"/>
                <a:ea typeface="Calibri" panose="020F0502020204030204" pitchFamily="34" charset="0"/>
                <a:cs typeface="Times New Roman" panose="02020603050405020304" pitchFamily="18" charset="0"/>
              </a:rPr>
              <a:t>. 295:108902</a:t>
            </a:r>
            <a:endParaRPr lang="cs-CZ" sz="16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28DF4B4-1510-6A2A-B25C-5B79E0E891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" y="321828"/>
            <a:ext cx="460721" cy="46072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2D0B692-6D51-3134-7305-F0B43871FC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58" y="299916"/>
            <a:ext cx="460722" cy="482634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59307371-0E9E-A45A-C619-AD0B741F0DBB}"/>
              </a:ext>
            </a:extLst>
          </p:cNvPr>
          <p:cNvSpPr/>
          <p:nvPr/>
        </p:nvSpPr>
        <p:spPr>
          <a:xfrm>
            <a:off x="2219413" y="5175734"/>
            <a:ext cx="2930099" cy="5267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5DA3A067-5DAC-E088-0763-1D1C82E14362}"/>
              </a:ext>
            </a:extLst>
          </p:cNvPr>
          <p:cNvSpPr/>
          <p:nvPr/>
        </p:nvSpPr>
        <p:spPr>
          <a:xfrm>
            <a:off x="7113972" y="5184916"/>
            <a:ext cx="3372725" cy="5267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1EC3AF1D-BE43-135B-6316-B1B161FDD819}"/>
              </a:ext>
            </a:extLst>
          </p:cNvPr>
          <p:cNvSpPr/>
          <p:nvPr/>
        </p:nvSpPr>
        <p:spPr>
          <a:xfrm>
            <a:off x="2219413" y="4718500"/>
            <a:ext cx="2930099" cy="4693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D421B7EE-6C72-773C-C2AA-D07719884E68}"/>
              </a:ext>
            </a:extLst>
          </p:cNvPr>
          <p:cNvSpPr/>
          <p:nvPr/>
        </p:nvSpPr>
        <p:spPr>
          <a:xfrm>
            <a:off x="7113972" y="4789315"/>
            <a:ext cx="3372725" cy="4082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2549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A5B419-C342-4044-853B-4B1465210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412" y="0"/>
            <a:ext cx="10934700" cy="1325563"/>
          </a:xfrm>
        </p:spPr>
        <p:txBody>
          <a:bodyPr/>
          <a:lstStyle/>
          <a:p>
            <a:r>
              <a:rPr lang="cs-CZ" b="1" dirty="0" err="1">
                <a:solidFill>
                  <a:srgbClr val="C00000"/>
                </a:solidFill>
              </a:rPr>
              <a:t>Summary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EE5DE4-9A3A-467C-A2DE-6075EC271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3962" y="136026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sz="3200" dirty="0" err="1"/>
              <a:t>Necessary</a:t>
            </a:r>
            <a:r>
              <a:rPr lang="cs-CZ" sz="3200" dirty="0"/>
              <a:t> to </a:t>
            </a:r>
            <a:r>
              <a:rPr lang="cs-CZ" sz="3200" dirty="0" err="1"/>
              <a:t>know</a:t>
            </a:r>
            <a:r>
              <a:rPr lang="cs-CZ" sz="3200" dirty="0"/>
              <a:t> – plant, </a:t>
            </a:r>
            <a:r>
              <a:rPr lang="cs-CZ" sz="3200" dirty="0" err="1"/>
              <a:t>soil</a:t>
            </a:r>
            <a:r>
              <a:rPr lang="cs-CZ" sz="3200" dirty="0"/>
              <a:t> and </a:t>
            </a:r>
            <a:r>
              <a:rPr lang="cs-CZ" sz="3200" dirty="0" err="1"/>
              <a:t>fertilizers</a:t>
            </a:r>
            <a:r>
              <a:rPr lang="cs-CZ" sz="3200" dirty="0"/>
              <a:t> </a:t>
            </a:r>
            <a:r>
              <a:rPr lang="cs-CZ" sz="3200" dirty="0" err="1"/>
              <a:t>properties</a:t>
            </a:r>
            <a:endParaRPr lang="cs-CZ" sz="3200" dirty="0"/>
          </a:p>
          <a:p>
            <a:pPr marL="0" indent="0">
              <a:buNone/>
            </a:pPr>
            <a:r>
              <a:rPr lang="cs-CZ" sz="3200" dirty="0"/>
              <a:t>New </a:t>
            </a:r>
            <a:r>
              <a:rPr lang="cs-CZ" sz="3200" dirty="0" err="1"/>
              <a:t>trends</a:t>
            </a:r>
            <a:r>
              <a:rPr lang="cs-CZ" sz="3200" dirty="0"/>
              <a:t> in </a:t>
            </a:r>
            <a:r>
              <a:rPr lang="cs-CZ" sz="3200" dirty="0" err="1"/>
              <a:t>phosphorus</a:t>
            </a:r>
            <a:r>
              <a:rPr lang="cs-CZ" sz="3200" dirty="0"/>
              <a:t> </a:t>
            </a:r>
            <a:r>
              <a:rPr lang="cs-CZ" sz="3200" dirty="0" err="1"/>
              <a:t>fertilization</a:t>
            </a:r>
            <a:endParaRPr lang="cs-CZ" sz="3200" dirty="0"/>
          </a:p>
          <a:p>
            <a:r>
              <a:rPr lang="cs-CZ" sz="3200" dirty="0" err="1"/>
              <a:t>Local</a:t>
            </a:r>
            <a:r>
              <a:rPr lang="cs-CZ" sz="3200" dirty="0"/>
              <a:t> </a:t>
            </a:r>
            <a:r>
              <a:rPr lang="cs-CZ" sz="3200" dirty="0" err="1"/>
              <a:t>application</a:t>
            </a:r>
            <a:endParaRPr lang="cs-CZ" sz="3200" dirty="0"/>
          </a:p>
          <a:p>
            <a:r>
              <a:rPr lang="cs-CZ" sz="3200" dirty="0" err="1"/>
              <a:t>Waste</a:t>
            </a:r>
            <a:r>
              <a:rPr lang="cs-CZ" sz="3200" dirty="0"/>
              <a:t> </a:t>
            </a:r>
            <a:r>
              <a:rPr lang="cs-CZ" sz="3200" dirty="0" err="1"/>
              <a:t>materials</a:t>
            </a:r>
            <a:endParaRPr lang="cs-CZ" sz="3200" dirty="0"/>
          </a:p>
          <a:p>
            <a:r>
              <a:rPr lang="cs-CZ" sz="3200" dirty="0" err="1"/>
              <a:t>Biostimulants</a:t>
            </a:r>
            <a:endParaRPr lang="cs-CZ" sz="3200" dirty="0"/>
          </a:p>
          <a:p>
            <a:r>
              <a:rPr lang="cs-CZ" sz="3200" dirty="0"/>
              <a:t>Plant </a:t>
            </a:r>
            <a:r>
              <a:rPr lang="cs-CZ" sz="3200" dirty="0" err="1"/>
              <a:t>breeding</a:t>
            </a:r>
            <a:endParaRPr lang="cs-CZ" sz="3200" dirty="0"/>
          </a:p>
          <a:p>
            <a:r>
              <a:rPr lang="cs-CZ" sz="3200" dirty="0" err="1"/>
              <a:t>Socio-economic</a:t>
            </a:r>
            <a:r>
              <a:rPr lang="cs-CZ" sz="3200" dirty="0"/>
              <a:t> </a:t>
            </a:r>
            <a:r>
              <a:rPr lang="cs-CZ" sz="3200" dirty="0" err="1"/>
              <a:t>aspects</a:t>
            </a:r>
            <a:endParaRPr lang="cs-CZ" dirty="0"/>
          </a:p>
        </p:txBody>
      </p:sp>
      <p:sp>
        <p:nvSpPr>
          <p:cNvPr id="4" name="Pravá složená závorka 3">
            <a:extLst>
              <a:ext uri="{FF2B5EF4-FFF2-40B4-BE49-F238E27FC236}">
                <a16:creationId xmlns:a16="http://schemas.microsoft.com/office/drawing/2014/main" id="{9F3398D6-FE65-4D41-8BBA-5156DF4B08FD}"/>
              </a:ext>
            </a:extLst>
          </p:cNvPr>
          <p:cNvSpPr/>
          <p:nvPr/>
        </p:nvSpPr>
        <p:spPr>
          <a:xfrm>
            <a:off x="6196012" y="2685832"/>
            <a:ext cx="828675" cy="2486025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27465A7-0285-43D6-8D11-7227A44712EE}"/>
              </a:ext>
            </a:extLst>
          </p:cNvPr>
          <p:cNvSpPr/>
          <p:nvPr/>
        </p:nvSpPr>
        <p:spPr>
          <a:xfrm>
            <a:off x="7267575" y="3429000"/>
            <a:ext cx="4471987" cy="2486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highest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perspective</a:t>
            </a:r>
            <a:r>
              <a:rPr kumimoji="0" lang="cs-CZ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has </a:t>
            </a:r>
            <a:r>
              <a:rPr kumimoji="0" lang="cs-CZ" sz="2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combination</a:t>
            </a:r>
            <a:r>
              <a:rPr kumimoji="0" lang="cs-CZ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cs-CZ" sz="2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mentioned</a:t>
            </a:r>
            <a:r>
              <a:rPr kumimoji="0" lang="cs-CZ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ways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cký objekt 9" descr="Vzestupný trend">
            <a:extLst>
              <a:ext uri="{FF2B5EF4-FFF2-40B4-BE49-F238E27FC236}">
                <a16:creationId xmlns:a16="http://schemas.microsoft.com/office/drawing/2014/main" id="{1A343B4E-B2AA-41D9-BBCA-D5007AB212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4028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69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2754" y="576072"/>
            <a:ext cx="12192001" cy="6831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bdélník 4"/>
          <p:cNvSpPr/>
          <p:nvPr/>
        </p:nvSpPr>
        <p:spPr>
          <a:xfrm>
            <a:off x="4543" y="5140547"/>
            <a:ext cx="12187457" cy="857232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6000768"/>
            <a:ext cx="12192000" cy="857232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142844" y="5247704"/>
            <a:ext cx="714380" cy="642918"/>
            <a:chOff x="0" y="6324600"/>
            <a:chExt cx="600044" cy="5334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324600"/>
              <a:ext cx="28575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2844" y="6334125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0" name="Obdélník 9"/>
          <p:cNvSpPr/>
          <p:nvPr/>
        </p:nvSpPr>
        <p:spPr>
          <a:xfrm>
            <a:off x="785786" y="5319142"/>
            <a:ext cx="1714512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DEPARTMENT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071538" y="5604894"/>
            <a:ext cx="728667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AGROENVIRONMENTAL CHEMISTRY AND PLANT NUTRITION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000" y="6081316"/>
            <a:ext cx="642922" cy="631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bdélník 12"/>
          <p:cNvSpPr/>
          <p:nvPr/>
        </p:nvSpPr>
        <p:spPr>
          <a:xfrm flipH="1">
            <a:off x="142843" y="6104960"/>
            <a:ext cx="45719" cy="5715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785786" y="6104960"/>
            <a:ext cx="1714512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DEPARTMENT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1071538" y="6390712"/>
            <a:ext cx="2000264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SOURCES</a:t>
            </a:r>
          </a:p>
        </p:txBody>
      </p:sp>
      <p:sp>
        <p:nvSpPr>
          <p:cNvPr id="16" name="Nadpis 1"/>
          <p:cNvSpPr txBox="1">
            <a:spLocks/>
          </p:cNvSpPr>
          <p:nvPr/>
        </p:nvSpPr>
        <p:spPr>
          <a:xfrm>
            <a:off x="43123" y="36108"/>
            <a:ext cx="12086124" cy="158238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eestyle Script" pitchFamily="66" charset="0"/>
                <a:ea typeface="Microsoft Himalaya" pitchFamily="2" charset="0"/>
                <a:cs typeface="Microsoft Himalaya" pitchFamily="2" charset="0"/>
              </a:rPr>
              <a:t>Thanks</a:t>
            </a:r>
            <a:r>
              <a:rPr kumimoji="0" lang="cs-CZ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eestyle Script" pitchFamily="66" charset="0"/>
                <a:ea typeface="Microsoft Himalaya" pitchFamily="2" charset="0"/>
                <a:cs typeface="Microsoft Himalaya" pitchFamily="2" charset="0"/>
              </a:rPr>
              <a:t> </a:t>
            </a:r>
            <a:r>
              <a:rPr kumimoji="0" lang="cs-CZ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eestyle Script" pitchFamily="66" charset="0"/>
                <a:ea typeface="Microsoft Himalaya" pitchFamily="2" charset="0"/>
                <a:cs typeface="Microsoft Himalaya" pitchFamily="2" charset="0"/>
              </a:rPr>
              <a:t>for</a:t>
            </a:r>
            <a:r>
              <a:rPr kumimoji="0" lang="cs-CZ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eestyle Script" pitchFamily="66" charset="0"/>
                <a:ea typeface="Microsoft Himalaya" pitchFamily="2" charset="0"/>
                <a:cs typeface="Microsoft Himalaya" pitchFamily="2" charset="0"/>
              </a:rPr>
              <a:t> </a:t>
            </a:r>
            <a:r>
              <a:rPr kumimoji="0" lang="cs-CZ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eestyle Script" pitchFamily="66" charset="0"/>
                <a:ea typeface="Microsoft Himalaya" pitchFamily="2" charset="0"/>
                <a:cs typeface="Microsoft Himalaya" pitchFamily="2" charset="0"/>
              </a:rPr>
              <a:t>your</a:t>
            </a:r>
            <a:r>
              <a:rPr kumimoji="0" lang="cs-CZ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eestyle Script" pitchFamily="66" charset="0"/>
                <a:ea typeface="Microsoft Himalaya" pitchFamily="2" charset="0"/>
                <a:cs typeface="Microsoft Himalaya" pitchFamily="2" charset="0"/>
              </a:rPr>
              <a:t> </a:t>
            </a:r>
            <a:r>
              <a:rPr kumimoji="0" lang="cs-CZ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eestyle Script" panose="030804020302050B0404" pitchFamily="66" charset="0"/>
                <a:ea typeface="Microsoft Himalaya" pitchFamily="2" charset="0"/>
                <a:cs typeface="Microsoft Himalaya" pitchFamily="2" charset="0"/>
              </a:rPr>
              <a:t>attention</a:t>
            </a:r>
            <a:endParaRPr kumimoji="0" lang="cs-CZ" sz="6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Freestyle Script" panose="030804020302050B0404" pitchFamily="66" charset="0"/>
              <a:ea typeface="Microsoft Himalaya" pitchFamily="2" charset="0"/>
              <a:cs typeface="Microsoft Himalaya" pitchFamily="2" charset="0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9269506" y="6411815"/>
            <a:ext cx="2399449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kulhanek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af.czu.cz</a:t>
            </a:r>
          </a:p>
        </p:txBody>
      </p:sp>
    </p:spTree>
    <p:extLst>
      <p:ext uri="{BB962C8B-B14F-4D97-AF65-F5344CB8AC3E}">
        <p14:creationId xmlns:p14="http://schemas.microsoft.com/office/powerpoint/2010/main" val="1071145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 descr="http://sciencelearn.org.nz/var/sciencelearn/storage/images/contexts/soil-farming-and-science/science-ideas-and-concepts/the-phosphorus-cycle/894262-1-eng-NZ/The-phosphorus-cyc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2" b="9212"/>
          <a:stretch/>
        </p:blipFill>
        <p:spPr bwMode="auto">
          <a:xfrm>
            <a:off x="1524000" y="0"/>
            <a:ext cx="9144000" cy="622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4800601" y="1557338"/>
            <a:ext cx="1223963" cy="576262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400" b="1" dirty="0" err="1">
                <a:solidFill>
                  <a:srgbClr val="000000"/>
                </a:solidFill>
                <a:latin typeface="Arial"/>
              </a:rPr>
              <a:t>Organic</a:t>
            </a:r>
            <a:r>
              <a:rPr lang="cs-CZ" sz="1400" b="1" dirty="0">
                <a:solidFill>
                  <a:srgbClr val="000000"/>
                </a:solidFill>
                <a:latin typeface="Arial"/>
              </a:rPr>
              <a:t> P in </a:t>
            </a:r>
            <a:r>
              <a:rPr lang="cs-CZ" sz="1400" b="1" dirty="0" err="1">
                <a:solidFill>
                  <a:srgbClr val="000000"/>
                </a:solidFill>
                <a:latin typeface="Arial"/>
              </a:rPr>
              <a:t>plants</a:t>
            </a:r>
            <a:endParaRPr lang="cs-CZ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6456363" y="3213101"/>
            <a:ext cx="1079500" cy="576263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400" b="1" dirty="0" err="1">
                <a:solidFill>
                  <a:srgbClr val="000000"/>
                </a:solidFill>
                <a:latin typeface="Arial"/>
              </a:rPr>
              <a:t>Organic</a:t>
            </a:r>
            <a:r>
              <a:rPr lang="cs-CZ" sz="1400" b="1" dirty="0">
                <a:solidFill>
                  <a:srgbClr val="000000"/>
                </a:solidFill>
                <a:latin typeface="Arial"/>
              </a:rPr>
              <a:t> P in </a:t>
            </a:r>
            <a:r>
              <a:rPr lang="cs-CZ" sz="1400" b="1" dirty="0" err="1">
                <a:solidFill>
                  <a:srgbClr val="000000"/>
                </a:solidFill>
                <a:latin typeface="Arial"/>
              </a:rPr>
              <a:t>soil</a:t>
            </a:r>
            <a:endParaRPr lang="cs-CZ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Šipka doprava 14"/>
          <p:cNvSpPr/>
          <p:nvPr/>
        </p:nvSpPr>
        <p:spPr>
          <a:xfrm rot="2149414">
            <a:off x="4329113" y="2424113"/>
            <a:ext cx="1427162" cy="5762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600" dirty="0">
                <a:solidFill>
                  <a:srgbClr val="000000"/>
                </a:solidFill>
                <a:latin typeface="Arial"/>
              </a:rPr>
              <a:t>P </a:t>
            </a:r>
            <a:r>
              <a:rPr lang="cs-CZ" sz="1600" dirty="0" err="1">
                <a:solidFill>
                  <a:srgbClr val="000000"/>
                </a:solidFill>
                <a:latin typeface="Arial"/>
              </a:rPr>
              <a:t>fertilizers</a:t>
            </a:r>
            <a:endParaRPr lang="cs-CZ" sz="1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9228138" y="3644901"/>
            <a:ext cx="1439862" cy="504825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400" b="1" dirty="0" err="1">
                <a:solidFill>
                  <a:srgbClr val="000000"/>
                </a:solidFill>
                <a:latin typeface="Arial"/>
              </a:rPr>
              <a:t>Organic</a:t>
            </a:r>
            <a:r>
              <a:rPr lang="cs-CZ" sz="1400" b="1" dirty="0">
                <a:solidFill>
                  <a:srgbClr val="000000"/>
                </a:solidFill>
                <a:latin typeface="Arial"/>
              </a:rPr>
              <a:t> P in </a:t>
            </a:r>
            <a:r>
              <a:rPr lang="cs-CZ" sz="1400" b="1" dirty="0" err="1">
                <a:solidFill>
                  <a:srgbClr val="000000"/>
                </a:solidFill>
                <a:latin typeface="Arial"/>
              </a:rPr>
              <a:t>ocean</a:t>
            </a:r>
            <a:r>
              <a:rPr lang="cs-CZ" sz="1400" b="1" dirty="0"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196033" y="6317456"/>
            <a:ext cx="4032250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100" b="1" i="1" dirty="0">
                <a:solidFill>
                  <a:srgbClr val="808080">
                    <a:lumMod val="60000"/>
                    <a:lumOff val="40000"/>
                  </a:srgbClr>
                </a:solidFill>
                <a:latin typeface="Arial"/>
              </a:rPr>
              <a:t>University of </a:t>
            </a:r>
            <a:r>
              <a:rPr lang="cs-CZ" sz="1100" b="1" i="1" dirty="0" err="1">
                <a:solidFill>
                  <a:srgbClr val="808080">
                    <a:lumMod val="60000"/>
                    <a:lumOff val="40000"/>
                  </a:srgbClr>
                </a:solidFill>
                <a:latin typeface="Arial"/>
              </a:rPr>
              <a:t>Waikato</a:t>
            </a:r>
            <a:r>
              <a:rPr lang="cs-CZ" sz="1100" b="1" i="1" dirty="0">
                <a:solidFill>
                  <a:srgbClr val="808080">
                    <a:lumMod val="60000"/>
                    <a:lumOff val="40000"/>
                  </a:srgbClr>
                </a:solidFill>
                <a:latin typeface="Arial"/>
              </a:rPr>
              <a:t> (2013) - </a:t>
            </a:r>
            <a:r>
              <a:rPr lang="cs-CZ" sz="1100" b="1" i="1" dirty="0" err="1">
                <a:solidFill>
                  <a:srgbClr val="808080">
                    <a:lumMod val="60000"/>
                    <a:lumOff val="40000"/>
                  </a:srgbClr>
                </a:solidFill>
                <a:latin typeface="Arial"/>
              </a:rPr>
              <a:t>modified</a:t>
            </a:r>
            <a:endParaRPr lang="cs-CZ" sz="1100" b="1" i="1" dirty="0">
              <a:solidFill>
                <a:srgbClr val="808080">
                  <a:lumMod val="60000"/>
                  <a:lumOff val="40000"/>
                </a:srgbClr>
              </a:solidFill>
              <a:latin typeface="Arial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524001" y="0"/>
            <a:ext cx="688157" cy="1557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2239193" y="1"/>
            <a:ext cx="2128020" cy="79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/>
        </p:nvSpPr>
        <p:spPr>
          <a:xfrm>
            <a:off x="2072710" y="463560"/>
            <a:ext cx="332967" cy="79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2157416" y="299245"/>
            <a:ext cx="332967" cy="79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/>
        </p:nvSpPr>
        <p:spPr>
          <a:xfrm>
            <a:off x="2422886" y="44451"/>
            <a:ext cx="332967" cy="79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/>
        </p:nvSpPr>
        <p:spPr>
          <a:xfrm>
            <a:off x="3079220" y="1241426"/>
            <a:ext cx="697787" cy="234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5" name="Obrázek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59" y="11435"/>
            <a:ext cx="1399351" cy="850579"/>
          </a:xfrm>
          <a:prstGeom prst="rect">
            <a:avLst/>
          </a:prstGeom>
        </p:spPr>
      </p:pic>
      <p:pic>
        <p:nvPicPr>
          <p:cNvPr id="38" name="Obrázek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59" y="899793"/>
            <a:ext cx="1403193" cy="850579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170" y="923449"/>
            <a:ext cx="1709663" cy="850579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169" y="28576"/>
            <a:ext cx="1709663" cy="850579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089183" y="832329"/>
            <a:ext cx="1642706" cy="56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4367213" y="1476377"/>
            <a:ext cx="3313112" cy="28892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3" name="Zástupný obsah 4">
            <a:extLst>
              <a:ext uri="{FF2B5EF4-FFF2-40B4-BE49-F238E27FC236}">
                <a16:creationId xmlns:a16="http://schemas.microsoft.com/office/drawing/2014/main" id="{61354821-9CA5-4E90-A3B5-002E777854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142" y="58811"/>
            <a:ext cx="719858" cy="719858"/>
          </a:xfrm>
          <a:prstGeom prst="rect">
            <a:avLst/>
          </a:prstGeom>
        </p:spPr>
      </p:pic>
      <p:sp>
        <p:nvSpPr>
          <p:cNvPr id="34" name="Obdélník 33">
            <a:extLst>
              <a:ext uri="{FF2B5EF4-FFF2-40B4-BE49-F238E27FC236}">
                <a16:creationId xmlns:a16="http://schemas.microsoft.com/office/drawing/2014/main" id="{A45A4C68-3255-4DA7-8BEC-ACD17BD2A103}"/>
              </a:ext>
            </a:extLst>
          </p:cNvPr>
          <p:cNvSpPr/>
          <p:nvPr/>
        </p:nvSpPr>
        <p:spPr>
          <a:xfrm>
            <a:off x="11301415" y="59283"/>
            <a:ext cx="1008112" cy="636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26" name="Přímá spojnice se šipkou 25"/>
          <p:cNvCxnSpPr/>
          <p:nvPr/>
        </p:nvCxnSpPr>
        <p:spPr>
          <a:xfrm flipV="1">
            <a:off x="9434946" y="4149726"/>
            <a:ext cx="377546" cy="12301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délník 19"/>
          <p:cNvSpPr/>
          <p:nvPr/>
        </p:nvSpPr>
        <p:spPr>
          <a:xfrm>
            <a:off x="198033" y="44450"/>
            <a:ext cx="3455988" cy="4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000" b="1" dirty="0" err="1">
                <a:solidFill>
                  <a:srgbClr val="000000"/>
                </a:solidFill>
                <a:latin typeface="Maiandra GD" pitchFamily="34" charset="0"/>
              </a:rPr>
              <a:t>Global</a:t>
            </a:r>
            <a:r>
              <a:rPr lang="cs-CZ" sz="2000" b="1" dirty="0">
                <a:solidFill>
                  <a:srgbClr val="000000"/>
                </a:solidFill>
                <a:latin typeface="Maiandra GD" pitchFamily="34" charset="0"/>
              </a:rPr>
              <a:t> </a:t>
            </a:r>
            <a:r>
              <a:rPr lang="cs-CZ" sz="2000" b="1" dirty="0" err="1">
                <a:solidFill>
                  <a:srgbClr val="000000"/>
                </a:solidFill>
                <a:latin typeface="Maiandra GD" pitchFamily="34" charset="0"/>
              </a:rPr>
              <a:t>phosphorus</a:t>
            </a:r>
            <a:r>
              <a:rPr lang="cs-CZ" sz="2000" b="1" dirty="0">
                <a:solidFill>
                  <a:srgbClr val="000000"/>
                </a:solidFill>
                <a:latin typeface="Maiandra GD" pitchFamily="34" charset="0"/>
              </a:rPr>
              <a:t> </a:t>
            </a:r>
            <a:r>
              <a:rPr lang="cs-CZ" sz="2000" b="1" dirty="0" err="1">
                <a:solidFill>
                  <a:srgbClr val="000000"/>
                </a:solidFill>
                <a:latin typeface="Maiandra GD" pitchFamily="34" charset="0"/>
              </a:rPr>
              <a:t>cycle</a:t>
            </a:r>
            <a:endParaRPr lang="cs-CZ" sz="2000" b="1" dirty="0">
              <a:solidFill>
                <a:srgbClr val="000000"/>
              </a:solidFill>
              <a:latin typeface="Maiandra GD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2C35C52-36FC-370D-1012-8B66D3C99C9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363" y="66248"/>
            <a:ext cx="402479" cy="39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7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http://www.mnsoilscientist.org/DSC0454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12252960" cy="6856148"/>
          </a:xfrm>
          <a:prstGeom prst="rect">
            <a:avLst/>
          </a:prstGeom>
          <a:noFill/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703263" y="956683"/>
            <a:ext cx="8730108" cy="5257800"/>
            <a:chOff x="1597" y="4477"/>
            <a:chExt cx="9000" cy="6300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8617" y="4657"/>
              <a:ext cx="1980" cy="720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sz="1600" b="1" dirty="0" err="1">
                  <a:solidFill>
                    <a:srgbClr val="FFFFFF"/>
                  </a:solidFill>
                </a:rPr>
                <a:t>Strongly</a:t>
              </a:r>
              <a:r>
                <a:rPr lang="cs-CZ" sz="1600" b="1" dirty="0">
                  <a:solidFill>
                    <a:srgbClr val="FFFFFF"/>
                  </a:solidFill>
                </a:rPr>
                <a:t> </a:t>
              </a:r>
              <a:r>
                <a:rPr lang="cs-CZ" sz="1600" b="1" dirty="0" err="1">
                  <a:solidFill>
                    <a:srgbClr val="FFFFFF"/>
                  </a:solidFill>
                </a:rPr>
                <a:t>sorbed</a:t>
              </a:r>
              <a:endParaRPr lang="cs-CZ" sz="1600" b="1" dirty="0">
                <a:solidFill>
                  <a:srgbClr val="FFFFFF"/>
                </a:solidFill>
              </a:endParaRPr>
            </a:p>
            <a:p>
              <a:pPr algn="ctr"/>
              <a:r>
                <a:rPr lang="cs-CZ" sz="1600" b="1" dirty="0" err="1">
                  <a:solidFill>
                    <a:srgbClr val="FFFFFF"/>
                  </a:solidFill>
                </a:rPr>
                <a:t>Organic</a:t>
              </a:r>
              <a:r>
                <a:rPr lang="cs-CZ" sz="1600" b="1" dirty="0">
                  <a:solidFill>
                    <a:srgbClr val="FFFFFF"/>
                  </a:solidFill>
                </a:rPr>
                <a:t> P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597" y="6637"/>
              <a:ext cx="1260" cy="72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600" b="1" dirty="0" err="1">
                  <a:solidFill>
                    <a:prstClr val="black"/>
                  </a:solidFill>
                </a:rPr>
                <a:t>Primary</a:t>
              </a:r>
              <a:r>
                <a:rPr lang="cs-CZ" sz="1600" b="1" dirty="0">
                  <a:solidFill>
                    <a:prstClr val="black"/>
                  </a:solidFill>
                </a:rPr>
                <a:t> P </a:t>
              </a:r>
              <a:r>
                <a:rPr lang="cs-CZ" sz="1600" b="1" dirty="0" err="1">
                  <a:solidFill>
                    <a:prstClr val="black"/>
                  </a:solidFill>
                </a:rPr>
                <a:t>minerals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597" y="8077"/>
              <a:ext cx="1440" cy="72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600" b="1" dirty="0" err="1">
                  <a:solidFill>
                    <a:prstClr val="black"/>
                  </a:solidFill>
                </a:rPr>
                <a:t>Secondary</a:t>
              </a:r>
              <a:r>
                <a:rPr lang="cs-CZ" sz="1600" b="1" dirty="0">
                  <a:solidFill>
                    <a:prstClr val="black"/>
                  </a:solidFill>
                </a:rPr>
                <a:t> P </a:t>
              </a:r>
              <a:r>
                <a:rPr lang="cs-CZ" sz="1600" b="1" dirty="0" err="1">
                  <a:solidFill>
                    <a:prstClr val="black"/>
                  </a:solidFill>
                </a:rPr>
                <a:t>minerals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597" y="9337"/>
              <a:ext cx="1620" cy="36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600" b="1" dirty="0" err="1">
                  <a:solidFill>
                    <a:prstClr val="black"/>
                  </a:solidFill>
                </a:rPr>
                <a:t>Occluded</a:t>
              </a:r>
              <a:r>
                <a:rPr lang="cs-CZ" sz="1600" b="1" dirty="0">
                  <a:solidFill>
                    <a:prstClr val="black"/>
                  </a:solidFill>
                </a:rPr>
                <a:t> P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597" y="4657"/>
              <a:ext cx="1980" cy="720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sz="1600" b="1" dirty="0" err="1">
                  <a:solidFill>
                    <a:srgbClr val="FFFFFF"/>
                  </a:solidFill>
                </a:rPr>
                <a:t>Strongly</a:t>
              </a:r>
              <a:r>
                <a:rPr lang="cs-CZ" sz="1600" b="1" dirty="0">
                  <a:solidFill>
                    <a:srgbClr val="FFFFFF"/>
                  </a:solidFill>
                </a:rPr>
                <a:t> </a:t>
              </a:r>
              <a:r>
                <a:rPr lang="cs-CZ" sz="1600" b="1" dirty="0" err="1">
                  <a:solidFill>
                    <a:srgbClr val="FFFFFF"/>
                  </a:solidFill>
                </a:rPr>
                <a:t>sorbed</a:t>
              </a:r>
              <a:endParaRPr lang="cs-CZ" sz="1600" b="1" dirty="0">
                <a:solidFill>
                  <a:srgbClr val="FFFFFF"/>
                </a:solidFill>
              </a:endParaRPr>
            </a:p>
            <a:p>
              <a:pPr algn="ctr"/>
              <a:r>
                <a:rPr lang="cs-CZ" sz="1600" b="1" dirty="0" err="1">
                  <a:solidFill>
                    <a:srgbClr val="FFFFFF"/>
                  </a:solidFill>
                </a:rPr>
                <a:t>mineral</a:t>
              </a:r>
              <a:r>
                <a:rPr lang="cs-CZ" sz="1600" b="1" dirty="0">
                  <a:solidFill>
                    <a:srgbClr val="FFFFFF"/>
                  </a:solidFill>
                </a:rPr>
                <a:t> P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4117" y="4657"/>
              <a:ext cx="3960" cy="720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1" dirty="0">
                  <a:solidFill>
                    <a:srgbClr val="FFFFFF"/>
                  </a:solidFill>
                </a:rPr>
                <a:t>Mobile </a:t>
              </a:r>
              <a:r>
                <a:rPr lang="cs-CZ" sz="1600" b="1" dirty="0" err="1">
                  <a:solidFill>
                    <a:srgbClr val="FFFFFF"/>
                  </a:solidFill>
                </a:rPr>
                <a:t>organic</a:t>
              </a:r>
              <a:r>
                <a:rPr lang="cs-CZ" sz="1600" b="1" dirty="0">
                  <a:solidFill>
                    <a:srgbClr val="FFFFFF"/>
                  </a:solidFill>
                </a:rPr>
                <a:t> and </a:t>
              </a:r>
              <a:r>
                <a:rPr lang="cs-CZ" sz="1600" b="1" dirty="0" err="1">
                  <a:solidFill>
                    <a:srgbClr val="FFFFFF"/>
                  </a:solidFill>
                </a:rPr>
                <a:t>inorganic</a:t>
              </a:r>
              <a:r>
                <a:rPr lang="cs-CZ" sz="1600" b="1" dirty="0">
                  <a:solidFill>
                    <a:srgbClr val="FFFFFF"/>
                  </a:solidFill>
                </a:rPr>
                <a:t> P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5557" y="5917"/>
              <a:ext cx="1080" cy="7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sz="1600" b="1" dirty="0">
                  <a:solidFill>
                    <a:prstClr val="black"/>
                  </a:solidFill>
                </a:rPr>
                <a:t>Plant </a:t>
              </a:r>
              <a:r>
                <a:rPr lang="cs-CZ" sz="1600" b="1" dirty="0" err="1">
                  <a:solidFill>
                    <a:prstClr val="black"/>
                  </a:solidFill>
                </a:rPr>
                <a:t>residues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6817" y="5917"/>
              <a:ext cx="1260" cy="7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sz="1600" b="1" dirty="0" err="1">
                  <a:solidFill>
                    <a:prstClr val="black"/>
                  </a:solidFill>
                </a:rPr>
                <a:t>Organic</a:t>
              </a:r>
              <a:r>
                <a:rPr lang="cs-CZ" sz="1600" b="1" dirty="0">
                  <a:solidFill>
                    <a:prstClr val="black"/>
                  </a:solidFill>
                </a:rPr>
                <a:t> </a:t>
              </a:r>
              <a:r>
                <a:rPr lang="cs-CZ" sz="1600" b="1" dirty="0" err="1">
                  <a:solidFill>
                    <a:prstClr val="black"/>
                  </a:solidFill>
                </a:rPr>
                <a:t>fertilizer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>
              <a:off x="3757" y="4477"/>
              <a:ext cx="0" cy="63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8437" y="4477"/>
              <a:ext cx="0" cy="63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4117" y="7717"/>
              <a:ext cx="1490" cy="1440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cs-CZ" sz="1600" b="1" dirty="0">
                  <a:solidFill>
                    <a:prstClr val="black"/>
                  </a:solidFill>
                </a:rPr>
                <a:t>P in</a:t>
              </a:r>
            </a:p>
            <a:p>
              <a:pPr algn="ctr"/>
              <a:r>
                <a:rPr lang="cs-CZ" sz="1600" b="1" dirty="0" err="1">
                  <a:solidFill>
                    <a:prstClr val="black"/>
                  </a:solidFill>
                </a:rPr>
                <a:t>soil</a:t>
              </a:r>
              <a:endParaRPr lang="cs-CZ" sz="1600" b="1" dirty="0">
                <a:solidFill>
                  <a:prstClr val="black"/>
                </a:solidFill>
              </a:endParaRPr>
            </a:p>
            <a:p>
              <a:pPr algn="ctr"/>
              <a:r>
                <a:rPr lang="cs-CZ" sz="1600" b="1" dirty="0" err="1">
                  <a:solidFill>
                    <a:prstClr val="black"/>
                  </a:solidFill>
                </a:rPr>
                <a:t>solution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6301" y="7717"/>
              <a:ext cx="1675" cy="1440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cs-CZ" sz="1500" b="1" dirty="0" err="1">
                  <a:solidFill>
                    <a:prstClr val="black"/>
                  </a:solidFill>
                </a:rPr>
                <a:t>Microbial</a:t>
              </a:r>
              <a:endParaRPr lang="cs-CZ" sz="1500" b="1" dirty="0">
                <a:solidFill>
                  <a:prstClr val="black"/>
                </a:solidFill>
              </a:endParaRPr>
            </a:p>
            <a:p>
              <a:pPr algn="ctr"/>
              <a:r>
                <a:rPr lang="cs-CZ" sz="1500" b="1" dirty="0" err="1">
                  <a:solidFill>
                    <a:prstClr val="black"/>
                  </a:solidFill>
                </a:rPr>
                <a:t>biomass</a:t>
              </a:r>
              <a:r>
                <a:rPr lang="cs-CZ" sz="1500" b="1" dirty="0">
                  <a:solidFill>
                    <a:prstClr val="black"/>
                  </a:solidFill>
                </a:rPr>
                <a:t> </a:t>
              </a:r>
              <a:r>
                <a:rPr lang="cs-CZ" sz="1500" b="1" dirty="0" err="1">
                  <a:solidFill>
                    <a:prstClr val="black"/>
                  </a:solidFill>
                </a:rPr>
                <a:t>phosphorus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8977" y="7537"/>
              <a:ext cx="1260" cy="180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600" b="1" dirty="0" err="1">
                  <a:solidFill>
                    <a:prstClr val="black"/>
                  </a:solidFill>
                </a:rPr>
                <a:t>Chemically</a:t>
              </a:r>
              <a:r>
                <a:rPr lang="cs-CZ" sz="1600" b="1" dirty="0">
                  <a:solidFill>
                    <a:prstClr val="black"/>
                  </a:solidFill>
                </a:rPr>
                <a:t> and </a:t>
              </a:r>
              <a:r>
                <a:rPr lang="cs-CZ" sz="1600" b="1" dirty="0" err="1">
                  <a:solidFill>
                    <a:prstClr val="black"/>
                  </a:solidFill>
                </a:rPr>
                <a:t>Physically</a:t>
              </a:r>
              <a:r>
                <a:rPr lang="cs-CZ" sz="1600" b="1" dirty="0">
                  <a:solidFill>
                    <a:prstClr val="black"/>
                  </a:solidFill>
                </a:rPr>
                <a:t> </a:t>
              </a:r>
              <a:r>
                <a:rPr lang="cs-CZ" sz="1600" b="1" dirty="0" err="1">
                  <a:solidFill>
                    <a:prstClr val="black"/>
                  </a:solidFill>
                </a:rPr>
                <a:t>bonded</a:t>
              </a:r>
              <a:endParaRPr lang="cs-CZ" sz="1600" b="1" dirty="0">
                <a:solidFill>
                  <a:prstClr val="black"/>
                </a:solidFill>
              </a:endParaRPr>
            </a:p>
            <a:p>
              <a:r>
                <a:rPr lang="cs-CZ" sz="1600" b="1" dirty="0" err="1">
                  <a:solidFill>
                    <a:prstClr val="black"/>
                  </a:solidFill>
                </a:rPr>
                <a:t>phosphorus</a:t>
              </a:r>
              <a:endParaRPr lang="cs-CZ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4117" y="9517"/>
              <a:ext cx="1440" cy="126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sz="1600" b="1" dirty="0" err="1">
                  <a:solidFill>
                    <a:prstClr val="black"/>
                  </a:solidFill>
                </a:rPr>
                <a:t>Exchangeable</a:t>
              </a:r>
              <a:r>
                <a:rPr lang="cs-CZ" sz="1600" b="1" dirty="0">
                  <a:solidFill>
                    <a:prstClr val="black"/>
                  </a:solidFill>
                </a:rPr>
                <a:t> </a:t>
              </a:r>
              <a:r>
                <a:rPr lang="cs-CZ" sz="1600" b="1" dirty="0" err="1">
                  <a:solidFill>
                    <a:prstClr val="black"/>
                  </a:solidFill>
                </a:rPr>
                <a:t>sorbed</a:t>
              </a:r>
              <a:r>
                <a:rPr lang="cs-CZ" sz="1600" b="1" dirty="0">
                  <a:solidFill>
                    <a:prstClr val="black"/>
                  </a:solidFill>
                </a:rPr>
                <a:t> </a:t>
              </a:r>
              <a:r>
                <a:rPr lang="cs-CZ" sz="1600" b="1" dirty="0" err="1">
                  <a:solidFill>
                    <a:prstClr val="black"/>
                  </a:solidFill>
                </a:rPr>
                <a:t>organic</a:t>
              </a:r>
              <a:r>
                <a:rPr lang="cs-CZ" sz="1600" b="1" dirty="0">
                  <a:solidFill>
                    <a:prstClr val="black"/>
                  </a:solidFill>
                </a:rPr>
                <a:t> P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6457" y="9517"/>
              <a:ext cx="1440" cy="126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cs-CZ" sz="1600" b="1" dirty="0">
                <a:solidFill>
                  <a:prstClr val="black"/>
                </a:solidFill>
              </a:endParaRPr>
            </a:p>
            <a:p>
              <a:pPr algn="ctr"/>
              <a:r>
                <a:rPr lang="cs-CZ" sz="1600" b="1" dirty="0">
                  <a:solidFill>
                    <a:prstClr val="black"/>
                  </a:solidFill>
                </a:rPr>
                <a:t>Mobile </a:t>
              </a:r>
              <a:r>
                <a:rPr lang="cs-CZ" sz="1600" b="1" dirty="0" err="1">
                  <a:solidFill>
                    <a:prstClr val="black"/>
                  </a:solidFill>
                </a:rPr>
                <a:t>organic</a:t>
              </a:r>
              <a:r>
                <a:rPr lang="cs-CZ" sz="1600" b="1" dirty="0">
                  <a:solidFill>
                    <a:prstClr val="black"/>
                  </a:solidFill>
                </a:rPr>
                <a:t> P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>
              <a:off x="4161" y="6631"/>
              <a:ext cx="676" cy="10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>
              <a:off x="7357" y="6637"/>
              <a:ext cx="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 flipH="1">
              <a:off x="5173" y="6637"/>
              <a:ext cx="924" cy="11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 flipH="1">
              <a:off x="5377" y="6637"/>
              <a:ext cx="1980" cy="12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>
              <a:off x="6097" y="6637"/>
              <a:ext cx="90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Line 27"/>
            <p:cNvSpPr>
              <a:spLocks noChangeShapeType="1"/>
            </p:cNvSpPr>
            <p:nvPr/>
          </p:nvSpPr>
          <p:spPr bwMode="auto">
            <a:xfrm>
              <a:off x="2857" y="6997"/>
              <a:ext cx="1440" cy="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>
              <a:off x="3037" y="8437"/>
              <a:ext cx="10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>
              <a:off x="7897" y="8437"/>
              <a:ext cx="10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>
              <a:off x="2317" y="8796"/>
              <a:ext cx="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Line 31"/>
            <p:cNvSpPr>
              <a:spLocks noChangeShapeType="1"/>
            </p:cNvSpPr>
            <p:nvPr/>
          </p:nvSpPr>
          <p:spPr bwMode="auto">
            <a:xfrm>
              <a:off x="4837" y="9157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Line 32"/>
            <p:cNvSpPr>
              <a:spLocks noChangeShapeType="1"/>
            </p:cNvSpPr>
            <p:nvPr/>
          </p:nvSpPr>
          <p:spPr bwMode="auto">
            <a:xfrm>
              <a:off x="7177" y="9157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>
              <a:off x="3037" y="8794"/>
              <a:ext cx="108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>
              <a:off x="5456" y="8843"/>
              <a:ext cx="1001" cy="67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Line 35"/>
            <p:cNvSpPr>
              <a:spLocks noChangeShapeType="1"/>
            </p:cNvSpPr>
            <p:nvPr/>
          </p:nvSpPr>
          <p:spPr bwMode="auto">
            <a:xfrm flipH="1">
              <a:off x="7897" y="9337"/>
              <a:ext cx="10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3253" y="5917"/>
              <a:ext cx="1260" cy="7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sz="1600" b="1" dirty="0" err="1">
                  <a:solidFill>
                    <a:prstClr val="black"/>
                  </a:solidFill>
                </a:rPr>
                <a:t>Mineral</a:t>
              </a:r>
              <a:r>
                <a:rPr lang="cs-CZ" sz="1600" b="1" dirty="0">
                  <a:solidFill>
                    <a:prstClr val="black"/>
                  </a:solidFill>
                </a:rPr>
                <a:t> </a:t>
              </a:r>
            </a:p>
            <a:p>
              <a:pPr algn="ctr"/>
              <a:r>
                <a:rPr lang="cs-CZ" sz="1600" b="1" dirty="0" err="1">
                  <a:solidFill>
                    <a:prstClr val="black"/>
                  </a:solidFill>
                </a:rPr>
                <a:t>fertilizers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38" name="Line 22"/>
            <p:cNvSpPr>
              <a:spLocks noChangeShapeType="1"/>
            </p:cNvSpPr>
            <p:nvPr/>
          </p:nvSpPr>
          <p:spPr bwMode="auto">
            <a:xfrm flipH="1">
              <a:off x="3005" y="6631"/>
              <a:ext cx="774" cy="10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1" name="Zástupný symbol pro obsah 2"/>
          <p:cNvSpPr txBox="1">
            <a:spLocks/>
          </p:cNvSpPr>
          <p:nvPr/>
        </p:nvSpPr>
        <p:spPr>
          <a:xfrm>
            <a:off x="1656453" y="113739"/>
            <a:ext cx="8771591" cy="5715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spcBef>
                <a:spcPct val="20000"/>
              </a:spcBef>
              <a:defRPr/>
            </a:pPr>
            <a:endParaRPr lang="cs-CZ" sz="3200" b="1" dirty="0">
              <a:solidFill>
                <a:prstClr val="black"/>
              </a:solidFill>
              <a:latin typeface="Maiandra GD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944137" y="4594579"/>
            <a:ext cx="1721168" cy="369332"/>
          </a:xfrm>
          <a:prstGeom prst="rect">
            <a:avLst/>
          </a:prstGeom>
          <a:solidFill>
            <a:srgbClr val="FF0000">
              <a:alpha val="47843"/>
            </a:srgbClr>
          </a:solidFill>
        </p:spPr>
        <p:txBody>
          <a:bodyPr wrap="square">
            <a:spAutoFit/>
          </a:bodyPr>
          <a:lstStyle/>
          <a:p>
            <a:r>
              <a:rPr lang="cs-CZ" altLang="cs-CZ" dirty="0">
                <a:solidFill>
                  <a:prstClr val="black"/>
                </a:solidFill>
              </a:rPr>
              <a:t>0,01 – 1 mg P L</a:t>
            </a:r>
            <a:r>
              <a:rPr lang="cs-CZ" altLang="cs-CZ" baseline="30000" dirty="0">
                <a:solidFill>
                  <a:prstClr val="black"/>
                </a:solidFill>
              </a:rPr>
              <a:t>-1</a:t>
            </a:r>
            <a:endParaRPr lang="cs-CZ" baseline="30000" dirty="0">
              <a:solidFill>
                <a:prstClr val="black"/>
              </a:solidFill>
            </a:endParaRPr>
          </a:p>
        </p:txBody>
      </p:sp>
      <p:sp>
        <p:nvSpPr>
          <p:cNvPr id="39" name="Obdélník 38"/>
          <p:cNvSpPr/>
          <p:nvPr/>
        </p:nvSpPr>
        <p:spPr>
          <a:xfrm>
            <a:off x="1568307" y="6431986"/>
            <a:ext cx="2571345" cy="369332"/>
          </a:xfrm>
          <a:prstGeom prst="rect">
            <a:avLst/>
          </a:prstGeom>
          <a:solidFill>
            <a:srgbClr val="FF0000">
              <a:alpha val="47843"/>
            </a:srgbClr>
          </a:solidFill>
        </p:spPr>
        <p:txBody>
          <a:bodyPr wrap="none">
            <a:spAutoFit/>
          </a:bodyPr>
          <a:lstStyle/>
          <a:p>
            <a:r>
              <a:rPr lang="cs-CZ" altLang="cs-CZ" dirty="0" err="1">
                <a:solidFill>
                  <a:prstClr val="black"/>
                </a:solidFill>
              </a:rPr>
              <a:t>Mineral</a:t>
            </a:r>
            <a:r>
              <a:rPr lang="cs-CZ" altLang="cs-CZ" dirty="0">
                <a:solidFill>
                  <a:prstClr val="black"/>
                </a:solidFill>
              </a:rPr>
              <a:t> P 50-80% of </a:t>
            </a:r>
            <a:r>
              <a:rPr lang="cs-CZ" altLang="cs-CZ" dirty="0" err="1">
                <a:solidFill>
                  <a:prstClr val="black"/>
                </a:solidFill>
              </a:rPr>
              <a:t>total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0" name="Obdélník 39"/>
          <p:cNvSpPr/>
          <p:nvPr/>
        </p:nvSpPr>
        <p:spPr>
          <a:xfrm>
            <a:off x="8241676" y="6380597"/>
            <a:ext cx="2562240" cy="369332"/>
          </a:xfrm>
          <a:prstGeom prst="rect">
            <a:avLst/>
          </a:prstGeom>
          <a:solidFill>
            <a:srgbClr val="FF0000">
              <a:alpha val="47843"/>
            </a:srgbClr>
          </a:solidFill>
        </p:spPr>
        <p:txBody>
          <a:bodyPr wrap="none">
            <a:spAutoFit/>
          </a:bodyPr>
          <a:lstStyle/>
          <a:p>
            <a:r>
              <a:rPr lang="cs-CZ" altLang="cs-CZ" dirty="0" err="1">
                <a:solidFill>
                  <a:prstClr val="black"/>
                </a:solidFill>
              </a:rPr>
              <a:t>Organic</a:t>
            </a:r>
            <a:r>
              <a:rPr lang="cs-CZ" altLang="cs-CZ" dirty="0">
                <a:solidFill>
                  <a:prstClr val="black"/>
                </a:solidFill>
              </a:rPr>
              <a:t> P 20-50% of </a:t>
            </a:r>
            <a:r>
              <a:rPr lang="cs-CZ" altLang="cs-CZ" dirty="0" err="1">
                <a:solidFill>
                  <a:prstClr val="black"/>
                </a:solidFill>
              </a:rPr>
              <a:t>total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2" name="Nadpis 1"/>
          <p:cNvSpPr txBox="1">
            <a:spLocks/>
          </p:cNvSpPr>
          <p:nvPr/>
        </p:nvSpPr>
        <p:spPr>
          <a:xfrm>
            <a:off x="1" y="16047"/>
            <a:ext cx="12284804" cy="79446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3200" b="1" dirty="0">
                <a:solidFill>
                  <a:srgbClr val="000000"/>
                </a:solidFill>
                <a:latin typeface="Maiandra GD" pitchFamily="34" charset="0"/>
              </a:rPr>
              <a:t>    </a:t>
            </a:r>
            <a:r>
              <a:rPr lang="cs-CZ" sz="3200" b="1" dirty="0" err="1">
                <a:solidFill>
                  <a:srgbClr val="000000"/>
                </a:solidFill>
                <a:latin typeface="Maiandra GD" pitchFamily="34" charset="0"/>
              </a:rPr>
              <a:t>Phosphorus</a:t>
            </a:r>
            <a:r>
              <a:rPr lang="cs-CZ" sz="3200" b="1" dirty="0">
                <a:solidFill>
                  <a:srgbClr val="000000"/>
                </a:solidFill>
                <a:latin typeface="Maiandra GD" pitchFamily="34" charset="0"/>
              </a:rPr>
              <a:t> </a:t>
            </a:r>
            <a:r>
              <a:rPr lang="cs-CZ" sz="3200" b="1" dirty="0" err="1">
                <a:solidFill>
                  <a:srgbClr val="000000"/>
                </a:solidFill>
                <a:latin typeface="Maiandra GD" pitchFamily="34" charset="0"/>
              </a:rPr>
              <a:t>cycle</a:t>
            </a:r>
            <a:r>
              <a:rPr lang="cs-CZ" sz="3200" b="1" dirty="0">
                <a:solidFill>
                  <a:srgbClr val="000000"/>
                </a:solidFill>
                <a:latin typeface="Maiandra GD" pitchFamily="34" charset="0"/>
              </a:rPr>
              <a:t> in </a:t>
            </a:r>
            <a:r>
              <a:rPr lang="cs-CZ" sz="3200" b="1" dirty="0" err="1">
                <a:solidFill>
                  <a:srgbClr val="000000"/>
                </a:solidFill>
                <a:latin typeface="Maiandra GD" pitchFamily="34" charset="0"/>
              </a:rPr>
              <a:t>soil</a:t>
            </a:r>
            <a:endParaRPr lang="cs-CZ" sz="3200" b="1" dirty="0">
              <a:solidFill>
                <a:srgbClr val="000000"/>
              </a:solidFill>
              <a:latin typeface="Maiandra GD" pitchFamily="34" charset="0"/>
            </a:endParaRPr>
          </a:p>
        </p:txBody>
      </p:sp>
      <p:pic>
        <p:nvPicPr>
          <p:cNvPr id="44" name="Zástupný obsah 4">
            <a:extLst>
              <a:ext uri="{FF2B5EF4-FFF2-40B4-BE49-F238E27FC236}">
                <a16:creationId xmlns:a16="http://schemas.microsoft.com/office/drawing/2014/main" id="{61354821-9CA5-4E90-A3B5-002E777854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326" y="107591"/>
            <a:ext cx="719858" cy="719858"/>
          </a:xfrm>
          <a:prstGeom prst="rect">
            <a:avLst/>
          </a:prstGeom>
        </p:spPr>
      </p:pic>
      <p:sp>
        <p:nvSpPr>
          <p:cNvPr id="45" name="Obdélník 44">
            <a:extLst>
              <a:ext uri="{FF2B5EF4-FFF2-40B4-BE49-F238E27FC236}">
                <a16:creationId xmlns:a16="http://schemas.microsoft.com/office/drawing/2014/main" id="{A45A4C68-3255-4DA7-8BEC-ACD17BD2A103}"/>
              </a:ext>
            </a:extLst>
          </p:cNvPr>
          <p:cNvSpPr/>
          <p:nvPr/>
        </p:nvSpPr>
        <p:spPr>
          <a:xfrm>
            <a:off x="11184717" y="113739"/>
            <a:ext cx="1008112" cy="636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P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E0768FE-7CBE-7FD6-D6E2-048BA0EA4E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87" y="200374"/>
            <a:ext cx="402479" cy="39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06888" y="1033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dirty="0" err="1"/>
              <a:t>Why</a:t>
            </a:r>
            <a:r>
              <a:rPr lang="cs-CZ" dirty="0"/>
              <a:t> </a:t>
            </a:r>
            <a:r>
              <a:rPr lang="cs-CZ" dirty="0" err="1"/>
              <a:t>plants</a:t>
            </a:r>
            <a:r>
              <a:rPr lang="cs-CZ" dirty="0"/>
              <a:t> </a:t>
            </a:r>
            <a:r>
              <a:rPr lang="cs-CZ" dirty="0" err="1"/>
              <a:t>developed</a:t>
            </a:r>
            <a:r>
              <a:rPr lang="cs-CZ" dirty="0"/>
              <a:t> </a:t>
            </a: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strategies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phosphorus</a:t>
            </a:r>
            <a:r>
              <a:rPr lang="cs-CZ" dirty="0"/>
              <a:t> </a:t>
            </a:r>
            <a:r>
              <a:rPr lang="cs-CZ" dirty="0" err="1"/>
              <a:t>acquistion</a:t>
            </a:r>
            <a:r>
              <a:rPr lang="cs-CZ" dirty="0"/>
              <a:t>?</a:t>
            </a:r>
            <a:endParaRPr lang="en-US" dirty="0"/>
          </a:p>
        </p:txBody>
      </p:sp>
      <p:grpSp>
        <p:nvGrpSpPr>
          <p:cNvPr id="6" name="Skupina 5"/>
          <p:cNvGrpSpPr/>
          <p:nvPr/>
        </p:nvGrpSpPr>
        <p:grpSpPr>
          <a:xfrm>
            <a:off x="5552902" y="2712575"/>
            <a:ext cx="1022466" cy="2518757"/>
            <a:chOff x="5187142" y="2144684"/>
            <a:chExt cx="1022466" cy="2518757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/>
            <a:srcRect l="3893" t="3715" r="73307" b="14623"/>
            <a:stretch/>
          </p:blipFill>
          <p:spPr>
            <a:xfrm>
              <a:off x="5187142" y="2144684"/>
              <a:ext cx="1022466" cy="2177935"/>
            </a:xfrm>
            <a:prstGeom prst="rect">
              <a:avLst/>
            </a:prstGeom>
          </p:spPr>
        </p:pic>
        <p:sp>
          <p:nvSpPr>
            <p:cNvPr id="5" name="Šipka nahoru 4"/>
            <p:cNvSpPr/>
            <p:nvPr/>
          </p:nvSpPr>
          <p:spPr>
            <a:xfrm>
              <a:off x="5482244" y="3948547"/>
              <a:ext cx="432262" cy="714894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Nadpis 1"/>
          <p:cNvSpPr txBox="1">
            <a:spLocks/>
          </p:cNvSpPr>
          <p:nvPr/>
        </p:nvSpPr>
        <p:spPr>
          <a:xfrm>
            <a:off x="-263418" y="5368810"/>
            <a:ext cx="126551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400" dirty="0" err="1"/>
              <a:t>Bioavailable</a:t>
            </a:r>
            <a:r>
              <a:rPr lang="cs-CZ" sz="3400" dirty="0"/>
              <a:t> </a:t>
            </a:r>
            <a:r>
              <a:rPr lang="cs-CZ" sz="3400" b="1" dirty="0" err="1">
                <a:solidFill>
                  <a:srgbClr val="00B050"/>
                </a:solidFill>
              </a:rPr>
              <a:t>soil</a:t>
            </a:r>
            <a:r>
              <a:rPr lang="cs-CZ" sz="3400" dirty="0"/>
              <a:t> P </a:t>
            </a:r>
            <a:r>
              <a:rPr lang="cs-CZ" sz="3400" dirty="0" err="1"/>
              <a:t>content</a:t>
            </a:r>
            <a:r>
              <a:rPr lang="cs-CZ" sz="3400" dirty="0"/>
              <a:t> </a:t>
            </a:r>
            <a:r>
              <a:rPr lang="en-US" sz="3400" dirty="0">
                <a:solidFill>
                  <a:srgbClr val="00B050"/>
                </a:solidFill>
              </a:rPr>
              <a:t>&lt;</a:t>
            </a:r>
            <a:r>
              <a:rPr lang="cs-CZ" sz="3400" b="1" dirty="0">
                <a:solidFill>
                  <a:srgbClr val="00B050"/>
                </a:solidFill>
              </a:rPr>
              <a:t>1 mg kg</a:t>
            </a:r>
            <a:r>
              <a:rPr lang="cs-CZ" sz="3400" b="1" baseline="30000" dirty="0">
                <a:solidFill>
                  <a:srgbClr val="00B050"/>
                </a:solidFill>
              </a:rPr>
              <a:t>-1</a:t>
            </a:r>
            <a:r>
              <a:rPr lang="cs-CZ" sz="3400" dirty="0"/>
              <a:t> </a:t>
            </a:r>
            <a:r>
              <a:rPr lang="cs-CZ" sz="3400" dirty="0">
                <a:solidFill>
                  <a:srgbClr val="C00000"/>
                </a:solidFill>
              </a:rPr>
              <a:t>x</a:t>
            </a:r>
            <a:r>
              <a:rPr lang="cs-CZ" sz="3400" dirty="0"/>
              <a:t> </a:t>
            </a:r>
            <a:r>
              <a:rPr lang="cs-CZ" sz="3400" b="1" dirty="0">
                <a:solidFill>
                  <a:srgbClr val="FF0000"/>
                </a:solidFill>
              </a:rPr>
              <a:t>plant</a:t>
            </a:r>
            <a:r>
              <a:rPr lang="cs-CZ" sz="3400" dirty="0"/>
              <a:t> P </a:t>
            </a:r>
            <a:r>
              <a:rPr lang="cs-CZ" sz="3400" dirty="0" err="1"/>
              <a:t>content</a:t>
            </a:r>
            <a:r>
              <a:rPr lang="cs-CZ" sz="3400" dirty="0"/>
              <a:t> </a:t>
            </a:r>
            <a:r>
              <a:rPr lang="en-US" sz="3400" dirty="0">
                <a:solidFill>
                  <a:srgbClr val="FF0000"/>
                </a:solidFill>
              </a:rPr>
              <a:t>&gt;</a:t>
            </a:r>
            <a:r>
              <a:rPr lang="cs-CZ" sz="3400" b="1" dirty="0">
                <a:solidFill>
                  <a:srgbClr val="FF0000"/>
                </a:solidFill>
              </a:rPr>
              <a:t>1000 mg kg</a:t>
            </a:r>
            <a:r>
              <a:rPr lang="cs-CZ" sz="3400" b="1" baseline="30000" dirty="0">
                <a:solidFill>
                  <a:srgbClr val="FF0000"/>
                </a:solidFill>
              </a:rPr>
              <a:t>-1</a:t>
            </a:r>
            <a:endParaRPr lang="en-US" sz="3400" b="1" baseline="30000" dirty="0">
              <a:solidFill>
                <a:srgbClr val="FF000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65970B4-050A-8C0F-AAE8-E688BDE203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0" y="163627"/>
            <a:ext cx="439592" cy="43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59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idx="1"/>
          </p:nvPr>
        </p:nvSpPr>
        <p:spPr>
          <a:xfrm>
            <a:off x="696580" y="753264"/>
            <a:ext cx="9324528" cy="51125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endParaRPr lang="cs-CZ" sz="2000" b="1" dirty="0"/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cs-CZ" sz="2400" b="1" dirty="0" err="1">
                <a:cs typeface="Arial" charset="0"/>
              </a:rPr>
              <a:t>Root</a:t>
            </a:r>
            <a:r>
              <a:rPr lang="cs-CZ" sz="2400" b="1" dirty="0">
                <a:cs typeface="Arial" charset="0"/>
              </a:rPr>
              <a:t> </a:t>
            </a:r>
            <a:r>
              <a:rPr lang="cs-CZ" sz="2400" b="1" dirty="0" err="1">
                <a:cs typeface="Arial" charset="0"/>
              </a:rPr>
              <a:t>density</a:t>
            </a:r>
            <a:endParaRPr lang="cs-CZ" sz="2400" b="1" dirty="0">
              <a:cs typeface="Arial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cs-CZ" sz="2400" b="1" dirty="0" err="1">
                <a:cs typeface="Arial" charset="0"/>
              </a:rPr>
              <a:t>Root</a:t>
            </a:r>
            <a:r>
              <a:rPr lang="cs-CZ" sz="2400" b="1" dirty="0">
                <a:cs typeface="Arial" charset="0"/>
              </a:rPr>
              <a:t> </a:t>
            </a:r>
            <a:r>
              <a:rPr lang="cs-CZ" sz="2400" b="1" dirty="0" err="1">
                <a:cs typeface="Arial" charset="0"/>
              </a:rPr>
              <a:t>efficiency</a:t>
            </a:r>
            <a:r>
              <a:rPr lang="cs-CZ" sz="2400" b="1" dirty="0">
                <a:cs typeface="Arial" charset="0"/>
              </a:rPr>
              <a:t> (</a:t>
            </a:r>
            <a:r>
              <a:rPr lang="cs-CZ" sz="2400" b="1" dirty="0" err="1">
                <a:cs typeface="Arial" charset="0"/>
              </a:rPr>
              <a:t>metabolic</a:t>
            </a:r>
            <a:r>
              <a:rPr lang="cs-CZ" sz="2400" b="1" dirty="0">
                <a:cs typeface="Arial" charset="0"/>
              </a:rPr>
              <a:t>)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cs-CZ" sz="2400" b="1" dirty="0" err="1">
                <a:cs typeface="Arial" charset="0"/>
              </a:rPr>
              <a:t>Mycorrhiza</a:t>
            </a:r>
            <a:endParaRPr lang="cs-CZ" sz="2400" b="1" dirty="0">
              <a:cs typeface="Arial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cs-CZ" sz="2400" b="1" dirty="0" err="1">
                <a:cs typeface="Arial" charset="0"/>
              </a:rPr>
              <a:t>Root</a:t>
            </a:r>
            <a:r>
              <a:rPr lang="cs-CZ" sz="2400" b="1" dirty="0">
                <a:cs typeface="Arial" charset="0"/>
              </a:rPr>
              <a:t> </a:t>
            </a:r>
            <a:r>
              <a:rPr lang="cs-CZ" sz="2400" b="1" dirty="0" err="1">
                <a:cs typeface="Arial" charset="0"/>
              </a:rPr>
              <a:t>exudates</a:t>
            </a:r>
            <a:endParaRPr lang="cs-CZ" sz="2400" b="1" dirty="0"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b="1" dirty="0">
                <a:cs typeface="Arial" charset="0"/>
              </a:rPr>
              <a:t>               </a:t>
            </a:r>
            <a:r>
              <a:rPr lang="cs-CZ" sz="2400" b="1" dirty="0">
                <a:latin typeface="Calibri"/>
                <a:cs typeface="Arial" charset="0"/>
              </a:rPr>
              <a:t>→ </a:t>
            </a:r>
            <a:r>
              <a:rPr lang="cs-CZ" sz="2400" b="1" dirty="0" err="1">
                <a:cs typeface="Arial" charset="0"/>
              </a:rPr>
              <a:t>Acids</a:t>
            </a:r>
            <a:r>
              <a:rPr lang="cs-CZ" sz="2400" b="1" dirty="0">
                <a:cs typeface="Arial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b="1" dirty="0">
                <a:cs typeface="Arial" charset="0"/>
              </a:rPr>
              <a:t>               </a:t>
            </a:r>
            <a:r>
              <a:rPr lang="cs-CZ" sz="2400" b="1" dirty="0">
                <a:latin typeface="Calibri"/>
                <a:cs typeface="Arial" charset="0"/>
              </a:rPr>
              <a:t>→ </a:t>
            </a:r>
            <a:r>
              <a:rPr lang="cs-CZ" sz="2400" b="1" dirty="0" err="1">
                <a:cs typeface="Arial" charset="0"/>
              </a:rPr>
              <a:t>Enzymes</a:t>
            </a:r>
            <a:r>
              <a:rPr lang="cs-CZ" sz="2400" b="1" dirty="0">
                <a:cs typeface="Arial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b="1" dirty="0">
                <a:cs typeface="Arial" charset="0"/>
              </a:rPr>
              <a:t>               </a:t>
            </a:r>
            <a:r>
              <a:rPr lang="cs-CZ" sz="2400" b="1" dirty="0">
                <a:latin typeface="Calibri"/>
                <a:cs typeface="Arial" charset="0"/>
              </a:rPr>
              <a:t>→ </a:t>
            </a:r>
            <a:r>
              <a:rPr lang="cs-CZ" sz="2400" b="1" dirty="0" err="1">
                <a:cs typeface="Arial" charset="0"/>
              </a:rPr>
              <a:t>Phenolic</a:t>
            </a:r>
            <a:r>
              <a:rPr lang="cs-CZ" sz="2400" b="1" dirty="0">
                <a:cs typeface="Arial" charset="0"/>
              </a:rPr>
              <a:t> </a:t>
            </a:r>
            <a:r>
              <a:rPr lang="cs-CZ" sz="2400" b="1" dirty="0" err="1">
                <a:cs typeface="Arial" charset="0"/>
              </a:rPr>
              <a:t>compounds</a:t>
            </a:r>
            <a:endParaRPr lang="cs-CZ" sz="2400" b="1" dirty="0">
              <a:cs typeface="Arial" charset="0"/>
            </a:endParaRPr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cs-CZ" sz="2400" b="1" dirty="0">
                <a:cs typeface="Arial" charset="0"/>
              </a:rPr>
              <a:t>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cs-CZ" sz="2400" b="1" dirty="0" err="1">
                <a:cs typeface="Arial" charset="0"/>
              </a:rPr>
              <a:t>Increased</a:t>
            </a:r>
            <a:r>
              <a:rPr lang="cs-CZ" sz="2400" b="1" dirty="0">
                <a:cs typeface="Arial" charset="0"/>
              </a:rPr>
              <a:t> </a:t>
            </a:r>
            <a:r>
              <a:rPr lang="cs-CZ" sz="2400" b="1" dirty="0" err="1">
                <a:cs typeface="Arial" charset="0"/>
              </a:rPr>
              <a:t>production</a:t>
            </a:r>
            <a:r>
              <a:rPr lang="cs-CZ" sz="2400" b="1" dirty="0">
                <a:cs typeface="Arial" charset="0"/>
              </a:rPr>
              <a:t> of </a:t>
            </a:r>
            <a:r>
              <a:rPr lang="cs-CZ" sz="2400" b="1" dirty="0" err="1">
                <a:cs typeface="Arial" charset="0"/>
              </a:rPr>
              <a:t>root</a:t>
            </a:r>
            <a:r>
              <a:rPr lang="cs-CZ" sz="2400" b="1" dirty="0">
                <a:cs typeface="Arial" charset="0"/>
              </a:rPr>
              <a:t> </a:t>
            </a:r>
            <a:r>
              <a:rPr lang="cs-CZ" sz="2400" b="1" dirty="0" err="1">
                <a:cs typeface="Arial" charset="0"/>
              </a:rPr>
              <a:t>hairs</a:t>
            </a:r>
            <a:r>
              <a:rPr lang="cs-CZ" sz="2400" b="1" dirty="0">
                <a:cs typeface="Arial" charset="0"/>
              </a:rPr>
              <a:t> - </a:t>
            </a:r>
            <a:r>
              <a:rPr lang="cs-CZ" sz="2400" b="1" dirty="0" err="1">
                <a:cs typeface="Arial" charset="0"/>
              </a:rPr>
              <a:t>hotspots</a:t>
            </a:r>
            <a:r>
              <a:rPr lang="cs-CZ" sz="2400" b="1" dirty="0">
                <a:cs typeface="Arial" charset="0"/>
              </a:rPr>
              <a:t>:</a:t>
            </a:r>
            <a:endParaRPr lang="cs-CZ" sz="2400" b="1" dirty="0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449782" y="0"/>
            <a:ext cx="8686800" cy="8382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cs-CZ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Plants</a:t>
            </a:r>
            <a:r>
              <a:rPr lang="cs-CZ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cs-CZ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strategies</a:t>
            </a:r>
            <a:r>
              <a:rPr lang="cs-CZ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cs-CZ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for</a:t>
            </a:r>
            <a:r>
              <a:rPr lang="cs-CZ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cs-CZ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phosphorus</a:t>
            </a:r>
            <a:r>
              <a:rPr lang="cs-CZ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cs-CZ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acquisiton</a:t>
            </a:r>
            <a:endParaRPr lang="cs-CZ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9" r="22915" b="11739"/>
          <a:stretch/>
        </p:blipFill>
        <p:spPr bwMode="auto">
          <a:xfrm>
            <a:off x="7482846" y="3839406"/>
            <a:ext cx="1450663" cy="298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5" r="8683"/>
          <a:stretch/>
        </p:blipFill>
        <p:spPr>
          <a:xfrm>
            <a:off x="9787128" y="3869356"/>
            <a:ext cx="1595814" cy="29756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7441460" y="3480146"/>
            <a:ext cx="1533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Satisfactory</a:t>
            </a:r>
            <a:r>
              <a:rPr lang="cs-CZ" b="1" dirty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P</a:t>
            </a:r>
            <a:endParaRPr lang="en-US" dirty="0"/>
          </a:p>
        </p:txBody>
      </p:sp>
      <p:sp>
        <p:nvSpPr>
          <p:cNvPr id="11" name="Obdélník 10"/>
          <p:cNvSpPr/>
          <p:nvPr/>
        </p:nvSpPr>
        <p:spPr>
          <a:xfrm>
            <a:off x="10208393" y="3500024"/>
            <a:ext cx="753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Low</a:t>
            </a:r>
            <a:r>
              <a:rPr lang="cs-CZ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P</a:t>
            </a:r>
            <a:endParaRPr lang="en-US" dirty="0"/>
          </a:p>
        </p:txBody>
      </p:sp>
      <p:grpSp>
        <p:nvGrpSpPr>
          <p:cNvPr id="12" name="Skupina 11"/>
          <p:cNvGrpSpPr/>
          <p:nvPr/>
        </p:nvGrpSpPr>
        <p:grpSpPr>
          <a:xfrm>
            <a:off x="11438311" y="101008"/>
            <a:ext cx="523703" cy="1163781"/>
            <a:chOff x="5187142" y="2144684"/>
            <a:chExt cx="1022466" cy="2518757"/>
          </a:xfrm>
        </p:grpSpPr>
        <p:pic>
          <p:nvPicPr>
            <p:cNvPr id="13" name="Obrázek 12"/>
            <p:cNvPicPr>
              <a:picLocks noChangeAspect="1"/>
            </p:cNvPicPr>
            <p:nvPr/>
          </p:nvPicPr>
          <p:blipFill rotWithShape="1">
            <a:blip r:embed="rId4"/>
            <a:srcRect l="3893" t="3715" r="73307" b="14623"/>
            <a:stretch/>
          </p:blipFill>
          <p:spPr>
            <a:xfrm>
              <a:off x="5187142" y="2144684"/>
              <a:ext cx="1022466" cy="2177935"/>
            </a:xfrm>
            <a:prstGeom prst="rect">
              <a:avLst/>
            </a:prstGeom>
          </p:spPr>
        </p:pic>
        <p:sp>
          <p:nvSpPr>
            <p:cNvPr id="14" name="Šipka nahoru 13"/>
            <p:cNvSpPr/>
            <p:nvPr/>
          </p:nvSpPr>
          <p:spPr>
            <a:xfrm>
              <a:off x="5482244" y="3948547"/>
              <a:ext cx="432262" cy="714894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Obrázek 2">
            <a:extLst>
              <a:ext uri="{FF2B5EF4-FFF2-40B4-BE49-F238E27FC236}">
                <a16:creationId xmlns:a16="http://schemas.microsoft.com/office/drawing/2014/main" id="{E0A66753-772D-7E81-00C3-4DEC5A0E4F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5" y="145329"/>
            <a:ext cx="439592" cy="43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8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94" y="2229644"/>
            <a:ext cx="5580298" cy="383002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436" y="644893"/>
            <a:ext cx="3576586" cy="412419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607" y="4001294"/>
            <a:ext cx="3723223" cy="2788823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99857" y="-58236"/>
            <a:ext cx="32124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54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Book"/>
              </a:rPr>
              <a:t>Maize</a:t>
            </a:r>
            <a:endParaRPr lang="cs-CZ" sz="54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Book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824" y="-3591"/>
            <a:ext cx="1216117" cy="1216117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7D9320D6-4466-D59A-3D1D-3C53657BA0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5" y="145329"/>
            <a:ext cx="439592" cy="43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55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zivatel\Desktop\Nová složka\IMG_22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289"/>
            <a:ext cx="9144000" cy="6829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1703388" y="188914"/>
            <a:ext cx="4392612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cs-CZ" altLang="cs-CZ" sz="2800" dirty="0" err="1">
                <a:solidFill>
                  <a:srgbClr val="003300"/>
                </a:solidFill>
                <a:latin typeface="Comic Sans MS" panose="030F0702030302020204" pitchFamily="66" charset="0"/>
              </a:rPr>
              <a:t>Lettuce</a:t>
            </a:r>
            <a:endParaRPr lang="cs-CZ" altLang="cs-CZ" sz="2800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888797" y="4266434"/>
            <a:ext cx="1464003" cy="1196975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4800" b="1" dirty="0">
                <a:solidFill>
                  <a:schemeClr val="bg1"/>
                </a:solidFill>
              </a:rPr>
              <a:t>N, P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824" y="-3591"/>
            <a:ext cx="1216117" cy="1216117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CC3EB415-36ED-CE09-15CC-26720533FA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5" y="145329"/>
            <a:ext cx="439592" cy="43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46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ketchLines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1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1919</TotalTime>
  <Words>1874</Words>
  <Application>Microsoft Office PowerPoint</Application>
  <PresentationFormat>Širokoúhlá obrazovka</PresentationFormat>
  <Paragraphs>420</Paragraphs>
  <Slides>37</Slides>
  <Notes>1</Notes>
  <HiddenSlides>1</HiddenSlides>
  <MMClips>2</MMClips>
  <ScaleCrop>false</ScaleCrop>
  <HeadingPairs>
    <vt:vector size="6" baseType="variant">
      <vt:variant>
        <vt:lpstr>Použitá písma</vt:lpstr>
      </vt:variant>
      <vt:variant>
        <vt:i4>15</vt:i4>
      </vt:variant>
      <vt:variant>
        <vt:lpstr>Motiv</vt:lpstr>
      </vt:variant>
      <vt:variant>
        <vt:i4>5</vt:i4>
      </vt:variant>
      <vt:variant>
        <vt:lpstr>Nadpisy snímků</vt:lpstr>
      </vt:variant>
      <vt:variant>
        <vt:i4>37</vt:i4>
      </vt:variant>
    </vt:vector>
  </HeadingPairs>
  <TitlesOfParts>
    <vt:vector size="57" baseType="lpstr">
      <vt:lpstr>Meiryo</vt:lpstr>
      <vt:lpstr>Arial</vt:lpstr>
      <vt:lpstr>Calibri</vt:lpstr>
      <vt:lpstr>Calibri Light</vt:lpstr>
      <vt:lpstr>Comic Sans MS</vt:lpstr>
      <vt:lpstr>Corbel</vt:lpstr>
      <vt:lpstr>DejaVu Sans</vt:lpstr>
      <vt:lpstr>Franklin Gothic Book</vt:lpstr>
      <vt:lpstr>Freestyle Script</vt:lpstr>
      <vt:lpstr>Maiandra GD</vt:lpstr>
      <vt:lpstr>Maven Pro</vt:lpstr>
      <vt:lpstr>Sitka Subheading</vt:lpstr>
      <vt:lpstr>Times New Roman</vt:lpstr>
      <vt:lpstr>Times New Roman CE</vt:lpstr>
      <vt:lpstr>Wingdings</vt:lpstr>
      <vt:lpstr>SketchLinesVTI</vt:lpstr>
      <vt:lpstr>1_Motiv Office</vt:lpstr>
      <vt:lpstr>Motiv sady Office</vt:lpstr>
      <vt:lpstr>2_Motiv sady Office</vt:lpstr>
      <vt:lpstr>9_Výchozí návrh</vt:lpstr>
      <vt:lpstr>Strategies of phosphorus nutrition</vt:lpstr>
      <vt:lpstr>Presentation structure</vt:lpstr>
      <vt:lpstr>Phosphorus</vt:lpstr>
      <vt:lpstr>Prezentace aplikace PowerPoint</vt:lpstr>
      <vt:lpstr>Prezentace aplikace PowerPoint</vt:lpstr>
      <vt:lpstr>Why plants developed different strategies for phosphorus acquistion?</vt:lpstr>
      <vt:lpstr>Plants strategies for phosphorus acquisiton</vt:lpstr>
      <vt:lpstr>Prezentace aplikace PowerPoint</vt:lpstr>
      <vt:lpstr>Prezentace aplikace PowerPoint</vt:lpstr>
      <vt:lpstr>     Peaches</vt:lpstr>
      <vt:lpstr>    „New“ strategies to solve phosphorus deficiency.               Two pathways</vt:lpstr>
      <vt:lpstr>Two main pathways to solve P defficiency</vt:lpstr>
      <vt:lpstr>Prezentace aplikace PowerPoint</vt:lpstr>
      <vt:lpstr>Correction of soil pH level</vt:lpstr>
      <vt:lpstr>Soil pH around the world?</vt:lpstr>
      <vt:lpstr>Prezentace aplikace PowerPoint</vt:lpstr>
      <vt:lpstr>Local aplication of phosphorus fertilizers</vt:lpstr>
      <vt:lpstr>Prezentace aplikace PowerPoint</vt:lpstr>
      <vt:lpstr>Foliar application of P-fertilizers</vt:lpstr>
      <vt:lpstr>„Importance“ of foliar P application</vt:lpstr>
      <vt:lpstr>Prezentace aplikace PowerPoint</vt:lpstr>
      <vt:lpstr>                       (definition according to EBIC, 2020)</vt:lpstr>
      <vt:lpstr>Prezentace aplikace PowerPoint</vt:lpstr>
      <vt:lpstr>Biostimulants - principles</vt:lpstr>
      <vt:lpstr>Examples of biostimulats</vt:lpstr>
      <vt:lpstr>Using of biostiomulants - positives</vt:lpstr>
      <vt:lpstr>Using of biostimulants - negatives</vt:lpstr>
      <vt:lpstr>Prezentace aplikace PowerPoint</vt:lpstr>
      <vt:lpstr>Prezentace aplikace PowerPoint</vt:lpstr>
      <vt:lpstr>Long term experiments with maize monoculture</vt:lpstr>
      <vt:lpstr>Selected treatments – yearly doses</vt:lpstr>
      <vt:lpstr>Evaluated parameters</vt:lpstr>
      <vt:lpstr>Dry biomass yield</vt:lpstr>
      <vt:lpstr>Yearly phosphorus balance</vt:lpstr>
      <vt:lpstr>Topsoil after 27 years</vt:lpstr>
      <vt:lpstr>Summary</vt:lpstr>
      <vt:lpstr>Prezentace aplikace PowerPoint</vt:lpstr>
    </vt:vector>
  </TitlesOfParts>
  <Company>CZU - FAPPZ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Phosphorus – underestimated strategic plant nutrient</dc:title>
  <dc:creator>reviewer</dc:creator>
  <cp:lastModifiedBy>Reviewer</cp:lastModifiedBy>
  <cp:revision>82</cp:revision>
  <dcterms:created xsi:type="dcterms:W3CDTF">2023-04-25T10:43:43Z</dcterms:created>
  <dcterms:modified xsi:type="dcterms:W3CDTF">2024-04-10T10:31:51Z</dcterms:modified>
</cp:coreProperties>
</file>