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513" r:id="rId9"/>
    <p:sldId id="512" r:id="rId10"/>
    <p:sldId id="510" r:id="rId11"/>
    <p:sldId id="499" r:id="rId12"/>
    <p:sldId id="509" r:id="rId13"/>
    <p:sldId id="491" r:id="rId14"/>
    <p:sldId id="516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  <p:sldId id="508" r:id="rId24"/>
    <p:sldId id="514" r:id="rId25"/>
    <p:sldId id="515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A2315-9B21-5DF2-9A85-C6010C4DB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593A7A-1572-49D6-54A5-F4FFF3986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B3170A-A8A7-CC30-6A94-4096EF7B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866CB8-F6FD-C0AE-4320-4193B90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A2450E-D7ED-1B63-FA58-E9203EF1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54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AA201-1FBD-5010-66B8-B12E5139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C1AFEA-3566-C3B6-8DC7-DD71EEA1D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8DE781-A139-FF1D-7059-B24C06DE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A7B758-7700-2158-CA83-948B18C8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ED75BE-375B-8008-9145-E0D301BB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57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D73DE65-2B70-DCF6-B324-0500AF316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A9DF7C-E11B-799B-E6C0-BA550C115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7C6CD-FC66-196A-750C-C1150D0F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02A118-9183-085D-5B37-BD34B4E5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B80EA-B033-9223-E3D8-CDC80825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54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70556-34F9-12C6-BD0C-BA1D3DC9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24B2DF-075A-246B-D754-437382662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E94049-7470-A61B-B98E-58B2A0A6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058BE7-185F-66B7-7F69-1719FFE0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729C58-CB1C-BF16-ECA9-D99F6E92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29D31-F911-644F-CE8F-E0F0D589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3BF4D6-671A-F945-0422-F53028174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DC9B70-0760-4889-C050-DCFF0606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2207E6-0320-6E2F-9357-E2BFB388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8D391C-E5ED-E385-73FB-EE2C1304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70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BCA34-2471-0244-D819-EC9302D83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C436B-7E0A-4A05-81A4-8583916A0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9EF273-CE7C-8D50-0E02-025B8128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C439C2-DC98-457A-6A8B-B4A0B7CF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3CE4CC-BD88-011E-0525-C10EEDD7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441FF6-5748-984E-C810-3850AB4C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45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F1C4C6-D269-696B-8438-6A5457D9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C59247-8D41-D617-56D4-6BA96E8F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D339D5-06AE-2F23-23F1-17373D41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3E3D1C-E408-5229-8094-B347926B8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617F86-2A2A-86B3-DDCD-46AE2E2F6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A543542-E7BB-7142-34DA-93D913F3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83916A-151C-8D2D-D735-7B8FAEFA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C94FC09-C9F3-6B07-36CD-5572E3F6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1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E88FF-DEE1-5169-9321-CA097B3A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AC72D7-9B78-386A-37B0-74F48B40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AE69A7-042C-6B3D-0D07-E17BB895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C6F813-62D3-A9CC-B736-51DB0D8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92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A43B76-A9A0-93DB-7146-7319CACE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9105CF-3B0A-BFD5-D939-B191BD56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7C5E69-A636-C4E4-6D33-862E7F1E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94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36822-2C94-DEFF-A98E-AA71A91F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2C612-AFC2-2BEB-5771-31CE602AB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2874BF-D317-4640-94CC-DD2F09DF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726601-5BC1-D60C-15AC-8E9777A3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D1D101-E7F7-FFD2-7C70-89BDC65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998430-E35B-4B36-AE67-59081534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32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AC67C-541E-5D88-34DC-A063D0E2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5A019BE-16AA-8810-63DF-26C2D94D6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C06F95-4A6B-5653-E995-32352CC05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0C1FB9-88A6-6897-D0FC-89767872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86FFCD-CDF9-941C-A4CF-433D475B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65F4BD-37F3-9B78-3382-A5954812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0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B112987-0B12-53D8-CC7B-7E081AD2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30238F-0FD5-A31A-C4A3-B5E897E0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C78A7E-E765-3F42-9BCF-AF2A9FB3C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61FC-5C8A-48F1-AB44-23D7D3541000}" type="datetimeFigureOut">
              <a:rPr lang="cs-CZ" smtClean="0"/>
              <a:t>15.02.2024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C5CE6C-CC8A-EB5F-026A-692CCC54E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8E33A8-493F-A57F-C0B2-A70BACC78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3AD1B-1D0D-4DE9-9815-0897EC458A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28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732FF-EE32-2414-0B79-95710D834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Soil</a:t>
            </a:r>
            <a:r>
              <a:rPr lang="cs-CZ" dirty="0"/>
              <a:t> and Plant </a:t>
            </a:r>
            <a:r>
              <a:rPr lang="cs-CZ" dirty="0" err="1"/>
              <a:t>relationship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11F255-C261-17A2-CFD7-CD98E4E2FF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5DED98-2D24-E1AF-89B5-30199B64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0E46D34-17D2-72DA-263E-999A4A0D2F04}"/>
              </a:ext>
            </a:extLst>
          </p:cNvPr>
          <p:cNvSpPr/>
          <p:nvPr/>
        </p:nvSpPr>
        <p:spPr>
          <a:xfrm>
            <a:off x="0" y="3602038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 err="1">
                <a:ln/>
                <a:solidFill>
                  <a:schemeClr val="bg1"/>
                </a:solidFill>
              </a:rPr>
              <a:t>Soil</a:t>
            </a:r>
            <a:endParaRPr lang="cs-CZ" sz="8800" b="1" dirty="0">
              <a:ln/>
              <a:solidFill>
                <a:schemeClr val="bg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D64D571-EA3A-070E-5CE5-FE80DEB26BC9}"/>
              </a:ext>
            </a:extLst>
          </p:cNvPr>
          <p:cNvSpPr/>
          <p:nvPr/>
        </p:nvSpPr>
        <p:spPr>
          <a:xfrm>
            <a:off x="1689846" y="3010367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&amp;</a:t>
            </a:r>
            <a:endParaRPr lang="cs-CZ" sz="88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787D31B-3A52-D198-6A30-F60AE822EF4A}"/>
              </a:ext>
            </a:extLst>
          </p:cNvPr>
          <p:cNvSpPr/>
          <p:nvPr/>
        </p:nvSpPr>
        <p:spPr>
          <a:xfrm>
            <a:off x="4016188" y="2706075"/>
            <a:ext cx="2635623" cy="920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bg1"/>
                </a:solidFill>
              </a:rPr>
              <a:t>Plant</a:t>
            </a:r>
            <a:endParaRPr lang="cs-CZ" sz="8800" b="1" dirty="0">
              <a:ln/>
              <a:solidFill>
                <a:schemeClr val="bg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CAD3DCA-4CE9-9860-1D47-70D3F8DC7E97}"/>
              </a:ext>
            </a:extLst>
          </p:cNvPr>
          <p:cNvSpPr/>
          <p:nvPr/>
        </p:nvSpPr>
        <p:spPr>
          <a:xfrm>
            <a:off x="5701552" y="3678358"/>
            <a:ext cx="6364943" cy="920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bg1"/>
                </a:solidFill>
              </a:rPr>
              <a:t>Relationship</a:t>
            </a:r>
            <a:endParaRPr lang="cs-CZ" sz="8800" b="1" dirty="0">
              <a:ln/>
              <a:solidFill>
                <a:schemeClr val="bg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BBC1F58-44BA-ADC5-6D19-5CCE716ADAFC}"/>
              </a:ext>
            </a:extLst>
          </p:cNvPr>
          <p:cNvSpPr/>
          <p:nvPr/>
        </p:nvSpPr>
        <p:spPr>
          <a:xfrm>
            <a:off x="7312958" y="5735637"/>
            <a:ext cx="6364943" cy="920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/>
                <a:solidFill>
                  <a:schemeClr val="bg1"/>
                </a:solidFill>
              </a:rPr>
              <a:t>      </a:t>
            </a:r>
            <a:r>
              <a:rPr lang="en-US" sz="3200" b="1" dirty="0">
                <a:ln/>
                <a:solidFill>
                  <a:schemeClr val="bg1"/>
                </a:solidFill>
              </a:rPr>
              <a:t>Martin </a:t>
            </a:r>
            <a:r>
              <a:rPr lang="en-US" sz="3200" b="1" dirty="0" err="1">
                <a:ln/>
                <a:solidFill>
                  <a:schemeClr val="bg1"/>
                </a:solidFill>
              </a:rPr>
              <a:t>Kulh</a:t>
            </a:r>
            <a:r>
              <a:rPr lang="cs-CZ" sz="3200" b="1" dirty="0">
                <a:ln/>
                <a:solidFill>
                  <a:schemeClr val="bg1"/>
                </a:solidFill>
              </a:rPr>
              <a:t>á</a:t>
            </a:r>
            <a:r>
              <a:rPr lang="en-US" sz="3200" b="1" dirty="0">
                <a:ln/>
                <a:solidFill>
                  <a:schemeClr val="bg1"/>
                </a:solidFill>
              </a:rPr>
              <a:t>nek</a:t>
            </a:r>
            <a:endParaRPr lang="cs-CZ" sz="3200" b="1" dirty="0">
              <a:ln/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ln/>
                <a:solidFill>
                  <a:schemeClr val="bg1"/>
                </a:solidFill>
              </a:rPr>
              <a:t>A357</a:t>
            </a:r>
          </a:p>
          <a:p>
            <a:pPr algn="ctr"/>
            <a:r>
              <a:rPr lang="cs-CZ" sz="3200" b="1" dirty="0">
                <a:ln/>
                <a:solidFill>
                  <a:schemeClr val="bg1"/>
                </a:solidFill>
              </a:rPr>
              <a:t>kulhanek</a:t>
            </a:r>
            <a:r>
              <a:rPr lang="en-US" sz="3200" b="1" dirty="0">
                <a:ln/>
                <a:solidFill>
                  <a:schemeClr val="bg1"/>
                </a:solidFill>
              </a:rPr>
              <a:t>@</a:t>
            </a:r>
            <a:r>
              <a:rPr lang="cs-CZ" sz="3200" b="1" dirty="0">
                <a:ln/>
                <a:solidFill>
                  <a:schemeClr val="bg1"/>
                </a:solidFill>
              </a:rPr>
              <a:t>af.czu.cz</a:t>
            </a:r>
          </a:p>
        </p:txBody>
      </p:sp>
    </p:spTree>
    <p:extLst>
      <p:ext uri="{BB962C8B-B14F-4D97-AF65-F5344CB8AC3E}">
        <p14:creationId xmlns:p14="http://schemas.microsoft.com/office/powerpoint/2010/main" val="22613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36E44-BD4D-80EA-1651-2DE21170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081430"/>
            <a:ext cx="10515600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b="1" dirty="0">
                <a:ln/>
              </a:rPr>
              <a:t>pH and </a:t>
            </a:r>
            <a:r>
              <a:rPr lang="cs-CZ" b="1" dirty="0" err="1">
                <a:ln/>
              </a:rPr>
              <a:t>content</a:t>
            </a:r>
            <a:r>
              <a:rPr lang="cs-CZ" b="1" dirty="0">
                <a:ln/>
              </a:rPr>
              <a:t> of </a:t>
            </a:r>
            <a:r>
              <a:rPr lang="cs-CZ" b="1" u="sng" dirty="0" err="1">
                <a:ln/>
                <a:solidFill>
                  <a:srgbClr val="00B050"/>
                </a:solidFill>
              </a:rPr>
              <a:t>bioavailable</a:t>
            </a:r>
            <a:r>
              <a:rPr lang="cs-CZ" b="1" dirty="0">
                <a:ln/>
                <a:solidFill>
                  <a:schemeClr val="accent3"/>
                </a:solidFill>
              </a:rPr>
              <a:t> </a:t>
            </a:r>
            <a:r>
              <a:rPr lang="cs-CZ" b="1" dirty="0" err="1">
                <a:ln/>
              </a:rPr>
              <a:t>nutrients</a:t>
            </a:r>
            <a:endParaRPr lang="cs-CZ" b="1" dirty="0">
              <a:ln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4B93CFF-E3A6-806A-E2AA-34AD246739D3}"/>
              </a:ext>
            </a:extLst>
          </p:cNvPr>
          <p:cNvSpPr txBox="1">
            <a:spLocks/>
          </p:cNvSpPr>
          <p:nvPr/>
        </p:nvSpPr>
        <p:spPr>
          <a:xfrm>
            <a:off x="2129118" y="2709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n/>
              </a:rPr>
              <a:t>Agrochemical</a:t>
            </a:r>
            <a:r>
              <a:rPr lang="cs-CZ" b="1" dirty="0">
                <a:ln/>
              </a:rPr>
              <a:t> </a:t>
            </a:r>
            <a:r>
              <a:rPr lang="cs-CZ" b="1" dirty="0" err="1">
                <a:ln/>
              </a:rPr>
              <a:t>soil</a:t>
            </a:r>
            <a:r>
              <a:rPr lang="cs-CZ" b="1" dirty="0">
                <a:ln/>
              </a:rPr>
              <a:t> testing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4555A3-E098-4FFA-C05B-F0D152E8E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0" y="0"/>
            <a:ext cx="1886213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3CCDF3C-7EC1-A144-3C1C-F64846DE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59" y="244277"/>
            <a:ext cx="9144000" cy="642855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777EA6-8EAC-B3B5-181A-CB73B061290D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245111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ECB00D6-445C-743E-EA09-3F2AB90C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40" y="0"/>
            <a:ext cx="9030960" cy="657316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3596B67-A5B2-FEC1-3F75-DF2C367D8146}"/>
              </a:ext>
            </a:extLst>
          </p:cNvPr>
          <p:cNvSpPr/>
          <p:nvPr/>
        </p:nvSpPr>
        <p:spPr>
          <a:xfrm>
            <a:off x="3312459" y="6203835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1022B3A-48F1-EAFB-6394-9CF8F023F421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1993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365236E3-AE2F-D9D1-21DC-3E308247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74781"/>
            <a:ext cx="5724128" cy="3508148"/>
          </a:xfrm>
          <a:prstGeom prst="rect">
            <a:avLst/>
          </a:prstGeom>
        </p:spPr>
      </p:pic>
      <p:pic>
        <p:nvPicPr>
          <p:cNvPr id="182274" name="Picture 2" descr="C:\Users\uzivatel\Desktop\Obrázek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416" y="202332"/>
            <a:ext cx="5652121" cy="3501008"/>
          </a:xfrm>
          <a:prstGeom prst="rect">
            <a:avLst/>
          </a:prstGeom>
          <a:noFill/>
        </p:spPr>
      </p:pic>
      <p:sp>
        <p:nvSpPr>
          <p:cNvPr id="6" name="Šipka dolů 5"/>
          <p:cNvSpPr/>
          <p:nvPr/>
        </p:nvSpPr>
        <p:spPr>
          <a:xfrm rot="19254201">
            <a:off x="5875050" y="3215051"/>
            <a:ext cx="360040" cy="520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082" y="176362"/>
            <a:ext cx="206760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1999 - 2004</a:t>
            </a:r>
          </a:p>
        </p:txBody>
      </p:sp>
      <p:sp>
        <p:nvSpPr>
          <p:cNvPr id="8" name="Obdélník 7"/>
          <p:cNvSpPr/>
          <p:nvPr/>
        </p:nvSpPr>
        <p:spPr>
          <a:xfrm>
            <a:off x="4087906" y="4030216"/>
            <a:ext cx="200809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2017 - 2022</a:t>
            </a:r>
          </a:p>
        </p:txBody>
      </p:sp>
      <p:sp>
        <p:nvSpPr>
          <p:cNvPr id="10" name="Rovnoramenný trojúhelník 9"/>
          <p:cNvSpPr/>
          <p:nvPr/>
        </p:nvSpPr>
        <p:spPr>
          <a:xfrm rot="10800000">
            <a:off x="10304911" y="471571"/>
            <a:ext cx="504056" cy="2592288"/>
          </a:xfrm>
          <a:prstGeom prst="triangle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říž 10"/>
          <p:cNvSpPr/>
          <p:nvPr/>
        </p:nvSpPr>
        <p:spPr>
          <a:xfrm>
            <a:off x="11135235" y="332656"/>
            <a:ext cx="432048" cy="432048"/>
          </a:xfrm>
          <a:prstGeom prst="plus">
            <a:avLst>
              <a:gd name="adj" fmla="val 41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1135235" y="2991851"/>
            <a:ext cx="432048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B5E7471-3777-0A2D-B875-570F7B654B3C}"/>
              </a:ext>
            </a:extLst>
          </p:cNvPr>
          <p:cNvSpPr/>
          <p:nvPr/>
        </p:nvSpPr>
        <p:spPr>
          <a:xfrm>
            <a:off x="18082" y="6413597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</p:spTree>
    <p:extLst>
      <p:ext uri="{BB962C8B-B14F-4D97-AF65-F5344CB8AC3E}">
        <p14:creationId xmlns:p14="http://schemas.microsoft.com/office/powerpoint/2010/main" val="269495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48540-C15F-4F73-94C2-A9FA8E57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C014CA0-07CC-4318-AF82-4E6E84F49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31"/>
            <a:ext cx="6789150" cy="451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0E3BD9-6E10-44CB-BB29-80563FFE7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7" y="1767607"/>
            <a:ext cx="7402843" cy="509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5A25392-374F-42F2-B265-7DC4DBE52831}"/>
              </a:ext>
            </a:extLst>
          </p:cNvPr>
          <p:cNvSpPr/>
          <p:nvPr/>
        </p:nvSpPr>
        <p:spPr>
          <a:xfrm>
            <a:off x="5341059" y="259208"/>
            <a:ext cx="6985528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P </a:t>
            </a:r>
            <a:r>
              <a:rPr lang="cs-CZ" sz="8800" b="1" dirty="0" err="1">
                <a:ln/>
                <a:solidFill>
                  <a:srgbClr val="C00000"/>
                </a:solidFill>
              </a:rPr>
              <a:t>deficiency</a:t>
            </a:r>
            <a:endParaRPr lang="cs-CZ" sz="8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3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F49EE6E-4E22-B797-B559-2CE1CEAC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047" y="29207"/>
            <a:ext cx="9144000" cy="679958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DB3A715-5BA7-94C0-822B-AF4BB4C78E21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98BDB48-AC30-5048-A8F5-6467DEBE4D23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3993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2EA61C4-12D6-3B64-F64D-D7004D05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133"/>
            <a:ext cx="9144000" cy="676373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CC1937E-6370-3ECA-5440-6A272A68D96A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2EC1E68-A1C2-C214-5732-C7B73D8BB246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186366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67C216C-B079-B5F7-29B8-469CDB52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954"/>
            <a:ext cx="9144000" cy="676609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240F070-A95D-0B5F-E90F-218DD6709E8D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6BA9951-0D7B-D893-5199-7BB483FF7C99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3244758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C84E72-C02E-F2A4-94D3-0D8F12B8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2540"/>
            <a:ext cx="9144000" cy="671291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76E8915-A827-9FEC-2055-17622F26B3C4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12D52A3-AEA8-55F2-19D0-E967EB30565D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2610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C9B5-7073-D6E9-1A6C-F83781B7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602B15-2571-24A9-9657-B7F7A937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40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60FC13F-CE41-631F-246C-2FE67729BF64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A62FEC4-18EE-2582-15A6-215AE1533B84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/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0912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7C074-A73E-2EBC-4C31-46266DE8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212" y="88624"/>
            <a:ext cx="10515600" cy="1325563"/>
          </a:xfrm>
        </p:spPr>
        <p:txBody>
          <a:bodyPr/>
          <a:lstStyle/>
          <a:p>
            <a:r>
              <a:rPr lang="cs-CZ" dirty="0" err="1"/>
              <a:t>Programme</a:t>
            </a:r>
            <a:r>
              <a:rPr lang="cs-CZ" dirty="0"/>
              <a:t> of </a:t>
            </a:r>
            <a:r>
              <a:rPr lang="cs-CZ" dirty="0" err="1"/>
              <a:t>classes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562CEE-84CE-8A1C-9929-190AEC11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2265" cy="137179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9CCA84-FAE3-6098-9BA6-1D1BC7A21BC0}"/>
              </a:ext>
            </a:extLst>
          </p:cNvPr>
          <p:cNvSpPr txBox="1"/>
          <p:nvPr/>
        </p:nvSpPr>
        <p:spPr>
          <a:xfrm>
            <a:off x="1187454" y="1732056"/>
            <a:ext cx="1032322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/>
              <a:t> </a:t>
            </a:r>
            <a:r>
              <a:rPr lang="cs-CZ" altLang="cs-CZ" sz="2400" b="1" dirty="0">
                <a:cs typeface="Times New Roman" panose="02020603050405020304" pitchFamily="18" charset="0"/>
              </a:rPr>
              <a:t>1.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</a:rPr>
              <a:t>- </a:t>
            </a:r>
            <a:r>
              <a:rPr lang="en-US" altLang="cs-CZ" sz="2000" dirty="0">
                <a:cs typeface="Times New Roman" panose="02020603050405020304" pitchFamily="18" charset="0"/>
              </a:rPr>
              <a:t>information about </a:t>
            </a:r>
            <a:r>
              <a:rPr lang="en-US" altLang="cs-CZ" sz="2000" dirty="0" err="1">
                <a:cs typeface="Times New Roman" panose="02020603050405020304" pitchFamily="18" charset="0"/>
              </a:rPr>
              <a:t>programme</a:t>
            </a:r>
            <a:r>
              <a:rPr lang="en-US" altLang="cs-CZ" sz="2000" dirty="0"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cs-CZ" altLang="cs-CZ" sz="2000" dirty="0">
                <a:cs typeface="Times New Roman" panose="02020603050405020304" pitchFamily="18" charset="0"/>
              </a:rPr>
              <a:t>     </a:t>
            </a:r>
            <a:r>
              <a:rPr lang="cs-CZ" altLang="cs-CZ" sz="2000" b="1" dirty="0">
                <a:cs typeface="Times New Roman" panose="02020603050405020304" pitchFamily="18" charset="0"/>
              </a:rPr>
              <a:t>15.</a:t>
            </a:r>
            <a:r>
              <a:rPr lang="en-US" altLang="cs-CZ" sz="2000" b="1" dirty="0"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cs typeface="Times New Roman" panose="02020603050405020304" pitchFamily="18" charset="0"/>
              </a:rPr>
              <a:t>2</a:t>
            </a:r>
            <a:r>
              <a:rPr lang="en-US" altLang="cs-CZ" sz="2000" b="1" dirty="0">
                <a:cs typeface="Times New Roman" panose="02020603050405020304" pitchFamily="18" charset="0"/>
              </a:rPr>
              <a:t>. 202</a:t>
            </a:r>
            <a:r>
              <a:rPr lang="cs-CZ" altLang="cs-CZ" sz="2000" b="1" dirty="0">
                <a:cs typeface="Times New Roman" panose="02020603050405020304" pitchFamily="18" charset="0"/>
              </a:rPr>
              <a:t>4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  <a:endParaRPr lang="cs-CZ" altLang="cs-CZ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request for credit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22. 2. 2024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safety of work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the principles of soil testing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      </a:t>
            </a:r>
            <a:r>
              <a:rPr lang="en-US" altLang="cs-CZ" sz="2000" dirty="0"/>
              <a:t>- agrochemical soil testing in the Czech Republic</a:t>
            </a:r>
            <a:endParaRPr lang="cs-CZ" altLang="cs-CZ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      - </a:t>
            </a:r>
            <a:r>
              <a:rPr lang="cs-CZ" altLang="cs-CZ" sz="2000" dirty="0" err="1"/>
              <a:t>cycles</a:t>
            </a:r>
            <a:r>
              <a:rPr lang="cs-CZ" altLang="cs-CZ" sz="2000" dirty="0"/>
              <a:t> of </a:t>
            </a:r>
            <a:r>
              <a:rPr lang="cs-CZ" altLang="cs-CZ" sz="2000" dirty="0" err="1"/>
              <a:t>nutrients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C88084-46E9-3968-E18C-CA7546F936EB}"/>
              </a:ext>
            </a:extLst>
          </p:cNvPr>
          <p:cNvSpPr txBox="1"/>
          <p:nvPr/>
        </p:nvSpPr>
        <p:spPr>
          <a:xfrm>
            <a:off x="1187454" y="4052167"/>
            <a:ext cx="105155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cs typeface="Times New Roman" panose="02020603050405020304" pitchFamily="18" charset="0"/>
              </a:rPr>
              <a:t>2.</a:t>
            </a:r>
            <a:r>
              <a:rPr lang="cs-CZ" altLang="cs-CZ" sz="2400" dirty="0">
                <a:cs typeface="Times New Roman" panose="02020603050405020304" pitchFamily="18" charset="0"/>
              </a:rPr>
              <a:t>  </a:t>
            </a:r>
            <a:r>
              <a:rPr lang="cs-CZ" altLang="cs-CZ" sz="2000" dirty="0">
                <a:cs typeface="Times New Roman" panose="02020603050405020304" pitchFamily="18" charset="0"/>
              </a:rPr>
              <a:t>- </a:t>
            </a:r>
            <a:r>
              <a:rPr lang="en-US" altLang="cs-CZ" sz="2000" dirty="0">
                <a:cs typeface="Times New Roman" panose="02020603050405020304" pitchFamily="18" charset="0"/>
              </a:rPr>
              <a:t>soil pH determination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29</a:t>
            </a:r>
            <a:r>
              <a:rPr lang="en-US" altLang="cs-CZ" sz="2000" b="1" dirty="0">
                <a:cs typeface="Times New Roman" panose="02020603050405020304" pitchFamily="18" charset="0"/>
              </a:rPr>
              <a:t>. 2. 202</a:t>
            </a:r>
            <a:r>
              <a:rPr lang="cs-CZ" altLang="cs-CZ" sz="2000" b="1" dirty="0">
                <a:cs typeface="Times New Roman" panose="02020603050405020304" pitchFamily="18" charset="0"/>
              </a:rPr>
              <a:t>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  <a:endParaRPr lang="en-US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salinity determination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7. 3. 2024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determination of carbonate content in soil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 - evaluation of obtained results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      - </a:t>
            </a:r>
            <a:r>
              <a:rPr lang="cs-CZ" altLang="cs-CZ" sz="2000" dirty="0" err="1">
                <a:cs typeface="Times New Roman" panose="02020603050405020304" pitchFamily="18" charset="0"/>
              </a:rPr>
              <a:t>potassium</a:t>
            </a:r>
            <a:r>
              <a:rPr lang="cs-CZ" altLang="cs-CZ" sz="2000" dirty="0">
                <a:cs typeface="Times New Roman" panose="02020603050405020304" pitchFamily="18" charset="0"/>
              </a:rPr>
              <a:t> (MIII, H</a:t>
            </a:r>
            <a:r>
              <a:rPr lang="cs-CZ" altLang="cs-CZ" sz="2000" baseline="-25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O)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8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627F-B572-3458-580F-F04D61BFA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AECEEB-488C-309C-1133-BB989394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7299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BD035B2-F3D9-D137-B6BB-6169B536A614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07BF203-BF6E-9E71-804B-F10B8F510FF8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 err="1">
                <a:ln/>
                <a:solidFill>
                  <a:srgbClr val="C00000"/>
                </a:solidFill>
              </a:rPr>
              <a:t>Cu</a:t>
            </a:r>
            <a:endParaRPr lang="cs-CZ" sz="8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07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29E2-E321-3A70-02F3-C7F5FE2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987778-EEB2-A387-CEC3-A9BFB2E58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86117"/>
            <a:ext cx="9144000" cy="677188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BEC2216-FDD0-CEE8-D7BB-3EF47D8B133B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C301AB4-57CB-4809-A035-B2C7B6C58B2D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>
                <a:ln/>
                <a:solidFill>
                  <a:srgbClr val="C00000"/>
                </a:solidFill>
              </a:rPr>
              <a:t>Zn</a:t>
            </a:r>
            <a:endParaRPr lang="cs-CZ" sz="8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0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0F9DE-8704-25F2-82DF-22504F3B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C3C9A8A-8DE5-1DB0-3D0C-DF5270F9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7431"/>
            <a:ext cx="9144000" cy="672056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1FC3CA-0C71-C275-E93F-C93DEDB29D6A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5D5B8FD-A5AB-E8CD-D7D1-5B2AF004BAF2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 err="1">
                <a:ln/>
                <a:solidFill>
                  <a:srgbClr val="C00000"/>
                </a:solidFill>
              </a:rPr>
              <a:t>Mn</a:t>
            </a:r>
            <a:endParaRPr lang="cs-CZ" sz="8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53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C3BA376-3EA7-FAF4-D442-A82395B9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01427"/>
            <a:ext cx="9144000" cy="675657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B2C674-555E-F856-75BA-7BAE557142C8}"/>
              </a:ext>
            </a:extLst>
          </p:cNvPr>
          <p:cNvSpPr/>
          <p:nvPr/>
        </p:nvSpPr>
        <p:spPr>
          <a:xfrm>
            <a:off x="2855259" y="6244391"/>
            <a:ext cx="17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Source: CISTA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D7EDA00-F230-D8C3-EAD0-37D07E633598}"/>
              </a:ext>
            </a:extLst>
          </p:cNvPr>
          <p:cNvSpPr/>
          <p:nvPr/>
        </p:nvSpPr>
        <p:spPr>
          <a:xfrm>
            <a:off x="0" y="2866883"/>
            <a:ext cx="2635623" cy="1183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800" b="1" dirty="0" err="1">
                <a:ln/>
                <a:solidFill>
                  <a:srgbClr val="C00000"/>
                </a:solidFill>
              </a:rPr>
              <a:t>Fe</a:t>
            </a:r>
            <a:endParaRPr lang="cs-CZ" sz="8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EED03-30D4-4DB8-8911-DC6678FB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862"/>
            <a:ext cx="10515600" cy="1325563"/>
          </a:xfrm>
        </p:spPr>
        <p:txBody>
          <a:bodyPr/>
          <a:lstStyle/>
          <a:p>
            <a:r>
              <a:rPr lang="cs-CZ" dirty="0" err="1"/>
              <a:t>Requests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liming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1820C0-54D0-4050-913F-EE1F2AB48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840A8E7-3058-4794-93B8-C3A2BD16F36A}"/>
              </a:ext>
            </a:extLst>
          </p:cNvPr>
          <p:cNvSpPr/>
          <p:nvPr/>
        </p:nvSpPr>
        <p:spPr>
          <a:xfrm>
            <a:off x="0" y="1652257"/>
            <a:ext cx="12192000" cy="5205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10EEB0-13D7-4DF9-9DDB-B833FF1A24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955" y="2866551"/>
            <a:ext cx="5427024" cy="33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EED03-30D4-4DB8-8911-DC6678FB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862"/>
            <a:ext cx="10515600" cy="1325563"/>
          </a:xfrm>
        </p:spPr>
        <p:txBody>
          <a:bodyPr/>
          <a:lstStyle/>
          <a:p>
            <a:r>
              <a:rPr lang="cs-CZ" dirty="0" err="1"/>
              <a:t>Requests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liming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1820C0-54D0-4050-913F-EE1F2AB48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840A8E7-3058-4794-93B8-C3A2BD16F36A}"/>
              </a:ext>
            </a:extLst>
          </p:cNvPr>
          <p:cNvSpPr/>
          <p:nvPr/>
        </p:nvSpPr>
        <p:spPr>
          <a:xfrm>
            <a:off x="0" y="1652257"/>
            <a:ext cx="12192000" cy="5205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20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D1B3D-B971-332A-29AF-B915E8424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CA6E6-8157-8E5B-8CF8-358AF262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212" y="88624"/>
            <a:ext cx="10515600" cy="1325563"/>
          </a:xfrm>
        </p:spPr>
        <p:txBody>
          <a:bodyPr/>
          <a:lstStyle/>
          <a:p>
            <a:r>
              <a:rPr lang="cs-CZ" dirty="0" err="1"/>
              <a:t>Programme</a:t>
            </a:r>
            <a:r>
              <a:rPr lang="cs-CZ" dirty="0"/>
              <a:t> of </a:t>
            </a:r>
            <a:r>
              <a:rPr lang="cs-CZ" dirty="0" err="1"/>
              <a:t>classes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071848-A21A-AB24-FEE6-B843CA8A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2265" cy="137179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5663B74-6809-3AA2-E72D-B59F714CB176}"/>
              </a:ext>
            </a:extLst>
          </p:cNvPr>
          <p:cNvSpPr txBox="1"/>
          <p:nvPr/>
        </p:nvSpPr>
        <p:spPr>
          <a:xfrm>
            <a:off x="582706" y="1992608"/>
            <a:ext cx="1126415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3.</a:t>
            </a:r>
            <a:r>
              <a:rPr lang="cs-CZ" altLang="cs-CZ" sz="2000" dirty="0">
                <a:cs typeface="Times New Roman" panose="02020603050405020304" pitchFamily="18" charset="0"/>
              </a:rPr>
              <a:t>   </a:t>
            </a:r>
            <a:r>
              <a:rPr lang="en-US" altLang="cs-CZ" sz="2000" dirty="0">
                <a:cs typeface="Times New Roman" panose="02020603050405020304" pitchFamily="18" charset="0"/>
              </a:rPr>
              <a:t>- determination of plant-available soil </a:t>
            </a:r>
            <a:r>
              <a:rPr lang="cs-CZ" altLang="cs-CZ" sz="2000" dirty="0" err="1">
                <a:cs typeface="Times New Roman" panose="02020603050405020304" pitchFamily="18" charset="0"/>
              </a:rPr>
              <a:t>phosphorus</a:t>
            </a:r>
            <a:r>
              <a:rPr lang="en-US" altLang="cs-CZ" sz="2000" dirty="0">
                <a:cs typeface="Times New Roman" panose="02020603050405020304" pitchFamily="18" charset="0"/>
              </a:rPr>
              <a:t>                                         </a:t>
            </a:r>
            <a:r>
              <a:rPr lang="cs-CZ" altLang="cs-CZ" sz="2000" dirty="0">
                <a:cs typeface="Times New Roman" panose="02020603050405020304" pitchFamily="18" charset="0"/>
              </a:rPr>
              <a:t>      </a:t>
            </a:r>
            <a:r>
              <a:rPr lang="cs-CZ" altLang="cs-CZ" sz="2000" b="1" dirty="0">
                <a:cs typeface="Times New Roman" panose="02020603050405020304" pitchFamily="18" charset="0"/>
              </a:rPr>
              <a:t>14.</a:t>
            </a:r>
            <a:r>
              <a:rPr lang="en-US" altLang="cs-CZ" sz="2000" b="1" dirty="0">
                <a:cs typeface="Times New Roman" panose="02020603050405020304" pitchFamily="18" charset="0"/>
              </a:rPr>
              <a:t> 3. 202</a:t>
            </a:r>
            <a:r>
              <a:rPr lang="cs-CZ" altLang="cs-CZ" sz="2000" b="1" dirty="0">
                <a:cs typeface="Times New Roman" panose="02020603050405020304" pitchFamily="18" charset="0"/>
              </a:rPr>
              <a:t>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en-US" altLang="cs-CZ" sz="2000" dirty="0">
                <a:cs typeface="Times New Roman" panose="02020603050405020304" pitchFamily="18" charset="0"/>
              </a:rPr>
              <a:t>  - </a:t>
            </a:r>
            <a:r>
              <a:rPr lang="cs-CZ" altLang="cs-CZ" sz="2000" dirty="0">
                <a:cs typeface="Times New Roman" panose="02020603050405020304" pitchFamily="18" charset="0"/>
              </a:rPr>
              <a:t>NO</a:t>
            </a:r>
            <a:r>
              <a:rPr lang="cs-CZ" altLang="cs-CZ" sz="2000" baseline="-25000" dirty="0">
                <a:cs typeface="Times New Roman" panose="02020603050405020304" pitchFamily="18" charset="0"/>
              </a:rPr>
              <a:t>3</a:t>
            </a:r>
            <a:r>
              <a:rPr lang="cs-CZ" altLang="cs-CZ" sz="2000" baseline="30000" dirty="0">
                <a:cs typeface="Times New Roman" panose="02020603050405020304" pitchFamily="18" charset="0"/>
              </a:rPr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 in </a:t>
            </a:r>
            <a:r>
              <a:rPr lang="cs-CZ" altLang="cs-CZ" sz="2000" dirty="0" err="1">
                <a:cs typeface="Times New Roman" panose="02020603050405020304" pitchFamily="18" charset="0"/>
              </a:rPr>
              <a:t>plants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21. 3. 2024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       - vitamin 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>       - </a:t>
            </a:r>
            <a:r>
              <a:rPr lang="en-US" altLang="cs-CZ" sz="2000" dirty="0">
                <a:cs typeface="Times New Roman" panose="02020603050405020304" pitchFamily="18" charset="0"/>
              </a:rPr>
              <a:t>evaluation of obtained results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>
                <a:cs typeface="Times New Roman" panose="02020603050405020304" pitchFamily="18" charset="0"/>
              </a:rPr>
              <a:t>4.</a:t>
            </a:r>
            <a:r>
              <a:rPr lang="en-US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en-US" altLang="cs-CZ" sz="2000" dirty="0">
                <a:cs typeface="Times New Roman" panose="02020603050405020304" pitchFamily="18" charset="0"/>
              </a:rPr>
              <a:t>- determination of </a:t>
            </a:r>
            <a:r>
              <a:rPr lang="cs-CZ" altLang="cs-CZ" sz="2000" dirty="0">
                <a:cs typeface="Times New Roman" panose="02020603050405020304" pitchFamily="18" charset="0"/>
              </a:rPr>
              <a:t>Ca and Mg in </a:t>
            </a:r>
            <a:r>
              <a:rPr lang="cs-CZ" altLang="cs-CZ" sz="2000" dirty="0" err="1">
                <a:cs typeface="Times New Roman" panose="02020603050405020304" pitchFamily="18" charset="0"/>
              </a:rPr>
              <a:t>water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</a:t>
            </a:r>
            <a:r>
              <a:rPr lang="en-US" altLang="cs-CZ" sz="2000" dirty="0">
                <a:cs typeface="Times New Roman" panose="02020603050405020304" pitchFamily="18" charset="0"/>
              </a:rPr>
              <a:t>                         </a:t>
            </a:r>
            <a:r>
              <a:rPr lang="cs-CZ" altLang="cs-CZ" sz="2000" dirty="0">
                <a:cs typeface="Times New Roman" panose="02020603050405020304" pitchFamily="18" charset="0"/>
              </a:rPr>
              <a:t>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28.</a:t>
            </a:r>
            <a:r>
              <a:rPr lang="en-US" altLang="cs-CZ" sz="2000" b="1" dirty="0">
                <a:cs typeface="Times New Roman" panose="02020603050405020304" pitchFamily="18" charset="0"/>
              </a:rPr>
              <a:t> 3. 202</a:t>
            </a:r>
            <a:r>
              <a:rPr lang="cs-CZ" altLang="cs-CZ" sz="2000" b="1" dirty="0">
                <a:cs typeface="Times New Roman" panose="02020603050405020304" pitchFamily="18" charset="0"/>
              </a:rPr>
              <a:t>4</a:t>
            </a:r>
            <a:r>
              <a:rPr lang="en-US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  <a:r>
              <a:rPr lang="en-US" altLang="cs-CZ" sz="2000" dirty="0">
                <a:cs typeface="Times New Roman" panose="02020603050405020304" pitchFamily="18" charset="0"/>
              </a:rPr>
              <a:t>  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 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en-US" altLang="cs-CZ" sz="2000" dirty="0">
                <a:cs typeface="Times New Roman" panose="02020603050405020304" pitchFamily="18" charset="0"/>
              </a:rPr>
              <a:t> - evaluation of obtained results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4. 4. 2024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r>
              <a:rPr lang="cs-CZ" altLang="cs-CZ" sz="2000" dirty="0">
                <a:cs typeface="Times New Roman" panose="02020603050405020304" pitchFamily="18" charset="0"/>
              </a:rPr>
              <a:t>      - </a:t>
            </a:r>
            <a:r>
              <a:rPr lang="en-US" altLang="cs-CZ" sz="2000" dirty="0">
                <a:cs typeface="Times New Roman" panose="02020603050405020304" pitchFamily="18" charset="0"/>
              </a:rPr>
              <a:t>performing of calculations (content of nutrients in soil, plant and fertilizers, CEC) 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Pts val="1600"/>
              <a:buFontTx/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974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60421-D9FB-6F47-1A05-DD70BB5B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E6493-B534-1403-FFEA-C0FCC048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212" y="88624"/>
            <a:ext cx="10515600" cy="1325563"/>
          </a:xfrm>
        </p:spPr>
        <p:txBody>
          <a:bodyPr/>
          <a:lstStyle/>
          <a:p>
            <a:r>
              <a:rPr lang="cs-CZ" dirty="0" err="1"/>
              <a:t>Programme</a:t>
            </a:r>
            <a:r>
              <a:rPr lang="cs-CZ" dirty="0"/>
              <a:t> of </a:t>
            </a:r>
            <a:r>
              <a:rPr lang="cs-CZ" dirty="0" err="1"/>
              <a:t>classes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CBA47D-39D6-286B-9D83-DABB19F28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2265" cy="137179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440248-98D1-5A92-AAC9-0DD62894588C}"/>
              </a:ext>
            </a:extLst>
          </p:cNvPr>
          <p:cNvSpPr txBox="1"/>
          <p:nvPr/>
        </p:nvSpPr>
        <p:spPr>
          <a:xfrm>
            <a:off x="575982" y="2252025"/>
            <a:ext cx="123040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Pts val="1600"/>
              <a:buFontTx/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5.</a:t>
            </a:r>
            <a:r>
              <a:rPr lang="cs-CZ" altLang="cs-CZ" sz="2000" dirty="0">
                <a:cs typeface="Times New Roman" panose="02020603050405020304" pitchFamily="18" charset="0"/>
              </a:rPr>
              <a:t>   - </a:t>
            </a:r>
            <a:r>
              <a:rPr lang="cs-CZ" altLang="cs-CZ" sz="2000" dirty="0" err="1">
                <a:cs typeface="Times New Roman" panose="02020603050405020304" pitchFamily="18" charset="0"/>
              </a:rPr>
              <a:t>presentations</a:t>
            </a:r>
            <a:r>
              <a:rPr lang="cs-CZ" altLang="cs-CZ" sz="2000" dirty="0">
                <a:cs typeface="Times New Roman" panose="02020603050405020304" pitchFamily="18" charset="0"/>
              </a:rPr>
              <a:t> of </a:t>
            </a:r>
            <a:r>
              <a:rPr lang="cs-CZ" altLang="cs-CZ" sz="2000" dirty="0" err="1">
                <a:cs typeface="Times New Roman" panose="02020603050405020304" pitchFamily="18" charset="0"/>
              </a:rPr>
              <a:t>students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11.</a:t>
            </a:r>
            <a:r>
              <a:rPr lang="en-US" altLang="cs-CZ" sz="2000" b="1" dirty="0">
                <a:cs typeface="Times New Roman" panose="02020603050405020304" pitchFamily="18" charset="0"/>
              </a:rPr>
              <a:t> 4. 202</a:t>
            </a:r>
            <a:r>
              <a:rPr lang="cs-CZ" altLang="cs-CZ" sz="2000" b="1" dirty="0">
                <a:cs typeface="Times New Roman" panose="02020603050405020304" pitchFamily="18" charset="0"/>
              </a:rPr>
              <a:t>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</a:t>
            </a:r>
            <a:r>
              <a:rPr lang="cs-CZ" altLang="cs-CZ" sz="2000" dirty="0">
                <a:cs typeface="Times New Roman" panose="02020603050405020304" pitchFamily="18" charset="0"/>
              </a:rPr>
              <a:t>  - </a:t>
            </a:r>
            <a:r>
              <a:rPr lang="cs-CZ" altLang="cs-CZ" sz="2000" dirty="0" err="1">
                <a:cs typeface="Times New Roman" panose="02020603050405020304" pitchFamily="18" charset="0"/>
              </a:rPr>
              <a:t>demonstration</a:t>
            </a:r>
            <a:r>
              <a:rPr lang="cs-CZ" altLang="cs-CZ" sz="2000" dirty="0">
                <a:cs typeface="Times New Roman" panose="02020603050405020304" pitchFamily="18" charset="0"/>
              </a:rPr>
              <a:t> of </a:t>
            </a:r>
            <a:r>
              <a:rPr lang="cs-CZ" altLang="cs-CZ" sz="2000" dirty="0" err="1">
                <a:cs typeface="Times New Roman" panose="02020603050405020304" pitchFamily="18" charset="0"/>
              </a:rPr>
              <a:t>vermicomposter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18. 4. 2024 </a:t>
            </a:r>
            <a:r>
              <a:rPr lang="cs-CZ" altLang="cs-CZ" sz="2000" dirty="0">
                <a:cs typeface="Times New Roman" panose="02020603050405020304" pitchFamily="18" charset="0"/>
              </a:rPr>
              <a:t>(Hanč)</a:t>
            </a:r>
            <a:endParaRPr lang="cs-CZ" altLang="cs-CZ" sz="20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Pts val="1600"/>
              <a:buFontTx/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6.</a:t>
            </a: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en-US" altLang="cs-CZ" sz="2000" dirty="0">
                <a:cs typeface="Times New Roman" panose="02020603050405020304" pitchFamily="18" charset="0"/>
              </a:rPr>
              <a:t>- presentations of students                                                                               </a:t>
            </a:r>
            <a:r>
              <a:rPr lang="cs-CZ" altLang="cs-CZ" sz="2000" dirty="0">
                <a:cs typeface="Times New Roman" panose="02020603050405020304" pitchFamily="18" charset="0"/>
              </a:rPr>
              <a:t>    </a:t>
            </a:r>
            <a:r>
              <a:rPr lang="cs-CZ" altLang="cs-CZ" sz="2000" b="1" dirty="0">
                <a:cs typeface="Times New Roman" panose="02020603050405020304" pitchFamily="18" charset="0"/>
              </a:rPr>
              <a:t>25</a:t>
            </a:r>
            <a:r>
              <a:rPr lang="en-US" altLang="cs-CZ" sz="2000" b="1" dirty="0">
                <a:cs typeface="Times New Roman" panose="02020603050405020304" pitchFamily="18" charset="0"/>
              </a:rPr>
              <a:t>. 4. 202</a:t>
            </a:r>
            <a:r>
              <a:rPr lang="cs-CZ" altLang="cs-CZ" sz="2000" b="1" dirty="0">
                <a:cs typeface="Times New Roman" panose="02020603050405020304" pitchFamily="18" charset="0"/>
              </a:rPr>
              <a:t>4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  <a:endParaRPr lang="cs-CZ" altLang="cs-CZ" sz="20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    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en-US" altLang="cs-CZ" sz="2000" dirty="0">
                <a:cs typeface="Times New Roman" panose="02020603050405020304" pitchFamily="18" charset="0"/>
              </a:rPr>
              <a:t>- credit</a:t>
            </a:r>
            <a:r>
              <a:rPr lang="cs-CZ" altLang="cs-CZ" sz="2000" dirty="0">
                <a:cs typeface="Times New Roman" panose="02020603050405020304" pitchFamily="18" charset="0"/>
              </a:rPr>
              <a:t>s</a:t>
            </a:r>
            <a:r>
              <a:rPr lang="en-US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cs-CZ" altLang="cs-CZ" sz="2000" b="1" dirty="0">
                <a:cs typeface="Times New Roman" panose="02020603050405020304" pitchFamily="18" charset="0"/>
              </a:rPr>
              <a:t>2. 5. 2024 </a:t>
            </a:r>
            <a:r>
              <a:rPr lang="cs-CZ" altLang="cs-CZ" sz="2000" dirty="0">
                <a:cs typeface="Times New Roman" panose="02020603050405020304" pitchFamily="18" charset="0"/>
              </a:rPr>
              <a:t>(Kulhánek)</a:t>
            </a:r>
            <a:endParaRPr lang="cs-CZ" altLang="cs-CZ" sz="20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>
                <a:cs typeface="Times New Roman" panose="02020603050405020304" pitchFamily="18" charset="0"/>
              </a:rPr>
              <a:t> </a:t>
            </a:r>
            <a:r>
              <a:rPr lang="cs-CZ" altLang="cs-CZ" sz="2000" dirty="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2129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A50DB-4C5E-EE19-9098-A512F0DB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303956"/>
            <a:ext cx="10515600" cy="1325563"/>
          </a:xfrm>
        </p:spPr>
        <p:txBody>
          <a:bodyPr/>
          <a:lstStyle/>
          <a:p>
            <a:r>
              <a:rPr lang="cs-CZ" dirty="0" err="1"/>
              <a:t>Requests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credit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25719-7372-0C2F-ED79-12ACCE26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48" y="2438399"/>
            <a:ext cx="10515600" cy="3967163"/>
          </a:xfrm>
        </p:spPr>
        <p:txBody>
          <a:bodyPr/>
          <a:lstStyle/>
          <a:p>
            <a:r>
              <a:rPr lang="cs-CZ" dirty="0" err="1"/>
              <a:t>Protocols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classes</a:t>
            </a:r>
            <a:endParaRPr lang="cs-CZ" dirty="0"/>
          </a:p>
          <a:p>
            <a:endParaRPr lang="cs-CZ" dirty="0"/>
          </a:p>
          <a:p>
            <a:r>
              <a:rPr lang="cs-CZ" dirty="0"/>
              <a:t>Team </a:t>
            </a:r>
            <a:r>
              <a:rPr lang="cs-CZ" dirty="0" err="1"/>
              <a:t>presentation</a:t>
            </a:r>
            <a:r>
              <a:rPr lang="cs-CZ" dirty="0"/>
              <a:t> in PowerPoint (10 – 15 min.)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14F1EA-4F43-C1A2-ED94-6F09422E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50"/>
            <a:ext cx="1239848" cy="16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9E309-552E-A86C-75DD-DC15EC49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966" y="270995"/>
            <a:ext cx="10515600" cy="1325563"/>
          </a:xfrm>
        </p:spPr>
        <p:txBody>
          <a:bodyPr/>
          <a:lstStyle/>
          <a:p>
            <a:r>
              <a:rPr lang="cs-CZ" dirty="0" err="1"/>
              <a:t>Proposals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presentations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2CC05-7A1D-158C-2ED9-95F3B47D1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480800" cy="476138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Organic matter </a:t>
            </a:r>
            <a:r>
              <a:rPr lang="en-US" sz="2800" i="1" dirty="0">
                <a:ea typeface="Times New Roman" panose="02020603050405020304" pitchFamily="18" charset="0"/>
              </a:rPr>
              <a:t>(importance,</a:t>
            </a:r>
            <a:r>
              <a:rPr lang="cs-CZ" i="1" dirty="0">
                <a:ea typeface="Times New Roman" panose="02020603050405020304" pitchFamily="18" charset="0"/>
              </a:rPr>
              <a:t> </a:t>
            </a:r>
            <a:r>
              <a:rPr lang="cs-CZ" i="1" dirty="0" err="1">
                <a:ea typeface="Times New Roman" panose="02020603050405020304" pitchFamily="18" charset="0"/>
              </a:rPr>
              <a:t>fractions</a:t>
            </a:r>
            <a:r>
              <a:rPr lang="cs-CZ" i="1" dirty="0">
                <a:ea typeface="Times New Roman" panose="02020603050405020304" pitchFamily="18" charset="0"/>
              </a:rPr>
              <a:t>,</a:t>
            </a:r>
            <a:r>
              <a:rPr lang="en-US" sz="2800" i="1" dirty="0">
                <a:ea typeface="Times New Roman" panose="02020603050405020304" pitchFamily="18" charset="0"/>
              </a:rPr>
              <a:t> input, output, manure, slurry, straw, organic fertilizers, intercrops)</a:t>
            </a:r>
            <a:endParaRPr lang="cs-CZ" sz="2800" i="1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Potassium cycle </a:t>
            </a:r>
            <a:r>
              <a:rPr lang="en-US" sz="2800" i="1" dirty="0">
                <a:ea typeface="Times New Roman" panose="02020603050405020304" pitchFamily="18" charset="0"/>
              </a:rPr>
              <a:t>(potassium content in soil and plants, types of potassium in soil, importance of potassium for plants, symptoms of deficiency, resources, list of fertilizers, rates, term of application; the importance of potassium for humans</a:t>
            </a:r>
            <a:r>
              <a:rPr lang="cs-CZ" sz="2800" i="1" dirty="0"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ea typeface="Times New Roman" panose="02020603050405020304" pitchFamily="18" charset="0"/>
              </a:rPr>
              <a:t>potassium in food)</a:t>
            </a:r>
            <a:endParaRPr lang="cs-CZ" sz="2800" i="1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Phosphorus cycle </a:t>
            </a:r>
            <a:r>
              <a:rPr lang="en-US" sz="2800" i="1" dirty="0">
                <a:ea typeface="Times New Roman" panose="02020603050405020304" pitchFamily="18" charset="0"/>
              </a:rPr>
              <a:t>(phosphorus content in soil and plants, importance of phosphorus for plants, symptoms of deficiency, resources of phosphorus, list of fertilizers, rates, term of application; the importance of phosphorus for humans</a:t>
            </a:r>
            <a:r>
              <a:rPr lang="cs-CZ" sz="2800" i="1" dirty="0"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ea typeface="Times New Roman" panose="02020603050405020304" pitchFamily="18" charset="0"/>
              </a:rPr>
              <a:t>phosphorus in food)</a:t>
            </a:r>
            <a:r>
              <a:rPr lang="en-US" sz="2800" dirty="0">
                <a:ea typeface="Times New Roman" panose="02020603050405020304" pitchFamily="18" charset="0"/>
              </a:rPr>
              <a:t> </a:t>
            </a: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Nitrogen cycle </a:t>
            </a:r>
            <a:r>
              <a:rPr lang="en-US" sz="2800" i="1" dirty="0">
                <a:ea typeface="Times New Roman" panose="02020603050405020304" pitchFamily="18" charset="0"/>
              </a:rPr>
              <a:t>(nitrogen transformation in soil, nitrogen content in soil and plants, importance of nitrogen for plants, symptoms of deficiency, resources of nitrogen, list of fertilizers, rates, terms of application; the importance of </a:t>
            </a:r>
            <a:r>
              <a:rPr lang="en-US" sz="2800" i="1" dirty="0" err="1">
                <a:ea typeface="Times New Roman" panose="02020603050405020304" pitchFamily="18" charset="0"/>
              </a:rPr>
              <a:t>aminoacids</a:t>
            </a:r>
            <a:r>
              <a:rPr lang="en-US" sz="2800" i="1" dirty="0">
                <a:ea typeface="Times New Roman" panose="02020603050405020304" pitchFamily="18" charset="0"/>
              </a:rPr>
              <a:t> and proteins for humans and their content in food)</a:t>
            </a:r>
            <a:endParaRPr lang="cs-CZ" sz="2800" i="1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858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Calcium cycle </a:t>
            </a:r>
            <a:r>
              <a:rPr lang="en-US" sz="2800" i="1" dirty="0">
                <a:ea typeface="Times New Roman" panose="02020603050405020304" pitchFamily="18" charset="0"/>
              </a:rPr>
              <a:t>(content in soil and plants, function in plant, importance of liming, pH value, soil class, list of fertilizers, rates, terms of application; the importance of calcium for humans, calcium in food)</a:t>
            </a:r>
            <a:endParaRPr lang="cs-CZ" sz="2400" i="1" dirty="0"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3EE1E2-E31D-B18D-FFD7-AB3ED008D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41"/>
            <a:ext cx="1921966" cy="17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3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07505-B23A-6B5C-7FA4-10275B91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95" y="326822"/>
            <a:ext cx="10515600" cy="1325563"/>
          </a:xfrm>
        </p:spPr>
        <p:txBody>
          <a:bodyPr/>
          <a:lstStyle/>
          <a:p>
            <a:r>
              <a:rPr lang="cs-CZ" dirty="0" err="1"/>
              <a:t>Instructions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safe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in </a:t>
            </a:r>
            <a:r>
              <a:rPr lang="cs-CZ" dirty="0" err="1"/>
              <a:t>lab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957BA-FEAF-AC5D-E360-68E414DA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90" y="1896923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000" dirty="0">
                <a:cs typeface="Times New Roman" panose="02020603050405020304" pitchFamily="18" charset="0"/>
              </a:rPr>
              <a:t>P</a:t>
            </a:r>
            <a:r>
              <a:rPr lang="en-US" altLang="cs-CZ" sz="2000" dirty="0" err="1">
                <a:cs typeface="Times New Roman" panose="02020603050405020304" pitchFamily="18" charset="0"/>
              </a:rPr>
              <a:t>rotective</a:t>
            </a:r>
            <a:r>
              <a:rPr lang="en-US" altLang="cs-CZ" sz="2000" dirty="0">
                <a:cs typeface="Times New Roman" panose="02020603050405020304" pitchFamily="18" charset="0"/>
              </a:rPr>
              <a:t> coat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It is forbidden to eat and drink at </a:t>
            </a:r>
            <a:r>
              <a:rPr lang="cs-CZ" altLang="cs-CZ" sz="2000" dirty="0" err="1">
                <a:cs typeface="Times New Roman" panose="02020603050405020304" pitchFamily="18" charset="0"/>
              </a:rPr>
              <a:t>the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en-US" altLang="cs-CZ" sz="2000" dirty="0" err="1">
                <a:cs typeface="Times New Roman" panose="02020603050405020304" pitchFamily="18" charset="0"/>
              </a:rPr>
              <a:t>laborato</a:t>
            </a:r>
            <a:r>
              <a:rPr lang="cs-CZ" altLang="cs-CZ" sz="2000" dirty="0">
                <a:cs typeface="Times New Roman" panose="02020603050405020304" pitchFamily="18" charset="0"/>
              </a:rPr>
              <a:t>r</a:t>
            </a:r>
            <a:r>
              <a:rPr lang="en-US" altLang="cs-CZ" sz="2000" dirty="0">
                <a:cs typeface="Times New Roman" panose="02020603050405020304" pitchFamily="18" charset="0"/>
              </a:rPr>
              <a:t>y.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000" dirty="0" err="1">
                <a:cs typeface="Times New Roman" panose="02020603050405020304" pitchFamily="18" charset="0"/>
              </a:rPr>
              <a:t>Announce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cs typeface="Times New Roman" panose="02020603050405020304" pitchFamily="18" charset="0"/>
              </a:rPr>
              <a:t>your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en-US" altLang="cs-CZ" sz="2000" dirty="0">
                <a:cs typeface="Times New Roman" panose="02020603050405020304" pitchFamily="18" charset="0"/>
              </a:rPr>
              <a:t>injury to teacher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  <a:r>
              <a:rPr lang="en-US" altLang="cs-CZ" sz="2000" dirty="0">
                <a:cs typeface="Times New Roman" panose="02020603050405020304" pitchFamily="18" charset="0"/>
              </a:rPr>
              <a:t> First-aid kit.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Use extinguisher fire in the case of fire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Use protective eye shield and gloves at work with dangerous chemicals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Don´t pipette </a:t>
            </a:r>
            <a:r>
              <a:rPr lang="en-US" altLang="cs-CZ" sz="2000" dirty="0" err="1">
                <a:cs typeface="Times New Roman" panose="02020603050405020304" pitchFamily="18" charset="0"/>
              </a:rPr>
              <a:t>conce</a:t>
            </a:r>
            <a:r>
              <a:rPr lang="cs-CZ" altLang="cs-CZ" sz="2000" dirty="0">
                <a:cs typeface="Times New Roman" panose="02020603050405020304" pitchFamily="18" charset="0"/>
              </a:rPr>
              <a:t>n</a:t>
            </a:r>
            <a:r>
              <a:rPr lang="en-US" altLang="cs-CZ" sz="2000" dirty="0" err="1">
                <a:cs typeface="Times New Roman" panose="02020603050405020304" pitchFamily="18" charset="0"/>
              </a:rPr>
              <a:t>trated</a:t>
            </a:r>
            <a:r>
              <a:rPr lang="en-US" altLang="cs-CZ" sz="2000" dirty="0">
                <a:cs typeface="Times New Roman" panose="02020603050405020304" pitchFamily="18" charset="0"/>
              </a:rPr>
              <a:t> solution by common pipette</a:t>
            </a:r>
            <a:r>
              <a:rPr lang="cs-CZ" altLang="cs-CZ" sz="2000" dirty="0">
                <a:cs typeface="Times New Roman" panose="02020603050405020304" pitchFamily="18" charset="0"/>
              </a:rPr>
              <a:t>! </a:t>
            </a:r>
            <a:r>
              <a:rPr lang="en-US" altLang="cs-CZ" sz="2000" dirty="0">
                <a:cs typeface="Times New Roman" panose="02020603050405020304" pitchFamily="18" charset="0"/>
              </a:rPr>
              <a:t>Use special one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Add strong acid into water at dilution, not conversely!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Clean your lab table after finishing of your work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cs-CZ" sz="2000" dirty="0">
                <a:cs typeface="Times New Roman" panose="02020603050405020304" pitchFamily="18" charset="0"/>
              </a:rPr>
              <a:t>Before your leaving the laboratory</a:t>
            </a:r>
            <a:r>
              <a:rPr lang="cs-CZ" altLang="cs-CZ" sz="2000" dirty="0">
                <a:cs typeface="Times New Roman" panose="02020603050405020304" pitchFamily="18" charset="0"/>
              </a:rPr>
              <a:t>,</a:t>
            </a:r>
            <a:r>
              <a:rPr lang="en-US" altLang="cs-CZ" sz="2000" dirty="0">
                <a:cs typeface="Times New Roman" panose="02020603050405020304" pitchFamily="18" charset="0"/>
              </a:rPr>
              <a:t> close or check gas and water </a:t>
            </a:r>
            <a:r>
              <a:rPr lang="cs-CZ" altLang="cs-CZ" sz="2000" dirty="0" err="1">
                <a:cs typeface="Times New Roman" panose="02020603050405020304" pitchFamily="18" charset="0"/>
              </a:rPr>
              <a:t>taps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BA7460-87EF-5174-0276-6FEA276A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8582" cy="1790950"/>
          </a:xfrm>
          <a:prstGeom prst="rect">
            <a:avLst/>
          </a:prstGeom>
        </p:spPr>
      </p:pic>
      <p:pic>
        <p:nvPicPr>
          <p:cNvPr id="7" name="Obrázek 6" descr="Obsah obrázku oblečení, žlutá, astronaut, Ochranný oblek&#10;&#10;Popis byl vytvořen automaticky">
            <a:extLst>
              <a:ext uri="{FF2B5EF4-FFF2-40B4-BE49-F238E27FC236}">
                <a16:creationId xmlns:a16="http://schemas.microsoft.com/office/drawing/2014/main" id="{E70D6757-3CF2-B697-6AA8-67D539766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19" y="2506661"/>
            <a:ext cx="221428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2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4B93CFF-E3A6-806A-E2AA-34AD246739D3}"/>
              </a:ext>
            </a:extLst>
          </p:cNvPr>
          <p:cNvSpPr txBox="1">
            <a:spLocks/>
          </p:cNvSpPr>
          <p:nvPr/>
        </p:nvSpPr>
        <p:spPr>
          <a:xfrm>
            <a:off x="4931695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n/>
              </a:rPr>
              <a:t>Soil</a:t>
            </a:r>
            <a:r>
              <a:rPr lang="cs-CZ" b="1" dirty="0">
                <a:ln/>
              </a:rPr>
              <a:t> testing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4555A3-E098-4FFA-C05B-F0D152E8E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7123" y="2327564"/>
            <a:ext cx="1886213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102853BF-700F-402E-AD99-EBAEBFE0D665}"/>
              </a:ext>
            </a:extLst>
          </p:cNvPr>
          <p:cNvSpPr/>
          <p:nvPr/>
        </p:nvSpPr>
        <p:spPr>
          <a:xfrm>
            <a:off x="3598224" y="3429000"/>
            <a:ext cx="2956956" cy="126309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/>
              <a:t>Soil</a:t>
            </a:r>
            <a:r>
              <a:rPr lang="cs-CZ" sz="3200" dirty="0"/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736768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703</Words>
  <Application>Microsoft Office PowerPoint</Application>
  <PresentationFormat>Širokoúhlá obrazovka</PresentationFormat>
  <Paragraphs>98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Motiv Office</vt:lpstr>
      <vt:lpstr>Soil and Plant relationship</vt:lpstr>
      <vt:lpstr>Programme of classes</vt:lpstr>
      <vt:lpstr>Programme of classes</vt:lpstr>
      <vt:lpstr>Programme of classes</vt:lpstr>
      <vt:lpstr>Requests for credit</vt:lpstr>
      <vt:lpstr>Proposals for presentations</vt:lpstr>
      <vt:lpstr>Instructions for safe work in lab</vt:lpstr>
      <vt:lpstr>Prezentace aplikace PowerPoint</vt:lpstr>
      <vt:lpstr>Prezentace aplikace PowerPoint</vt:lpstr>
      <vt:lpstr>pH and content of bioavailable nutrients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Requests for liming</vt:lpstr>
      <vt:lpstr>Requests for liming</vt:lpstr>
    </vt:vector>
  </TitlesOfParts>
  <Company>CZU-FAPPZ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and Plant relationship</dc:title>
  <dc:creator>reviewer</dc:creator>
  <cp:lastModifiedBy>projektor</cp:lastModifiedBy>
  <cp:revision>6</cp:revision>
  <dcterms:created xsi:type="dcterms:W3CDTF">2024-02-15T13:40:12Z</dcterms:created>
  <dcterms:modified xsi:type="dcterms:W3CDTF">2024-02-15T18:13:33Z</dcterms:modified>
</cp:coreProperties>
</file>