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92" r:id="rId3"/>
    <p:sldId id="324" r:id="rId4"/>
    <p:sldId id="258" r:id="rId5"/>
    <p:sldId id="257" r:id="rId6"/>
    <p:sldId id="260" r:id="rId7"/>
    <p:sldId id="262" r:id="rId8"/>
    <p:sldId id="263" r:id="rId9"/>
    <p:sldId id="264" r:id="rId10"/>
    <p:sldId id="295" r:id="rId11"/>
    <p:sldId id="296" r:id="rId12"/>
    <p:sldId id="310" r:id="rId13"/>
    <p:sldId id="322" r:id="rId14"/>
    <p:sldId id="265" r:id="rId15"/>
    <p:sldId id="319" r:id="rId16"/>
    <p:sldId id="320" r:id="rId17"/>
    <p:sldId id="321" r:id="rId18"/>
    <p:sldId id="318" r:id="rId19"/>
    <p:sldId id="301" r:id="rId20"/>
    <p:sldId id="302" r:id="rId21"/>
    <p:sldId id="305" r:id="rId22"/>
    <p:sldId id="308" r:id="rId23"/>
    <p:sldId id="279" r:id="rId24"/>
    <p:sldId id="284" r:id="rId25"/>
    <p:sldId id="283" r:id="rId26"/>
    <p:sldId id="307" r:id="rId27"/>
    <p:sldId id="286" r:id="rId28"/>
    <p:sldId id="277" r:id="rId29"/>
    <p:sldId id="317" r:id="rId30"/>
    <p:sldId id="316" r:id="rId31"/>
    <p:sldId id="273" r:id="rId32"/>
    <p:sldId id="274" r:id="rId33"/>
    <p:sldId id="315" r:id="rId34"/>
  </p:sldIdLst>
  <p:sldSz cx="9144000" cy="6858000" type="screen4x3"/>
  <p:notesSz cx="7099300" cy="10234613"/>
  <p:custDataLst>
    <p:tags r:id="rId37"/>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18AD05-B57C-4CBC-9706-BDD933355198}" v="8" dt="2024-02-09T11:24:19.16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8" autoAdjust="0"/>
    <p:restoredTop sz="77729" autoAdjust="0"/>
  </p:normalViewPr>
  <p:slideViewPr>
    <p:cSldViewPr>
      <p:cViewPr varScale="1">
        <p:scale>
          <a:sx n="88" d="100"/>
          <a:sy n="88" d="100"/>
        </p:scale>
        <p:origin x="18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Zástupný symbol pro datum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FABE97D0-F971-438F-9A8C-AC2BAD3AF210}" type="datetimeFigureOut">
              <a:rPr lang="en-GB" smtClean="0"/>
              <a:pPr/>
              <a:t>14/02/2024</a:t>
            </a:fld>
            <a:endParaRPr lang="en-GB"/>
          </a:p>
        </p:txBody>
      </p:sp>
      <p:sp>
        <p:nvSpPr>
          <p:cNvPr id="4" name="Zástupný symbol pro zápatí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5" name="Zástupný symbol pro číslo snímku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B08A95B6-A952-4CE6-884D-E74107FEBEEF}" type="slidenum">
              <a:rPr lang="en-GB" smtClean="0"/>
              <a:pPr/>
              <a:t>‹#›</a:t>
            </a:fld>
            <a:endParaRPr lang="en-GB"/>
          </a:p>
        </p:txBody>
      </p:sp>
    </p:spTree>
    <p:extLst>
      <p:ext uri="{BB962C8B-B14F-4D97-AF65-F5344CB8AC3E}">
        <p14:creationId xmlns:p14="http://schemas.microsoft.com/office/powerpoint/2010/main" val="228266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cs-CZ"/>
          </a:p>
        </p:txBody>
      </p:sp>
      <p:sp>
        <p:nvSpPr>
          <p:cNvPr id="3" name="Zástupný symbol pro datum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9F888081-AB78-4A6B-A325-FE42399DC4A2}" type="datetimeFigureOut">
              <a:rPr lang="cs-CZ" smtClean="0"/>
              <a:pPr/>
              <a:t>14.02.2024</a:t>
            </a:fld>
            <a:endParaRPr lang="cs-CZ"/>
          </a:p>
        </p:txBody>
      </p:sp>
      <p:sp>
        <p:nvSpPr>
          <p:cNvPr id="4" name="Zástupný symbol pro obrázek snímk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cs-CZ"/>
          </a:p>
        </p:txBody>
      </p:sp>
      <p:sp>
        <p:nvSpPr>
          <p:cNvPr id="5" name="Zástupný symbol pro poznámky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cs-CZ"/>
          </a:p>
        </p:txBody>
      </p:sp>
      <p:sp>
        <p:nvSpPr>
          <p:cNvPr id="7" name="Zástupný symbol pro číslo snímku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C476299-EEE2-43C7-B55B-9A51BCF1E357}" type="slidenum">
              <a:rPr lang="cs-CZ" smtClean="0"/>
              <a:pPr/>
              <a:t>‹#›</a:t>
            </a:fld>
            <a:endParaRPr lang="cs-CZ"/>
          </a:p>
        </p:txBody>
      </p:sp>
    </p:spTree>
    <p:extLst>
      <p:ext uri="{BB962C8B-B14F-4D97-AF65-F5344CB8AC3E}">
        <p14:creationId xmlns:p14="http://schemas.microsoft.com/office/powerpoint/2010/main" val="2734310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476299-EEE2-43C7-B55B-9A51BCF1E357}" type="slidenum">
              <a:rPr lang="cs-CZ" smtClean="0"/>
              <a:pPr/>
              <a:t>1</a:t>
            </a:fld>
            <a:endParaRPr lang="cs-CZ"/>
          </a:p>
        </p:txBody>
      </p:sp>
    </p:spTree>
    <p:extLst>
      <p:ext uri="{BB962C8B-B14F-4D97-AF65-F5344CB8AC3E}">
        <p14:creationId xmlns:p14="http://schemas.microsoft.com/office/powerpoint/2010/main" val="2336837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10"/>
          </p:nvPr>
        </p:nvSpPr>
        <p:spPr/>
        <p:txBody>
          <a:bodyPr/>
          <a:lstStyle/>
          <a:p>
            <a:fld id="{BC476299-EEE2-43C7-B55B-9A51BCF1E357}" type="slidenum">
              <a:rPr lang="cs-CZ" smtClean="0"/>
              <a:pPr/>
              <a:t>17</a:t>
            </a:fld>
            <a:endParaRPr lang="cs-CZ"/>
          </a:p>
        </p:txBody>
      </p:sp>
    </p:spTree>
    <p:extLst>
      <p:ext uri="{BB962C8B-B14F-4D97-AF65-F5344CB8AC3E}">
        <p14:creationId xmlns:p14="http://schemas.microsoft.com/office/powerpoint/2010/main" val="1726315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476299-EEE2-43C7-B55B-9A51BCF1E357}" type="slidenum">
              <a:rPr lang="cs-CZ" smtClean="0"/>
              <a:pPr/>
              <a:t>19</a:t>
            </a:fld>
            <a:endParaRPr lang="cs-CZ"/>
          </a:p>
        </p:txBody>
      </p:sp>
    </p:spTree>
    <p:extLst>
      <p:ext uri="{BB962C8B-B14F-4D97-AF65-F5344CB8AC3E}">
        <p14:creationId xmlns:p14="http://schemas.microsoft.com/office/powerpoint/2010/main" val="10066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476299-EEE2-43C7-B55B-9A51BCF1E357}" type="slidenum">
              <a:rPr lang="cs-CZ" smtClean="0"/>
              <a:pPr/>
              <a:t>5</a:t>
            </a:fld>
            <a:endParaRPr lang="cs-CZ"/>
          </a:p>
        </p:txBody>
      </p:sp>
    </p:spTree>
    <p:extLst>
      <p:ext uri="{BB962C8B-B14F-4D97-AF65-F5344CB8AC3E}">
        <p14:creationId xmlns:p14="http://schemas.microsoft.com/office/powerpoint/2010/main" val="3457290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C476299-EEE2-43C7-B55B-9A51BCF1E357}" type="slidenum">
              <a:rPr lang="cs-CZ" smtClean="0"/>
              <a:pPr/>
              <a:t>6</a:t>
            </a:fld>
            <a:endParaRPr lang="cs-CZ"/>
          </a:p>
        </p:txBody>
      </p:sp>
    </p:spTree>
    <p:extLst>
      <p:ext uri="{BB962C8B-B14F-4D97-AF65-F5344CB8AC3E}">
        <p14:creationId xmlns:p14="http://schemas.microsoft.com/office/powerpoint/2010/main" val="3603427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476299-EEE2-43C7-B55B-9A51BCF1E357}" type="slidenum">
              <a:rPr lang="cs-CZ" smtClean="0"/>
              <a:pPr/>
              <a:t>7</a:t>
            </a:fld>
            <a:endParaRPr lang="cs-CZ"/>
          </a:p>
        </p:txBody>
      </p:sp>
    </p:spTree>
    <p:extLst>
      <p:ext uri="{BB962C8B-B14F-4D97-AF65-F5344CB8AC3E}">
        <p14:creationId xmlns:p14="http://schemas.microsoft.com/office/powerpoint/2010/main" val="1615261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476299-EEE2-43C7-B55B-9A51BCF1E357}" type="slidenum">
              <a:rPr lang="cs-CZ" smtClean="0"/>
              <a:pPr/>
              <a:t>8</a:t>
            </a:fld>
            <a:endParaRPr lang="cs-CZ"/>
          </a:p>
        </p:txBody>
      </p:sp>
    </p:spTree>
    <p:extLst>
      <p:ext uri="{BB962C8B-B14F-4D97-AF65-F5344CB8AC3E}">
        <p14:creationId xmlns:p14="http://schemas.microsoft.com/office/powerpoint/2010/main" val="2597775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476299-EEE2-43C7-B55B-9A51BCF1E357}" type="slidenum">
              <a:rPr lang="cs-CZ" smtClean="0"/>
              <a:pPr/>
              <a:t>10</a:t>
            </a:fld>
            <a:endParaRPr lang="cs-CZ"/>
          </a:p>
        </p:txBody>
      </p:sp>
    </p:spTree>
    <p:extLst>
      <p:ext uri="{BB962C8B-B14F-4D97-AF65-F5344CB8AC3E}">
        <p14:creationId xmlns:p14="http://schemas.microsoft.com/office/powerpoint/2010/main" val="3297206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10"/>
          </p:nvPr>
        </p:nvSpPr>
        <p:spPr/>
        <p:txBody>
          <a:bodyPr/>
          <a:lstStyle/>
          <a:p>
            <a:fld id="{BC476299-EEE2-43C7-B55B-9A51BCF1E357}" type="slidenum">
              <a:rPr lang="cs-CZ" smtClean="0"/>
              <a:pPr/>
              <a:t>14</a:t>
            </a:fld>
            <a:endParaRPr lang="cs-CZ"/>
          </a:p>
        </p:txBody>
      </p:sp>
    </p:spTree>
    <p:extLst>
      <p:ext uri="{BB962C8B-B14F-4D97-AF65-F5344CB8AC3E}">
        <p14:creationId xmlns:p14="http://schemas.microsoft.com/office/powerpoint/2010/main" val="509386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10"/>
          </p:nvPr>
        </p:nvSpPr>
        <p:spPr/>
        <p:txBody>
          <a:bodyPr/>
          <a:lstStyle/>
          <a:p>
            <a:fld id="{BC476299-EEE2-43C7-B55B-9A51BCF1E357}" type="slidenum">
              <a:rPr lang="cs-CZ" smtClean="0"/>
              <a:pPr/>
              <a:t>15</a:t>
            </a:fld>
            <a:endParaRPr lang="cs-CZ"/>
          </a:p>
        </p:txBody>
      </p:sp>
    </p:spTree>
    <p:extLst>
      <p:ext uri="{BB962C8B-B14F-4D97-AF65-F5344CB8AC3E}">
        <p14:creationId xmlns:p14="http://schemas.microsoft.com/office/powerpoint/2010/main" val="2455176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10"/>
          </p:nvPr>
        </p:nvSpPr>
        <p:spPr/>
        <p:txBody>
          <a:bodyPr/>
          <a:lstStyle/>
          <a:p>
            <a:fld id="{BC476299-EEE2-43C7-B55B-9A51BCF1E357}" type="slidenum">
              <a:rPr lang="cs-CZ" smtClean="0"/>
              <a:pPr/>
              <a:t>16</a:t>
            </a:fld>
            <a:endParaRPr lang="cs-CZ"/>
          </a:p>
        </p:txBody>
      </p:sp>
    </p:spTree>
    <p:extLst>
      <p:ext uri="{BB962C8B-B14F-4D97-AF65-F5344CB8AC3E}">
        <p14:creationId xmlns:p14="http://schemas.microsoft.com/office/powerpoint/2010/main" val="4219862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125997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79668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7092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1309255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0787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1743159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2523067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36528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692916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1046293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cs-CZ"/>
              <a:t>Kliknutím lze upravit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89393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206360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188495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243431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3688163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F40CE8E-A11D-400D-BCCB-267B25FCD176}" type="datetimeFigureOut">
              <a:rPr lang="cs-CZ" smtClean="0"/>
              <a:pPr/>
              <a:t>14.02.2024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FC60E1-8484-4387-B3C5-3C7DBE676153}" type="slidenum">
              <a:rPr lang="cs-CZ" smtClean="0"/>
              <a:pPr/>
              <a:t>‹#›</a:t>
            </a:fld>
            <a:endParaRPr lang="cs-CZ"/>
          </a:p>
        </p:txBody>
      </p:sp>
    </p:spTree>
    <p:extLst>
      <p:ext uri="{BB962C8B-B14F-4D97-AF65-F5344CB8AC3E}">
        <p14:creationId xmlns:p14="http://schemas.microsoft.com/office/powerpoint/2010/main" val="291355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40CE8E-A11D-400D-BCCB-267B25FCD176}" type="datetimeFigureOut">
              <a:rPr lang="cs-CZ" smtClean="0"/>
              <a:pPr/>
              <a:t>14.02.2024</a:t>
            </a:fld>
            <a:endParaRPr lang="cs-CZ"/>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3FC60E1-8484-4387-B3C5-3C7DBE676153}" type="slidenum">
              <a:rPr lang="cs-CZ" smtClean="0"/>
              <a:pPr/>
              <a:t>‹#›</a:t>
            </a:fld>
            <a:endParaRPr lang="cs-CZ"/>
          </a:p>
        </p:txBody>
      </p:sp>
    </p:spTree>
    <p:extLst>
      <p:ext uri="{BB962C8B-B14F-4D97-AF65-F5344CB8AC3E}">
        <p14:creationId xmlns:p14="http://schemas.microsoft.com/office/powerpoint/2010/main" val="872445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pismennyi@pef.czu.cz" TargetMode="External"/><Relationship Id="rId5" Type="http://schemas.openxmlformats.org/officeDocument/2006/relationships/hyperlink" Target="mailto:maiert@pef.czu.cz" TargetMode="External"/><Relationship Id="rId4" Type="http://schemas.openxmlformats.org/officeDocument/2006/relationships/hyperlink" Target="mailto:kotyza@pef.czu.cz"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cholar.google.cz/" TargetMode="External"/><Relationship Id="rId2" Type="http://schemas.openxmlformats.org/officeDocument/2006/relationships/hyperlink" Target="http://infozdroje.czu.cz/menu" TargetMode="External"/><Relationship Id="rId1" Type="http://schemas.openxmlformats.org/officeDocument/2006/relationships/slideLayout" Target="../slideLayouts/slideLayout2.xml"/><Relationship Id="rId4" Type="http://schemas.openxmlformats.org/officeDocument/2006/relationships/hyperlink" Target="https://sci-hub.st/"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4" descr="Calculator, pen, compass, money and a paper with graphs printed on it">
            <a:extLst>
              <a:ext uri="{FF2B5EF4-FFF2-40B4-BE49-F238E27FC236}">
                <a16:creationId xmlns:a16="http://schemas.microsoft.com/office/drawing/2014/main" id="{24A0A4EC-6B59-4DF8-B713-56417A7E5735}"/>
              </a:ext>
            </a:extLst>
          </p:cNvPr>
          <p:cNvPicPr>
            <a:picLocks noChangeAspect="1"/>
          </p:cNvPicPr>
          <p:nvPr/>
        </p:nvPicPr>
        <p:blipFill rotWithShape="1">
          <a:blip r:embed="rId3">
            <a:duotone>
              <a:prstClr val="black"/>
              <a:prstClr val="white"/>
            </a:duotone>
          </a:blip>
          <a:srcRect l="31264" r="22182" b="-2"/>
          <a:stretch/>
        </p:blipFill>
        <p:spPr>
          <a:xfrm>
            <a:off x="3842657" y="-1"/>
            <a:ext cx="529896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Nadpis 1"/>
          <p:cNvSpPr>
            <a:spLocks noGrp="1"/>
          </p:cNvSpPr>
          <p:nvPr>
            <p:ph type="ctrTitle"/>
          </p:nvPr>
        </p:nvSpPr>
        <p:spPr>
          <a:xfrm>
            <a:off x="501649" y="1678666"/>
            <a:ext cx="3842636" cy="2369093"/>
          </a:xfrm>
        </p:spPr>
        <p:txBody>
          <a:bodyPr>
            <a:normAutofit fontScale="90000"/>
          </a:bodyPr>
          <a:lstStyle/>
          <a:p>
            <a:pPr>
              <a:lnSpc>
                <a:spcPct val="90000"/>
              </a:lnSpc>
            </a:pPr>
            <a:r>
              <a:rPr lang="en-GB" sz="3900" b="1" dirty="0"/>
              <a:t>Sustainable Growth and Economic Policy</a:t>
            </a:r>
            <a:br>
              <a:rPr lang="cs-CZ" sz="3900" b="1" dirty="0"/>
            </a:br>
            <a:r>
              <a:rPr lang="cs-CZ" sz="3900" b="1" dirty="0"/>
              <a:t>2023-2024</a:t>
            </a:r>
            <a:br>
              <a:rPr lang="cs-CZ" sz="3900" b="1" dirty="0"/>
            </a:br>
            <a:r>
              <a:rPr lang="cs-CZ" sz="3900" b="1" dirty="0"/>
              <a:t>=</a:t>
            </a:r>
            <a:r>
              <a:rPr lang="cs-CZ" sz="3900" b="1" dirty="0" err="1"/>
              <a:t>Seminar</a:t>
            </a:r>
            <a:r>
              <a:rPr lang="cs-CZ" sz="3900" b="1" dirty="0"/>
              <a:t>=</a:t>
            </a:r>
          </a:p>
        </p:txBody>
      </p:sp>
      <p:sp>
        <p:nvSpPr>
          <p:cNvPr id="3" name="Podnadpis 2"/>
          <p:cNvSpPr>
            <a:spLocks noGrp="1"/>
          </p:cNvSpPr>
          <p:nvPr>
            <p:ph type="subTitle" idx="1"/>
          </p:nvPr>
        </p:nvSpPr>
        <p:spPr>
          <a:xfrm>
            <a:off x="508001" y="4050831"/>
            <a:ext cx="3836284" cy="2186481"/>
          </a:xfrm>
        </p:spPr>
        <p:txBody>
          <a:bodyPr>
            <a:normAutofit fontScale="77500" lnSpcReduction="20000"/>
          </a:bodyPr>
          <a:lstStyle/>
          <a:p>
            <a:pPr>
              <a:lnSpc>
                <a:spcPct val="90000"/>
              </a:lnSpc>
            </a:pPr>
            <a:r>
              <a:rPr lang="en-US" sz="1500" b="1" dirty="0"/>
              <a:t>Pavel Kotyza</a:t>
            </a:r>
            <a:r>
              <a:rPr lang="cs-CZ" sz="1500" b="1" dirty="0"/>
              <a:t>, Tomáš Maier</a:t>
            </a:r>
            <a:endParaRPr lang="en-US" sz="1500" b="1" dirty="0"/>
          </a:p>
          <a:p>
            <a:pPr>
              <a:lnSpc>
                <a:spcPct val="90000"/>
              </a:lnSpc>
            </a:pPr>
            <a:r>
              <a:rPr lang="en-US" sz="1400" dirty="0"/>
              <a:t>E</a:t>
            </a:r>
            <a:r>
              <a:rPr lang="cs-CZ" sz="1400" dirty="0"/>
              <a:t>357</a:t>
            </a:r>
            <a:endParaRPr lang="en-US" sz="1400" dirty="0"/>
          </a:p>
          <a:p>
            <a:pPr>
              <a:lnSpc>
                <a:spcPct val="90000"/>
              </a:lnSpc>
            </a:pPr>
            <a:r>
              <a:rPr lang="en-US" sz="1400" dirty="0">
                <a:hlinkClick r:id="rId4"/>
              </a:rPr>
              <a:t>kotyza@pef.czu.cz</a:t>
            </a:r>
            <a:r>
              <a:rPr lang="en-US" sz="1400" dirty="0"/>
              <a:t> </a:t>
            </a:r>
            <a:r>
              <a:rPr lang="cs-CZ" sz="1400" dirty="0"/>
              <a:t>(MON 12:30 – 13:30</a:t>
            </a:r>
            <a:r>
              <a:rPr lang="en-US" sz="1400" dirty="0"/>
              <a:t>) </a:t>
            </a:r>
          </a:p>
          <a:p>
            <a:pPr>
              <a:lnSpc>
                <a:spcPct val="90000"/>
              </a:lnSpc>
            </a:pPr>
            <a:r>
              <a:rPr lang="en-US" sz="1400" dirty="0">
                <a:hlinkClick r:id="rId5"/>
              </a:rPr>
              <a:t>maiert@pef.czu.cz</a:t>
            </a:r>
            <a:r>
              <a:rPr lang="en-US" sz="1400" dirty="0"/>
              <a:t> (</a:t>
            </a:r>
            <a:r>
              <a:rPr lang="cs-CZ" sz="1400" dirty="0"/>
              <a:t>THR 12:00 – 13:00</a:t>
            </a:r>
            <a:r>
              <a:rPr lang="en-US" sz="1400" dirty="0"/>
              <a:t>)</a:t>
            </a:r>
            <a:endParaRPr lang="cs-CZ" sz="1400" dirty="0"/>
          </a:p>
          <a:p>
            <a:pPr>
              <a:lnSpc>
                <a:spcPct val="90000"/>
              </a:lnSpc>
            </a:pPr>
            <a:r>
              <a:rPr lang="cs-CZ" sz="1400" b="1"/>
              <a:t>Sergei Pismennyi</a:t>
            </a:r>
            <a:endParaRPr lang="cs-CZ" sz="1400" b="1" dirty="0"/>
          </a:p>
          <a:p>
            <a:pPr>
              <a:lnSpc>
                <a:spcPct val="90000"/>
              </a:lnSpc>
            </a:pPr>
            <a:r>
              <a:rPr lang="en-GB" sz="1400" dirty="0">
                <a:effectLst/>
              </a:rPr>
              <a:t>E263</a:t>
            </a:r>
            <a:endParaRPr lang="cs-CZ" sz="1400" b="1" dirty="0"/>
          </a:p>
          <a:p>
            <a:pPr>
              <a:lnSpc>
                <a:spcPct val="90000"/>
              </a:lnSpc>
            </a:pPr>
            <a:r>
              <a:rPr lang="en-GB" sz="1400" dirty="0">
                <a:effectLst/>
                <a:hlinkClick r:id="rId6"/>
              </a:rPr>
              <a:t>pismennyi@pef.czu.cz</a:t>
            </a:r>
            <a:r>
              <a:rPr lang="cs-CZ" sz="1400" dirty="0">
                <a:effectLst/>
              </a:rPr>
              <a:t> (TUE 12:15 – 14:00 )</a:t>
            </a:r>
          </a:p>
          <a:p>
            <a:pPr>
              <a:lnSpc>
                <a:spcPct val="90000"/>
              </a:lnSpc>
            </a:pPr>
            <a:endParaRPr lang="en-US" sz="1400" dirty="0"/>
          </a:p>
          <a:p>
            <a:pPr>
              <a:lnSpc>
                <a:spcPct val="90000"/>
              </a:lnSpc>
            </a:pPr>
            <a:r>
              <a:rPr lang="cs-CZ" sz="1400" dirty="0">
                <a:highlight>
                  <a:srgbClr val="FFFF00"/>
                </a:highlight>
              </a:rPr>
              <a:t>All PRAGUE </a:t>
            </a:r>
            <a:r>
              <a:rPr lang="cs-CZ" sz="1400" dirty="0" err="1">
                <a:highlight>
                  <a:srgbClr val="FFFF00"/>
                </a:highlight>
              </a:rPr>
              <a:t>timing</a:t>
            </a:r>
            <a:endParaRPr lang="en-US" sz="1400" dirty="0">
              <a:highlight>
                <a:srgbClr val="FFFF00"/>
              </a:highlight>
            </a:endParaRPr>
          </a:p>
        </p:txBody>
      </p:sp>
      <p:cxnSp>
        <p:nvCxnSpPr>
          <p:cNvPr id="45"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6347713" cy="1320800"/>
          </a:xfrm>
        </p:spPr>
        <p:txBody>
          <a:bodyPr/>
          <a:lstStyle/>
          <a:p>
            <a:r>
              <a:rPr lang="en-GB" b="1" dirty="0"/>
              <a:t>Final evaluation</a:t>
            </a:r>
            <a:r>
              <a:rPr lang="en-GB" dirty="0"/>
              <a:t> </a:t>
            </a:r>
          </a:p>
        </p:txBody>
      </p:sp>
      <p:sp>
        <p:nvSpPr>
          <p:cNvPr id="3" name="Zástupný symbol pro obsah 2"/>
          <p:cNvSpPr>
            <a:spLocks noGrp="1"/>
          </p:cNvSpPr>
          <p:nvPr>
            <p:ph idx="1"/>
          </p:nvPr>
        </p:nvSpPr>
        <p:spPr>
          <a:xfrm>
            <a:off x="611560" y="797904"/>
            <a:ext cx="7058745" cy="5871455"/>
          </a:xfrm>
        </p:spPr>
        <p:txBody>
          <a:bodyPr>
            <a:normAutofit/>
          </a:bodyPr>
          <a:lstStyle/>
          <a:p>
            <a:r>
              <a:rPr lang="en-GB" i="1" u="sng" dirty="0">
                <a:solidFill>
                  <a:srgbClr val="FF0000"/>
                </a:solidFill>
              </a:rPr>
              <a:t>Seminars</a:t>
            </a:r>
            <a:endParaRPr lang="en-GB" dirty="0">
              <a:solidFill>
                <a:srgbClr val="FF0000"/>
              </a:solidFill>
            </a:endParaRPr>
          </a:p>
          <a:p>
            <a:pPr lvl="0"/>
            <a:r>
              <a:rPr lang="en-GB" b="1" dirty="0"/>
              <a:t>Presentation</a:t>
            </a:r>
            <a:r>
              <a:rPr lang="en-GB" dirty="0"/>
              <a:t> </a:t>
            </a:r>
            <a:r>
              <a:rPr lang="en-GB" b="1" dirty="0"/>
              <a:t>(</a:t>
            </a:r>
            <a:r>
              <a:rPr lang="en-GB" b="1" dirty="0">
                <a:solidFill>
                  <a:srgbClr val="FF0000"/>
                </a:solidFill>
              </a:rPr>
              <a:t>20p</a:t>
            </a:r>
            <a:r>
              <a:rPr lang="en-GB" b="1" dirty="0"/>
              <a:t>)</a:t>
            </a:r>
            <a:endParaRPr lang="en-GB" dirty="0"/>
          </a:p>
          <a:p>
            <a:pPr lvl="0"/>
            <a:r>
              <a:rPr lang="cs-CZ" b="1" dirty="0" err="1"/>
              <a:t>Mid</a:t>
            </a:r>
            <a:r>
              <a:rPr lang="cs-CZ" b="1" dirty="0"/>
              <a:t>-term </a:t>
            </a:r>
            <a:r>
              <a:rPr lang="cs-CZ" b="1" dirty="0" err="1"/>
              <a:t>essay</a:t>
            </a:r>
            <a:r>
              <a:rPr lang="en-GB" b="1" dirty="0"/>
              <a:t> (</a:t>
            </a:r>
            <a:r>
              <a:rPr lang="en-GB" b="1" dirty="0">
                <a:solidFill>
                  <a:srgbClr val="FF0000"/>
                </a:solidFill>
              </a:rPr>
              <a:t>10p</a:t>
            </a:r>
            <a:r>
              <a:rPr lang="en-GB" b="1" dirty="0"/>
              <a:t>)</a:t>
            </a:r>
            <a:endParaRPr lang="cs-CZ" b="1" dirty="0"/>
          </a:p>
          <a:p>
            <a:pPr lvl="0"/>
            <a:r>
              <a:rPr lang="en-GB" dirty="0"/>
              <a:t>3x </a:t>
            </a:r>
            <a:r>
              <a:rPr lang="en-GB" b="1" dirty="0"/>
              <a:t>Moodle tests</a:t>
            </a:r>
            <a:r>
              <a:rPr lang="en-GB" dirty="0"/>
              <a:t>. Each point from the test will be multiplied by </a:t>
            </a:r>
            <a:r>
              <a:rPr lang="en-GB" dirty="0">
                <a:solidFill>
                  <a:srgbClr val="FF0000"/>
                </a:solidFill>
              </a:rPr>
              <a:t>0.25</a:t>
            </a:r>
            <a:r>
              <a:rPr lang="en-GB" dirty="0"/>
              <a:t>, i.e. from 40</a:t>
            </a:r>
            <a:r>
              <a:rPr lang="cs-CZ" dirty="0"/>
              <a:t>q</a:t>
            </a:r>
            <a:r>
              <a:rPr lang="en-GB" dirty="0"/>
              <a:t> you can get </a:t>
            </a:r>
            <a:r>
              <a:rPr lang="en-GB" b="1" dirty="0">
                <a:solidFill>
                  <a:srgbClr val="FF0000"/>
                </a:solidFill>
              </a:rPr>
              <a:t>10p</a:t>
            </a:r>
            <a:r>
              <a:rPr lang="en-GB" b="1" dirty="0"/>
              <a:t> </a:t>
            </a:r>
            <a:r>
              <a:rPr lang="en-GB" dirty="0"/>
              <a:t>that will be counted</a:t>
            </a:r>
            <a:r>
              <a:rPr lang="en-GB" b="1" dirty="0"/>
              <a:t>)</a:t>
            </a:r>
            <a:br>
              <a:rPr lang="en-GB" b="1" dirty="0"/>
            </a:br>
            <a:endParaRPr lang="en-GB" dirty="0"/>
          </a:p>
          <a:p>
            <a:r>
              <a:rPr lang="en-GB" i="1" u="sng" dirty="0">
                <a:solidFill>
                  <a:srgbClr val="FF0000"/>
                </a:solidFill>
              </a:rPr>
              <a:t>Study block</a:t>
            </a:r>
            <a:endParaRPr lang="en-GB" dirty="0">
              <a:solidFill>
                <a:srgbClr val="FF0000"/>
              </a:solidFill>
            </a:endParaRPr>
          </a:p>
          <a:p>
            <a:pPr lvl="0"/>
            <a:r>
              <a:rPr lang="en-GB" dirty="0"/>
              <a:t>Required tasks + </a:t>
            </a:r>
            <a:r>
              <a:rPr lang="en-GB" u="sng" dirty="0"/>
              <a:t>attendance</a:t>
            </a:r>
            <a:r>
              <a:rPr lang="en-GB" dirty="0"/>
              <a:t> </a:t>
            </a:r>
            <a:r>
              <a:rPr lang="en-GB" b="1" dirty="0">
                <a:solidFill>
                  <a:srgbClr val="FF0000"/>
                </a:solidFill>
              </a:rPr>
              <a:t>(2</a:t>
            </a:r>
            <a:r>
              <a:rPr lang="cs-CZ" b="1" dirty="0">
                <a:solidFill>
                  <a:srgbClr val="FF0000"/>
                </a:solidFill>
              </a:rPr>
              <a:t>5</a:t>
            </a:r>
            <a:r>
              <a:rPr lang="en-GB" b="1" dirty="0">
                <a:solidFill>
                  <a:srgbClr val="FF0000"/>
                </a:solidFill>
              </a:rPr>
              <a:t>p)</a:t>
            </a:r>
            <a:endParaRPr lang="en-GB" dirty="0">
              <a:solidFill>
                <a:srgbClr val="FF0000"/>
              </a:solidFill>
            </a:endParaRPr>
          </a:p>
          <a:p>
            <a:endParaRPr lang="en-GB" i="1" u="sng" dirty="0"/>
          </a:p>
          <a:p>
            <a:r>
              <a:rPr lang="en-GB" i="1" u="sng" dirty="0">
                <a:solidFill>
                  <a:srgbClr val="FF0000"/>
                </a:solidFill>
              </a:rPr>
              <a:t>Examination</a:t>
            </a:r>
            <a:endParaRPr lang="en-GB" dirty="0">
              <a:solidFill>
                <a:srgbClr val="FF0000"/>
              </a:solidFill>
            </a:endParaRPr>
          </a:p>
          <a:p>
            <a:pPr lvl="0"/>
            <a:r>
              <a:rPr lang="en-GB" dirty="0"/>
              <a:t>Multiple-choice (1</a:t>
            </a:r>
            <a:r>
              <a:rPr lang="cs-CZ" dirty="0"/>
              <a:t>0</a:t>
            </a:r>
            <a:r>
              <a:rPr lang="en-GB" dirty="0"/>
              <a:t>) and open-ended questions (5) </a:t>
            </a:r>
            <a:br>
              <a:rPr lang="en-GB" dirty="0"/>
            </a:br>
            <a:r>
              <a:rPr lang="en-GB" b="1" dirty="0">
                <a:solidFill>
                  <a:srgbClr val="FF0000"/>
                </a:solidFill>
              </a:rPr>
              <a:t>(40p, min. 24p </a:t>
            </a:r>
            <a:r>
              <a:rPr lang="en-GB" dirty="0">
                <a:solidFill>
                  <a:srgbClr val="FF0000"/>
                </a:solidFill>
              </a:rPr>
              <a:t>to pass</a:t>
            </a:r>
            <a:r>
              <a:rPr lang="en-GB" b="1" dirty="0">
                <a:solidFill>
                  <a:srgbClr val="FF0000"/>
                </a:solidFill>
              </a:rPr>
              <a:t> </a:t>
            </a:r>
            <a:r>
              <a:rPr lang="en-GB" dirty="0">
                <a:solidFill>
                  <a:srgbClr val="FF0000"/>
                </a:solidFill>
              </a:rPr>
              <a:t>the exam</a:t>
            </a:r>
            <a:r>
              <a:rPr lang="en-GB" b="1" dirty="0">
                <a:solidFill>
                  <a:srgbClr val="FF0000"/>
                </a:solidFill>
              </a:rPr>
              <a:t>)</a:t>
            </a:r>
          </a:p>
          <a:p>
            <a:pPr lvl="0"/>
            <a:endParaRPr lang="en-GB" b="1" dirty="0">
              <a:solidFill>
                <a:srgbClr val="FF0000"/>
              </a:solidFill>
            </a:endParaRPr>
          </a:p>
          <a:p>
            <a:pPr lvl="0"/>
            <a:r>
              <a:rPr lang="en-GB" b="1" dirty="0">
                <a:solidFill>
                  <a:srgbClr val="FF0000"/>
                </a:solidFill>
              </a:rPr>
              <a:t>BONUS POINTS = MAX </a:t>
            </a:r>
            <a:r>
              <a:rPr lang="en-GB" sz="3200" b="1" dirty="0">
                <a:solidFill>
                  <a:srgbClr val="FF0000"/>
                </a:solidFill>
              </a:rPr>
              <a:t>5 </a:t>
            </a:r>
            <a:r>
              <a:rPr lang="en-GB" b="1" dirty="0">
                <a:solidFill>
                  <a:srgbClr val="FF0000"/>
                </a:solidFill>
              </a:rPr>
              <a:t>(from lectures and seminars based on your other activity, TBD)</a:t>
            </a:r>
            <a:endParaRPr lang="en-GB" sz="3200" dirty="0">
              <a:solidFill>
                <a:srgbClr val="FF0000"/>
              </a:solidFill>
            </a:endParaRPr>
          </a:p>
        </p:txBody>
      </p:sp>
    </p:spTree>
    <p:extLst>
      <p:ext uri="{BB962C8B-B14F-4D97-AF65-F5344CB8AC3E}">
        <p14:creationId xmlns:p14="http://schemas.microsoft.com/office/powerpoint/2010/main" val="957377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Evaluation</a:t>
            </a:r>
            <a:endParaRPr lang="en-GB" dirty="0"/>
          </a:p>
        </p:txBody>
      </p:sp>
      <p:sp>
        <p:nvSpPr>
          <p:cNvPr id="3" name="Zástupný symbol pro obsah 2"/>
          <p:cNvSpPr>
            <a:spLocks noGrp="1"/>
          </p:cNvSpPr>
          <p:nvPr>
            <p:ph idx="1"/>
          </p:nvPr>
        </p:nvSpPr>
        <p:spPr>
          <a:xfrm>
            <a:off x="609598" y="1412776"/>
            <a:ext cx="6626697" cy="5184576"/>
          </a:xfrm>
        </p:spPr>
        <p:txBody>
          <a:bodyPr>
            <a:normAutofit/>
          </a:bodyPr>
          <a:lstStyle/>
          <a:p>
            <a:pPr marL="0" indent="0" algn="ctr">
              <a:buNone/>
            </a:pPr>
            <a:r>
              <a:rPr lang="en-GB" b="1" dirty="0"/>
              <a:t>Final mark will be based on the sum of all reached points.</a:t>
            </a:r>
            <a:endParaRPr lang="cs-CZ" b="1" dirty="0"/>
          </a:p>
          <a:p>
            <a:pPr marL="0" indent="0" algn="ctr">
              <a:buNone/>
            </a:pPr>
            <a:endParaRPr lang="cs-CZ" dirty="0"/>
          </a:p>
          <a:p>
            <a:r>
              <a:rPr lang="en-GB" sz="2400" b="1" dirty="0">
                <a:solidFill>
                  <a:srgbClr val="FF0000"/>
                </a:solidFill>
              </a:rPr>
              <a:t>90p – 100p</a:t>
            </a:r>
            <a:r>
              <a:rPr lang="en-GB" sz="2400" b="1" dirty="0"/>
              <a:t> </a:t>
            </a:r>
            <a:r>
              <a:rPr lang="en-GB" sz="2400" dirty="0"/>
              <a:t>or more … </a:t>
            </a:r>
            <a:r>
              <a:rPr lang="en-GB" sz="2400" b="1" dirty="0"/>
              <a:t>Excellent (1)</a:t>
            </a:r>
            <a:endParaRPr lang="cs-CZ" sz="2400" dirty="0"/>
          </a:p>
          <a:p>
            <a:r>
              <a:rPr lang="en-GB" sz="2400" b="1" dirty="0">
                <a:solidFill>
                  <a:srgbClr val="FF0000"/>
                </a:solidFill>
              </a:rPr>
              <a:t>76p – 89p </a:t>
            </a:r>
            <a:r>
              <a:rPr lang="en-GB" sz="2400" dirty="0"/>
              <a:t>… </a:t>
            </a:r>
            <a:r>
              <a:rPr lang="en-GB" sz="2400" b="1" dirty="0"/>
              <a:t>Very good (2)</a:t>
            </a:r>
            <a:endParaRPr lang="cs-CZ" sz="2400" dirty="0"/>
          </a:p>
          <a:p>
            <a:r>
              <a:rPr lang="en-GB" sz="2400" b="1" dirty="0">
                <a:solidFill>
                  <a:srgbClr val="FF0000"/>
                </a:solidFill>
              </a:rPr>
              <a:t>60p – 75p </a:t>
            </a:r>
            <a:r>
              <a:rPr lang="en-GB" sz="2400" dirty="0"/>
              <a:t>… </a:t>
            </a:r>
            <a:r>
              <a:rPr lang="en-GB" sz="2400" b="1" dirty="0"/>
              <a:t>Good (3)</a:t>
            </a:r>
            <a:endParaRPr lang="cs-CZ" sz="2400" dirty="0"/>
          </a:p>
          <a:p>
            <a:endParaRPr lang="en-GB" dirty="0"/>
          </a:p>
        </p:txBody>
      </p:sp>
    </p:spTree>
    <p:extLst>
      <p:ext uri="{BB962C8B-B14F-4D97-AF65-F5344CB8AC3E}">
        <p14:creationId xmlns:p14="http://schemas.microsoft.com/office/powerpoint/2010/main" val="186652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0717" y="116632"/>
            <a:ext cx="6347713" cy="1320800"/>
          </a:xfrm>
        </p:spPr>
        <p:txBody>
          <a:bodyPr/>
          <a:lstStyle/>
          <a:p>
            <a:r>
              <a:rPr lang="en-US" dirty="0"/>
              <a:t>TESTS</a:t>
            </a:r>
            <a:endParaRPr lang="cs-CZ" dirty="0"/>
          </a:p>
        </p:txBody>
      </p:sp>
      <p:sp>
        <p:nvSpPr>
          <p:cNvPr id="3" name="Zástupný symbol pro obsah 2"/>
          <p:cNvSpPr>
            <a:spLocks noGrp="1"/>
          </p:cNvSpPr>
          <p:nvPr>
            <p:ph idx="1"/>
          </p:nvPr>
        </p:nvSpPr>
        <p:spPr>
          <a:xfrm>
            <a:off x="243168" y="777032"/>
            <a:ext cx="7353168" cy="5604296"/>
          </a:xfrm>
        </p:spPr>
        <p:txBody>
          <a:bodyPr>
            <a:normAutofit lnSpcReduction="10000"/>
          </a:bodyPr>
          <a:lstStyle/>
          <a:p>
            <a:r>
              <a:rPr lang="en-GB" sz="2400" dirty="0"/>
              <a:t>You can expect 3 tests during the semester</a:t>
            </a:r>
          </a:p>
          <a:p>
            <a:r>
              <a:rPr lang="en-GB" sz="2400" dirty="0"/>
              <a:t>Tests are related to lectures and seminars</a:t>
            </a:r>
            <a:endParaRPr lang="cs-CZ" sz="2400" dirty="0"/>
          </a:p>
          <a:p>
            <a:r>
              <a:rPr lang="cs-CZ" sz="2400" dirty="0" err="1"/>
              <a:t>Tests</a:t>
            </a:r>
            <a:r>
              <a:rPr lang="cs-CZ" sz="2400" dirty="0"/>
              <a:t> </a:t>
            </a:r>
            <a:r>
              <a:rPr lang="en-US" sz="2400" dirty="0"/>
              <a:t>are </a:t>
            </a:r>
            <a:r>
              <a:rPr lang="cs-CZ" sz="2400" dirty="0"/>
              <a:t>open </a:t>
            </a:r>
            <a:r>
              <a:rPr lang="cs-CZ" sz="2400" dirty="0" err="1"/>
              <a:t>for</a:t>
            </a:r>
            <a:r>
              <a:rPr lang="cs-CZ" sz="2400" dirty="0"/>
              <a:t> </a:t>
            </a:r>
            <a:r>
              <a:rPr lang="cs-CZ" sz="2400" dirty="0" err="1"/>
              <a:t>all</a:t>
            </a:r>
            <a:r>
              <a:rPr lang="cs-CZ" sz="2400" dirty="0"/>
              <a:t> </a:t>
            </a:r>
            <a:r>
              <a:rPr lang="cs-CZ" sz="2400" dirty="0" err="1"/>
              <a:t>students</a:t>
            </a:r>
            <a:r>
              <a:rPr lang="cs-CZ" sz="2400" dirty="0"/>
              <a:t> </a:t>
            </a:r>
            <a:r>
              <a:rPr lang="cs-CZ" sz="2400" dirty="0" err="1"/>
              <a:t>simultaneously</a:t>
            </a:r>
            <a:r>
              <a:rPr lang="cs-CZ" sz="2400" dirty="0"/>
              <a:t> </a:t>
            </a:r>
            <a:r>
              <a:rPr lang="cs-CZ" sz="2400" dirty="0" err="1"/>
              <a:t>for</a:t>
            </a:r>
            <a:r>
              <a:rPr lang="cs-CZ" sz="2400" dirty="0"/>
              <a:t> 1 </a:t>
            </a:r>
            <a:r>
              <a:rPr lang="cs-CZ" sz="2400" dirty="0" err="1"/>
              <a:t>hour</a:t>
            </a:r>
            <a:r>
              <a:rPr lang="cs-CZ" sz="2400" dirty="0"/>
              <a:t> on </a:t>
            </a:r>
            <a:r>
              <a:rPr lang="cs-CZ" sz="2400" dirty="0" err="1"/>
              <a:t>Moodle</a:t>
            </a:r>
            <a:endParaRPr lang="en-GB" sz="2400" dirty="0"/>
          </a:p>
          <a:p>
            <a:r>
              <a:rPr lang="en-GB" sz="2400" dirty="0"/>
              <a:t>Multiple choice questions</a:t>
            </a:r>
          </a:p>
          <a:p>
            <a:pPr lvl="1"/>
            <a:r>
              <a:rPr lang="en-GB" sz="2000" dirty="0">
                <a:solidFill>
                  <a:srgbClr val="FF0000"/>
                </a:solidFill>
              </a:rPr>
              <a:t>13 (?) + 13 (?) + 14 (?) = 40 questions</a:t>
            </a:r>
          </a:p>
          <a:p>
            <a:r>
              <a:rPr lang="en-GB" sz="2400" dirty="0"/>
              <a:t>Tests are organised on </a:t>
            </a:r>
            <a:r>
              <a:rPr lang="en-GB" sz="2400" b="1" u="sng" dirty="0">
                <a:solidFill>
                  <a:schemeClr val="accent1">
                    <a:lumMod val="75000"/>
                  </a:schemeClr>
                </a:solidFill>
              </a:rPr>
              <a:t>MOODLE</a:t>
            </a:r>
            <a:endParaRPr lang="cs-CZ" sz="2400" b="1" u="sng" dirty="0">
              <a:solidFill>
                <a:schemeClr val="accent1">
                  <a:lumMod val="75000"/>
                </a:schemeClr>
              </a:solidFill>
            </a:endParaRPr>
          </a:p>
          <a:p>
            <a:endParaRPr lang="en-GB" sz="2400" b="1" u="sng" dirty="0">
              <a:solidFill>
                <a:schemeClr val="accent1">
                  <a:lumMod val="75000"/>
                </a:schemeClr>
              </a:solidFill>
            </a:endParaRPr>
          </a:p>
          <a:p>
            <a:pPr lvl="1"/>
            <a:r>
              <a:rPr lang="en-GB" sz="2500" dirty="0"/>
              <a:t>Section </a:t>
            </a:r>
            <a:r>
              <a:rPr lang="en-GB" sz="2200" dirty="0">
                <a:solidFill>
                  <a:schemeClr val="accent1">
                    <a:lumMod val="75000"/>
                  </a:schemeClr>
                </a:solidFill>
              </a:rPr>
              <a:t>“</a:t>
            </a:r>
            <a:r>
              <a:rPr lang="en-GB" sz="2200" b="1" dirty="0">
                <a:solidFill>
                  <a:schemeClr val="accent1">
                    <a:lumMod val="75000"/>
                  </a:schemeClr>
                </a:solidFill>
              </a:rPr>
              <a:t>Uploads &amp; Quizzes &amp; Exams</a:t>
            </a:r>
            <a:r>
              <a:rPr lang="en-GB" sz="2200" dirty="0">
                <a:solidFill>
                  <a:schemeClr val="accent1">
                    <a:lumMod val="75000"/>
                  </a:schemeClr>
                </a:solidFill>
              </a:rPr>
              <a:t>”</a:t>
            </a:r>
          </a:p>
          <a:p>
            <a:pPr marL="0" indent="0">
              <a:buNone/>
            </a:pPr>
            <a:endParaRPr lang="en-GB" sz="2400" dirty="0"/>
          </a:p>
          <a:p>
            <a:pPr lvl="0"/>
            <a:r>
              <a:rPr lang="en-GB" dirty="0">
                <a:solidFill>
                  <a:srgbClr val="FF0000"/>
                </a:solidFill>
              </a:rPr>
              <a:t>TEST 1: </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1</a:t>
            </a:r>
            <a:r>
              <a:rPr lang="en-GB" sz="1800" dirty="0">
                <a:solidFill>
                  <a:srgbClr val="FF0000"/>
                </a:solidFill>
                <a:effectLst/>
                <a:highlight>
                  <a:srgbClr val="FFFF00"/>
                </a:highlight>
                <a:latin typeface="Times New Roman" panose="02020603050405020304" pitchFamily="18" charset="0"/>
                <a:ea typeface="Times New Roman" panose="02020603050405020304" pitchFamily="18" charset="0"/>
              </a:rPr>
              <a:t>.</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3</a:t>
            </a:r>
            <a:r>
              <a:rPr lang="en-GB" sz="1800" dirty="0">
                <a:solidFill>
                  <a:srgbClr val="FF0000"/>
                </a:solidFill>
                <a:effectLst/>
                <a:highlight>
                  <a:srgbClr val="FFFF00"/>
                </a:highlight>
                <a:latin typeface="Times New Roman" panose="02020603050405020304" pitchFamily="18" charset="0"/>
                <a:ea typeface="Times New Roman" panose="02020603050405020304" pitchFamily="18" charset="0"/>
              </a:rPr>
              <a:t>.202</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4</a:t>
            </a:r>
            <a:r>
              <a:rPr lang="en-GB" sz="1800" dirty="0">
                <a:solidFill>
                  <a:srgbClr val="FF0000"/>
                </a:solidFill>
                <a:effectLst/>
                <a:highlight>
                  <a:srgbClr val="FFFF00"/>
                </a:highlight>
                <a:latin typeface="Times New Roman" panose="02020603050405020304" pitchFamily="18" charset="0"/>
                <a:ea typeface="Times New Roman" panose="02020603050405020304" pitchFamily="18" charset="0"/>
              </a:rPr>
              <a:t>, 8:00 – 9:00 a.m. on MOODLE</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 (L1-2, S1-2)</a:t>
            </a:r>
            <a:r>
              <a:rPr lang="en-GB" dirty="0"/>
              <a:t> </a:t>
            </a:r>
            <a:endParaRPr lang="cs-CZ" dirty="0"/>
          </a:p>
          <a:p>
            <a:r>
              <a:rPr lang="en-GB" dirty="0">
                <a:solidFill>
                  <a:srgbClr val="FF0000"/>
                </a:solidFill>
              </a:rPr>
              <a:t>TEST 2: </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05</a:t>
            </a:r>
            <a:r>
              <a:rPr lang="en-GB" sz="1800" dirty="0">
                <a:solidFill>
                  <a:srgbClr val="FF0000"/>
                </a:solidFill>
                <a:effectLst/>
                <a:highlight>
                  <a:srgbClr val="FFFF00"/>
                </a:highlight>
                <a:latin typeface="Times New Roman" panose="02020603050405020304" pitchFamily="18" charset="0"/>
                <a:ea typeface="Times New Roman" panose="02020603050405020304" pitchFamily="18" charset="0"/>
              </a:rPr>
              <a:t>.</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4</a:t>
            </a:r>
            <a:r>
              <a:rPr lang="en-GB" sz="1800" dirty="0">
                <a:solidFill>
                  <a:srgbClr val="FF0000"/>
                </a:solidFill>
                <a:effectLst/>
                <a:highlight>
                  <a:srgbClr val="FFFF00"/>
                </a:highlight>
                <a:latin typeface="Times New Roman" panose="02020603050405020304" pitchFamily="18" charset="0"/>
                <a:ea typeface="Times New Roman" panose="02020603050405020304" pitchFamily="18" charset="0"/>
              </a:rPr>
              <a:t>.2023, 8:00 – 9:00 a.m. on MOODLE</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 (L2-3, S2-3)</a:t>
            </a:r>
            <a:endParaRPr lang="cs-CZ" dirty="0"/>
          </a:p>
          <a:p>
            <a:pPr lvl="0"/>
            <a:r>
              <a:rPr lang="en-GB" dirty="0">
                <a:solidFill>
                  <a:srgbClr val="FF0000"/>
                </a:solidFill>
              </a:rPr>
              <a:t>TEST 3: </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3</a:t>
            </a:r>
            <a:r>
              <a:rPr lang="en-GB" sz="1800" dirty="0">
                <a:solidFill>
                  <a:srgbClr val="FF0000"/>
                </a:solidFill>
                <a:effectLst/>
                <a:highlight>
                  <a:srgbClr val="FFFF00"/>
                </a:highlight>
                <a:latin typeface="Times New Roman" panose="02020603050405020304" pitchFamily="18" charset="0"/>
                <a:ea typeface="Times New Roman" panose="02020603050405020304" pitchFamily="18" charset="0"/>
              </a:rPr>
              <a:t>.</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5</a:t>
            </a:r>
            <a:r>
              <a:rPr lang="en-GB" sz="1800" dirty="0">
                <a:solidFill>
                  <a:srgbClr val="FF0000"/>
                </a:solidFill>
                <a:effectLst/>
                <a:highlight>
                  <a:srgbClr val="FFFF00"/>
                </a:highlight>
                <a:latin typeface="Times New Roman" panose="02020603050405020304" pitchFamily="18" charset="0"/>
                <a:ea typeface="Times New Roman" panose="02020603050405020304" pitchFamily="18" charset="0"/>
              </a:rPr>
              <a:t>.2023, 8:00 – 9:00 a.m. on MOODLE</a:t>
            </a:r>
            <a:r>
              <a:rPr lang="cs-CZ" sz="1800" dirty="0">
                <a:solidFill>
                  <a:srgbClr val="FF0000"/>
                </a:solidFill>
                <a:effectLst/>
                <a:highlight>
                  <a:srgbClr val="FFFF00"/>
                </a:highlight>
                <a:latin typeface="Times New Roman" panose="02020603050405020304" pitchFamily="18" charset="0"/>
                <a:ea typeface="Times New Roman" panose="02020603050405020304" pitchFamily="18" charset="0"/>
              </a:rPr>
              <a:t> (L5-6, S5)</a:t>
            </a:r>
            <a:endParaRPr lang="en-GB" dirty="0"/>
          </a:p>
        </p:txBody>
      </p:sp>
    </p:spTree>
    <p:extLst>
      <p:ext uri="{BB962C8B-B14F-4D97-AF65-F5344CB8AC3E}">
        <p14:creationId xmlns:p14="http://schemas.microsoft.com/office/powerpoint/2010/main" val="3254467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0717" y="116632"/>
            <a:ext cx="6347713" cy="1320800"/>
          </a:xfrm>
        </p:spPr>
        <p:txBody>
          <a:bodyPr/>
          <a:lstStyle/>
          <a:p>
            <a:r>
              <a:rPr lang="cs-CZ" dirty="0"/>
              <a:t>MID-TERM ESSAY</a:t>
            </a:r>
          </a:p>
        </p:txBody>
      </p:sp>
      <p:sp>
        <p:nvSpPr>
          <p:cNvPr id="3" name="Zástupný symbol pro obsah 2"/>
          <p:cNvSpPr>
            <a:spLocks noGrp="1"/>
          </p:cNvSpPr>
          <p:nvPr>
            <p:ph idx="1"/>
          </p:nvPr>
        </p:nvSpPr>
        <p:spPr>
          <a:xfrm>
            <a:off x="243168" y="777032"/>
            <a:ext cx="7353168" cy="5604296"/>
          </a:xfrm>
        </p:spPr>
        <p:txBody>
          <a:bodyPr>
            <a:normAutofit/>
          </a:bodyPr>
          <a:lstStyle/>
          <a:p>
            <a:pPr marL="342900" lvl="0" indent="-342900">
              <a:lnSpc>
                <a:spcPct val="115000"/>
              </a:lnSpc>
              <a:spcBef>
                <a:spcPts val="600"/>
              </a:spcBef>
              <a:spcAft>
                <a:spcPts val="600"/>
              </a:spcAft>
              <a:buFont typeface="Symbol" panose="05050102010706020507" pitchFamily="18" charset="2"/>
              <a:buChar char=""/>
            </a:pPr>
            <a:endParaRPr lang="cs-CZ" sz="1800" b="1" dirty="0">
              <a:solidFill>
                <a:srgbClr val="000000"/>
              </a:solidFill>
              <a:effectLst/>
              <a:highlight>
                <a:srgbClr val="FFFF00"/>
              </a:highlight>
              <a:ea typeface="Times New Roman" panose="02020603050405020304" pitchFamily="18" charset="0"/>
              <a:cs typeface="Times New Roman" panose="02020603050405020304" pitchFamily="18" charset="0"/>
            </a:endParaRPr>
          </a:p>
          <a:p>
            <a:pPr marL="342900" lvl="0" indent="-342900">
              <a:lnSpc>
                <a:spcPct val="115000"/>
              </a:lnSpc>
              <a:spcBef>
                <a:spcPts val="600"/>
              </a:spcBef>
              <a:spcAft>
                <a:spcPts val="600"/>
              </a:spcAft>
              <a:buFont typeface="Symbol" panose="05050102010706020507" pitchFamily="18" charset="2"/>
              <a:buChar char=""/>
            </a:pPr>
            <a:r>
              <a:rPr lang="en-GB" sz="1800" b="1" dirty="0">
                <a:solidFill>
                  <a:srgbClr val="000000"/>
                </a:solidFill>
                <a:effectLst/>
                <a:highlight>
                  <a:srgbClr val="FFFF00"/>
                </a:highlight>
                <a:ea typeface="Times New Roman" panose="02020603050405020304" pitchFamily="18" charset="0"/>
                <a:cs typeface="Times New Roman" panose="02020603050405020304" pitchFamily="18" charset="0"/>
              </a:rPr>
              <a:t>18. March 2024</a:t>
            </a:r>
            <a:r>
              <a:rPr lang="en-GB" sz="1800" dirty="0">
                <a:solidFill>
                  <a:srgbClr val="000000"/>
                </a:solidFill>
                <a:effectLst/>
                <a:highlight>
                  <a:srgbClr val="FFFF00"/>
                </a:highlight>
                <a:ea typeface="Times New Roman" panose="02020603050405020304" pitchFamily="18" charset="0"/>
                <a:cs typeface="Times New Roman" panose="02020603050405020304" pitchFamily="18" charset="0"/>
              </a:rPr>
              <a:t> in TI (ROOM) at </a:t>
            </a:r>
            <a:r>
              <a:rPr lang="en-GB" sz="1800" b="1" dirty="0">
                <a:solidFill>
                  <a:srgbClr val="000000"/>
                </a:solidFill>
                <a:effectLst/>
                <a:highlight>
                  <a:srgbClr val="FFFF00"/>
                </a:highlight>
                <a:ea typeface="Times New Roman" panose="02020603050405020304" pitchFamily="18" charset="0"/>
                <a:cs typeface="Times New Roman" panose="02020603050405020304" pitchFamily="18" charset="0"/>
              </a:rPr>
              <a:t>7:00</a:t>
            </a:r>
            <a:endParaRPr lang="en-GB" sz="1800" dirty="0">
              <a:effectLst/>
              <a:ea typeface="Calibri" panose="020F0502020204030204" pitchFamily="34" charset="0"/>
              <a:cs typeface="Times New Roman" panose="02020603050405020304" pitchFamily="18" charset="0"/>
            </a:endParaRPr>
          </a:p>
          <a:p>
            <a:pPr marL="342900" lvl="0" indent="-342900">
              <a:lnSpc>
                <a:spcPct val="115000"/>
              </a:lnSpc>
              <a:spcBef>
                <a:spcPts val="600"/>
              </a:spcBef>
              <a:spcAft>
                <a:spcPts val="600"/>
              </a:spcAft>
              <a:buFont typeface="Symbol" panose="05050102010706020507" pitchFamily="18" charset="2"/>
              <a:buChar char=""/>
            </a:pPr>
            <a:r>
              <a:rPr lang="en-GB" sz="1800" dirty="0">
                <a:solidFill>
                  <a:srgbClr val="000000"/>
                </a:solidFill>
                <a:effectLst/>
                <a:ea typeface="Times New Roman" panose="02020603050405020304" pitchFamily="18" charset="0"/>
                <a:cs typeface="Times New Roman" panose="02020603050405020304" pitchFamily="18" charset="0"/>
              </a:rPr>
              <a:t>Case-study based essay.</a:t>
            </a:r>
            <a:endParaRPr lang="en-GB" sz="1800" dirty="0">
              <a:effectLst/>
              <a:ea typeface="Calibri" panose="020F0502020204030204" pitchFamily="34" charset="0"/>
              <a:cs typeface="Times New Roman" panose="02020603050405020304" pitchFamily="18" charset="0"/>
            </a:endParaRPr>
          </a:p>
          <a:p>
            <a:pPr marL="342900" lvl="0" indent="-342900">
              <a:lnSpc>
                <a:spcPct val="115000"/>
              </a:lnSpc>
              <a:spcBef>
                <a:spcPts val="600"/>
              </a:spcBef>
              <a:spcAft>
                <a:spcPts val="600"/>
              </a:spcAft>
              <a:buFont typeface="Symbol" panose="05050102010706020507" pitchFamily="18" charset="2"/>
              <a:buChar char=""/>
            </a:pPr>
            <a:r>
              <a:rPr lang="en-GB" sz="1800" dirty="0">
                <a:solidFill>
                  <a:srgbClr val="000000"/>
                </a:solidFill>
                <a:effectLst/>
                <a:ea typeface="Times New Roman" panose="02020603050405020304" pitchFamily="18" charset="0"/>
                <a:cs typeface="Times New Roman" panose="02020603050405020304" pitchFamily="18" charset="0"/>
              </a:rPr>
              <a:t>Using own logics, no study materials allowed. </a:t>
            </a:r>
            <a:endParaRPr lang="en-GB" sz="1800" dirty="0">
              <a:effectLst/>
              <a:ea typeface="Calibri" panose="020F0502020204030204" pitchFamily="34" charset="0"/>
              <a:cs typeface="Times New Roman" panose="02020603050405020304" pitchFamily="18" charset="0"/>
            </a:endParaRPr>
          </a:p>
          <a:p>
            <a:pPr marL="342900" lvl="0" indent="-342900">
              <a:lnSpc>
                <a:spcPct val="115000"/>
              </a:lnSpc>
              <a:spcBef>
                <a:spcPts val="600"/>
              </a:spcBef>
              <a:spcAft>
                <a:spcPts val="600"/>
              </a:spcAft>
              <a:buFont typeface="Symbol" panose="05050102010706020507" pitchFamily="18" charset="2"/>
              <a:buChar char=""/>
            </a:pPr>
            <a:r>
              <a:rPr lang="en-GB" sz="1800" b="1" dirty="0">
                <a:solidFill>
                  <a:srgbClr val="FF0000"/>
                </a:solidFill>
                <a:effectLst/>
                <a:ea typeface="Times New Roman" panose="02020603050405020304" pitchFamily="18" charset="0"/>
                <a:cs typeface="Times New Roman" panose="02020603050405020304" pitchFamily="18" charset="0"/>
              </a:rPr>
              <a:t>10 points</a:t>
            </a:r>
            <a:r>
              <a:rPr lang="en-GB" sz="1800" dirty="0">
                <a:solidFill>
                  <a:srgbClr val="FF0000"/>
                </a:solidFill>
                <a:effectLst/>
                <a:ea typeface="Times New Roman" panose="02020603050405020304" pitchFamily="18" charset="0"/>
                <a:cs typeface="Times New Roman" panose="02020603050405020304" pitchFamily="18" charset="0"/>
              </a:rPr>
              <a:t> is the maximum.</a:t>
            </a:r>
            <a:r>
              <a:rPr lang="en-GB" sz="1800" dirty="0">
                <a:solidFill>
                  <a:srgbClr val="000000"/>
                </a:solidFill>
                <a:effectLst/>
                <a:ea typeface="Times New Roman" panose="02020603050405020304" pitchFamily="18" charset="0"/>
                <a:cs typeface="Times New Roman" panose="02020603050405020304" pitchFamily="18" charset="0"/>
              </a:rPr>
              <a:t> </a:t>
            </a:r>
            <a:endParaRPr lang="cs-CZ" sz="1800" dirty="0">
              <a:solidFill>
                <a:srgbClr val="000000"/>
              </a:solidFill>
              <a:effectLst/>
              <a:ea typeface="Times New Roman" panose="02020603050405020304" pitchFamily="18" charset="0"/>
              <a:cs typeface="Times New Roman" panose="02020603050405020304" pitchFamily="18" charset="0"/>
            </a:endParaRPr>
          </a:p>
          <a:p>
            <a:pPr marL="342900" lvl="0" indent="-342900">
              <a:lnSpc>
                <a:spcPct val="115000"/>
              </a:lnSpc>
              <a:spcBef>
                <a:spcPts val="600"/>
              </a:spcBef>
              <a:spcAft>
                <a:spcPts val="600"/>
              </a:spcAft>
              <a:buFont typeface="Symbol" panose="05050102010706020507" pitchFamily="18" charset="2"/>
              <a:buChar char=""/>
            </a:pPr>
            <a:endParaRPr lang="cs-CZ" dirty="0">
              <a:solidFill>
                <a:srgbClr val="000000"/>
              </a:solidFill>
              <a:ea typeface="Calibri" panose="020F0502020204030204" pitchFamily="34" charset="0"/>
              <a:cs typeface="Times New Roman" panose="02020603050405020304" pitchFamily="18" charset="0"/>
            </a:endParaRPr>
          </a:p>
          <a:p>
            <a:pPr marL="342900" lvl="0" indent="-342900">
              <a:lnSpc>
                <a:spcPct val="115000"/>
              </a:lnSpc>
              <a:spcBef>
                <a:spcPts val="600"/>
              </a:spcBef>
              <a:spcAft>
                <a:spcPts val="600"/>
              </a:spcAft>
              <a:buFont typeface="Symbol" panose="05050102010706020507" pitchFamily="18" charset="2"/>
              <a:buChar char=""/>
            </a:pPr>
            <a:r>
              <a:rPr lang="cs-CZ" sz="1800" dirty="0">
                <a:solidFill>
                  <a:srgbClr val="000000"/>
                </a:solidFill>
                <a:effectLst/>
                <a:ea typeface="Calibri" panose="020F0502020204030204" pitchFamily="34" charset="0"/>
                <a:cs typeface="Times New Roman" panose="02020603050405020304" pitchFamily="18" charset="0"/>
              </a:rPr>
              <a:t>More </a:t>
            </a:r>
            <a:r>
              <a:rPr lang="cs-CZ" sz="1800" dirty="0" err="1">
                <a:solidFill>
                  <a:srgbClr val="000000"/>
                </a:solidFill>
                <a:effectLst/>
                <a:ea typeface="Calibri" panose="020F0502020204030204" pitchFamily="34" charset="0"/>
                <a:cs typeface="Times New Roman" panose="02020603050405020304" pitchFamily="18" charset="0"/>
              </a:rPr>
              <a:t>information</a:t>
            </a:r>
            <a:r>
              <a:rPr lang="cs-CZ" sz="1800" dirty="0">
                <a:solidFill>
                  <a:srgbClr val="000000"/>
                </a:solidFill>
                <a:effectLst/>
                <a:ea typeface="Calibri" panose="020F0502020204030204" pitchFamily="34" charset="0"/>
                <a:cs typeface="Times New Roman" panose="02020603050405020304" pitchFamily="18" charset="0"/>
              </a:rPr>
              <a:t> to </a:t>
            </a:r>
            <a:r>
              <a:rPr lang="cs-CZ" sz="1800" dirty="0" err="1">
                <a:solidFill>
                  <a:srgbClr val="000000"/>
                </a:solidFill>
                <a:effectLst/>
                <a:ea typeface="Calibri" panose="020F0502020204030204" pitchFamily="34" charset="0"/>
                <a:cs typeface="Times New Roman" panose="02020603050405020304" pitchFamily="18" charset="0"/>
              </a:rPr>
              <a:t>be</a:t>
            </a:r>
            <a:r>
              <a:rPr lang="cs-CZ" sz="1800" dirty="0">
                <a:solidFill>
                  <a:srgbClr val="000000"/>
                </a:solidFill>
                <a:effectLst/>
                <a:ea typeface="Calibri" panose="020F0502020204030204" pitchFamily="34" charset="0"/>
                <a:cs typeface="Times New Roman" panose="02020603050405020304" pitchFamily="18" charset="0"/>
              </a:rPr>
              <a:t> </a:t>
            </a:r>
            <a:r>
              <a:rPr lang="cs-CZ" sz="1800" dirty="0" err="1">
                <a:solidFill>
                  <a:srgbClr val="000000"/>
                </a:solidFill>
                <a:effectLst/>
                <a:ea typeface="Calibri" panose="020F0502020204030204" pitchFamily="34" charset="0"/>
                <a:cs typeface="Times New Roman" panose="02020603050405020304" pitchFamily="18" charset="0"/>
              </a:rPr>
              <a:t>provided</a:t>
            </a:r>
            <a:r>
              <a:rPr lang="cs-CZ" sz="1800" dirty="0">
                <a:solidFill>
                  <a:srgbClr val="000000"/>
                </a:solidFill>
                <a:effectLst/>
                <a:ea typeface="Calibri" panose="020F0502020204030204" pitchFamily="34" charset="0"/>
                <a:cs typeface="Times New Roman" panose="02020603050405020304" pitchFamily="18" charset="0"/>
              </a:rPr>
              <a:t> </a:t>
            </a:r>
            <a:r>
              <a:rPr lang="cs-CZ" sz="1800" dirty="0" err="1">
                <a:solidFill>
                  <a:srgbClr val="000000"/>
                </a:solidFill>
                <a:effectLst/>
                <a:ea typeface="Calibri" panose="020F0502020204030204" pitchFamily="34" charset="0"/>
                <a:cs typeface="Times New Roman" panose="02020603050405020304" pitchFamily="18" charset="0"/>
              </a:rPr>
              <a:t>later</a:t>
            </a:r>
            <a:r>
              <a:rPr lang="cs-CZ" sz="1800" dirty="0">
                <a:solidFill>
                  <a:srgbClr val="000000"/>
                </a:solidFill>
                <a:effectLst/>
                <a:ea typeface="Calibri" panose="020F0502020204030204" pitchFamily="34" charset="0"/>
                <a:cs typeface="Times New Roman" panose="02020603050405020304" pitchFamily="18" charset="0"/>
              </a:rPr>
              <a:t>. </a:t>
            </a:r>
            <a:endParaRPr lang="en-GB" sz="1800" dirty="0">
              <a:effectLst/>
              <a:ea typeface="Calibri" panose="020F0502020204030204" pitchFamily="34" charset="0"/>
              <a:cs typeface="Times New Roman" panose="02020603050405020304" pitchFamily="18" charset="0"/>
            </a:endParaRPr>
          </a:p>
          <a:p>
            <a:pPr marL="342900" lvl="0" indent="-342900">
              <a:lnSpc>
                <a:spcPct val="115000"/>
              </a:lnSpc>
              <a:spcBef>
                <a:spcPts val="0"/>
              </a:spcBef>
              <a:buFont typeface="Symbol" panose="05050102010706020507" pitchFamily="18" charset="2"/>
              <a:buChar char=""/>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9647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0"/>
            <a:ext cx="8229600" cy="1143000"/>
          </a:xfrm>
        </p:spPr>
        <p:txBody>
          <a:bodyPr>
            <a:normAutofit/>
          </a:bodyPr>
          <a:lstStyle/>
          <a:p>
            <a:r>
              <a:rPr lang="cs-CZ" sz="3200" b="1" dirty="0"/>
              <a:t>PRESENTATION</a:t>
            </a:r>
            <a:endParaRPr lang="en-GB" sz="3200" b="1" dirty="0"/>
          </a:p>
        </p:txBody>
      </p:sp>
      <p:sp>
        <p:nvSpPr>
          <p:cNvPr id="3" name="Zástupný symbol pro obsah 2"/>
          <p:cNvSpPr>
            <a:spLocks noGrp="1"/>
          </p:cNvSpPr>
          <p:nvPr>
            <p:ph idx="1"/>
          </p:nvPr>
        </p:nvSpPr>
        <p:spPr>
          <a:xfrm>
            <a:off x="0" y="476672"/>
            <a:ext cx="9111588" cy="5256584"/>
          </a:xfrm>
        </p:spPr>
        <p:txBody>
          <a:bodyPr>
            <a:noAutofit/>
          </a:bodyPr>
          <a:lstStyle/>
          <a:p>
            <a:pPr lvl="0"/>
            <a:r>
              <a:rPr lang="en-GB" sz="2400" dirty="0"/>
              <a:t>TEAM WORK –</a:t>
            </a:r>
            <a:r>
              <a:rPr lang="cs-CZ" sz="2400" dirty="0"/>
              <a:t> </a:t>
            </a:r>
            <a:r>
              <a:rPr lang="cs-CZ" sz="2400" b="1" dirty="0">
                <a:solidFill>
                  <a:srgbClr val="FF0000"/>
                </a:solidFill>
              </a:rPr>
              <a:t>2 – 3 </a:t>
            </a:r>
            <a:r>
              <a:rPr lang="en-GB" sz="2400" b="1" dirty="0">
                <a:solidFill>
                  <a:srgbClr val="FF0000"/>
                </a:solidFill>
              </a:rPr>
              <a:t>MEMBER</a:t>
            </a:r>
            <a:r>
              <a:rPr lang="cs-CZ" sz="2400" b="1" dirty="0">
                <a:solidFill>
                  <a:srgbClr val="FF0000"/>
                </a:solidFill>
              </a:rPr>
              <a:t>S</a:t>
            </a:r>
            <a:r>
              <a:rPr lang="en-GB" sz="2400" dirty="0">
                <a:solidFill>
                  <a:srgbClr val="FF0000"/>
                </a:solidFill>
              </a:rPr>
              <a:t> </a:t>
            </a:r>
            <a:r>
              <a:rPr lang="en-GB" sz="2400" dirty="0"/>
              <a:t>mixed international teams are preferred</a:t>
            </a:r>
            <a:endParaRPr lang="cs-CZ" sz="2400" dirty="0"/>
          </a:p>
          <a:p>
            <a:pPr lvl="0"/>
            <a:r>
              <a:rPr lang="en-GB" sz="2400" dirty="0"/>
              <a:t>The presentation should take </a:t>
            </a:r>
            <a:r>
              <a:rPr lang="cs-CZ" sz="2400" b="1" dirty="0" err="1">
                <a:solidFill>
                  <a:srgbClr val="FF0000"/>
                </a:solidFill>
              </a:rPr>
              <a:t>max</a:t>
            </a:r>
            <a:r>
              <a:rPr lang="en-GB" sz="2400" b="1" dirty="0">
                <a:solidFill>
                  <a:srgbClr val="FF0000"/>
                </a:solidFill>
              </a:rPr>
              <a:t> </a:t>
            </a:r>
            <a:r>
              <a:rPr lang="cs-CZ" sz="2400" b="1" dirty="0">
                <a:solidFill>
                  <a:srgbClr val="FF0000"/>
                </a:solidFill>
              </a:rPr>
              <a:t>20</a:t>
            </a:r>
            <a:r>
              <a:rPr lang="en-GB" sz="2400" b="1" dirty="0">
                <a:solidFill>
                  <a:srgbClr val="FF0000"/>
                </a:solidFill>
              </a:rPr>
              <a:t> minutes</a:t>
            </a:r>
            <a:r>
              <a:rPr lang="en-GB" sz="2400" dirty="0"/>
              <a:t>, longer performance will be stopped</a:t>
            </a:r>
            <a:endParaRPr lang="cs-CZ" sz="2400" dirty="0"/>
          </a:p>
          <a:p>
            <a:pPr lvl="0"/>
            <a:r>
              <a:rPr lang="en-GB" sz="2400" dirty="0"/>
              <a:t>Needs to fulfil all standard formal requirements (i.e. use of proper English symbols, resources, currencies, decimal points, etc.) </a:t>
            </a:r>
            <a:endParaRPr lang="cs-CZ" sz="2400" dirty="0"/>
          </a:p>
          <a:p>
            <a:pPr lvl="0"/>
            <a:r>
              <a:rPr lang="en-GB" sz="2400" dirty="0"/>
              <a:t>All presentations are to be </a:t>
            </a:r>
            <a:r>
              <a:rPr lang="en-GB" sz="2400" b="1" dirty="0">
                <a:solidFill>
                  <a:srgbClr val="FF0000"/>
                </a:solidFill>
              </a:rPr>
              <a:t>available on the Moodle</a:t>
            </a:r>
            <a:r>
              <a:rPr lang="en-GB" sz="2400" dirty="0"/>
              <a:t> in advance to all participants. Therefore, file must be uploaded to Moodle </a:t>
            </a:r>
            <a:r>
              <a:rPr lang="cs-CZ" sz="2400" dirty="0"/>
              <a:t>a </a:t>
            </a:r>
            <a:r>
              <a:rPr lang="cs-CZ" sz="2400" dirty="0" err="1"/>
              <a:t>day</a:t>
            </a:r>
            <a:r>
              <a:rPr lang="cs-CZ" sz="2400" dirty="0"/>
              <a:t> prior to </a:t>
            </a:r>
            <a:r>
              <a:rPr lang="cs-CZ" sz="2400" dirty="0" err="1"/>
              <a:t>the</a:t>
            </a:r>
            <a:r>
              <a:rPr lang="cs-CZ" sz="2400" dirty="0"/>
              <a:t> </a:t>
            </a:r>
            <a:r>
              <a:rPr lang="en-GB" sz="2400" dirty="0"/>
              <a:t>presentation. It must be uploaded </a:t>
            </a:r>
            <a:r>
              <a:rPr lang="en-GB" sz="2400" b="1" dirty="0"/>
              <a:t>by</a:t>
            </a:r>
            <a:r>
              <a:rPr lang="en-GB" sz="2400" b="1" dirty="0">
                <a:solidFill>
                  <a:srgbClr val="FF0000"/>
                </a:solidFill>
              </a:rPr>
              <a:t> 5.00 p.m. </a:t>
            </a:r>
            <a:endParaRPr lang="cs-CZ" sz="2400" dirty="0">
              <a:solidFill>
                <a:srgbClr val="FF0000"/>
              </a:solidFill>
            </a:endParaRPr>
          </a:p>
          <a:p>
            <a:pPr lvl="0"/>
            <a:r>
              <a:rPr lang="en-GB" sz="2400" dirty="0"/>
              <a:t>ALL TEAM MEMBERS TAKES PART IN THE PRESENTATION.</a:t>
            </a:r>
          </a:p>
          <a:p>
            <a:pPr lvl="0"/>
            <a:r>
              <a:rPr lang="en-GB" sz="2400" dirty="0">
                <a:solidFill>
                  <a:srgbClr val="FF0000"/>
                </a:solidFill>
              </a:rPr>
              <a:t>NO READ</a:t>
            </a:r>
            <a:r>
              <a:rPr lang="cs-CZ" sz="2400" dirty="0">
                <a:solidFill>
                  <a:srgbClr val="FF0000"/>
                </a:solidFill>
              </a:rPr>
              <a:t>!!!</a:t>
            </a:r>
          </a:p>
          <a:p>
            <a:pPr lvl="0" algn="ctr"/>
            <a:r>
              <a:rPr lang="cs-CZ" sz="2400" dirty="0" err="1">
                <a:solidFill>
                  <a:srgbClr val="FF0000"/>
                </a:solidFill>
                <a:highlight>
                  <a:srgbClr val="FFFF00"/>
                </a:highlight>
              </a:rPr>
              <a:t>If</a:t>
            </a:r>
            <a:r>
              <a:rPr lang="cs-CZ" sz="2400" dirty="0">
                <a:solidFill>
                  <a:srgbClr val="FF0000"/>
                </a:solidFill>
                <a:highlight>
                  <a:srgbClr val="FFFF00"/>
                </a:highlight>
              </a:rPr>
              <a:t> </a:t>
            </a:r>
            <a:r>
              <a:rPr lang="cs-CZ" sz="2400" dirty="0" err="1">
                <a:solidFill>
                  <a:srgbClr val="FF0000"/>
                </a:solidFill>
                <a:highlight>
                  <a:srgbClr val="FFFF00"/>
                </a:highlight>
              </a:rPr>
              <a:t>problems</a:t>
            </a:r>
            <a:r>
              <a:rPr lang="cs-CZ" sz="2400" dirty="0">
                <a:solidFill>
                  <a:srgbClr val="FF0000"/>
                </a:solidFill>
                <a:highlight>
                  <a:srgbClr val="FFFF00"/>
                </a:highlight>
              </a:rPr>
              <a:t> </a:t>
            </a:r>
            <a:r>
              <a:rPr lang="cs-CZ" sz="2400" dirty="0" err="1">
                <a:solidFill>
                  <a:srgbClr val="FF0000"/>
                </a:solidFill>
                <a:highlight>
                  <a:srgbClr val="FFFF00"/>
                </a:highlight>
              </a:rPr>
              <a:t>appear</a:t>
            </a:r>
            <a:r>
              <a:rPr lang="cs-CZ" sz="2400" dirty="0">
                <a:solidFill>
                  <a:srgbClr val="FF0000"/>
                </a:solidFill>
                <a:highlight>
                  <a:srgbClr val="FFFF00"/>
                </a:highlight>
              </a:rPr>
              <a:t> and </a:t>
            </a:r>
            <a:r>
              <a:rPr lang="cs-CZ" sz="2400" dirty="0" err="1">
                <a:solidFill>
                  <a:srgbClr val="FF0000"/>
                </a:solidFill>
                <a:highlight>
                  <a:srgbClr val="FFFF00"/>
                </a:highlight>
              </a:rPr>
              <a:t>presentations</a:t>
            </a:r>
            <a:r>
              <a:rPr lang="cs-CZ" sz="2400" dirty="0">
                <a:solidFill>
                  <a:srgbClr val="FF0000"/>
                </a:solidFill>
                <a:highlight>
                  <a:srgbClr val="FFFF00"/>
                </a:highlight>
              </a:rPr>
              <a:t> </a:t>
            </a:r>
            <a:r>
              <a:rPr lang="cs-CZ" sz="2400" dirty="0" err="1">
                <a:solidFill>
                  <a:srgbClr val="FF0000"/>
                </a:solidFill>
                <a:highlight>
                  <a:srgbClr val="FFFF00"/>
                </a:highlight>
              </a:rPr>
              <a:t>being</a:t>
            </a:r>
            <a:r>
              <a:rPr lang="cs-CZ" sz="2400" dirty="0">
                <a:solidFill>
                  <a:srgbClr val="FF0000"/>
                </a:solidFill>
                <a:highlight>
                  <a:srgbClr val="FFFF00"/>
                </a:highlight>
              </a:rPr>
              <a:t> STOPPED</a:t>
            </a:r>
            <a:r>
              <a:rPr lang="cs-CZ" sz="2400" dirty="0">
                <a:solidFill>
                  <a:srgbClr val="FF0000"/>
                </a:solidFill>
              </a:rPr>
              <a:t>, </a:t>
            </a:r>
            <a:r>
              <a:rPr lang="cs-CZ" sz="2400" dirty="0" err="1">
                <a:solidFill>
                  <a:srgbClr val="FF0000"/>
                </a:solidFill>
                <a:highlight>
                  <a:srgbClr val="FFFF00"/>
                </a:highlight>
              </a:rPr>
              <a:t>repeat</a:t>
            </a:r>
            <a:r>
              <a:rPr lang="cs-CZ" sz="2400" dirty="0">
                <a:solidFill>
                  <a:srgbClr val="FF0000"/>
                </a:solidFill>
                <a:highlight>
                  <a:srgbClr val="FFFF00"/>
                </a:highlight>
              </a:rPr>
              <a:t> = 50% </a:t>
            </a:r>
            <a:r>
              <a:rPr lang="cs-CZ" sz="2400" dirty="0" err="1">
                <a:solidFill>
                  <a:srgbClr val="FF0000"/>
                </a:solidFill>
                <a:highlight>
                  <a:srgbClr val="FFFF00"/>
                </a:highlight>
              </a:rPr>
              <a:t>points</a:t>
            </a:r>
            <a:r>
              <a:rPr lang="cs-CZ" sz="2400" dirty="0">
                <a:solidFill>
                  <a:srgbClr val="FF0000"/>
                </a:solidFill>
                <a:highlight>
                  <a:srgbClr val="FFFF00"/>
                </a:highlight>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0"/>
            <a:ext cx="8229600" cy="1143000"/>
          </a:xfrm>
        </p:spPr>
        <p:txBody>
          <a:bodyPr/>
          <a:lstStyle/>
          <a:p>
            <a:r>
              <a:rPr lang="en-GB" b="1" dirty="0"/>
              <a:t>Project </a:t>
            </a:r>
            <a:r>
              <a:rPr lang="cs-CZ" b="1" dirty="0"/>
              <a:t>PRESENTATION</a:t>
            </a:r>
            <a:endParaRPr lang="en-GB" b="1" dirty="0"/>
          </a:p>
        </p:txBody>
      </p:sp>
      <p:sp>
        <p:nvSpPr>
          <p:cNvPr id="3" name="Zástupný symbol pro obsah 2"/>
          <p:cNvSpPr>
            <a:spLocks noGrp="1"/>
          </p:cNvSpPr>
          <p:nvPr>
            <p:ph idx="1"/>
          </p:nvPr>
        </p:nvSpPr>
        <p:spPr>
          <a:xfrm>
            <a:off x="32412" y="584684"/>
            <a:ext cx="9111588" cy="5688632"/>
          </a:xfrm>
        </p:spPr>
        <p:txBody>
          <a:bodyPr>
            <a:noAutofit/>
          </a:bodyPr>
          <a:lstStyle/>
          <a:p>
            <a:r>
              <a:rPr lang="en-GB" dirty="0"/>
              <a:t>Groups need to submit seminar presentation that would deal with their seminar topic. Projects shall be analytical, i.e. groups should not only prepare literature overview, but shall propose, based on literature and data analyses, significant and objective conclusions.</a:t>
            </a:r>
          </a:p>
          <a:p>
            <a:pPr lvl="1"/>
            <a:r>
              <a:rPr lang="en-GB" dirty="0"/>
              <a:t>Introduction </a:t>
            </a:r>
            <a:endParaRPr lang="cs-CZ" dirty="0"/>
          </a:p>
          <a:p>
            <a:pPr lvl="1"/>
            <a:r>
              <a:rPr lang="en-GB" dirty="0"/>
              <a:t>Aims</a:t>
            </a:r>
            <a:r>
              <a:rPr lang="cs-CZ" dirty="0"/>
              <a:t> (</a:t>
            </a:r>
            <a:r>
              <a:rPr lang="cs-CZ" dirty="0" err="1"/>
              <a:t>incl</a:t>
            </a:r>
            <a:r>
              <a:rPr lang="cs-CZ" dirty="0"/>
              <a:t>. </a:t>
            </a:r>
            <a:r>
              <a:rPr lang="cs-CZ" dirty="0" err="1">
                <a:solidFill>
                  <a:srgbClr val="FF0000"/>
                </a:solidFill>
              </a:rPr>
              <a:t>research</a:t>
            </a:r>
            <a:r>
              <a:rPr lang="cs-CZ" dirty="0">
                <a:solidFill>
                  <a:srgbClr val="FF0000"/>
                </a:solidFill>
              </a:rPr>
              <a:t> </a:t>
            </a:r>
            <a:r>
              <a:rPr lang="cs-CZ" dirty="0" err="1">
                <a:solidFill>
                  <a:srgbClr val="FF0000"/>
                </a:solidFill>
              </a:rPr>
              <a:t>questions</a:t>
            </a:r>
            <a:r>
              <a:rPr lang="cs-CZ" dirty="0"/>
              <a:t>)</a:t>
            </a:r>
            <a:r>
              <a:rPr lang="en-GB" dirty="0"/>
              <a:t> </a:t>
            </a:r>
            <a:endParaRPr lang="cs-CZ" dirty="0"/>
          </a:p>
          <a:p>
            <a:pPr lvl="1"/>
            <a:r>
              <a:rPr lang="en-GB" dirty="0"/>
              <a:t>Methodology (</a:t>
            </a:r>
            <a:r>
              <a:rPr lang="cs-CZ" dirty="0" err="1"/>
              <a:t>clearly</a:t>
            </a:r>
            <a:r>
              <a:rPr lang="cs-CZ" dirty="0"/>
              <a:t> </a:t>
            </a:r>
            <a:r>
              <a:rPr lang="cs-CZ" dirty="0" err="1"/>
              <a:t>define</a:t>
            </a:r>
            <a:r>
              <a:rPr lang="cs-CZ" dirty="0"/>
              <a:t> </a:t>
            </a:r>
            <a:r>
              <a:rPr lang="cs-CZ" dirty="0" err="1"/>
              <a:t>applied</a:t>
            </a:r>
            <a:r>
              <a:rPr lang="cs-CZ" dirty="0"/>
              <a:t> </a:t>
            </a:r>
            <a:r>
              <a:rPr lang="cs-CZ" dirty="0" err="1"/>
              <a:t>methods</a:t>
            </a:r>
            <a:r>
              <a:rPr lang="cs-CZ" dirty="0"/>
              <a:t>, data </a:t>
            </a:r>
            <a:r>
              <a:rPr lang="cs-CZ" dirty="0" err="1"/>
              <a:t>sources</a:t>
            </a:r>
            <a:r>
              <a:rPr lang="cs-CZ" dirty="0"/>
              <a:t>, </a:t>
            </a:r>
            <a:r>
              <a:rPr lang="cs-CZ" dirty="0" err="1"/>
              <a:t>time</a:t>
            </a:r>
            <a:r>
              <a:rPr lang="cs-CZ" dirty="0"/>
              <a:t> </a:t>
            </a:r>
            <a:r>
              <a:rPr lang="cs-CZ" dirty="0" err="1"/>
              <a:t>range</a:t>
            </a:r>
            <a:r>
              <a:rPr lang="cs-CZ" dirty="0"/>
              <a:t>, </a:t>
            </a:r>
            <a:r>
              <a:rPr lang="cs-CZ" dirty="0" err="1"/>
              <a:t>etc</a:t>
            </a:r>
            <a:r>
              <a:rPr lang="cs-CZ" dirty="0"/>
              <a:t>.</a:t>
            </a:r>
            <a:r>
              <a:rPr lang="en-GB" dirty="0"/>
              <a:t>)</a:t>
            </a:r>
            <a:endParaRPr lang="cs-CZ" dirty="0"/>
          </a:p>
          <a:p>
            <a:pPr lvl="1"/>
            <a:r>
              <a:rPr lang="en-GB" dirty="0"/>
              <a:t>Topic overview.</a:t>
            </a:r>
            <a:endParaRPr lang="cs-CZ" dirty="0"/>
          </a:p>
          <a:p>
            <a:pPr lvl="1"/>
            <a:r>
              <a:rPr lang="en-GB" dirty="0"/>
              <a:t>Own analyses and discussion/comparison. Your analyses should be prepared and presented in the </a:t>
            </a:r>
            <a:r>
              <a:rPr lang="en-GB" u="sng" dirty="0"/>
              <a:t>given sequence</a:t>
            </a:r>
            <a:r>
              <a:rPr lang="en-GB" dirty="0"/>
              <a:t>: </a:t>
            </a:r>
            <a:endParaRPr lang="cs-CZ" dirty="0"/>
          </a:p>
          <a:p>
            <a:pPr lvl="2"/>
            <a:r>
              <a:rPr lang="en-GB" b="1" dirty="0"/>
              <a:t>1)</a:t>
            </a:r>
            <a:r>
              <a:rPr lang="en-GB" dirty="0"/>
              <a:t> </a:t>
            </a:r>
            <a:r>
              <a:rPr lang="en-GB" b="1" dirty="0"/>
              <a:t>Own analyses</a:t>
            </a:r>
            <a:r>
              <a:rPr lang="en-GB" dirty="0"/>
              <a:t> of available data and preparing your own conclusions (</a:t>
            </a:r>
            <a:r>
              <a:rPr lang="en-GB" dirty="0">
                <a:solidFill>
                  <a:srgbClr val="FF0000"/>
                </a:solidFill>
              </a:rPr>
              <a:t>answer to research question</a:t>
            </a:r>
            <a:r>
              <a:rPr lang="en-GB" dirty="0"/>
              <a:t>)</a:t>
            </a:r>
            <a:endParaRPr lang="cs-CZ" dirty="0"/>
          </a:p>
          <a:p>
            <a:pPr lvl="2"/>
            <a:r>
              <a:rPr lang="en-GB" b="1" dirty="0"/>
              <a:t>2)</a:t>
            </a:r>
            <a:r>
              <a:rPr lang="en-GB" dirty="0"/>
              <a:t> </a:t>
            </a:r>
            <a:r>
              <a:rPr lang="en-GB" b="1" dirty="0"/>
              <a:t>Comparison / Discussion</a:t>
            </a:r>
            <a:r>
              <a:rPr lang="en-GB" dirty="0"/>
              <a:t> of your own conclusions with available literature (different authors</a:t>
            </a:r>
            <a:r>
              <a:rPr lang="cs-CZ" dirty="0"/>
              <a:t>, </a:t>
            </a:r>
            <a:r>
              <a:rPr lang="cs-CZ" dirty="0" err="1"/>
              <a:t>different</a:t>
            </a:r>
            <a:r>
              <a:rPr lang="cs-CZ" dirty="0"/>
              <a:t> </a:t>
            </a:r>
            <a:r>
              <a:rPr lang="cs-CZ" dirty="0" err="1"/>
              <a:t>result</a:t>
            </a:r>
            <a:r>
              <a:rPr lang="cs-CZ" dirty="0"/>
              <a:t>, </a:t>
            </a:r>
            <a:r>
              <a:rPr lang="cs-CZ" dirty="0" err="1"/>
              <a:t>reasons</a:t>
            </a:r>
            <a:r>
              <a:rPr lang="cs-CZ" dirty="0"/>
              <a:t> </a:t>
            </a:r>
            <a:r>
              <a:rPr lang="cs-CZ" dirty="0" err="1"/>
              <a:t>of</a:t>
            </a:r>
            <a:r>
              <a:rPr lang="cs-CZ" dirty="0"/>
              <a:t> </a:t>
            </a:r>
            <a:r>
              <a:rPr lang="cs-CZ" dirty="0" err="1"/>
              <a:t>differences</a:t>
            </a:r>
            <a:r>
              <a:rPr lang="cs-CZ" dirty="0"/>
              <a:t>, </a:t>
            </a:r>
            <a:r>
              <a:rPr lang="cs-CZ" dirty="0" err="1"/>
              <a:t>at</a:t>
            </a:r>
            <a:r>
              <a:rPr lang="cs-CZ" dirty="0"/>
              <a:t> </a:t>
            </a:r>
            <a:r>
              <a:rPr lang="cs-CZ" dirty="0" err="1"/>
              <a:t>leasts</a:t>
            </a:r>
            <a:r>
              <a:rPr lang="cs-CZ" dirty="0"/>
              <a:t> </a:t>
            </a:r>
            <a:r>
              <a:rPr lang="cs-CZ" dirty="0" err="1"/>
              <a:t>comparing</a:t>
            </a:r>
            <a:r>
              <a:rPr lang="cs-CZ" dirty="0"/>
              <a:t> </a:t>
            </a:r>
            <a:r>
              <a:rPr lang="cs-CZ" dirty="0" err="1"/>
              <a:t>your</a:t>
            </a:r>
            <a:r>
              <a:rPr lang="cs-CZ" dirty="0"/>
              <a:t> </a:t>
            </a:r>
            <a:r>
              <a:rPr lang="cs-CZ" dirty="0" err="1"/>
              <a:t>results</a:t>
            </a:r>
            <a:r>
              <a:rPr lang="cs-CZ" dirty="0"/>
              <a:t> </a:t>
            </a:r>
            <a:r>
              <a:rPr lang="cs-CZ" dirty="0" err="1"/>
              <a:t>with</a:t>
            </a:r>
            <a:r>
              <a:rPr lang="cs-CZ" dirty="0"/>
              <a:t> </a:t>
            </a:r>
            <a:r>
              <a:rPr lang="cs-CZ" dirty="0">
                <a:solidFill>
                  <a:srgbClr val="FF0000"/>
                </a:solidFill>
                <a:highlight>
                  <a:srgbClr val="FFFF00"/>
                </a:highlight>
              </a:rPr>
              <a:t>3 </a:t>
            </a:r>
            <a:r>
              <a:rPr lang="cs-CZ" dirty="0" err="1">
                <a:solidFill>
                  <a:srgbClr val="FF0000"/>
                </a:solidFill>
                <a:highlight>
                  <a:srgbClr val="FFFF00"/>
                </a:highlight>
              </a:rPr>
              <a:t>similar</a:t>
            </a:r>
            <a:r>
              <a:rPr lang="cs-CZ" dirty="0">
                <a:solidFill>
                  <a:srgbClr val="FF0000"/>
                </a:solidFill>
                <a:highlight>
                  <a:srgbClr val="FFFF00"/>
                </a:highlight>
              </a:rPr>
              <a:t> </a:t>
            </a:r>
            <a:r>
              <a:rPr lang="cs-CZ" dirty="0" err="1">
                <a:solidFill>
                  <a:srgbClr val="FF0000"/>
                </a:solidFill>
                <a:highlight>
                  <a:srgbClr val="FFFF00"/>
                </a:highlight>
              </a:rPr>
              <a:t>studies</a:t>
            </a:r>
            <a:r>
              <a:rPr lang="en-GB" dirty="0"/>
              <a:t>). </a:t>
            </a:r>
            <a:endParaRPr lang="cs-CZ" dirty="0"/>
          </a:p>
          <a:p>
            <a:pPr lvl="1"/>
            <a:r>
              <a:rPr lang="en-GB" dirty="0"/>
              <a:t>OWN conclusions.</a:t>
            </a:r>
            <a:endParaRPr lang="cs-CZ" dirty="0"/>
          </a:p>
          <a:p>
            <a:pPr lvl="1"/>
            <a:r>
              <a:rPr lang="en-GB" dirty="0"/>
              <a:t>If not mentioned before, state news or up-to-date issues.</a:t>
            </a:r>
            <a:endParaRPr lang="cs-CZ" dirty="0"/>
          </a:p>
          <a:p>
            <a:pPr lvl="1"/>
            <a:r>
              <a:rPr lang="en-GB" dirty="0"/>
              <a:t>References.</a:t>
            </a:r>
            <a:endParaRPr lang="cs-CZ" dirty="0"/>
          </a:p>
          <a:p>
            <a:endParaRPr lang="cs-CZ" dirty="0"/>
          </a:p>
          <a:p>
            <a:pPr lvl="0"/>
            <a:endParaRPr lang="cs-CZ" sz="2400" dirty="0">
              <a:solidFill>
                <a:srgbClr val="FF0000"/>
              </a:solidFill>
            </a:endParaRPr>
          </a:p>
        </p:txBody>
      </p:sp>
      <p:sp>
        <p:nvSpPr>
          <p:cNvPr id="4" name="Šipka: zahnutá doleva 3">
            <a:extLst>
              <a:ext uri="{FF2B5EF4-FFF2-40B4-BE49-F238E27FC236}">
                <a16:creationId xmlns:a16="http://schemas.microsoft.com/office/drawing/2014/main" id="{EB307AA5-8B40-5664-E89C-C64DCA8C67A6}"/>
              </a:ext>
            </a:extLst>
          </p:cNvPr>
          <p:cNvSpPr/>
          <p:nvPr/>
        </p:nvSpPr>
        <p:spPr>
          <a:xfrm rot="17235085">
            <a:off x="5178985" y="-443527"/>
            <a:ext cx="1440837" cy="5800835"/>
          </a:xfrm>
          <a:prstGeom prst="curvedLeftArrow">
            <a:avLst/>
          </a:prstGeom>
          <a:solidFill>
            <a:srgbClr val="FFFF0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4204332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0"/>
            <a:ext cx="8229600" cy="1143000"/>
          </a:xfrm>
        </p:spPr>
        <p:txBody>
          <a:bodyPr/>
          <a:lstStyle/>
          <a:p>
            <a:r>
              <a:rPr lang="en-GB" b="1" dirty="0"/>
              <a:t>Project </a:t>
            </a:r>
            <a:r>
              <a:rPr lang="cs-CZ" b="1" dirty="0"/>
              <a:t>PRESENTATION</a:t>
            </a:r>
            <a:endParaRPr lang="en-GB" b="1" dirty="0"/>
          </a:p>
        </p:txBody>
      </p:sp>
      <p:sp>
        <p:nvSpPr>
          <p:cNvPr id="3" name="Zástupný symbol pro obsah 2"/>
          <p:cNvSpPr>
            <a:spLocks noGrp="1"/>
          </p:cNvSpPr>
          <p:nvPr>
            <p:ph idx="1"/>
          </p:nvPr>
        </p:nvSpPr>
        <p:spPr>
          <a:xfrm>
            <a:off x="16206" y="836712"/>
            <a:ext cx="9111588" cy="5544616"/>
          </a:xfrm>
        </p:spPr>
        <p:txBody>
          <a:bodyPr>
            <a:noAutofit/>
          </a:bodyPr>
          <a:lstStyle/>
          <a:p>
            <a:r>
              <a:rPr lang="en-GB" b="1" dirty="0"/>
              <a:t>Evaluation</a:t>
            </a:r>
            <a:endParaRPr lang="cs-CZ" b="1" dirty="0"/>
          </a:p>
          <a:p>
            <a:pPr lvl="0"/>
            <a:r>
              <a:rPr lang="en-GB" dirty="0"/>
              <a:t>Your performance will be evaluated from the following viewpoints: </a:t>
            </a:r>
            <a:endParaRPr lang="cs-CZ" dirty="0"/>
          </a:p>
          <a:p>
            <a:pPr lvl="1"/>
            <a:r>
              <a:rPr lang="en-GB" dirty="0"/>
              <a:t>Timing of presentation </a:t>
            </a:r>
            <a:r>
              <a:rPr lang="en-GB" dirty="0">
                <a:solidFill>
                  <a:srgbClr val="FF0000"/>
                </a:solidFill>
              </a:rPr>
              <a:t>(1p)</a:t>
            </a:r>
            <a:r>
              <a:rPr lang="cs-CZ" dirty="0">
                <a:solidFill>
                  <a:srgbClr val="FF0000"/>
                </a:solidFill>
              </a:rPr>
              <a:t> – 20 min</a:t>
            </a:r>
          </a:p>
          <a:p>
            <a:pPr lvl="1"/>
            <a:r>
              <a:rPr lang="en-GB" dirty="0"/>
              <a:t>Style of presentation </a:t>
            </a:r>
            <a:r>
              <a:rPr lang="en-GB" dirty="0">
                <a:solidFill>
                  <a:srgbClr val="FF0000"/>
                </a:solidFill>
              </a:rPr>
              <a:t>(2p)</a:t>
            </a:r>
            <a:r>
              <a:rPr lang="cs-CZ" dirty="0">
                <a:solidFill>
                  <a:srgbClr val="FF0000"/>
                </a:solidFill>
              </a:rPr>
              <a:t> – </a:t>
            </a:r>
            <a:r>
              <a:rPr lang="cs-CZ" dirty="0" err="1">
                <a:solidFill>
                  <a:srgbClr val="FF0000"/>
                </a:solidFill>
              </a:rPr>
              <a:t>how</a:t>
            </a:r>
            <a:r>
              <a:rPr lang="cs-CZ" dirty="0">
                <a:solidFill>
                  <a:srgbClr val="FF0000"/>
                </a:solidFill>
              </a:rPr>
              <a:t> </a:t>
            </a:r>
            <a:r>
              <a:rPr lang="cs-CZ" dirty="0" err="1">
                <a:solidFill>
                  <a:srgbClr val="FF0000"/>
                </a:solidFill>
              </a:rPr>
              <a:t>you</a:t>
            </a:r>
            <a:r>
              <a:rPr lang="cs-CZ" dirty="0">
                <a:solidFill>
                  <a:srgbClr val="FF0000"/>
                </a:solidFill>
              </a:rPr>
              <a:t> </a:t>
            </a:r>
            <a:r>
              <a:rPr lang="cs-CZ" dirty="0" err="1">
                <a:solidFill>
                  <a:srgbClr val="FF0000"/>
                </a:solidFill>
              </a:rPr>
              <a:t>perform</a:t>
            </a:r>
            <a:r>
              <a:rPr lang="cs-CZ" dirty="0">
                <a:solidFill>
                  <a:srgbClr val="FF0000"/>
                </a:solidFill>
              </a:rPr>
              <a:t> in front </a:t>
            </a:r>
            <a:r>
              <a:rPr lang="cs-CZ" dirty="0" err="1">
                <a:solidFill>
                  <a:srgbClr val="FF0000"/>
                </a:solidFill>
              </a:rPr>
              <a:t>of</a:t>
            </a:r>
            <a:r>
              <a:rPr lang="cs-CZ" dirty="0">
                <a:solidFill>
                  <a:srgbClr val="FF0000"/>
                </a:solidFill>
              </a:rPr>
              <a:t> </a:t>
            </a:r>
            <a:r>
              <a:rPr lang="cs-CZ" dirty="0" err="1">
                <a:solidFill>
                  <a:srgbClr val="FF0000"/>
                </a:solidFill>
              </a:rPr>
              <a:t>the</a:t>
            </a:r>
            <a:r>
              <a:rPr lang="cs-CZ" dirty="0">
                <a:solidFill>
                  <a:srgbClr val="FF0000"/>
                </a:solidFill>
              </a:rPr>
              <a:t> </a:t>
            </a:r>
            <a:r>
              <a:rPr lang="cs-CZ" dirty="0" err="1">
                <a:solidFill>
                  <a:srgbClr val="FF0000"/>
                </a:solidFill>
              </a:rPr>
              <a:t>screen</a:t>
            </a:r>
            <a:endParaRPr lang="cs-CZ" dirty="0">
              <a:solidFill>
                <a:srgbClr val="FF0000"/>
              </a:solidFill>
            </a:endParaRPr>
          </a:p>
          <a:p>
            <a:pPr lvl="1"/>
            <a:r>
              <a:rPr lang="en-GB" dirty="0"/>
              <a:t>Presentation uploaded to Moodle on time </a:t>
            </a:r>
            <a:r>
              <a:rPr lang="en-GB" dirty="0">
                <a:solidFill>
                  <a:srgbClr val="FF0000"/>
                </a:solidFill>
              </a:rPr>
              <a:t>(1p)</a:t>
            </a:r>
            <a:endParaRPr lang="cs-CZ" dirty="0">
              <a:solidFill>
                <a:srgbClr val="FF0000"/>
              </a:solidFill>
            </a:endParaRPr>
          </a:p>
          <a:p>
            <a:pPr lvl="1"/>
            <a:r>
              <a:rPr lang="en-GB" dirty="0"/>
              <a:t>Format and formal requirements </a:t>
            </a:r>
            <a:r>
              <a:rPr lang="en-GB" dirty="0">
                <a:solidFill>
                  <a:srgbClr val="FF0000"/>
                </a:solidFill>
              </a:rPr>
              <a:t>(2p)</a:t>
            </a:r>
            <a:r>
              <a:rPr lang="cs-CZ" dirty="0">
                <a:solidFill>
                  <a:srgbClr val="FF0000"/>
                </a:solidFill>
              </a:rPr>
              <a:t> </a:t>
            </a:r>
          </a:p>
          <a:p>
            <a:pPr lvl="1"/>
            <a:r>
              <a:rPr lang="en-GB" dirty="0"/>
              <a:t>Logical structure </a:t>
            </a:r>
            <a:r>
              <a:rPr lang="en-GB" dirty="0">
                <a:solidFill>
                  <a:srgbClr val="FF0000"/>
                </a:solidFill>
              </a:rPr>
              <a:t>(1p)</a:t>
            </a:r>
            <a:endParaRPr lang="cs-CZ" dirty="0">
              <a:solidFill>
                <a:srgbClr val="FF0000"/>
              </a:solidFill>
            </a:endParaRPr>
          </a:p>
          <a:p>
            <a:pPr lvl="1"/>
            <a:r>
              <a:rPr lang="en-GB" dirty="0"/>
              <a:t>Defined aims </a:t>
            </a:r>
            <a:r>
              <a:rPr lang="cs-CZ" dirty="0"/>
              <a:t>and </a:t>
            </a:r>
            <a:r>
              <a:rPr lang="cs-CZ" dirty="0" err="1"/>
              <a:t>research</a:t>
            </a:r>
            <a:r>
              <a:rPr lang="cs-CZ" dirty="0"/>
              <a:t> </a:t>
            </a:r>
            <a:r>
              <a:rPr lang="cs-CZ" dirty="0" err="1"/>
              <a:t>questions</a:t>
            </a:r>
            <a:r>
              <a:rPr lang="cs-CZ" dirty="0"/>
              <a:t> </a:t>
            </a:r>
            <a:r>
              <a:rPr lang="en-GB" dirty="0">
                <a:solidFill>
                  <a:srgbClr val="FF0000"/>
                </a:solidFill>
              </a:rPr>
              <a:t>(1p)</a:t>
            </a:r>
            <a:endParaRPr lang="cs-CZ" dirty="0">
              <a:solidFill>
                <a:srgbClr val="FF0000"/>
              </a:solidFill>
            </a:endParaRPr>
          </a:p>
          <a:p>
            <a:pPr lvl="1"/>
            <a:r>
              <a:rPr lang="en-GB" dirty="0"/>
              <a:t>Methodology quality </a:t>
            </a:r>
            <a:r>
              <a:rPr lang="en-GB" dirty="0">
                <a:solidFill>
                  <a:srgbClr val="FF0000"/>
                </a:solidFill>
              </a:rPr>
              <a:t>(</a:t>
            </a:r>
            <a:r>
              <a:rPr lang="cs-CZ" dirty="0">
                <a:solidFill>
                  <a:srgbClr val="FF0000"/>
                </a:solidFill>
              </a:rPr>
              <a:t>4</a:t>
            </a:r>
            <a:r>
              <a:rPr lang="en-GB" dirty="0">
                <a:solidFill>
                  <a:srgbClr val="FF0000"/>
                </a:solidFill>
              </a:rPr>
              <a:t>p)</a:t>
            </a:r>
            <a:endParaRPr lang="cs-CZ" dirty="0">
              <a:solidFill>
                <a:srgbClr val="FF0000"/>
              </a:solidFill>
            </a:endParaRPr>
          </a:p>
          <a:p>
            <a:pPr lvl="1"/>
            <a:r>
              <a:rPr lang="en-GB" dirty="0"/>
              <a:t>Own results </a:t>
            </a:r>
            <a:r>
              <a:rPr lang="en-GB" dirty="0">
                <a:solidFill>
                  <a:srgbClr val="FF0000"/>
                </a:solidFill>
              </a:rPr>
              <a:t>(4p) </a:t>
            </a:r>
            <a:endParaRPr lang="cs-CZ" dirty="0">
              <a:solidFill>
                <a:srgbClr val="FF0000"/>
              </a:solidFill>
            </a:endParaRPr>
          </a:p>
          <a:p>
            <a:pPr lvl="1"/>
            <a:r>
              <a:rPr lang="en-GB" dirty="0"/>
              <a:t>Discussion </a:t>
            </a:r>
            <a:r>
              <a:rPr lang="en-GB" dirty="0">
                <a:solidFill>
                  <a:srgbClr val="FF0000"/>
                </a:solidFill>
              </a:rPr>
              <a:t>(2p)</a:t>
            </a:r>
            <a:endParaRPr lang="cs-CZ" dirty="0">
              <a:solidFill>
                <a:srgbClr val="FF0000"/>
              </a:solidFill>
            </a:endParaRPr>
          </a:p>
          <a:p>
            <a:pPr lvl="1"/>
            <a:r>
              <a:rPr lang="en-GB" dirty="0"/>
              <a:t>Ability to answer asked questions </a:t>
            </a:r>
            <a:r>
              <a:rPr lang="en-GB" dirty="0">
                <a:solidFill>
                  <a:srgbClr val="FF0000"/>
                </a:solidFill>
              </a:rPr>
              <a:t>(2p)</a:t>
            </a:r>
            <a:endParaRPr lang="cs-CZ" dirty="0">
              <a:solidFill>
                <a:srgbClr val="FF0000"/>
              </a:solidFill>
            </a:endParaRPr>
          </a:p>
          <a:p>
            <a:endParaRPr lang="cs-CZ" dirty="0"/>
          </a:p>
          <a:p>
            <a:pPr lvl="0"/>
            <a:r>
              <a:rPr lang="cs-CZ" sz="2400" dirty="0">
                <a:solidFill>
                  <a:srgbClr val="FF0000"/>
                </a:solidFill>
              </a:rPr>
              <a:t>TOTAL = 20 </a:t>
            </a:r>
            <a:r>
              <a:rPr lang="cs-CZ" sz="2400" dirty="0" err="1">
                <a:solidFill>
                  <a:srgbClr val="FF0000"/>
                </a:solidFill>
              </a:rPr>
              <a:t>points</a:t>
            </a:r>
            <a:endParaRPr lang="cs-CZ" sz="2400" dirty="0">
              <a:solidFill>
                <a:srgbClr val="FF0000"/>
              </a:solidFill>
            </a:endParaRPr>
          </a:p>
        </p:txBody>
      </p:sp>
    </p:spTree>
    <p:extLst>
      <p:ext uri="{BB962C8B-B14F-4D97-AF65-F5344CB8AC3E}">
        <p14:creationId xmlns:p14="http://schemas.microsoft.com/office/powerpoint/2010/main" val="509152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0"/>
            <a:ext cx="8229600" cy="1143000"/>
          </a:xfrm>
        </p:spPr>
        <p:txBody>
          <a:bodyPr/>
          <a:lstStyle/>
          <a:p>
            <a:r>
              <a:rPr lang="cs-CZ" b="1"/>
              <a:t>PRESENTATION</a:t>
            </a:r>
            <a:endParaRPr lang="en-GB" b="1" dirty="0"/>
          </a:p>
        </p:txBody>
      </p:sp>
      <p:sp>
        <p:nvSpPr>
          <p:cNvPr id="3" name="Zástupný symbol pro obsah 2"/>
          <p:cNvSpPr>
            <a:spLocks noGrp="1"/>
          </p:cNvSpPr>
          <p:nvPr>
            <p:ph idx="1"/>
          </p:nvPr>
        </p:nvSpPr>
        <p:spPr>
          <a:xfrm>
            <a:off x="328353" y="729703"/>
            <a:ext cx="6915852" cy="6103540"/>
          </a:xfrm>
        </p:spPr>
        <p:txBody>
          <a:bodyPr>
            <a:noAutofit/>
          </a:bodyPr>
          <a:lstStyle/>
          <a:p>
            <a:r>
              <a:rPr lang="en-GB" b="1" dirty="0"/>
              <a:t>Presentation needs to fulfil following requirements:</a:t>
            </a:r>
            <a:endParaRPr lang="cs-CZ" b="1" dirty="0"/>
          </a:p>
          <a:p>
            <a:pPr lvl="0"/>
            <a:r>
              <a:rPr lang="en-GB" dirty="0"/>
              <a:t>Everything shall be properly quoted (resources below each table, graph, diagram, etc.)</a:t>
            </a:r>
          </a:p>
          <a:p>
            <a:pPr marL="0" lvl="0" indent="0">
              <a:buNone/>
            </a:pPr>
            <a:endParaRPr lang="cs-CZ" dirty="0"/>
          </a:p>
          <a:p>
            <a:pPr lvl="0"/>
            <a:r>
              <a:rPr lang="en-GB" dirty="0"/>
              <a:t>Topic shall be presented in a neutral way (no subjective point of view is expected) – e.g. shall present both positive and negative aspects.</a:t>
            </a:r>
          </a:p>
          <a:p>
            <a:pPr lvl="0"/>
            <a:endParaRPr lang="cs-CZ" dirty="0"/>
          </a:p>
          <a:p>
            <a:pPr lvl="0"/>
            <a:r>
              <a:rPr lang="en-GB" dirty="0"/>
              <a:t>Present up-to-date ideas on the issue (mainly from the research articles) and find weaknesses of the presented ideas</a:t>
            </a:r>
          </a:p>
          <a:p>
            <a:pPr lvl="0"/>
            <a:endParaRPr lang="cs-CZ" dirty="0"/>
          </a:p>
          <a:p>
            <a:pPr lvl="0"/>
            <a:r>
              <a:rPr lang="en-GB" dirty="0"/>
              <a:t>Use books, academic articles, official publications and databases as a main source of information. </a:t>
            </a:r>
            <a:r>
              <a:rPr lang="en-GB" dirty="0">
                <a:solidFill>
                  <a:srgbClr val="FF0000"/>
                </a:solidFill>
              </a:rPr>
              <a:t>Do not use sources as Wikipedia, Investopedia, etc.</a:t>
            </a:r>
            <a:r>
              <a:rPr lang="en-GB" dirty="0"/>
              <a:t> </a:t>
            </a:r>
            <a:endParaRPr lang="cs-CZ" dirty="0"/>
          </a:p>
          <a:p>
            <a:r>
              <a:rPr lang="cs-CZ" dirty="0"/>
              <a:t>Use </a:t>
            </a:r>
            <a:r>
              <a:rPr lang="cs-CZ" dirty="0" err="1"/>
              <a:t>mostly</a:t>
            </a:r>
            <a:r>
              <a:rPr lang="cs-CZ" dirty="0"/>
              <a:t> data </a:t>
            </a:r>
            <a:r>
              <a:rPr lang="cs-CZ" dirty="0" err="1"/>
              <a:t>from</a:t>
            </a:r>
            <a:r>
              <a:rPr lang="cs-CZ" dirty="0"/>
              <a:t> </a:t>
            </a:r>
            <a:r>
              <a:rPr lang="cs-CZ" dirty="0" err="1"/>
              <a:t>trustworthy</a:t>
            </a:r>
            <a:r>
              <a:rPr lang="cs-CZ" dirty="0"/>
              <a:t> </a:t>
            </a:r>
            <a:r>
              <a:rPr lang="cs-CZ" dirty="0" err="1"/>
              <a:t>agencies</a:t>
            </a:r>
            <a:r>
              <a:rPr lang="cs-CZ" dirty="0"/>
              <a:t> (UN, OECD, IMF, </a:t>
            </a:r>
            <a:r>
              <a:rPr lang="cs-CZ" dirty="0" err="1"/>
              <a:t>World</a:t>
            </a:r>
            <a:r>
              <a:rPr lang="cs-CZ" dirty="0"/>
              <a:t> Bank, EU, </a:t>
            </a:r>
            <a:r>
              <a:rPr lang="cs-CZ" dirty="0" err="1"/>
              <a:t>etc</a:t>
            </a:r>
            <a:r>
              <a:rPr lang="cs-CZ" dirty="0"/>
              <a:t>…)</a:t>
            </a:r>
          </a:p>
          <a:p>
            <a:pPr lvl="0"/>
            <a:endParaRPr lang="cs-CZ" sz="2400" dirty="0">
              <a:solidFill>
                <a:srgbClr val="FF0000"/>
              </a:solidFill>
            </a:endParaRPr>
          </a:p>
        </p:txBody>
      </p:sp>
    </p:spTree>
    <p:extLst>
      <p:ext uri="{BB962C8B-B14F-4D97-AF65-F5344CB8AC3E}">
        <p14:creationId xmlns:p14="http://schemas.microsoft.com/office/powerpoint/2010/main" val="2466560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0"/>
            <a:ext cx="6842721" cy="792088"/>
          </a:xfrm>
        </p:spPr>
        <p:txBody>
          <a:bodyPr/>
          <a:lstStyle/>
          <a:p>
            <a:r>
              <a:rPr lang="cs-CZ" dirty="0" err="1"/>
              <a:t>Sources</a:t>
            </a:r>
            <a:r>
              <a:rPr lang="cs-CZ" dirty="0"/>
              <a:t> </a:t>
            </a:r>
            <a:r>
              <a:rPr lang="cs-CZ" dirty="0" err="1"/>
              <a:t>of</a:t>
            </a:r>
            <a:r>
              <a:rPr lang="cs-CZ" dirty="0"/>
              <a:t> </a:t>
            </a:r>
            <a:r>
              <a:rPr lang="cs-CZ" dirty="0" err="1"/>
              <a:t>Information</a:t>
            </a:r>
            <a:r>
              <a:rPr lang="cs-CZ" dirty="0"/>
              <a:t> and DATA</a:t>
            </a:r>
            <a:endParaRPr lang="en-GB" dirty="0"/>
          </a:p>
        </p:txBody>
      </p:sp>
      <p:sp>
        <p:nvSpPr>
          <p:cNvPr id="3" name="Zástupný symbol pro obsah 2"/>
          <p:cNvSpPr>
            <a:spLocks noGrp="1"/>
          </p:cNvSpPr>
          <p:nvPr>
            <p:ph idx="1"/>
          </p:nvPr>
        </p:nvSpPr>
        <p:spPr>
          <a:xfrm>
            <a:off x="427014" y="908720"/>
            <a:ext cx="7025305" cy="5400600"/>
          </a:xfrm>
        </p:spPr>
        <p:txBody>
          <a:bodyPr/>
          <a:lstStyle/>
          <a:p>
            <a:r>
              <a:rPr lang="cs-CZ" dirty="0">
                <a:hlinkClick r:id="rId2"/>
              </a:rPr>
              <a:t>http://infozdroje.czu.cz/menu</a:t>
            </a:r>
            <a:endParaRPr lang="cs-CZ" dirty="0"/>
          </a:p>
          <a:p>
            <a:pPr lvl="1"/>
            <a:r>
              <a:rPr lang="cs-CZ" dirty="0" err="1"/>
              <a:t>Scopus</a:t>
            </a:r>
            <a:r>
              <a:rPr lang="cs-CZ" dirty="0"/>
              <a:t>, </a:t>
            </a:r>
            <a:r>
              <a:rPr lang="cs-CZ" dirty="0" err="1"/>
              <a:t>ScienceDirect</a:t>
            </a:r>
            <a:r>
              <a:rPr lang="cs-CZ" dirty="0"/>
              <a:t>, </a:t>
            </a:r>
            <a:r>
              <a:rPr lang="cs-CZ" dirty="0" err="1"/>
              <a:t>Ebsco</a:t>
            </a:r>
            <a:r>
              <a:rPr lang="cs-CZ" dirty="0"/>
              <a:t> (</a:t>
            </a:r>
            <a:r>
              <a:rPr lang="cs-CZ" dirty="0" err="1"/>
              <a:t>scientific</a:t>
            </a:r>
            <a:r>
              <a:rPr lang="cs-CZ" dirty="0"/>
              <a:t> </a:t>
            </a:r>
            <a:r>
              <a:rPr lang="cs-CZ" dirty="0" err="1"/>
              <a:t>papers</a:t>
            </a:r>
            <a:r>
              <a:rPr lang="cs-CZ" dirty="0"/>
              <a:t>, </a:t>
            </a:r>
            <a:r>
              <a:rPr lang="cs-CZ" dirty="0" err="1"/>
              <a:t>books</a:t>
            </a:r>
            <a:r>
              <a:rPr lang="cs-CZ" dirty="0"/>
              <a:t>)</a:t>
            </a:r>
          </a:p>
          <a:p>
            <a:pPr lvl="1"/>
            <a:r>
              <a:rPr lang="cs-CZ" dirty="0">
                <a:highlight>
                  <a:srgbClr val="FFFF00"/>
                </a:highlight>
              </a:rPr>
              <a:t>OECD</a:t>
            </a:r>
            <a:r>
              <a:rPr lang="cs-CZ" dirty="0"/>
              <a:t> data and </a:t>
            </a:r>
            <a:r>
              <a:rPr lang="cs-CZ" dirty="0" err="1"/>
              <a:t>publications</a:t>
            </a:r>
            <a:r>
              <a:rPr lang="cs-CZ" dirty="0"/>
              <a:t> </a:t>
            </a:r>
            <a:r>
              <a:rPr lang="cs-CZ" dirty="0" err="1"/>
              <a:t>for</a:t>
            </a:r>
            <a:r>
              <a:rPr lang="cs-CZ" dirty="0"/>
              <a:t> free</a:t>
            </a:r>
          </a:p>
          <a:p>
            <a:pPr lvl="1"/>
            <a:r>
              <a:rPr lang="cs-CZ" dirty="0" err="1">
                <a:highlight>
                  <a:srgbClr val="FFFF00"/>
                </a:highlight>
              </a:rPr>
              <a:t>Passport</a:t>
            </a:r>
            <a:r>
              <a:rPr lang="cs-CZ" dirty="0"/>
              <a:t> (market </a:t>
            </a:r>
            <a:r>
              <a:rPr lang="cs-CZ" dirty="0" err="1"/>
              <a:t>research</a:t>
            </a:r>
            <a:r>
              <a:rPr lang="cs-CZ" dirty="0"/>
              <a:t> data)</a:t>
            </a:r>
          </a:p>
          <a:p>
            <a:r>
              <a:rPr lang="cs-CZ" dirty="0">
                <a:hlinkClick r:id="rId3"/>
              </a:rPr>
              <a:t>Scholar.Google.com</a:t>
            </a:r>
            <a:r>
              <a:rPr lang="cs-CZ" dirty="0"/>
              <a:t>, books.google.com</a:t>
            </a:r>
          </a:p>
          <a:p>
            <a:r>
              <a:rPr lang="cs-CZ" b="1" dirty="0" err="1"/>
              <a:t>Scopus</a:t>
            </a:r>
            <a:r>
              <a:rPr lang="cs-CZ" b="1" dirty="0"/>
              <a:t> and Web </a:t>
            </a:r>
            <a:r>
              <a:rPr lang="cs-CZ" b="1" dirty="0" err="1"/>
              <a:t>of</a:t>
            </a:r>
            <a:r>
              <a:rPr lang="cs-CZ" b="1" dirty="0"/>
              <a:t> Science </a:t>
            </a:r>
            <a:r>
              <a:rPr lang="cs-CZ" b="1" dirty="0" err="1"/>
              <a:t>is</a:t>
            </a:r>
            <a:r>
              <a:rPr lang="cs-CZ" b="1" dirty="0"/>
              <a:t> </a:t>
            </a:r>
            <a:r>
              <a:rPr lang="cs-CZ" b="1" dirty="0" err="1"/>
              <a:t>obligatory</a:t>
            </a:r>
            <a:endParaRPr lang="cs-CZ" b="1" dirty="0"/>
          </a:p>
          <a:p>
            <a:r>
              <a:rPr lang="cs-CZ" dirty="0"/>
              <a:t>OECD  </a:t>
            </a:r>
          </a:p>
          <a:p>
            <a:r>
              <a:rPr lang="cs-CZ" dirty="0"/>
              <a:t>EUROSTAT / FAOSTAT</a:t>
            </a:r>
          </a:p>
          <a:p>
            <a:r>
              <a:rPr lang="cs-CZ" dirty="0"/>
              <a:t>Data </a:t>
            </a:r>
            <a:r>
              <a:rPr lang="cs-CZ" dirty="0" err="1"/>
              <a:t>from</a:t>
            </a:r>
            <a:r>
              <a:rPr lang="cs-CZ" dirty="0"/>
              <a:t> </a:t>
            </a:r>
            <a:r>
              <a:rPr lang="cs-CZ" b="1" dirty="0">
                <a:solidFill>
                  <a:srgbClr val="FF0000"/>
                </a:solidFill>
              </a:rPr>
              <a:t>UN </a:t>
            </a:r>
            <a:r>
              <a:rPr lang="cs-CZ" b="1" dirty="0" err="1">
                <a:solidFill>
                  <a:srgbClr val="FF0000"/>
                </a:solidFill>
              </a:rPr>
              <a:t>Agencies</a:t>
            </a:r>
            <a:endParaRPr lang="en-US" b="1" dirty="0">
              <a:solidFill>
                <a:srgbClr val="FF0000"/>
              </a:solidFill>
            </a:endParaRPr>
          </a:p>
          <a:p>
            <a:r>
              <a:rPr lang="en-US" dirty="0"/>
              <a:t>WORLDBANK</a:t>
            </a:r>
            <a:r>
              <a:rPr lang="cs-CZ" dirty="0"/>
              <a:t>, IMF</a:t>
            </a:r>
          </a:p>
          <a:p>
            <a:r>
              <a:rPr lang="cs-CZ" dirty="0" err="1"/>
              <a:t>Comtrade</a:t>
            </a:r>
            <a:r>
              <a:rPr lang="cs-CZ" dirty="0"/>
              <a:t> </a:t>
            </a:r>
            <a:r>
              <a:rPr lang="cs-CZ" dirty="0" err="1"/>
              <a:t>national</a:t>
            </a:r>
            <a:r>
              <a:rPr lang="cs-CZ" dirty="0"/>
              <a:t> </a:t>
            </a:r>
            <a:r>
              <a:rPr lang="cs-CZ" dirty="0" err="1"/>
              <a:t>Statistical</a:t>
            </a:r>
            <a:r>
              <a:rPr lang="cs-CZ" dirty="0"/>
              <a:t> </a:t>
            </a:r>
            <a:r>
              <a:rPr lang="cs-CZ" dirty="0" err="1"/>
              <a:t>offices</a:t>
            </a:r>
            <a:endParaRPr lang="cs-CZ" dirty="0"/>
          </a:p>
          <a:p>
            <a:r>
              <a:rPr lang="cs-CZ" dirty="0"/>
              <a:t>UN COMTRADE (</a:t>
            </a:r>
            <a:r>
              <a:rPr lang="cs-CZ" dirty="0" err="1"/>
              <a:t>trade</a:t>
            </a:r>
            <a:r>
              <a:rPr lang="cs-CZ" dirty="0"/>
              <a:t> data)</a:t>
            </a:r>
          </a:p>
          <a:p>
            <a:r>
              <a:rPr lang="cs-CZ" dirty="0"/>
              <a:t>SCI-HUB (</a:t>
            </a:r>
            <a:r>
              <a:rPr lang="cs-CZ" dirty="0">
                <a:hlinkClick r:id="rId4"/>
              </a:rPr>
              <a:t>https://sci-hub.st/</a:t>
            </a:r>
            <a:r>
              <a:rPr lang="cs-CZ" dirty="0"/>
              <a:t>) – </a:t>
            </a:r>
            <a:r>
              <a:rPr lang="cs-CZ" sz="1400" dirty="0" err="1"/>
              <a:t>opens</a:t>
            </a:r>
            <a:r>
              <a:rPr lang="cs-CZ" sz="1400" dirty="0"/>
              <a:t> </a:t>
            </a:r>
            <a:r>
              <a:rPr lang="cs-CZ" sz="1400" dirty="0" err="1"/>
              <a:t>paid</a:t>
            </a:r>
            <a:r>
              <a:rPr lang="cs-CZ" sz="1400" dirty="0"/>
              <a:t> </a:t>
            </a:r>
            <a:r>
              <a:rPr lang="cs-CZ" sz="1400" dirty="0" err="1"/>
              <a:t>research</a:t>
            </a:r>
            <a:r>
              <a:rPr lang="cs-CZ" sz="1200" dirty="0"/>
              <a:t> </a:t>
            </a:r>
            <a:r>
              <a:rPr lang="cs-CZ" dirty="0"/>
              <a:t> </a:t>
            </a:r>
          </a:p>
        </p:txBody>
      </p:sp>
    </p:spTree>
    <p:extLst>
      <p:ext uri="{BB962C8B-B14F-4D97-AF65-F5344CB8AC3E}">
        <p14:creationId xmlns:p14="http://schemas.microsoft.com/office/powerpoint/2010/main" val="1747909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598" y="116632"/>
            <a:ext cx="6347713" cy="731168"/>
          </a:xfrm>
        </p:spPr>
        <p:txBody>
          <a:bodyPr/>
          <a:lstStyle/>
          <a:p>
            <a:pPr algn="ctr"/>
            <a:r>
              <a:rPr lang="en-US" dirty="0"/>
              <a:t>Presentation </a:t>
            </a:r>
            <a:r>
              <a:rPr lang="cs-CZ" dirty="0"/>
              <a:t>TOPICS</a:t>
            </a:r>
            <a:endParaRPr lang="en-GB" dirty="0"/>
          </a:p>
        </p:txBody>
      </p:sp>
      <p:sp>
        <p:nvSpPr>
          <p:cNvPr id="3" name="Zástupný symbol pro obsah 2"/>
          <p:cNvSpPr>
            <a:spLocks noGrp="1"/>
          </p:cNvSpPr>
          <p:nvPr>
            <p:ph idx="1"/>
          </p:nvPr>
        </p:nvSpPr>
        <p:spPr>
          <a:xfrm>
            <a:off x="0" y="1102491"/>
            <a:ext cx="7848872" cy="5060635"/>
          </a:xfrm>
        </p:spPr>
        <p:txBody>
          <a:bodyPr>
            <a:normAutofit/>
          </a:bodyPr>
          <a:lstStyle/>
          <a:p>
            <a:r>
              <a:rPr lang="en-GB" b="1" u="sng" dirty="0"/>
              <a:t>2</a:t>
            </a:r>
            <a:r>
              <a:rPr lang="en-GB" b="1" u="sng" baseline="30000" dirty="0"/>
              <a:t>nd</a:t>
            </a:r>
            <a:r>
              <a:rPr lang="en-GB" b="1" u="sng" dirty="0"/>
              <a:t> seminar (Week 3)</a:t>
            </a:r>
            <a:r>
              <a:rPr lang="en-GB" b="1" dirty="0"/>
              <a:t> – </a:t>
            </a:r>
            <a:r>
              <a:rPr lang="en-US" b="1" u="sng" dirty="0"/>
              <a:t>DUTCH DISEASE &amp; ENERGY MARKET INTERVENTIONS</a:t>
            </a:r>
            <a:endParaRPr lang="cs-CZ" b="1" u="sng" dirty="0"/>
          </a:p>
          <a:p>
            <a:pPr lvl="1"/>
            <a:r>
              <a:rPr lang="en-GB" dirty="0"/>
              <a:t>Role of natural resources in national economy – case study of </a:t>
            </a:r>
            <a:r>
              <a:rPr lang="cs-CZ" dirty="0" err="1">
                <a:solidFill>
                  <a:srgbClr val="FF0000"/>
                </a:solidFill>
              </a:rPr>
              <a:t>selected</a:t>
            </a:r>
            <a:r>
              <a:rPr lang="cs-CZ" dirty="0">
                <a:solidFill>
                  <a:srgbClr val="FF0000"/>
                </a:solidFill>
              </a:rPr>
              <a:t> country</a:t>
            </a:r>
            <a:endParaRPr lang="en-GB" dirty="0">
              <a:solidFill>
                <a:srgbClr val="FF0000"/>
              </a:solidFill>
            </a:endParaRPr>
          </a:p>
          <a:p>
            <a:pPr lvl="1"/>
            <a:r>
              <a:rPr lang="en-US" dirty="0"/>
              <a:t>Energy market interventions – case study of </a:t>
            </a:r>
            <a:r>
              <a:rPr lang="en-US" dirty="0">
                <a:solidFill>
                  <a:srgbClr val="FF0000"/>
                </a:solidFill>
              </a:rPr>
              <a:t>selected country.</a:t>
            </a:r>
            <a:endParaRPr lang="cs-CZ" dirty="0">
              <a:solidFill>
                <a:srgbClr val="FF0000"/>
              </a:solidFill>
            </a:endParaRPr>
          </a:p>
          <a:p>
            <a:pPr marL="457200" lvl="1" indent="0">
              <a:buNone/>
            </a:pPr>
            <a:endParaRPr lang="cs-CZ" dirty="0">
              <a:solidFill>
                <a:srgbClr val="FF0000"/>
              </a:solidFill>
            </a:endParaRPr>
          </a:p>
          <a:p>
            <a:r>
              <a:rPr lang="en-GB" b="1" u="sng" dirty="0"/>
              <a:t>3</a:t>
            </a:r>
            <a:r>
              <a:rPr lang="en-GB" b="1" u="sng" baseline="30000" dirty="0"/>
              <a:t>rd</a:t>
            </a:r>
            <a:r>
              <a:rPr lang="en-GB" b="1" u="sng" dirty="0"/>
              <a:t> seminar (Week </a:t>
            </a:r>
            <a:r>
              <a:rPr lang="cs-CZ" b="1" u="sng" dirty="0"/>
              <a:t>6</a:t>
            </a:r>
            <a:r>
              <a:rPr lang="en-GB" b="1" u="sng" dirty="0"/>
              <a:t>)</a:t>
            </a:r>
            <a:r>
              <a:rPr lang="en-GB" b="1" dirty="0"/>
              <a:t> – </a:t>
            </a:r>
            <a:r>
              <a:rPr lang="en-GB" b="1" u="sng" dirty="0"/>
              <a:t>APPLICATION OF SUSTAINABLE POLICIES</a:t>
            </a:r>
            <a:endParaRPr lang="cs-CZ" b="1" u="sng" dirty="0"/>
          </a:p>
          <a:p>
            <a:pPr lvl="1"/>
            <a:r>
              <a:rPr lang="en-US" dirty="0"/>
              <a:t>Economic effects of economic policies supporting country sustainability (Country A) </a:t>
            </a:r>
            <a:endParaRPr lang="cs-CZ" dirty="0"/>
          </a:p>
          <a:p>
            <a:pPr lvl="1"/>
            <a:r>
              <a:rPr lang="en-GB" dirty="0"/>
              <a:t>US Inflation Reduction Act and its impact on green transformation of the US</a:t>
            </a:r>
          </a:p>
        </p:txBody>
      </p:sp>
      <p:sp>
        <p:nvSpPr>
          <p:cNvPr id="4" name="TextovéPole 3"/>
          <p:cNvSpPr txBox="1"/>
          <p:nvPr/>
        </p:nvSpPr>
        <p:spPr>
          <a:xfrm>
            <a:off x="282253" y="5125758"/>
            <a:ext cx="7284366" cy="584775"/>
          </a:xfrm>
          <a:prstGeom prst="rect">
            <a:avLst/>
          </a:prstGeom>
          <a:noFill/>
        </p:spPr>
        <p:txBody>
          <a:bodyPr wrap="none" rtlCol="0">
            <a:spAutoFit/>
          </a:bodyPr>
          <a:lstStyle/>
          <a:p>
            <a:r>
              <a:rPr lang="cs-CZ" sz="3200" dirty="0" err="1">
                <a:solidFill>
                  <a:srgbClr val="FF0000"/>
                </a:solidFill>
              </a:rPr>
              <a:t>Anyone</a:t>
            </a:r>
            <a:r>
              <a:rPr lang="cs-CZ" sz="3200" dirty="0">
                <a:solidFill>
                  <a:srgbClr val="FF0000"/>
                </a:solidFill>
              </a:rPr>
              <a:t> has </a:t>
            </a:r>
            <a:r>
              <a:rPr lang="cs-CZ" sz="3200" dirty="0" err="1">
                <a:solidFill>
                  <a:srgbClr val="FF0000"/>
                </a:solidFill>
              </a:rPr>
              <a:t>state</a:t>
            </a:r>
            <a:r>
              <a:rPr lang="cs-CZ" sz="3200" dirty="0">
                <a:solidFill>
                  <a:srgbClr val="FF0000"/>
                </a:solidFill>
              </a:rPr>
              <a:t> </a:t>
            </a:r>
            <a:r>
              <a:rPr lang="cs-CZ" sz="3200" dirty="0" err="1">
                <a:solidFill>
                  <a:srgbClr val="FF0000"/>
                </a:solidFill>
              </a:rPr>
              <a:t>exam</a:t>
            </a:r>
            <a:r>
              <a:rPr lang="cs-CZ" sz="3200" dirty="0">
                <a:solidFill>
                  <a:srgbClr val="FF0000"/>
                </a:solidFill>
              </a:rPr>
              <a:t> </a:t>
            </a:r>
            <a:r>
              <a:rPr lang="cs-CZ" sz="3200" dirty="0" err="1">
                <a:solidFill>
                  <a:srgbClr val="FF0000"/>
                </a:solidFill>
              </a:rPr>
              <a:t>this</a:t>
            </a:r>
            <a:r>
              <a:rPr lang="cs-CZ" sz="3200" dirty="0">
                <a:solidFill>
                  <a:srgbClr val="FF0000"/>
                </a:solidFill>
              </a:rPr>
              <a:t> May</a:t>
            </a:r>
            <a:r>
              <a:rPr lang="en-US" sz="3200" dirty="0">
                <a:solidFill>
                  <a:srgbClr val="FF0000"/>
                </a:solidFill>
              </a:rPr>
              <a:t>/June</a:t>
            </a:r>
            <a:r>
              <a:rPr lang="cs-CZ" sz="3200" dirty="0">
                <a:solidFill>
                  <a:srgbClr val="FF0000"/>
                </a:solidFill>
              </a:rPr>
              <a:t>?</a:t>
            </a:r>
          </a:p>
        </p:txBody>
      </p:sp>
    </p:spTree>
    <p:extLst>
      <p:ext uri="{BB962C8B-B14F-4D97-AF65-F5344CB8AC3E}">
        <p14:creationId xmlns:p14="http://schemas.microsoft.com/office/powerpoint/2010/main" val="54126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08000" y="609600"/>
            <a:ext cx="6447501" cy="1320800"/>
          </a:xfrm>
        </p:spPr>
        <p:txBody>
          <a:bodyPr>
            <a:normAutofit/>
          </a:bodyPr>
          <a:lstStyle/>
          <a:p>
            <a:r>
              <a:rPr lang="cs-CZ" dirty="0"/>
              <a:t>MOODLE – PASS …. </a:t>
            </a:r>
            <a:endParaRPr lang="en-GB" dirty="0"/>
          </a:p>
        </p:txBody>
      </p:sp>
      <p:graphicFrame>
        <p:nvGraphicFramePr>
          <p:cNvPr id="6" name="Content Placeholder 5">
            <a:extLst>
              <a:ext uri="{FF2B5EF4-FFF2-40B4-BE49-F238E27FC236}">
                <a16:creationId xmlns:a16="http://schemas.microsoft.com/office/drawing/2014/main" id="{E798218B-1A95-4F42-ABE3-80793EC8D076}"/>
              </a:ext>
            </a:extLst>
          </p:cNvPr>
          <p:cNvGraphicFramePr>
            <a:graphicFrameLocks noGrp="1"/>
          </p:cNvGraphicFramePr>
          <p:nvPr>
            <p:ph idx="1"/>
            <p:extLst>
              <p:ext uri="{D42A27DB-BD31-4B8C-83A1-F6EECF244321}">
                <p14:modId xmlns:p14="http://schemas.microsoft.com/office/powerpoint/2010/main" val="2042347233"/>
              </p:ext>
            </p:extLst>
          </p:nvPr>
        </p:nvGraphicFramePr>
        <p:xfrm>
          <a:off x="537493" y="2160588"/>
          <a:ext cx="6389042" cy="3881438"/>
        </p:xfrm>
        <a:graphic>
          <a:graphicData uri="http://schemas.openxmlformats.org/drawingml/2006/table">
            <a:tbl>
              <a:tblPr/>
              <a:tblGrid>
                <a:gridCol w="2604103">
                  <a:extLst>
                    <a:ext uri="{9D8B030D-6E8A-4147-A177-3AD203B41FA5}">
                      <a16:colId xmlns:a16="http://schemas.microsoft.com/office/drawing/2014/main" val="2224038591"/>
                    </a:ext>
                  </a:extLst>
                </a:gridCol>
                <a:gridCol w="3784939">
                  <a:extLst>
                    <a:ext uri="{9D8B030D-6E8A-4147-A177-3AD203B41FA5}">
                      <a16:colId xmlns:a16="http://schemas.microsoft.com/office/drawing/2014/main" val="1676658842"/>
                    </a:ext>
                  </a:extLst>
                </a:gridCol>
              </a:tblGrid>
              <a:tr h="727184">
                <a:tc gridSpan="2">
                  <a:txBody>
                    <a:bodyPr/>
                    <a:lstStyle/>
                    <a:p>
                      <a:pPr algn="ctr" fontAlgn="b">
                        <a:spcBef>
                          <a:spcPts val="0"/>
                        </a:spcBef>
                        <a:spcAft>
                          <a:spcPts val="0"/>
                        </a:spcAft>
                      </a:pPr>
                      <a:r>
                        <a:rPr lang="en-GB" sz="2700" b="0" i="0" u="none" strike="noStrike" dirty="0">
                          <a:solidFill>
                            <a:srgbClr val="FF0000"/>
                          </a:solidFill>
                          <a:effectLst/>
                          <a:latin typeface="Calibri" panose="020F0502020204030204" pitchFamily="34" charset="0"/>
                        </a:rPr>
                        <a:t>Passwords</a:t>
                      </a:r>
                      <a:endParaRPr lang="en-GB" sz="4400" b="0" i="0" u="none" strike="noStrike" dirty="0">
                        <a:effectLst/>
                        <a:latin typeface="Arial" panose="020B0604020202020204" pitchFamily="34" charset="0"/>
                      </a:endParaRPr>
                    </a:p>
                  </a:txBody>
                  <a:tcPr marL="224902" marR="224902" marT="112451" marB="112451">
                    <a:lnL>
                      <a:noFill/>
                    </a:lnL>
                    <a:lnR>
                      <a:noFill/>
                    </a:lnR>
                    <a:lnT>
                      <a:noFill/>
                    </a:lnT>
                    <a:lnB w="6350" cap="flat" cmpd="sng" algn="ctr">
                      <a:solidFill>
                        <a:srgbClr val="000000"/>
                      </a:solidFill>
                      <a:prstDash val="solid"/>
                      <a:round/>
                      <a:headEnd type="none" w="med" len="med"/>
                      <a:tailEnd type="none" w="med" len="med"/>
                    </a:lnB>
                    <a:solidFill>
                      <a:srgbClr val="FEF2CB"/>
                    </a:solidFill>
                  </a:tcPr>
                </a:tc>
                <a:tc hMerge="1">
                  <a:txBody>
                    <a:bodyPr/>
                    <a:lstStyle/>
                    <a:p>
                      <a:endParaRPr lang="en-GB"/>
                    </a:p>
                  </a:txBody>
                  <a:tcPr/>
                </a:tc>
                <a:extLst>
                  <a:ext uri="{0D108BD9-81ED-4DB2-BD59-A6C34878D82A}">
                    <a16:rowId xmlns:a16="http://schemas.microsoft.com/office/drawing/2014/main" val="3517443258"/>
                  </a:ext>
                </a:extLst>
              </a:tr>
              <a:tr h="525709">
                <a:tc>
                  <a:txBody>
                    <a:bodyPr/>
                    <a:lstStyle/>
                    <a:p>
                      <a:pPr algn="ctr" fontAlgn="b">
                        <a:spcBef>
                          <a:spcPts val="0"/>
                        </a:spcBef>
                        <a:spcAft>
                          <a:spcPts val="0"/>
                        </a:spcAft>
                      </a:pPr>
                      <a:r>
                        <a:rPr lang="en-GB" sz="2700" b="0" i="0" u="none" strike="noStrike" dirty="0">
                          <a:solidFill>
                            <a:srgbClr val="000000"/>
                          </a:solidFill>
                          <a:effectLst/>
                          <a:latin typeface="Calibri" panose="020F0502020204030204" pitchFamily="34" charset="0"/>
                        </a:rPr>
                        <a:t>MO </a:t>
                      </a:r>
                      <a:r>
                        <a:rPr lang="cs-CZ" sz="2700" b="0" i="0" u="none" strike="noStrike" dirty="0">
                          <a:solidFill>
                            <a:srgbClr val="000000"/>
                          </a:solidFill>
                          <a:effectLst/>
                          <a:latin typeface="Calibri" panose="020F0502020204030204" pitchFamily="34" charset="0"/>
                        </a:rPr>
                        <a:t>0845</a:t>
                      </a:r>
                      <a:endParaRPr lang="en-GB" sz="4400" b="0" i="0" u="none" strike="noStrike" dirty="0">
                        <a:effectLst/>
                        <a:latin typeface="Arial" panose="020B0604020202020204" pitchFamily="34" charset="0"/>
                      </a:endParaRPr>
                    </a:p>
                  </a:txBody>
                  <a:tcPr marL="23427" marR="23427" marT="23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700" b="0" i="0" u="none" strike="noStrike" kern="1200" dirty="0">
                          <a:solidFill>
                            <a:srgbClr val="000000"/>
                          </a:solidFill>
                          <a:effectLst/>
                          <a:latin typeface="Calibri" panose="020F0502020204030204" pitchFamily="34" charset="0"/>
                          <a:ea typeface="+mn-ea"/>
                          <a:cs typeface="+mn-cs"/>
                        </a:rPr>
                        <a:t>SGEP24MO0845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1161077"/>
                  </a:ext>
                </a:extLst>
              </a:tr>
              <a:tr h="525709">
                <a:tc>
                  <a:txBody>
                    <a:bodyPr/>
                    <a:lstStyle/>
                    <a:p>
                      <a:pPr algn="ctr" fontAlgn="b">
                        <a:spcBef>
                          <a:spcPts val="0"/>
                        </a:spcBef>
                        <a:spcAft>
                          <a:spcPts val="0"/>
                        </a:spcAft>
                      </a:pPr>
                      <a:r>
                        <a:rPr lang="en-GB" sz="2700" b="0" i="0" u="none" strike="noStrike" dirty="0">
                          <a:solidFill>
                            <a:srgbClr val="000000"/>
                          </a:solidFill>
                          <a:effectLst/>
                          <a:latin typeface="Calibri" panose="020F0502020204030204" pitchFamily="34" charset="0"/>
                        </a:rPr>
                        <a:t>MO </a:t>
                      </a:r>
                      <a:r>
                        <a:rPr lang="cs-CZ" sz="2700" b="0" i="0" u="none" strike="noStrike" dirty="0">
                          <a:solidFill>
                            <a:srgbClr val="000000"/>
                          </a:solidFill>
                          <a:effectLst/>
                          <a:latin typeface="Calibri" panose="020F0502020204030204" pitchFamily="34" charset="0"/>
                        </a:rPr>
                        <a:t>1030</a:t>
                      </a:r>
                      <a:endParaRPr lang="en-GB" sz="4400" b="0" i="0" u="none" strike="noStrike" dirty="0">
                        <a:effectLst/>
                        <a:latin typeface="Arial" panose="020B0604020202020204" pitchFamily="34" charset="0"/>
                      </a:endParaRPr>
                    </a:p>
                  </a:txBody>
                  <a:tcPr marL="23427" marR="23427" marT="23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700" b="0" i="0" u="none" strike="noStrike" kern="1200" dirty="0">
                          <a:solidFill>
                            <a:srgbClr val="000000"/>
                          </a:solidFill>
                          <a:effectLst/>
                          <a:latin typeface="Calibri" panose="020F0502020204030204" pitchFamily="34" charset="0"/>
                          <a:ea typeface="+mn-ea"/>
                          <a:cs typeface="+mn-cs"/>
                        </a:rPr>
                        <a:t>SGEP24MO1030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2964323"/>
                  </a:ext>
                </a:extLst>
              </a:tr>
              <a:tr h="525709">
                <a:tc>
                  <a:txBody>
                    <a:bodyPr/>
                    <a:lstStyle/>
                    <a:p>
                      <a:pPr algn="ctr" fontAlgn="b">
                        <a:spcBef>
                          <a:spcPts val="0"/>
                        </a:spcBef>
                        <a:spcAft>
                          <a:spcPts val="0"/>
                        </a:spcAft>
                      </a:pPr>
                      <a:r>
                        <a:rPr lang="en-GB" sz="2700" b="0" i="0" u="none" strike="noStrike" dirty="0">
                          <a:solidFill>
                            <a:srgbClr val="000000"/>
                          </a:solidFill>
                          <a:effectLst/>
                          <a:latin typeface="Calibri" panose="020F0502020204030204" pitchFamily="34" charset="0"/>
                        </a:rPr>
                        <a:t>MO 1</a:t>
                      </a:r>
                      <a:r>
                        <a:rPr lang="cs-CZ" sz="2700" b="0" i="0" u="none" strike="noStrike" dirty="0">
                          <a:solidFill>
                            <a:srgbClr val="000000"/>
                          </a:solidFill>
                          <a:effectLst/>
                          <a:latin typeface="Calibri" panose="020F0502020204030204" pitchFamily="34" charset="0"/>
                        </a:rPr>
                        <a:t>40</a:t>
                      </a:r>
                      <a:r>
                        <a:rPr lang="en-GB" sz="2700" b="0" i="0" u="none" strike="noStrike" dirty="0">
                          <a:solidFill>
                            <a:srgbClr val="000000"/>
                          </a:solidFill>
                          <a:effectLst/>
                          <a:latin typeface="Calibri" panose="020F0502020204030204" pitchFamily="34" charset="0"/>
                        </a:rPr>
                        <a:t>0</a:t>
                      </a:r>
                      <a:endParaRPr lang="en-GB" sz="4400" b="0" i="0" u="none" strike="noStrike" dirty="0">
                        <a:effectLst/>
                        <a:latin typeface="Arial" panose="020B0604020202020204" pitchFamily="34" charset="0"/>
                      </a:endParaRPr>
                    </a:p>
                  </a:txBody>
                  <a:tcPr marL="23427" marR="23427" marT="23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700" b="0" i="0" u="none" strike="noStrike" kern="1200" dirty="0">
                          <a:solidFill>
                            <a:srgbClr val="000000"/>
                          </a:solidFill>
                          <a:effectLst/>
                          <a:latin typeface="Calibri" panose="020F0502020204030204" pitchFamily="34" charset="0"/>
                          <a:ea typeface="+mn-ea"/>
                          <a:cs typeface="+mn-cs"/>
                        </a:rPr>
                        <a:t>SGEP24MO1400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146171"/>
                  </a:ext>
                </a:extLst>
              </a:tr>
              <a:tr h="525709">
                <a:tc>
                  <a:txBody>
                    <a:bodyPr/>
                    <a:lstStyle/>
                    <a:p>
                      <a:pPr algn="ctr" fontAlgn="b">
                        <a:spcBef>
                          <a:spcPts val="0"/>
                        </a:spcBef>
                        <a:spcAft>
                          <a:spcPts val="0"/>
                        </a:spcAft>
                      </a:pPr>
                      <a:r>
                        <a:rPr lang="cs-CZ" sz="2700" b="0" i="0" u="none" strike="noStrike" dirty="0">
                          <a:solidFill>
                            <a:srgbClr val="000000"/>
                          </a:solidFill>
                          <a:effectLst/>
                          <a:latin typeface="Calibri" panose="020F0502020204030204" pitchFamily="34" charset="0"/>
                        </a:rPr>
                        <a:t>WE</a:t>
                      </a:r>
                      <a:r>
                        <a:rPr lang="en-GB" sz="2700" b="0" i="0" u="none" strike="noStrike" dirty="0">
                          <a:solidFill>
                            <a:srgbClr val="000000"/>
                          </a:solidFill>
                          <a:effectLst/>
                          <a:latin typeface="Calibri" panose="020F0502020204030204" pitchFamily="34" charset="0"/>
                        </a:rPr>
                        <a:t> </a:t>
                      </a:r>
                      <a:r>
                        <a:rPr lang="cs-CZ" sz="2700" b="0" i="0" u="none" strike="noStrike" dirty="0">
                          <a:solidFill>
                            <a:srgbClr val="000000"/>
                          </a:solidFill>
                          <a:effectLst/>
                          <a:latin typeface="Calibri" panose="020F0502020204030204" pitchFamily="34" charset="0"/>
                        </a:rPr>
                        <a:t>1400</a:t>
                      </a:r>
                      <a:endParaRPr lang="en-GB" sz="4400" b="0" i="0" u="none" strike="noStrike" dirty="0">
                        <a:effectLst/>
                        <a:latin typeface="Arial" panose="020B0604020202020204" pitchFamily="34" charset="0"/>
                      </a:endParaRPr>
                    </a:p>
                  </a:txBody>
                  <a:tcPr marL="23427" marR="23427" marT="23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700" b="0" i="0" u="none" strike="noStrike" kern="1200" dirty="0">
                          <a:solidFill>
                            <a:srgbClr val="000000"/>
                          </a:solidFill>
                          <a:effectLst/>
                          <a:latin typeface="Calibri" panose="020F0502020204030204" pitchFamily="34" charset="0"/>
                          <a:ea typeface="+mn-ea"/>
                          <a:cs typeface="+mn-cs"/>
                        </a:rPr>
                        <a:t>SGEP24WE1400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888605"/>
                  </a:ext>
                </a:extLst>
              </a:tr>
              <a:tr h="525709">
                <a:tc>
                  <a:txBody>
                    <a:bodyPr/>
                    <a:lstStyle/>
                    <a:p>
                      <a:pPr algn="ctr" fontAlgn="b">
                        <a:spcBef>
                          <a:spcPts val="0"/>
                        </a:spcBef>
                        <a:spcAft>
                          <a:spcPts val="0"/>
                        </a:spcAft>
                      </a:pPr>
                      <a:r>
                        <a:rPr lang="cs-CZ" sz="2700" b="0" i="0" u="none" strike="noStrike" dirty="0">
                          <a:solidFill>
                            <a:srgbClr val="000000"/>
                          </a:solidFill>
                          <a:effectLst/>
                          <a:latin typeface="Calibri" panose="020F0502020204030204" pitchFamily="34" charset="0"/>
                        </a:rPr>
                        <a:t>TH</a:t>
                      </a:r>
                      <a:r>
                        <a:rPr lang="en-GB" sz="2700" b="0" i="0" u="none" strike="noStrike" dirty="0">
                          <a:solidFill>
                            <a:srgbClr val="000000"/>
                          </a:solidFill>
                          <a:effectLst/>
                          <a:latin typeface="Calibri" panose="020F0502020204030204" pitchFamily="34" charset="0"/>
                        </a:rPr>
                        <a:t> </a:t>
                      </a:r>
                      <a:r>
                        <a:rPr lang="cs-CZ" sz="2700" b="0" i="0" u="none" strike="noStrike" dirty="0">
                          <a:solidFill>
                            <a:srgbClr val="000000"/>
                          </a:solidFill>
                          <a:effectLst/>
                          <a:latin typeface="Calibri" panose="020F0502020204030204" pitchFamily="34" charset="0"/>
                        </a:rPr>
                        <a:t>0845</a:t>
                      </a:r>
                      <a:endParaRPr lang="en-GB" sz="4400" b="0" i="0" u="none" strike="noStrike" dirty="0">
                        <a:effectLst/>
                        <a:latin typeface="Arial" panose="020B0604020202020204" pitchFamily="34" charset="0"/>
                      </a:endParaRPr>
                    </a:p>
                  </a:txBody>
                  <a:tcPr marL="23427" marR="23427" marT="23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700" b="0" i="0" u="none" strike="noStrike" kern="1200" dirty="0">
                          <a:solidFill>
                            <a:srgbClr val="000000"/>
                          </a:solidFill>
                          <a:effectLst/>
                          <a:latin typeface="Calibri" panose="020F0502020204030204" pitchFamily="34" charset="0"/>
                          <a:ea typeface="+mn-ea"/>
                          <a:cs typeface="+mn-cs"/>
                        </a:rPr>
                        <a:t>SGEP24TH0845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354454"/>
                  </a:ext>
                </a:extLst>
              </a:tr>
              <a:tr h="525709">
                <a:tc>
                  <a:txBody>
                    <a:bodyPr/>
                    <a:lstStyle/>
                    <a:p>
                      <a:pPr algn="ctr" fontAlgn="b">
                        <a:spcBef>
                          <a:spcPts val="0"/>
                        </a:spcBef>
                        <a:spcAft>
                          <a:spcPts val="0"/>
                        </a:spcAft>
                      </a:pPr>
                      <a:r>
                        <a:rPr lang="cs-CZ" sz="2700" b="0" i="0" u="none" strike="noStrike" dirty="0">
                          <a:solidFill>
                            <a:srgbClr val="000000"/>
                          </a:solidFill>
                          <a:effectLst/>
                          <a:latin typeface="Calibri" panose="020F0502020204030204" pitchFamily="34" charset="0"/>
                        </a:rPr>
                        <a:t>TH</a:t>
                      </a:r>
                      <a:r>
                        <a:rPr lang="en-GB" sz="2700" b="0" i="0" u="none" strike="noStrike" dirty="0">
                          <a:solidFill>
                            <a:srgbClr val="000000"/>
                          </a:solidFill>
                          <a:effectLst/>
                          <a:latin typeface="Calibri" panose="020F0502020204030204" pitchFamily="34" charset="0"/>
                        </a:rPr>
                        <a:t> </a:t>
                      </a:r>
                      <a:r>
                        <a:rPr lang="cs-CZ" sz="2700" b="0" i="0" u="none" strike="noStrike" dirty="0">
                          <a:solidFill>
                            <a:srgbClr val="000000"/>
                          </a:solidFill>
                          <a:effectLst/>
                          <a:latin typeface="Calibri" panose="020F0502020204030204" pitchFamily="34" charset="0"/>
                        </a:rPr>
                        <a:t>1030</a:t>
                      </a:r>
                      <a:endParaRPr lang="en-GB" sz="4400" b="0" i="0" u="none" strike="noStrike" dirty="0">
                        <a:effectLst/>
                        <a:latin typeface="Arial" panose="020B0604020202020204" pitchFamily="34" charset="0"/>
                      </a:endParaRPr>
                    </a:p>
                  </a:txBody>
                  <a:tcPr marL="23427" marR="23427" marT="23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700" b="0" i="0" u="none" strike="noStrike" kern="1200" dirty="0">
                          <a:solidFill>
                            <a:srgbClr val="000000"/>
                          </a:solidFill>
                          <a:effectLst/>
                          <a:latin typeface="Calibri" panose="020F0502020204030204" pitchFamily="34" charset="0"/>
                          <a:ea typeface="+mn-ea"/>
                          <a:cs typeface="+mn-cs"/>
                        </a:rPr>
                        <a:t>SGEP24TH1030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1897442"/>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60648"/>
            <a:ext cx="6347713" cy="731168"/>
          </a:xfrm>
        </p:spPr>
        <p:txBody>
          <a:bodyPr/>
          <a:lstStyle/>
          <a:p>
            <a:pPr algn="ctr"/>
            <a:r>
              <a:rPr lang="en-US" dirty="0"/>
              <a:t>Presentation </a:t>
            </a:r>
            <a:r>
              <a:rPr lang="cs-CZ" dirty="0"/>
              <a:t>TOPICS</a:t>
            </a:r>
            <a:endParaRPr lang="en-GB" dirty="0"/>
          </a:p>
        </p:txBody>
      </p:sp>
      <p:sp>
        <p:nvSpPr>
          <p:cNvPr id="3" name="Zástupný symbol pro obsah 2"/>
          <p:cNvSpPr>
            <a:spLocks noGrp="1"/>
          </p:cNvSpPr>
          <p:nvPr>
            <p:ph idx="1"/>
          </p:nvPr>
        </p:nvSpPr>
        <p:spPr>
          <a:xfrm>
            <a:off x="278289" y="991816"/>
            <a:ext cx="7318047" cy="5533528"/>
          </a:xfrm>
        </p:spPr>
        <p:txBody>
          <a:bodyPr>
            <a:normAutofit fontScale="92500"/>
          </a:bodyPr>
          <a:lstStyle/>
          <a:p>
            <a:r>
              <a:rPr lang="en-GB" b="1" u="sng" dirty="0"/>
              <a:t>4</a:t>
            </a:r>
            <a:r>
              <a:rPr lang="en-GB" b="1" u="sng" baseline="30000" dirty="0"/>
              <a:t>th</a:t>
            </a:r>
            <a:r>
              <a:rPr lang="en-GB" b="1" u="sng" dirty="0"/>
              <a:t> seminar  (Week </a:t>
            </a:r>
            <a:r>
              <a:rPr lang="cs-CZ" b="1" u="sng" dirty="0"/>
              <a:t>7</a:t>
            </a:r>
            <a:r>
              <a:rPr lang="en-GB" b="1" u="sng" dirty="0"/>
              <a:t>)</a:t>
            </a:r>
            <a:r>
              <a:rPr lang="cs-CZ" b="1" u="sng" dirty="0"/>
              <a:t> </a:t>
            </a:r>
            <a:r>
              <a:rPr lang="en-GB" b="1" dirty="0"/>
              <a:t>– </a:t>
            </a:r>
            <a:r>
              <a:rPr lang="en-GB" b="1" u="sng" dirty="0"/>
              <a:t>WORLD INSTITUTIONS</a:t>
            </a:r>
            <a:endParaRPr lang="cs-CZ" dirty="0"/>
          </a:p>
          <a:p>
            <a:pPr lvl="1"/>
            <a:r>
              <a:rPr lang="en-GB" dirty="0"/>
              <a:t>Impact of International Monetary Fund’s assistance to selected country.</a:t>
            </a:r>
          </a:p>
          <a:p>
            <a:pPr lvl="1"/>
            <a:r>
              <a:rPr lang="en-GB" dirty="0"/>
              <a:t>Impact of World Bank Group (specifically IDA) assistance to selected country. </a:t>
            </a:r>
          </a:p>
          <a:p>
            <a:pPr marL="0" indent="0">
              <a:buNone/>
            </a:pPr>
            <a:endParaRPr lang="cs-CZ" dirty="0"/>
          </a:p>
          <a:p>
            <a:r>
              <a:rPr lang="en-GB" b="1" u="sng" dirty="0"/>
              <a:t>5</a:t>
            </a:r>
            <a:r>
              <a:rPr lang="en-GB" b="1" u="sng" baseline="30000" dirty="0"/>
              <a:t>th</a:t>
            </a:r>
            <a:r>
              <a:rPr lang="en-GB" b="1" u="sng" dirty="0"/>
              <a:t> seminar (Week 11)</a:t>
            </a:r>
            <a:r>
              <a:rPr lang="cs-CZ" b="1" u="sng" dirty="0"/>
              <a:t> </a:t>
            </a:r>
            <a:r>
              <a:rPr lang="en-GB" b="1" dirty="0"/>
              <a:t>– </a:t>
            </a:r>
            <a:r>
              <a:rPr lang="en-GB" b="1" u="sng" dirty="0"/>
              <a:t>POVERTY, INEQUALITY, WELL-BEING</a:t>
            </a:r>
            <a:endParaRPr lang="cs-CZ" dirty="0"/>
          </a:p>
          <a:p>
            <a:pPr lvl="1"/>
            <a:r>
              <a:rPr lang="cs-CZ" dirty="0"/>
              <a:t>C</a:t>
            </a:r>
            <a:r>
              <a:rPr lang="en-US" dirty="0" err="1"/>
              <a:t>omparison</a:t>
            </a:r>
            <a:r>
              <a:rPr lang="en-US" dirty="0"/>
              <a:t> of income inequality in developing and developed countries (</a:t>
            </a:r>
            <a:r>
              <a:rPr lang="en-US" dirty="0">
                <a:solidFill>
                  <a:srgbClr val="FF0000"/>
                </a:solidFill>
              </a:rPr>
              <a:t>countries to be selected and compared</a:t>
            </a:r>
            <a:r>
              <a:rPr lang="en-US" dirty="0"/>
              <a:t>).</a:t>
            </a:r>
          </a:p>
          <a:p>
            <a:pPr lvl="1"/>
            <a:r>
              <a:rPr lang="cs-CZ" dirty="0"/>
              <a:t>N</a:t>
            </a:r>
            <a:r>
              <a:rPr lang="en-US" dirty="0" err="1"/>
              <a:t>ational</a:t>
            </a:r>
            <a:r>
              <a:rPr lang="en-US" dirty="0"/>
              <a:t> redistribution policy to eliminate poverty and</a:t>
            </a:r>
            <a:r>
              <a:rPr lang="cs-CZ" dirty="0"/>
              <a:t>/</a:t>
            </a:r>
            <a:r>
              <a:rPr lang="cs-CZ" dirty="0" err="1"/>
              <a:t>or</a:t>
            </a:r>
            <a:r>
              <a:rPr lang="cs-CZ" dirty="0"/>
              <a:t> </a:t>
            </a:r>
            <a:r>
              <a:rPr lang="en-US" dirty="0"/>
              <a:t>inequality (</a:t>
            </a:r>
            <a:r>
              <a:rPr lang="en-US" dirty="0">
                <a:solidFill>
                  <a:srgbClr val="FF0000"/>
                </a:solidFill>
              </a:rPr>
              <a:t>case study of </a:t>
            </a:r>
            <a:r>
              <a:rPr lang="cs-CZ" dirty="0">
                <a:solidFill>
                  <a:srgbClr val="FF0000"/>
                </a:solidFill>
              </a:rPr>
              <a:t>a </a:t>
            </a:r>
            <a:r>
              <a:rPr lang="en-US" dirty="0">
                <a:solidFill>
                  <a:srgbClr val="FF0000"/>
                </a:solidFill>
              </a:rPr>
              <a:t>selected country</a:t>
            </a:r>
            <a:r>
              <a:rPr lang="en-US" dirty="0"/>
              <a:t>)</a:t>
            </a:r>
            <a:r>
              <a:rPr lang="cs-CZ" dirty="0"/>
              <a:t>.</a:t>
            </a:r>
            <a:endParaRPr lang="en-US" dirty="0"/>
          </a:p>
          <a:p>
            <a:pPr marL="0" indent="0">
              <a:buNone/>
            </a:pPr>
            <a:endParaRPr lang="cs-CZ" dirty="0"/>
          </a:p>
          <a:p>
            <a:r>
              <a:rPr lang="en-GB" b="1" u="sng" dirty="0"/>
              <a:t>6</a:t>
            </a:r>
            <a:r>
              <a:rPr lang="en-GB" b="1" u="sng" baseline="30000" dirty="0"/>
              <a:t>th</a:t>
            </a:r>
            <a:r>
              <a:rPr lang="en-GB" b="1" u="sng" dirty="0"/>
              <a:t> seminar (Week 12)</a:t>
            </a:r>
            <a:r>
              <a:rPr lang="en-GB" b="1" dirty="0"/>
              <a:t> – </a:t>
            </a:r>
            <a:r>
              <a:rPr lang="en-GB" b="1" u="sng" dirty="0"/>
              <a:t>ECONOMIC POLICY FOR CRISES SOLUTION</a:t>
            </a:r>
            <a:endParaRPr lang="cs-CZ" dirty="0"/>
          </a:p>
          <a:p>
            <a:pPr lvl="1"/>
            <a:r>
              <a:rPr lang="en-GB" dirty="0"/>
              <a:t>Policies (Policy tools) implemented in </a:t>
            </a:r>
            <a:r>
              <a:rPr lang="en-GB" dirty="0">
                <a:solidFill>
                  <a:srgbClr val="FF0000"/>
                </a:solidFill>
              </a:rPr>
              <a:t>COUNTRY</a:t>
            </a:r>
            <a:r>
              <a:rPr lang="en-GB" dirty="0"/>
              <a:t> to tackle economic crises and policy outcomes </a:t>
            </a:r>
            <a:r>
              <a:rPr lang="en-GB" sz="1400" dirty="0"/>
              <a:t>(</a:t>
            </a:r>
            <a:r>
              <a:rPr lang="en-GB" sz="1600" dirty="0">
                <a:effectLst/>
                <a:latin typeface="Times New Roman" panose="02020603050405020304" pitchFamily="18" charset="0"/>
                <a:ea typeface="Times New Roman" panose="02020603050405020304" pitchFamily="18" charset="0"/>
              </a:rPr>
              <a:t>country to be selected by group and agreed by teacher</a:t>
            </a:r>
            <a:r>
              <a:rPr lang="en-GB" sz="1400" dirty="0"/>
              <a:t>).</a:t>
            </a:r>
            <a:endParaRPr lang="en-GB" dirty="0"/>
          </a:p>
          <a:p>
            <a:pPr lvl="1"/>
            <a:r>
              <a:rPr lang="en-GB" dirty="0"/>
              <a:t>Policies (Policy tools) implemented in </a:t>
            </a:r>
            <a:r>
              <a:rPr lang="en-GB" dirty="0">
                <a:solidFill>
                  <a:srgbClr val="FF0000"/>
                </a:solidFill>
              </a:rPr>
              <a:t>COUNTRY</a:t>
            </a:r>
            <a:r>
              <a:rPr lang="en-GB" dirty="0"/>
              <a:t> to tackle economic crises and policy outcomes </a:t>
            </a:r>
            <a:r>
              <a:rPr lang="en-GB" sz="1300" dirty="0"/>
              <a:t>(</a:t>
            </a:r>
            <a:r>
              <a:rPr lang="en-GB" sz="1500" dirty="0">
                <a:effectLst/>
                <a:latin typeface="Times New Roman" panose="02020603050405020304" pitchFamily="18" charset="0"/>
                <a:ea typeface="Times New Roman" panose="02020603050405020304" pitchFamily="18" charset="0"/>
              </a:rPr>
              <a:t>country to be selected by group and agreed by teacher</a:t>
            </a:r>
            <a:r>
              <a:rPr lang="en-GB" sz="1300" dirty="0"/>
              <a:t>).</a:t>
            </a:r>
            <a:endParaRPr lang="en-GB" dirty="0"/>
          </a:p>
        </p:txBody>
      </p:sp>
    </p:spTree>
    <p:extLst>
      <p:ext uri="{BB962C8B-B14F-4D97-AF65-F5344CB8AC3E}">
        <p14:creationId xmlns:p14="http://schemas.microsoft.com/office/powerpoint/2010/main" val="3261276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599" y="609600"/>
            <a:ext cx="6347713" cy="875184"/>
          </a:xfrm>
        </p:spPr>
        <p:txBody>
          <a:bodyPr/>
          <a:lstStyle/>
          <a:p>
            <a:r>
              <a:rPr lang="cs-CZ" dirty="0"/>
              <a:t>Project </a:t>
            </a:r>
            <a:r>
              <a:rPr lang="cs-CZ" dirty="0" err="1"/>
              <a:t>selection</a:t>
            </a:r>
            <a:endParaRPr lang="en-GB" dirty="0"/>
          </a:p>
        </p:txBody>
      </p:sp>
      <p:sp>
        <p:nvSpPr>
          <p:cNvPr id="3" name="Zástupný symbol pro obsah 2"/>
          <p:cNvSpPr>
            <a:spLocks noGrp="1"/>
          </p:cNvSpPr>
          <p:nvPr>
            <p:ph idx="1"/>
          </p:nvPr>
        </p:nvSpPr>
        <p:spPr>
          <a:xfrm>
            <a:off x="574182" y="1340768"/>
            <a:ext cx="7598218" cy="5328592"/>
          </a:xfrm>
        </p:spPr>
        <p:txBody>
          <a:bodyPr>
            <a:normAutofit lnSpcReduction="10000"/>
          </a:bodyPr>
          <a:lstStyle/>
          <a:p>
            <a:r>
              <a:rPr lang="cs-CZ" dirty="0" err="1"/>
              <a:t>You</a:t>
            </a:r>
            <a:r>
              <a:rPr lang="cs-CZ" dirty="0"/>
              <a:t> </a:t>
            </a:r>
            <a:r>
              <a:rPr lang="cs-CZ" dirty="0" err="1"/>
              <a:t>will</a:t>
            </a:r>
            <a:r>
              <a:rPr lang="cs-CZ" dirty="0"/>
              <a:t> </a:t>
            </a:r>
            <a:r>
              <a:rPr lang="cs-CZ" dirty="0" err="1"/>
              <a:t>have</a:t>
            </a:r>
            <a:r>
              <a:rPr lang="cs-CZ" dirty="0"/>
              <a:t> </a:t>
            </a:r>
            <a:r>
              <a:rPr lang="cs-CZ" dirty="0" err="1"/>
              <a:t>chance</a:t>
            </a:r>
            <a:r>
              <a:rPr lang="cs-CZ" dirty="0"/>
              <a:t> to sign </a:t>
            </a:r>
            <a:r>
              <a:rPr lang="cs-CZ" dirty="0" err="1"/>
              <a:t>for</a:t>
            </a:r>
            <a:r>
              <a:rPr lang="cs-CZ" dirty="0"/>
              <a:t> </a:t>
            </a:r>
            <a:r>
              <a:rPr lang="cs-CZ" dirty="0" err="1"/>
              <a:t>the</a:t>
            </a:r>
            <a:r>
              <a:rPr lang="cs-CZ" dirty="0"/>
              <a:t> </a:t>
            </a:r>
            <a:r>
              <a:rPr lang="cs-CZ" dirty="0" err="1"/>
              <a:t>group</a:t>
            </a:r>
            <a:r>
              <a:rPr lang="cs-CZ" dirty="0"/>
              <a:t> </a:t>
            </a:r>
            <a:r>
              <a:rPr lang="cs-CZ" dirty="0" err="1"/>
              <a:t>project</a:t>
            </a:r>
            <a:r>
              <a:rPr lang="cs-CZ" dirty="0"/>
              <a:t> </a:t>
            </a:r>
            <a:r>
              <a:rPr lang="cs-CZ" dirty="0" err="1"/>
              <a:t>topic</a:t>
            </a:r>
            <a:r>
              <a:rPr lang="cs-CZ" dirty="0"/>
              <a:t> on </a:t>
            </a:r>
            <a:r>
              <a:rPr lang="cs-CZ" dirty="0" err="1"/>
              <a:t>Moodle</a:t>
            </a:r>
            <a:r>
              <a:rPr lang="cs-CZ" dirty="0"/>
              <a:t> </a:t>
            </a:r>
            <a:r>
              <a:rPr lang="cs-CZ" sz="2400" dirty="0" err="1">
                <a:solidFill>
                  <a:srgbClr val="FF0000"/>
                </a:solidFill>
              </a:rPr>
              <a:t>Friday</a:t>
            </a:r>
            <a:r>
              <a:rPr lang="cs-CZ" sz="2400" dirty="0">
                <a:solidFill>
                  <a:srgbClr val="FF0000"/>
                </a:solidFill>
              </a:rPr>
              <a:t>,</a:t>
            </a:r>
            <a:r>
              <a:rPr lang="en-US" sz="2400" dirty="0">
                <a:solidFill>
                  <a:srgbClr val="FF0000"/>
                </a:solidFill>
              </a:rPr>
              <a:t> 1</a:t>
            </a:r>
            <a:r>
              <a:rPr lang="cs-CZ" sz="2400" dirty="0">
                <a:solidFill>
                  <a:srgbClr val="FF0000"/>
                </a:solidFill>
              </a:rPr>
              <a:t>6</a:t>
            </a:r>
            <a:r>
              <a:rPr lang="en-US" sz="2400" dirty="0">
                <a:solidFill>
                  <a:srgbClr val="FF0000"/>
                </a:solidFill>
              </a:rPr>
              <a:t> Feb,</a:t>
            </a:r>
            <a:r>
              <a:rPr lang="cs-CZ" sz="2400" dirty="0">
                <a:solidFill>
                  <a:srgbClr val="FF0000"/>
                </a:solidFill>
              </a:rPr>
              <a:t> </a:t>
            </a:r>
            <a:r>
              <a:rPr lang="en-US" sz="2400" dirty="0">
                <a:solidFill>
                  <a:srgbClr val="FF0000"/>
                </a:solidFill>
              </a:rPr>
              <a:t>at </a:t>
            </a:r>
            <a:r>
              <a:rPr lang="cs-CZ" sz="2400" dirty="0">
                <a:solidFill>
                  <a:srgbClr val="FF0000"/>
                </a:solidFill>
              </a:rPr>
              <a:t>8</a:t>
            </a:r>
            <a:r>
              <a:rPr lang="en-US" sz="2400" dirty="0">
                <a:solidFill>
                  <a:srgbClr val="FF0000"/>
                </a:solidFill>
              </a:rPr>
              <a:t> </a:t>
            </a:r>
            <a:r>
              <a:rPr lang="cs-CZ" sz="2400" dirty="0" err="1">
                <a:solidFill>
                  <a:srgbClr val="FF0000"/>
                </a:solidFill>
              </a:rPr>
              <a:t>a.m</a:t>
            </a:r>
            <a:r>
              <a:rPr lang="cs-CZ" sz="2400" dirty="0">
                <a:solidFill>
                  <a:srgbClr val="FF0000"/>
                </a:solidFill>
              </a:rPr>
              <a:t>.</a:t>
            </a:r>
            <a:r>
              <a:rPr lang="en-US" sz="2400" dirty="0">
                <a:solidFill>
                  <a:srgbClr val="FF0000"/>
                </a:solidFill>
              </a:rPr>
              <a:t> Prague time</a:t>
            </a:r>
            <a:endParaRPr lang="cs-CZ" sz="2400" dirty="0">
              <a:solidFill>
                <a:srgbClr val="FF0000"/>
              </a:solidFill>
            </a:endParaRPr>
          </a:p>
          <a:p>
            <a:endParaRPr lang="cs-CZ" sz="2400" dirty="0">
              <a:solidFill>
                <a:srgbClr val="FF0000"/>
              </a:solidFill>
            </a:endParaRPr>
          </a:p>
          <a:p>
            <a:endParaRPr lang="cs-CZ" sz="2400" dirty="0">
              <a:solidFill>
                <a:srgbClr val="FF0000"/>
              </a:solidFill>
            </a:endParaRPr>
          </a:p>
          <a:p>
            <a:endParaRPr lang="cs-CZ" sz="2400" dirty="0">
              <a:solidFill>
                <a:srgbClr val="FF0000"/>
              </a:solidFill>
            </a:endParaRPr>
          </a:p>
          <a:p>
            <a:endParaRPr lang="cs-CZ" sz="2400" dirty="0">
              <a:solidFill>
                <a:srgbClr val="FF0000"/>
              </a:solidFill>
            </a:endParaRPr>
          </a:p>
          <a:p>
            <a:endParaRPr lang="cs-CZ" sz="2400" dirty="0">
              <a:solidFill>
                <a:srgbClr val="FF0000"/>
              </a:solidFill>
            </a:endParaRPr>
          </a:p>
          <a:p>
            <a:endParaRPr lang="cs-CZ" sz="2400" dirty="0">
              <a:solidFill>
                <a:srgbClr val="FF0000"/>
              </a:solidFill>
            </a:endParaRPr>
          </a:p>
          <a:p>
            <a:r>
              <a:rPr lang="en-US" sz="2400" dirty="0">
                <a:solidFill>
                  <a:srgbClr val="FF0000"/>
                </a:solidFill>
              </a:rPr>
              <a:t>After registration</a:t>
            </a:r>
            <a:r>
              <a:rPr lang="cs-CZ" sz="2400" dirty="0">
                <a:solidFill>
                  <a:srgbClr val="FF0000"/>
                </a:solidFill>
              </a:rPr>
              <a:t> to </a:t>
            </a:r>
            <a:r>
              <a:rPr lang="cs-CZ" sz="2400" dirty="0" err="1">
                <a:solidFill>
                  <a:srgbClr val="FF0000"/>
                </a:solidFill>
              </a:rPr>
              <a:t>the</a:t>
            </a:r>
            <a:r>
              <a:rPr lang="cs-CZ" sz="2400" dirty="0">
                <a:solidFill>
                  <a:srgbClr val="FF0000"/>
                </a:solidFill>
              </a:rPr>
              <a:t> </a:t>
            </a:r>
            <a:r>
              <a:rPr lang="cs-CZ" sz="2400" dirty="0" err="1">
                <a:solidFill>
                  <a:srgbClr val="FF0000"/>
                </a:solidFill>
              </a:rPr>
              <a:t>topic</a:t>
            </a:r>
            <a:r>
              <a:rPr lang="cs-CZ" sz="2400" dirty="0">
                <a:solidFill>
                  <a:srgbClr val="FF0000"/>
                </a:solidFill>
              </a:rPr>
              <a:t> I </a:t>
            </a:r>
            <a:r>
              <a:rPr lang="cs-CZ" sz="2400" dirty="0" err="1">
                <a:solidFill>
                  <a:srgbClr val="FF0000"/>
                </a:solidFill>
              </a:rPr>
              <a:t>need</a:t>
            </a:r>
            <a:r>
              <a:rPr lang="cs-CZ" sz="2400" dirty="0">
                <a:solidFill>
                  <a:srgbClr val="FF0000"/>
                </a:solidFill>
              </a:rPr>
              <a:t> to </a:t>
            </a:r>
            <a:r>
              <a:rPr lang="cs-CZ" sz="2400" dirty="0" err="1">
                <a:solidFill>
                  <a:srgbClr val="FF0000"/>
                </a:solidFill>
              </a:rPr>
              <a:t>receive</a:t>
            </a:r>
            <a:r>
              <a:rPr lang="cs-CZ" sz="2400" dirty="0">
                <a:solidFill>
                  <a:srgbClr val="FF0000"/>
                </a:solidFill>
              </a:rPr>
              <a:t> EMAIL </a:t>
            </a:r>
            <a:r>
              <a:rPr lang="cs-CZ" sz="2400" dirty="0" err="1">
                <a:solidFill>
                  <a:srgbClr val="FF0000"/>
                </a:solidFill>
              </a:rPr>
              <a:t>with</a:t>
            </a:r>
            <a:r>
              <a:rPr lang="cs-CZ" sz="2400" dirty="0">
                <a:solidFill>
                  <a:srgbClr val="FF0000"/>
                </a:solidFill>
              </a:rPr>
              <a:t> </a:t>
            </a:r>
            <a:r>
              <a:rPr lang="cs-CZ" sz="2400" dirty="0" err="1">
                <a:solidFill>
                  <a:srgbClr val="FF0000"/>
                </a:solidFill>
              </a:rPr>
              <a:t>group</a:t>
            </a:r>
            <a:r>
              <a:rPr lang="cs-CZ" sz="2400" dirty="0">
                <a:solidFill>
                  <a:srgbClr val="FF0000"/>
                </a:solidFill>
              </a:rPr>
              <a:t> </a:t>
            </a:r>
            <a:r>
              <a:rPr lang="cs-CZ" sz="2400" dirty="0" err="1">
                <a:solidFill>
                  <a:srgbClr val="FF0000"/>
                </a:solidFill>
              </a:rPr>
              <a:t>members</a:t>
            </a:r>
            <a:r>
              <a:rPr lang="cs-CZ" sz="2400" dirty="0">
                <a:solidFill>
                  <a:srgbClr val="FF0000"/>
                </a:solidFill>
              </a:rPr>
              <a:t>.  </a:t>
            </a:r>
            <a:endParaRPr lang="en-US" sz="2400" dirty="0">
              <a:solidFill>
                <a:srgbClr val="FF0000"/>
              </a:solidFill>
            </a:endParaRPr>
          </a:p>
          <a:p>
            <a:pPr lvl="1"/>
            <a:r>
              <a:rPr lang="en-US" sz="2200" dirty="0">
                <a:solidFill>
                  <a:srgbClr val="FF0000"/>
                </a:solidFill>
              </a:rPr>
              <a:t>otherwise, group selection not accepted.</a:t>
            </a:r>
            <a:endParaRPr lang="cs-CZ" sz="2200" dirty="0">
              <a:solidFill>
                <a:srgbClr val="FF0000"/>
              </a:solidFill>
            </a:endParaRPr>
          </a:p>
          <a:p>
            <a:r>
              <a:rPr lang="cs-CZ" sz="2400" dirty="0" err="1">
                <a:solidFill>
                  <a:srgbClr val="FF0000"/>
                </a:solidFill>
              </a:rPr>
              <a:t>Registration</a:t>
            </a:r>
            <a:r>
              <a:rPr lang="cs-CZ" sz="2400" dirty="0">
                <a:solidFill>
                  <a:srgbClr val="FF0000"/>
                </a:solidFill>
              </a:rPr>
              <a:t> </a:t>
            </a:r>
            <a:r>
              <a:rPr lang="cs-CZ" sz="2400" dirty="0" err="1">
                <a:solidFill>
                  <a:srgbClr val="FF0000"/>
                </a:solidFill>
              </a:rPr>
              <a:t>is</a:t>
            </a:r>
            <a:r>
              <a:rPr lang="cs-CZ" sz="2400" dirty="0">
                <a:solidFill>
                  <a:srgbClr val="FF0000"/>
                </a:solidFill>
              </a:rPr>
              <a:t> </a:t>
            </a:r>
            <a:r>
              <a:rPr lang="cs-CZ" sz="2400" dirty="0" err="1">
                <a:solidFill>
                  <a:srgbClr val="FF0000"/>
                </a:solidFill>
              </a:rPr>
              <a:t>opened</a:t>
            </a:r>
            <a:r>
              <a:rPr lang="cs-CZ" sz="2400" dirty="0">
                <a:solidFill>
                  <a:srgbClr val="FF0000"/>
                </a:solidFill>
              </a:rPr>
              <a:t> up to </a:t>
            </a:r>
            <a:r>
              <a:rPr lang="cs-CZ" sz="2400" dirty="0">
                <a:solidFill>
                  <a:srgbClr val="FF0000"/>
                </a:solidFill>
                <a:highlight>
                  <a:srgbClr val="FFFF00"/>
                </a:highlight>
              </a:rPr>
              <a:t>Sun, </a:t>
            </a:r>
            <a:r>
              <a:rPr lang="cs-CZ" sz="2400" dirty="0" err="1">
                <a:solidFill>
                  <a:srgbClr val="FF0000"/>
                </a:solidFill>
                <a:highlight>
                  <a:srgbClr val="FFFF00"/>
                </a:highlight>
              </a:rPr>
              <a:t>Feb</a:t>
            </a:r>
            <a:r>
              <a:rPr lang="cs-CZ" sz="2400" dirty="0">
                <a:solidFill>
                  <a:srgbClr val="FF0000"/>
                </a:solidFill>
                <a:highlight>
                  <a:srgbClr val="FFFF00"/>
                </a:highlight>
              </a:rPr>
              <a:t> 18, 23:59</a:t>
            </a:r>
            <a:r>
              <a:rPr lang="cs-CZ" sz="2400" dirty="0">
                <a:solidFill>
                  <a:srgbClr val="FF0000"/>
                </a:solidFill>
              </a:rPr>
              <a:t> </a:t>
            </a:r>
            <a:endParaRPr lang="cs-CZ" dirty="0">
              <a:solidFill>
                <a:srgbClr val="FF0000"/>
              </a:solidFill>
            </a:endParaRPr>
          </a:p>
          <a:p>
            <a:endParaRPr lang="cs-CZ" dirty="0"/>
          </a:p>
          <a:p>
            <a:endParaRPr lang="en-GB" dirty="0"/>
          </a:p>
        </p:txBody>
      </p:sp>
      <p:sp>
        <p:nvSpPr>
          <p:cNvPr id="4" name="TextovéPole 3"/>
          <p:cNvSpPr txBox="1"/>
          <p:nvPr/>
        </p:nvSpPr>
        <p:spPr>
          <a:xfrm>
            <a:off x="1115616" y="3870420"/>
            <a:ext cx="6048672" cy="646331"/>
          </a:xfrm>
          <a:prstGeom prst="rect">
            <a:avLst/>
          </a:prstGeom>
          <a:noFill/>
        </p:spPr>
        <p:txBody>
          <a:bodyPr wrap="square" rtlCol="0">
            <a:spAutoFit/>
          </a:bodyPr>
          <a:lstStyle/>
          <a:p>
            <a:pPr algn="ctr"/>
            <a:r>
              <a:rPr lang="cs-CZ" dirty="0">
                <a:solidFill>
                  <a:srgbClr val="FF0000"/>
                </a:solidFill>
                <a:highlight>
                  <a:srgbClr val="FFFF00"/>
                </a:highlight>
              </a:rPr>
              <a:t>But </a:t>
            </a:r>
            <a:r>
              <a:rPr lang="cs-CZ" dirty="0" err="1">
                <a:solidFill>
                  <a:srgbClr val="FF0000"/>
                </a:solidFill>
                <a:highlight>
                  <a:srgbClr val="FFFF00"/>
                </a:highlight>
              </a:rPr>
              <a:t>first</a:t>
            </a:r>
            <a:r>
              <a:rPr lang="cs-CZ" dirty="0">
                <a:solidFill>
                  <a:srgbClr val="FF0000"/>
                </a:solidFill>
                <a:highlight>
                  <a:srgbClr val="FFFF00"/>
                </a:highlight>
              </a:rPr>
              <a:t> </a:t>
            </a:r>
            <a:r>
              <a:rPr lang="cs-CZ" dirty="0" err="1">
                <a:solidFill>
                  <a:srgbClr val="FF0000"/>
                </a:solidFill>
                <a:highlight>
                  <a:srgbClr val="FFFF00"/>
                </a:highlight>
              </a:rPr>
              <a:t>you</a:t>
            </a:r>
            <a:r>
              <a:rPr lang="cs-CZ" dirty="0">
                <a:solidFill>
                  <a:srgbClr val="FF0000"/>
                </a:solidFill>
                <a:highlight>
                  <a:srgbClr val="FFFF00"/>
                </a:highlight>
              </a:rPr>
              <a:t> </a:t>
            </a:r>
            <a:r>
              <a:rPr lang="cs-CZ" dirty="0" err="1">
                <a:solidFill>
                  <a:srgbClr val="FF0000"/>
                </a:solidFill>
                <a:highlight>
                  <a:srgbClr val="FFFF00"/>
                </a:highlight>
              </a:rPr>
              <a:t>need</a:t>
            </a:r>
            <a:r>
              <a:rPr lang="cs-CZ" dirty="0">
                <a:solidFill>
                  <a:srgbClr val="FF0000"/>
                </a:solidFill>
                <a:highlight>
                  <a:srgbClr val="FFFF00"/>
                </a:highlight>
              </a:rPr>
              <a:t> to </a:t>
            </a:r>
            <a:r>
              <a:rPr lang="cs-CZ" dirty="0" err="1">
                <a:solidFill>
                  <a:srgbClr val="FF0000"/>
                </a:solidFill>
                <a:highlight>
                  <a:srgbClr val="FFFF00"/>
                </a:highlight>
              </a:rPr>
              <a:t>be</a:t>
            </a:r>
            <a:r>
              <a:rPr lang="cs-CZ" dirty="0">
                <a:solidFill>
                  <a:srgbClr val="FF0000"/>
                </a:solidFill>
                <a:highlight>
                  <a:srgbClr val="FFFF00"/>
                </a:highlight>
              </a:rPr>
              <a:t> </a:t>
            </a:r>
            <a:r>
              <a:rPr lang="cs-CZ" dirty="0" err="1">
                <a:solidFill>
                  <a:srgbClr val="FF0000"/>
                </a:solidFill>
                <a:highlight>
                  <a:srgbClr val="FFFF00"/>
                </a:highlight>
              </a:rPr>
              <a:t>registered</a:t>
            </a:r>
            <a:r>
              <a:rPr lang="cs-CZ" dirty="0">
                <a:solidFill>
                  <a:srgbClr val="FF0000"/>
                </a:solidFill>
                <a:highlight>
                  <a:srgbClr val="FFFF00"/>
                </a:highlight>
              </a:rPr>
              <a:t> </a:t>
            </a:r>
            <a:r>
              <a:rPr lang="cs-CZ" dirty="0" err="1">
                <a:solidFill>
                  <a:srgbClr val="FF0000"/>
                </a:solidFill>
                <a:highlight>
                  <a:srgbClr val="FFFF00"/>
                </a:highlight>
              </a:rPr>
              <a:t>for</a:t>
            </a:r>
            <a:r>
              <a:rPr lang="cs-CZ" dirty="0">
                <a:solidFill>
                  <a:srgbClr val="FF0000"/>
                </a:solidFill>
                <a:highlight>
                  <a:srgbClr val="FFFF00"/>
                </a:highlight>
              </a:rPr>
              <a:t> </a:t>
            </a:r>
            <a:r>
              <a:rPr lang="cs-CZ" dirty="0" err="1">
                <a:solidFill>
                  <a:srgbClr val="FF0000"/>
                </a:solidFill>
                <a:highlight>
                  <a:srgbClr val="FFFF00"/>
                </a:highlight>
              </a:rPr>
              <a:t>the</a:t>
            </a:r>
            <a:r>
              <a:rPr lang="cs-CZ" dirty="0">
                <a:solidFill>
                  <a:srgbClr val="FF0000"/>
                </a:solidFill>
                <a:highlight>
                  <a:srgbClr val="FFFF00"/>
                </a:highlight>
              </a:rPr>
              <a:t> </a:t>
            </a:r>
            <a:r>
              <a:rPr lang="cs-CZ" dirty="0" err="1">
                <a:solidFill>
                  <a:srgbClr val="FF0000"/>
                </a:solidFill>
                <a:highlight>
                  <a:srgbClr val="FFFF00"/>
                </a:highlight>
              </a:rPr>
              <a:t>right</a:t>
            </a:r>
            <a:r>
              <a:rPr lang="cs-CZ" dirty="0">
                <a:solidFill>
                  <a:srgbClr val="FF0000"/>
                </a:solidFill>
                <a:highlight>
                  <a:srgbClr val="FFFF00"/>
                </a:highlight>
              </a:rPr>
              <a:t> </a:t>
            </a:r>
            <a:r>
              <a:rPr lang="cs-CZ" dirty="0" err="1">
                <a:solidFill>
                  <a:srgbClr val="FF0000"/>
                </a:solidFill>
                <a:highlight>
                  <a:srgbClr val="FFFF00"/>
                </a:highlight>
              </a:rPr>
              <a:t>seminar</a:t>
            </a:r>
            <a:r>
              <a:rPr lang="cs-CZ" dirty="0">
                <a:solidFill>
                  <a:srgbClr val="FF0000"/>
                </a:solidFill>
                <a:highlight>
                  <a:srgbClr val="FFFF00"/>
                </a:highlight>
              </a:rPr>
              <a:t>, use </a:t>
            </a:r>
            <a:r>
              <a:rPr lang="cs-CZ" dirty="0" err="1">
                <a:solidFill>
                  <a:srgbClr val="FF0000"/>
                </a:solidFill>
                <a:highlight>
                  <a:srgbClr val="FFFF00"/>
                </a:highlight>
              </a:rPr>
              <a:t>the</a:t>
            </a:r>
            <a:r>
              <a:rPr lang="cs-CZ" dirty="0">
                <a:solidFill>
                  <a:srgbClr val="FF0000"/>
                </a:solidFill>
                <a:highlight>
                  <a:srgbClr val="FFFF00"/>
                </a:highlight>
              </a:rPr>
              <a:t> </a:t>
            </a:r>
            <a:r>
              <a:rPr lang="cs-CZ" dirty="0" err="1">
                <a:solidFill>
                  <a:srgbClr val="FF0000"/>
                </a:solidFill>
                <a:highlight>
                  <a:srgbClr val="FFFF00"/>
                </a:highlight>
              </a:rPr>
              <a:t>correct</a:t>
            </a:r>
            <a:r>
              <a:rPr lang="cs-CZ" dirty="0">
                <a:solidFill>
                  <a:srgbClr val="FF0000"/>
                </a:solidFill>
                <a:highlight>
                  <a:srgbClr val="FFFF00"/>
                </a:highlight>
              </a:rPr>
              <a:t> </a:t>
            </a:r>
            <a:r>
              <a:rPr lang="cs-CZ" dirty="0" err="1">
                <a:solidFill>
                  <a:srgbClr val="FF0000"/>
                </a:solidFill>
                <a:highlight>
                  <a:srgbClr val="FFFF00"/>
                </a:highlight>
              </a:rPr>
              <a:t>password</a:t>
            </a:r>
            <a:endParaRPr lang="en-GB" dirty="0">
              <a:solidFill>
                <a:srgbClr val="FF0000"/>
              </a:solidFill>
              <a:highlight>
                <a:srgbClr val="FFFF00"/>
              </a:highlight>
            </a:endParaRPr>
          </a:p>
        </p:txBody>
      </p:sp>
      <p:pic>
        <p:nvPicPr>
          <p:cNvPr id="6" name="Picture 5">
            <a:extLst>
              <a:ext uri="{FF2B5EF4-FFF2-40B4-BE49-F238E27FC236}">
                <a16:creationId xmlns:a16="http://schemas.microsoft.com/office/drawing/2014/main" id="{A0B5C2DE-0662-6675-D5B0-1DBA00C2C332}"/>
              </a:ext>
            </a:extLst>
          </p:cNvPr>
          <p:cNvPicPr>
            <a:picLocks noChangeAspect="1"/>
          </p:cNvPicPr>
          <p:nvPr/>
        </p:nvPicPr>
        <p:blipFill>
          <a:blip r:embed="rId2"/>
          <a:stretch>
            <a:fillRect/>
          </a:stretch>
        </p:blipFill>
        <p:spPr>
          <a:xfrm>
            <a:off x="0" y="2033346"/>
            <a:ext cx="9144000" cy="1611678"/>
          </a:xfrm>
          <a:prstGeom prst="rect">
            <a:avLst/>
          </a:prstGeom>
        </p:spPr>
      </p:pic>
    </p:spTree>
    <p:extLst>
      <p:ext uri="{BB962C8B-B14F-4D97-AF65-F5344CB8AC3E}">
        <p14:creationId xmlns:p14="http://schemas.microsoft.com/office/powerpoint/2010/main" val="3072525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3068960"/>
            <a:ext cx="6347713" cy="648072"/>
          </a:xfrm>
        </p:spPr>
        <p:txBody>
          <a:bodyPr/>
          <a:lstStyle/>
          <a:p>
            <a:pPr algn="ctr"/>
            <a:r>
              <a:rPr lang="cs-CZ" dirty="0"/>
              <a:t>ANY QUESTIONS?</a:t>
            </a:r>
            <a:endParaRPr lang="en-GB" dirty="0"/>
          </a:p>
        </p:txBody>
      </p:sp>
    </p:spTree>
    <p:extLst>
      <p:ext uri="{BB962C8B-B14F-4D97-AF65-F5344CB8AC3E}">
        <p14:creationId xmlns:p14="http://schemas.microsoft.com/office/powerpoint/2010/main" val="3258715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276872"/>
            <a:ext cx="8229600" cy="2088232"/>
          </a:xfrm>
        </p:spPr>
        <p:txBody>
          <a:bodyPr>
            <a:normAutofit/>
          </a:bodyPr>
          <a:lstStyle/>
          <a:p>
            <a:r>
              <a:rPr lang="cs-CZ" sz="4800" b="1" dirty="0"/>
              <a:t>ECONOMIC POLICIES</a:t>
            </a:r>
            <a:br>
              <a:rPr lang="cs-CZ" b="1" dirty="0"/>
            </a:br>
            <a:endParaRPr lang="en-GB"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Economic</a:t>
            </a:r>
            <a:r>
              <a:rPr lang="cs-CZ" dirty="0"/>
              <a:t> </a:t>
            </a:r>
            <a:r>
              <a:rPr lang="cs-CZ" dirty="0" err="1"/>
              <a:t>Policies</a:t>
            </a:r>
            <a:endParaRPr lang="en-GB" dirty="0"/>
          </a:p>
        </p:txBody>
      </p:sp>
      <p:sp>
        <p:nvSpPr>
          <p:cNvPr id="3" name="Zástupný symbol pro obsah 2"/>
          <p:cNvSpPr>
            <a:spLocks noGrp="1"/>
          </p:cNvSpPr>
          <p:nvPr>
            <p:ph idx="1"/>
          </p:nvPr>
        </p:nvSpPr>
        <p:spPr>
          <a:xfrm>
            <a:off x="251520" y="1268760"/>
            <a:ext cx="6912768" cy="5328592"/>
          </a:xfrm>
        </p:spPr>
        <p:txBody>
          <a:bodyPr>
            <a:normAutofit/>
          </a:bodyPr>
          <a:lstStyle/>
          <a:p>
            <a:pPr>
              <a:buNone/>
            </a:pPr>
            <a:r>
              <a:rPr lang="en-GB" dirty="0"/>
              <a:t>Could be understood as:</a:t>
            </a:r>
          </a:p>
          <a:p>
            <a:r>
              <a:rPr lang="en-GB" b="1" i="1" dirty="0"/>
              <a:t>Approach of the state </a:t>
            </a:r>
            <a:r>
              <a:rPr lang="en-GB" dirty="0"/>
              <a:t>toward its own economy, it is always intentional and real activity…</a:t>
            </a:r>
          </a:p>
          <a:p>
            <a:endParaRPr lang="en-GB" dirty="0"/>
          </a:p>
          <a:p>
            <a:r>
              <a:rPr lang="en-GB" b="1" dirty="0"/>
              <a:t>Theoretical discipline </a:t>
            </a:r>
            <a:r>
              <a:rPr lang="en-GB" dirty="0"/>
              <a:t>that analyse ongoing phenomenon and propose specific measures using given instruments. </a:t>
            </a:r>
          </a:p>
          <a:p>
            <a:pPr lvl="1">
              <a:buNone/>
            </a:pPr>
            <a:endParaRPr lang="en-GB" dirty="0"/>
          </a:p>
          <a:p>
            <a:pPr lvl="1">
              <a:buFontTx/>
              <a:buChar char="-"/>
            </a:pPr>
            <a:r>
              <a:rPr lang="en-GB" i="1" dirty="0"/>
              <a:t>There does not exists single truth</a:t>
            </a:r>
            <a:r>
              <a:rPr lang="en-GB" dirty="0"/>
              <a:t>. </a:t>
            </a:r>
            <a:r>
              <a:rPr lang="en-GB" i="1" dirty="0"/>
              <a:t>Used measures result from theoretical background of governments</a:t>
            </a:r>
            <a:r>
              <a:rPr lang="en-GB" dirty="0"/>
              <a:t>.</a:t>
            </a:r>
            <a:endParaRPr lang="cs-CZ" dirty="0"/>
          </a:p>
          <a:p>
            <a:pPr lvl="1">
              <a:buNone/>
            </a:pPr>
            <a:endParaRPr lang="en-GB" dirty="0"/>
          </a:p>
          <a:p>
            <a:pPr lvl="1">
              <a:buFontTx/>
              <a:buChar char="-"/>
            </a:pPr>
            <a:r>
              <a:rPr lang="en-GB" dirty="0">
                <a:solidFill>
                  <a:srgbClr val="FF0000"/>
                </a:solidFill>
              </a:rPr>
              <a:t>Who is responsible for </a:t>
            </a:r>
            <a:r>
              <a:rPr lang="cs-CZ" dirty="0" err="1">
                <a:solidFill>
                  <a:srgbClr val="FF0000"/>
                </a:solidFill>
              </a:rPr>
              <a:t>economic</a:t>
            </a:r>
            <a:r>
              <a:rPr lang="cs-CZ" dirty="0">
                <a:solidFill>
                  <a:srgbClr val="FF0000"/>
                </a:solidFill>
              </a:rPr>
              <a:t> </a:t>
            </a:r>
            <a:r>
              <a:rPr lang="cs-CZ" dirty="0" err="1">
                <a:solidFill>
                  <a:srgbClr val="FF0000"/>
                </a:solidFill>
              </a:rPr>
              <a:t>policies</a:t>
            </a:r>
            <a:r>
              <a:rPr lang="cs-CZ" dirty="0">
                <a:solidFill>
                  <a:srgbClr val="FF0000"/>
                </a:solidFill>
              </a:rPr>
              <a:t> </a:t>
            </a:r>
            <a:r>
              <a:rPr lang="cs-CZ" dirty="0" err="1">
                <a:solidFill>
                  <a:srgbClr val="FF0000"/>
                </a:solidFill>
              </a:rPr>
              <a:t>used</a:t>
            </a:r>
            <a:r>
              <a:rPr lang="en-GB" dirty="0">
                <a:solidFill>
                  <a:srgbClr val="FF0000"/>
                </a:solidFill>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Economic</a:t>
            </a:r>
            <a:r>
              <a:rPr lang="cs-CZ" dirty="0"/>
              <a:t> </a:t>
            </a:r>
            <a:r>
              <a:rPr lang="cs-CZ" dirty="0" err="1"/>
              <a:t>Policies</a:t>
            </a:r>
            <a:endParaRPr lang="en-GB" dirty="0"/>
          </a:p>
        </p:txBody>
      </p:sp>
      <p:sp>
        <p:nvSpPr>
          <p:cNvPr id="3" name="Zástupný symbol pro obsah 2"/>
          <p:cNvSpPr>
            <a:spLocks noGrp="1"/>
          </p:cNvSpPr>
          <p:nvPr>
            <p:ph idx="1"/>
          </p:nvPr>
        </p:nvSpPr>
        <p:spPr>
          <a:xfrm>
            <a:off x="457200" y="1600200"/>
            <a:ext cx="6500112" cy="4781128"/>
          </a:xfrm>
        </p:spPr>
        <p:txBody>
          <a:bodyPr/>
          <a:lstStyle/>
          <a:p>
            <a:pPr algn="just">
              <a:buNone/>
            </a:pPr>
            <a:r>
              <a:rPr lang="en-GB" i="1" dirty="0"/>
              <a:t>… could be understood as government seeking for conscious and qualified social consensus within economy of given country.. </a:t>
            </a:r>
          </a:p>
          <a:p>
            <a:pPr>
              <a:buNone/>
            </a:pPr>
            <a:endParaRPr lang="en-GB" i="1" dirty="0"/>
          </a:p>
          <a:p>
            <a:r>
              <a:rPr lang="en-GB" b="1" i="1" u="sng" dirty="0"/>
              <a:t>We search for answers:</a:t>
            </a:r>
          </a:p>
          <a:p>
            <a:pPr lvl="1"/>
            <a:r>
              <a:rPr lang="en-GB" b="1" i="1" dirty="0"/>
              <a:t>WHO are they</a:t>
            </a:r>
            <a:r>
              <a:rPr lang="en-GB" dirty="0"/>
              <a:t>? … actors of economic policies</a:t>
            </a:r>
          </a:p>
          <a:p>
            <a:pPr lvl="1"/>
            <a:r>
              <a:rPr lang="en-GB" b="1" i="1" dirty="0"/>
              <a:t>What instruments</a:t>
            </a:r>
            <a:r>
              <a:rPr lang="en-GB" dirty="0"/>
              <a:t>? … </a:t>
            </a:r>
          </a:p>
          <a:p>
            <a:pPr lvl="1"/>
            <a:r>
              <a:rPr lang="en-GB" b="1" i="1" dirty="0"/>
              <a:t>Why</a:t>
            </a:r>
            <a:r>
              <a:rPr lang="en-GB" dirty="0"/>
              <a:t>? … targets, aims of the policy</a:t>
            </a:r>
            <a:endParaRPr lang="cs-CZ" dirty="0"/>
          </a:p>
          <a:p>
            <a:pPr lvl="1"/>
            <a:r>
              <a:rPr lang="cs-CZ" b="1" dirty="0" err="1"/>
              <a:t>What</a:t>
            </a:r>
            <a:r>
              <a:rPr lang="cs-CZ" b="1" dirty="0"/>
              <a:t> are (</a:t>
            </a:r>
            <a:r>
              <a:rPr lang="cs-CZ" b="1" dirty="0" err="1"/>
              <a:t>expected</a:t>
            </a:r>
            <a:r>
              <a:rPr lang="cs-CZ" b="1" dirty="0"/>
              <a:t>) </a:t>
            </a:r>
            <a:r>
              <a:rPr lang="cs-CZ" b="1" dirty="0" err="1"/>
              <a:t>outcomes</a:t>
            </a:r>
            <a:r>
              <a:rPr lang="cs-CZ" b="1" dirty="0"/>
              <a:t>?</a:t>
            </a:r>
            <a:endParaRPr lang="en-GB" b="1" dirty="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Actors of economic policies</a:t>
            </a:r>
            <a:endParaRPr lang="en-GB" dirty="0"/>
          </a:p>
        </p:txBody>
      </p:sp>
      <p:sp>
        <p:nvSpPr>
          <p:cNvPr id="3" name="Zástupný symbol pro obsah 2"/>
          <p:cNvSpPr>
            <a:spLocks noGrp="1"/>
          </p:cNvSpPr>
          <p:nvPr>
            <p:ph idx="1"/>
          </p:nvPr>
        </p:nvSpPr>
        <p:spPr/>
        <p:txBody>
          <a:bodyPr/>
          <a:lstStyle/>
          <a:p>
            <a:r>
              <a:rPr lang="en-GB" dirty="0"/>
              <a:t>Private Persons</a:t>
            </a:r>
          </a:p>
          <a:p>
            <a:r>
              <a:rPr lang="en-GB" dirty="0"/>
              <a:t>Government</a:t>
            </a:r>
          </a:p>
          <a:p>
            <a:r>
              <a:rPr lang="en-GB" dirty="0"/>
              <a:t>Investors</a:t>
            </a:r>
          </a:p>
          <a:p>
            <a:r>
              <a:rPr lang="en-GB" dirty="0"/>
              <a:t>Consumers</a:t>
            </a:r>
          </a:p>
          <a:p>
            <a:r>
              <a:rPr lang="en-GB" dirty="0"/>
              <a:t>NGOs</a:t>
            </a:r>
          </a:p>
          <a:p>
            <a:endParaRPr lang="en-GB" dirty="0"/>
          </a:p>
          <a:p>
            <a:endParaRPr lang="en-GB" dirty="0"/>
          </a:p>
          <a:p>
            <a:r>
              <a:rPr lang="cs-CZ" sz="2800" b="1" i="1" dirty="0">
                <a:solidFill>
                  <a:srgbClr val="FF0000"/>
                </a:solidFill>
              </a:rPr>
              <a:t>WHAT ARE THEIR INTERESTS?</a:t>
            </a:r>
            <a:endParaRPr lang="en-GB" sz="2800" b="1" i="1" dirty="0">
              <a:solidFill>
                <a:srgbClr val="FF0000"/>
              </a:solidFill>
            </a:endParaRPr>
          </a:p>
          <a:p>
            <a:endParaRPr lang="en-GB" dirty="0"/>
          </a:p>
        </p:txBody>
      </p:sp>
    </p:spTree>
    <p:extLst>
      <p:ext uri="{BB962C8B-B14F-4D97-AF65-F5344CB8AC3E}">
        <p14:creationId xmlns:p14="http://schemas.microsoft.com/office/powerpoint/2010/main" val="88863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216104" y="235992"/>
            <a:ext cx="7119734" cy="1320800"/>
          </a:xfrm>
        </p:spPr>
        <p:txBody>
          <a:bodyPr>
            <a:normAutofit/>
          </a:bodyPr>
          <a:lstStyle/>
          <a:p>
            <a:pPr algn="ctr"/>
            <a:r>
              <a:rPr lang="en-GB" dirty="0"/>
              <a:t>Relationship between aims and tools</a:t>
            </a:r>
          </a:p>
        </p:txBody>
      </p:sp>
      <p:sp>
        <p:nvSpPr>
          <p:cNvPr id="3" name="Zástupný symbol pro obsah 2"/>
          <p:cNvSpPr>
            <a:spLocks noGrp="1"/>
          </p:cNvSpPr>
          <p:nvPr>
            <p:ph idx="1"/>
          </p:nvPr>
        </p:nvSpPr>
        <p:spPr>
          <a:xfrm>
            <a:off x="251520" y="1556792"/>
            <a:ext cx="7119734" cy="5112568"/>
          </a:xfrm>
        </p:spPr>
        <p:txBody>
          <a:bodyPr>
            <a:normAutofit/>
          </a:bodyPr>
          <a:lstStyle/>
          <a:p>
            <a:r>
              <a:rPr lang="en-GB" sz="2400" dirty="0">
                <a:solidFill>
                  <a:srgbClr val="FF0000"/>
                </a:solidFill>
              </a:rPr>
              <a:t>Rule of system conformity</a:t>
            </a:r>
          </a:p>
          <a:p>
            <a:pPr lvl="1" algn="just"/>
            <a:r>
              <a:rPr lang="en-GB" sz="2200" dirty="0"/>
              <a:t>Using tolls that are in harmony with system of the country (e.g. in open market economy shall not be used price setting instruments)</a:t>
            </a:r>
          </a:p>
          <a:p>
            <a:r>
              <a:rPr lang="en-GB" sz="2400" dirty="0">
                <a:solidFill>
                  <a:srgbClr val="FF0000"/>
                </a:solidFill>
              </a:rPr>
              <a:t>Stability of policies </a:t>
            </a:r>
            <a:r>
              <a:rPr lang="en-GB" dirty="0"/>
              <a:t>(W. Eucken)</a:t>
            </a:r>
          </a:p>
          <a:p>
            <a:pPr lvl="1" algn="just"/>
            <a:r>
              <a:rPr lang="en-GB" sz="2200" dirty="0"/>
              <a:t>Not necessary 100% </a:t>
            </a:r>
            <a:r>
              <a:rPr lang="en-GB" sz="2200" dirty="0" err="1"/>
              <a:t>unchangeability</a:t>
            </a:r>
            <a:r>
              <a:rPr lang="en-GB" sz="2200" dirty="0"/>
              <a:t>, but rather its future predictability and transparency =&gt; </a:t>
            </a:r>
            <a:r>
              <a:rPr lang="en-GB" sz="2200" b="1" i="1" dirty="0"/>
              <a:t>confidence</a:t>
            </a:r>
            <a:endParaRPr lang="cs-CZ" sz="2200" b="1" i="1" dirty="0"/>
          </a:p>
          <a:p>
            <a:pPr algn="just"/>
            <a:r>
              <a:rPr lang="en-GB" sz="2600" dirty="0">
                <a:solidFill>
                  <a:srgbClr val="FF0000"/>
                </a:solidFill>
              </a:rPr>
              <a:t>Principe of responsibility </a:t>
            </a:r>
            <a:r>
              <a:rPr lang="en-GB" dirty="0"/>
              <a:t>(J. E. Meade)</a:t>
            </a:r>
          </a:p>
          <a:p>
            <a:pPr lvl="1"/>
            <a:r>
              <a:rPr lang="en-GB" sz="2200" dirty="0"/>
              <a:t>One macroeconomic goal should be controlled by single institution that is also for the goal responsible (e.g. National Banks)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a:t>What does policymakers do:</a:t>
            </a:r>
          </a:p>
        </p:txBody>
      </p:sp>
      <p:sp>
        <p:nvSpPr>
          <p:cNvPr id="3" name="Zástupný symbol pro obsah 2"/>
          <p:cNvSpPr>
            <a:spLocks noGrp="1"/>
          </p:cNvSpPr>
          <p:nvPr>
            <p:ph idx="1"/>
          </p:nvPr>
        </p:nvSpPr>
        <p:spPr>
          <a:xfrm>
            <a:off x="609598" y="1772816"/>
            <a:ext cx="6554689" cy="4268547"/>
          </a:xfrm>
        </p:spPr>
        <p:txBody>
          <a:bodyPr>
            <a:normAutofit/>
          </a:bodyPr>
          <a:lstStyle/>
          <a:p>
            <a:r>
              <a:rPr lang="en-GB" dirty="0"/>
              <a:t>Set and enforce the rules of economic game</a:t>
            </a:r>
          </a:p>
          <a:p>
            <a:r>
              <a:rPr lang="en-GB" dirty="0"/>
              <a:t>Tax and spend</a:t>
            </a:r>
          </a:p>
          <a:p>
            <a:r>
              <a:rPr lang="en-GB" dirty="0"/>
              <a:t>Issue and manage the currency</a:t>
            </a:r>
          </a:p>
          <a:p>
            <a:r>
              <a:rPr lang="en-GB" dirty="0"/>
              <a:t>Produce goods and services</a:t>
            </a:r>
          </a:p>
          <a:p>
            <a:r>
              <a:rPr lang="en-GB" dirty="0"/>
              <a:t>Fix problems or pretend to</a:t>
            </a:r>
          </a:p>
          <a:p>
            <a:r>
              <a:rPr lang="en-GB" dirty="0"/>
              <a:t>Negotiate with other countries</a:t>
            </a:r>
          </a:p>
          <a:p>
            <a:r>
              <a:rPr lang="en-GB" dirty="0"/>
              <a:t>Etc.</a:t>
            </a:r>
            <a:endParaRPr lang="cs-CZ" dirty="0"/>
          </a:p>
          <a:p>
            <a:pPr marL="0" indent="0">
              <a:buNone/>
            </a:pPr>
            <a:endParaRPr lang="cs-CZ" dirty="0"/>
          </a:p>
          <a:p>
            <a:pPr algn="r">
              <a:buNone/>
            </a:pPr>
            <a:r>
              <a:rPr lang="cs-CZ" sz="1400" dirty="0" err="1"/>
              <a:t>Benassy</a:t>
            </a:r>
            <a:r>
              <a:rPr lang="cs-CZ" sz="1400" dirty="0"/>
              <a:t> A. (2010) </a:t>
            </a:r>
            <a:r>
              <a:rPr lang="en-GB" sz="1400" i="1" dirty="0"/>
              <a:t>Economic Policy</a:t>
            </a:r>
            <a:r>
              <a:rPr lang="cs-CZ" sz="1400" b="1" i="1" dirty="0"/>
              <a:t>: </a:t>
            </a:r>
            <a:r>
              <a:rPr lang="en-GB" sz="1400" i="1" dirty="0"/>
              <a:t>Theory and Practice</a:t>
            </a:r>
            <a:r>
              <a:rPr lang="cs-CZ" sz="1400" i="1" dirty="0"/>
              <a:t>. </a:t>
            </a:r>
            <a:endParaRPr lang="en-GB"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3909" y="188640"/>
            <a:ext cx="6347713" cy="1320800"/>
          </a:xfrm>
        </p:spPr>
        <p:txBody>
          <a:bodyPr/>
          <a:lstStyle/>
          <a:p>
            <a:pPr algn="ctr"/>
            <a:r>
              <a:rPr lang="en-GB" b="1" dirty="0"/>
              <a:t>Tools</a:t>
            </a:r>
          </a:p>
        </p:txBody>
      </p:sp>
      <p:sp>
        <p:nvSpPr>
          <p:cNvPr id="3" name="Zástupný symbol pro obsah 2"/>
          <p:cNvSpPr>
            <a:spLocks noGrp="1"/>
          </p:cNvSpPr>
          <p:nvPr>
            <p:ph idx="1"/>
          </p:nvPr>
        </p:nvSpPr>
        <p:spPr>
          <a:xfrm>
            <a:off x="467544" y="1270000"/>
            <a:ext cx="6696744" cy="5183336"/>
          </a:xfrm>
        </p:spPr>
        <p:txBody>
          <a:bodyPr>
            <a:normAutofit/>
          </a:bodyPr>
          <a:lstStyle/>
          <a:p>
            <a:r>
              <a:rPr lang="cs-CZ" dirty="0"/>
              <a:t>Positive (</a:t>
            </a:r>
            <a:r>
              <a:rPr lang="en-GB" dirty="0"/>
              <a:t>supporting</a:t>
            </a:r>
            <a:r>
              <a:rPr lang="cs-CZ" dirty="0"/>
              <a:t>)</a:t>
            </a:r>
          </a:p>
          <a:p>
            <a:r>
              <a:rPr lang="cs-CZ" dirty="0"/>
              <a:t>Negative (</a:t>
            </a:r>
            <a:r>
              <a:rPr lang="en-GB" dirty="0"/>
              <a:t>prohibiting</a:t>
            </a:r>
            <a:r>
              <a:rPr lang="cs-CZ" dirty="0"/>
              <a:t>)</a:t>
            </a:r>
          </a:p>
          <a:p>
            <a:r>
              <a:rPr lang="cs-CZ" dirty="0"/>
              <a:t>Market (</a:t>
            </a:r>
            <a:r>
              <a:rPr lang="en-GB" dirty="0"/>
              <a:t>indirect</a:t>
            </a:r>
            <a:r>
              <a:rPr lang="cs-CZ" dirty="0"/>
              <a:t>)</a:t>
            </a:r>
          </a:p>
          <a:p>
            <a:pPr marL="0" indent="0">
              <a:buNone/>
            </a:pPr>
            <a:endParaRPr lang="cs-CZ" dirty="0"/>
          </a:p>
          <a:p>
            <a:r>
              <a:rPr lang="en-GB" b="1" u="sng" dirty="0"/>
              <a:t>Exposure level</a:t>
            </a:r>
            <a:r>
              <a:rPr lang="cs-CZ" b="1" u="sng" dirty="0"/>
              <a:t> </a:t>
            </a:r>
            <a:r>
              <a:rPr lang="cs-CZ" b="1" dirty="0"/>
              <a:t>= </a:t>
            </a:r>
            <a:r>
              <a:rPr lang="en-GB" sz="1900" dirty="0"/>
              <a:t>Micro and macro level</a:t>
            </a:r>
          </a:p>
          <a:p>
            <a:r>
              <a:rPr lang="en-GB" b="1" u="sng" dirty="0"/>
              <a:t>Action</a:t>
            </a:r>
            <a:r>
              <a:rPr lang="cs-CZ" b="1" dirty="0"/>
              <a:t> = </a:t>
            </a:r>
            <a:r>
              <a:rPr lang="en-GB" sz="1900" dirty="0"/>
              <a:t>Fiscal, monetary etc.</a:t>
            </a:r>
            <a:endParaRPr lang="cs-CZ" sz="1900" dirty="0"/>
          </a:p>
          <a:p>
            <a:r>
              <a:rPr lang="en-GB" b="1" u="sng" dirty="0"/>
              <a:t>Influence</a:t>
            </a:r>
            <a:r>
              <a:rPr lang="cs-CZ" b="1" dirty="0"/>
              <a:t> = </a:t>
            </a:r>
            <a:r>
              <a:rPr lang="cs-CZ" sz="1900" dirty="0"/>
              <a:t>Di</a:t>
            </a:r>
            <a:r>
              <a:rPr lang="en-GB" sz="1900" dirty="0" err="1"/>
              <a:t>rect</a:t>
            </a:r>
            <a:r>
              <a:rPr lang="en-GB" sz="1900" dirty="0"/>
              <a:t> and indirect</a:t>
            </a:r>
          </a:p>
          <a:p>
            <a:r>
              <a:rPr lang="en-US" b="1" u="sng" dirty="0"/>
              <a:t>The way how they interact</a:t>
            </a:r>
            <a:r>
              <a:rPr lang="cs-CZ" b="1" u="sng" dirty="0"/>
              <a:t> </a:t>
            </a:r>
            <a:r>
              <a:rPr lang="cs-CZ" b="1" dirty="0"/>
              <a:t>= </a:t>
            </a:r>
            <a:r>
              <a:rPr lang="en-US" sz="1900" dirty="0"/>
              <a:t>Selective and general </a:t>
            </a:r>
            <a:endParaRPr lang="cs-CZ" sz="1900" dirty="0"/>
          </a:p>
          <a:p>
            <a:endParaRPr lang="cs-CZ" sz="1600" dirty="0"/>
          </a:p>
          <a:p>
            <a:pPr algn="ctr">
              <a:buNone/>
            </a:pPr>
            <a:r>
              <a:rPr lang="cs-CZ" dirty="0">
                <a:solidFill>
                  <a:srgbClr val="FF0000"/>
                </a:solidFill>
              </a:rPr>
              <a:t>… </a:t>
            </a:r>
            <a:r>
              <a:rPr lang="en-US" b="1" i="1" dirty="0">
                <a:solidFill>
                  <a:srgbClr val="FF0000"/>
                </a:solidFill>
              </a:rPr>
              <a:t>And of course combinations</a:t>
            </a:r>
            <a:endParaRPr lang="en-GB" b="1" i="1" dirty="0">
              <a:solidFill>
                <a:srgbClr val="FF0000"/>
              </a:solidFill>
            </a:endParaRPr>
          </a:p>
        </p:txBody>
      </p:sp>
    </p:spTree>
    <p:extLst>
      <p:ext uri="{BB962C8B-B14F-4D97-AF65-F5344CB8AC3E}">
        <p14:creationId xmlns:p14="http://schemas.microsoft.com/office/powerpoint/2010/main" val="2519272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8F1F63-742A-135B-AA7A-472A83CC56FB}"/>
              </a:ext>
            </a:extLst>
          </p:cNvPr>
          <p:cNvSpPr>
            <a:spLocks noGrp="1"/>
          </p:cNvSpPr>
          <p:nvPr>
            <p:ph type="title"/>
          </p:nvPr>
        </p:nvSpPr>
        <p:spPr>
          <a:xfrm>
            <a:off x="611560" y="838360"/>
            <a:ext cx="6347713" cy="1019200"/>
          </a:xfrm>
        </p:spPr>
        <p:txBody>
          <a:bodyPr/>
          <a:lstStyle/>
          <a:p>
            <a:pPr algn="ctr"/>
            <a:r>
              <a:rPr lang="cs-CZ" dirty="0">
                <a:highlight>
                  <a:srgbClr val="FFFF00"/>
                </a:highlight>
              </a:rPr>
              <a:t>LECTURE PLAN</a:t>
            </a:r>
          </a:p>
        </p:txBody>
      </p:sp>
      <p:sp>
        <p:nvSpPr>
          <p:cNvPr id="7" name="TextovéPole 6">
            <a:extLst>
              <a:ext uri="{FF2B5EF4-FFF2-40B4-BE49-F238E27FC236}">
                <a16:creationId xmlns:a16="http://schemas.microsoft.com/office/drawing/2014/main" id="{04F93A07-5C72-F3DF-A9F9-CD6912F3060F}"/>
              </a:ext>
            </a:extLst>
          </p:cNvPr>
          <p:cNvSpPr txBox="1"/>
          <p:nvPr/>
        </p:nvSpPr>
        <p:spPr>
          <a:xfrm>
            <a:off x="864940" y="5566127"/>
            <a:ext cx="5651276" cy="646331"/>
          </a:xfrm>
          <a:prstGeom prst="rect">
            <a:avLst/>
          </a:prstGeom>
          <a:noFill/>
        </p:spPr>
        <p:txBody>
          <a:bodyPr wrap="square">
            <a:spAutoFit/>
          </a:bodyPr>
          <a:lstStyle/>
          <a:p>
            <a:r>
              <a:rPr lang="en-US" dirty="0">
                <a:highlight>
                  <a:srgbClr val="FFFF00"/>
                </a:highlight>
              </a:rPr>
              <a:t>The lecture will be on Wednesday from 7.00 - 10.00</a:t>
            </a:r>
            <a:r>
              <a:rPr lang="cs-CZ" dirty="0">
                <a:highlight>
                  <a:srgbClr val="FFFF00"/>
                </a:highlight>
              </a:rPr>
              <a:t> in TI </a:t>
            </a:r>
            <a:r>
              <a:rPr lang="cs-CZ" dirty="0" err="1">
                <a:highlight>
                  <a:srgbClr val="FFFF00"/>
                </a:highlight>
              </a:rPr>
              <a:t>class</a:t>
            </a:r>
            <a:r>
              <a:rPr lang="en-US" dirty="0">
                <a:highlight>
                  <a:srgbClr val="FFFF00"/>
                </a:highlight>
              </a:rPr>
              <a:t>.</a:t>
            </a:r>
            <a:endParaRPr lang="cs-CZ" dirty="0">
              <a:highlight>
                <a:srgbClr val="FFFF00"/>
              </a:highlight>
            </a:endParaRPr>
          </a:p>
        </p:txBody>
      </p:sp>
      <p:pic>
        <p:nvPicPr>
          <p:cNvPr id="4" name="Picture 3">
            <a:extLst>
              <a:ext uri="{FF2B5EF4-FFF2-40B4-BE49-F238E27FC236}">
                <a16:creationId xmlns:a16="http://schemas.microsoft.com/office/drawing/2014/main" id="{B42FB053-6B06-67A4-165C-25EFAD0A40BF}"/>
              </a:ext>
            </a:extLst>
          </p:cNvPr>
          <p:cNvPicPr>
            <a:picLocks noChangeAspect="1"/>
          </p:cNvPicPr>
          <p:nvPr/>
        </p:nvPicPr>
        <p:blipFill>
          <a:blip r:embed="rId2"/>
          <a:stretch>
            <a:fillRect/>
          </a:stretch>
        </p:blipFill>
        <p:spPr>
          <a:xfrm>
            <a:off x="1011953" y="1700808"/>
            <a:ext cx="5976664" cy="3687260"/>
          </a:xfrm>
          <a:prstGeom prst="rect">
            <a:avLst/>
          </a:prstGeom>
        </p:spPr>
      </p:pic>
    </p:spTree>
    <p:extLst>
      <p:ext uri="{BB962C8B-B14F-4D97-AF65-F5344CB8AC3E}">
        <p14:creationId xmlns:p14="http://schemas.microsoft.com/office/powerpoint/2010/main" val="3815431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6347713" cy="1320800"/>
          </a:xfrm>
        </p:spPr>
        <p:txBody>
          <a:bodyPr>
            <a:normAutofit fontScale="90000"/>
          </a:bodyPr>
          <a:lstStyle/>
          <a:p>
            <a:pPr algn="ctr"/>
            <a:r>
              <a:rPr lang="en-US" sz="5400" dirty="0"/>
              <a:t>After a while you will be divided into small groups</a:t>
            </a:r>
            <a:br>
              <a:rPr lang="en-US" sz="5400" dirty="0"/>
            </a:br>
            <a:br>
              <a:rPr lang="en-US" sz="5400" dirty="0"/>
            </a:br>
            <a:r>
              <a:rPr lang="en-US" sz="5400" b="1" dirty="0"/>
              <a:t>Listen carefully for your task.</a:t>
            </a:r>
            <a:br>
              <a:rPr lang="en-US" sz="5400" b="1" dirty="0"/>
            </a:br>
            <a:br>
              <a:rPr lang="en-US" sz="5400" b="1" dirty="0"/>
            </a:br>
            <a:r>
              <a:rPr lang="en-US" sz="5400" b="1" dirty="0">
                <a:highlight>
                  <a:srgbClr val="FFFF00"/>
                </a:highlight>
              </a:rPr>
              <a:t>10 min</a:t>
            </a:r>
            <a:endParaRPr lang="cs-CZ" sz="5400" b="1" dirty="0">
              <a:highlight>
                <a:srgbClr val="FFFF00"/>
              </a:highlight>
            </a:endParaRPr>
          </a:p>
        </p:txBody>
      </p:sp>
    </p:spTree>
    <p:extLst>
      <p:ext uri="{BB962C8B-B14F-4D97-AF65-F5344CB8AC3E}">
        <p14:creationId xmlns:p14="http://schemas.microsoft.com/office/powerpoint/2010/main" val="2547993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Duration of policies</a:t>
            </a:r>
          </a:p>
        </p:txBody>
      </p:sp>
      <p:sp>
        <p:nvSpPr>
          <p:cNvPr id="3" name="Zástupný symbol pro obsah 2"/>
          <p:cNvSpPr>
            <a:spLocks noGrp="1"/>
          </p:cNvSpPr>
          <p:nvPr>
            <p:ph idx="1"/>
          </p:nvPr>
        </p:nvSpPr>
        <p:spPr/>
        <p:txBody>
          <a:bodyPr/>
          <a:lstStyle/>
          <a:p>
            <a:r>
              <a:rPr lang="en-GB" dirty="0"/>
              <a:t>Short-term</a:t>
            </a:r>
          </a:p>
          <a:p>
            <a:r>
              <a:rPr lang="en-GB" dirty="0"/>
              <a:t>Medium-term</a:t>
            </a:r>
          </a:p>
          <a:p>
            <a:r>
              <a:rPr lang="en-GB" dirty="0"/>
              <a:t>Long-term</a:t>
            </a:r>
          </a:p>
          <a:p>
            <a:r>
              <a:rPr lang="en-GB" dirty="0"/>
              <a:t>Permanent policies</a:t>
            </a:r>
          </a:p>
          <a:p>
            <a:endParaRPr lang="en-GB" dirty="0"/>
          </a:p>
          <a:p>
            <a:pPr marL="0" indent="0" algn="ctr">
              <a:buNone/>
            </a:pPr>
            <a:r>
              <a:rPr lang="en-GB" dirty="0">
                <a:solidFill>
                  <a:srgbClr val="FF0000"/>
                </a:solidFill>
              </a:rPr>
              <a:t>What is their time horizon?</a:t>
            </a:r>
          </a:p>
          <a:p>
            <a:pPr marL="0" indent="0" algn="ctr">
              <a:buNone/>
            </a:pPr>
            <a:endParaRPr lang="en-GB" dirty="0">
              <a:solidFill>
                <a:srgbClr val="FF0000"/>
              </a:solidFill>
            </a:endParaRPr>
          </a:p>
          <a:p>
            <a:pPr marL="0" indent="0" algn="ctr">
              <a:buNone/>
            </a:pPr>
            <a:r>
              <a:rPr lang="en-GB" dirty="0">
                <a:solidFill>
                  <a:srgbClr val="FF0000"/>
                </a:solidFill>
                <a:highlight>
                  <a:srgbClr val="FFFF00"/>
                </a:highlight>
              </a:rPr>
              <a:t>Define for each time horizon and provide several real and specific examples …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Scope</a:t>
            </a:r>
          </a:p>
        </p:txBody>
      </p:sp>
      <p:sp>
        <p:nvSpPr>
          <p:cNvPr id="3" name="Zástupný symbol pro obsah 2"/>
          <p:cNvSpPr>
            <a:spLocks noGrp="1"/>
          </p:cNvSpPr>
          <p:nvPr>
            <p:ph idx="1"/>
          </p:nvPr>
        </p:nvSpPr>
        <p:spPr/>
        <p:txBody>
          <a:bodyPr/>
          <a:lstStyle/>
          <a:p>
            <a:r>
              <a:rPr lang="en-GB" dirty="0"/>
              <a:t>Local</a:t>
            </a:r>
          </a:p>
          <a:p>
            <a:r>
              <a:rPr lang="en-GB" dirty="0"/>
              <a:t>Regional</a:t>
            </a:r>
          </a:p>
          <a:p>
            <a:r>
              <a:rPr lang="en-GB" dirty="0"/>
              <a:t>National</a:t>
            </a:r>
          </a:p>
          <a:p>
            <a:r>
              <a:rPr lang="en-GB" dirty="0"/>
              <a:t>Supranational</a:t>
            </a:r>
          </a:p>
          <a:p>
            <a:r>
              <a:rPr lang="en-GB" dirty="0"/>
              <a:t>Global</a:t>
            </a:r>
            <a:endParaRPr lang="cs-CZ" dirty="0"/>
          </a:p>
          <a:p>
            <a:endParaRPr lang="cs-CZ" dirty="0"/>
          </a:p>
          <a:p>
            <a:pPr marL="0" indent="0" algn="ctr">
              <a:buNone/>
            </a:pPr>
            <a:r>
              <a:rPr lang="en-GB" dirty="0">
                <a:solidFill>
                  <a:srgbClr val="FF0000"/>
                </a:solidFill>
              </a:rPr>
              <a:t>Which are mostly employed?</a:t>
            </a:r>
          </a:p>
          <a:p>
            <a:pPr marL="0" indent="0" algn="ctr">
              <a:buNone/>
            </a:pPr>
            <a:r>
              <a:rPr lang="en-GB" dirty="0">
                <a:solidFill>
                  <a:srgbClr val="FF0000"/>
                </a:solidFill>
              </a:rPr>
              <a:t>Define for each kind several examples … </a:t>
            </a:r>
          </a:p>
          <a:p>
            <a:pPr marL="0" indent="0" algn="ctr">
              <a:buNone/>
            </a:pPr>
            <a:r>
              <a:rPr lang="en-GB" dirty="0">
                <a:solidFill>
                  <a:srgbClr val="FF0000"/>
                </a:solidFill>
              </a:rPr>
              <a:t>Who </a:t>
            </a:r>
            <a:r>
              <a:rPr lang="cs-CZ" dirty="0" err="1">
                <a:solidFill>
                  <a:srgbClr val="FF0000"/>
                </a:solidFill>
              </a:rPr>
              <a:t>is</a:t>
            </a:r>
            <a:r>
              <a:rPr lang="en-GB" dirty="0">
                <a:solidFill>
                  <a:srgbClr val="FF0000"/>
                </a:solidFill>
              </a:rPr>
              <a:t> in charge …. </a:t>
            </a:r>
          </a:p>
          <a:p>
            <a:pPr marL="0" indent="0" algn="ctr">
              <a:buNone/>
            </a:pPr>
            <a:endParaRPr lang="en-GB"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9712" y="2420888"/>
            <a:ext cx="4824535" cy="1728192"/>
          </a:xfrm>
        </p:spPr>
        <p:txBody>
          <a:bodyPr>
            <a:noAutofit/>
          </a:bodyPr>
          <a:lstStyle/>
          <a:p>
            <a:r>
              <a:rPr lang="en-US" sz="5400" dirty="0"/>
              <a:t>ANY</a:t>
            </a:r>
            <a:r>
              <a:rPr lang="en-US" sz="4400" dirty="0"/>
              <a:t> </a:t>
            </a:r>
            <a:r>
              <a:rPr lang="en-US" sz="5400" dirty="0"/>
              <a:t>QUESTIONS</a:t>
            </a:r>
            <a:r>
              <a:rPr lang="en-US" sz="4400" dirty="0"/>
              <a:t>?</a:t>
            </a:r>
            <a:endParaRPr lang="cs-CZ" sz="4400" dirty="0"/>
          </a:p>
        </p:txBody>
      </p:sp>
    </p:spTree>
    <p:extLst>
      <p:ext uri="{BB962C8B-B14F-4D97-AF65-F5344CB8AC3E}">
        <p14:creationId xmlns:p14="http://schemas.microsoft.com/office/powerpoint/2010/main" val="3705910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Structure of seminar</a:t>
            </a:r>
          </a:p>
        </p:txBody>
      </p:sp>
      <p:sp>
        <p:nvSpPr>
          <p:cNvPr id="3" name="Zástupný symbol pro obsah 2"/>
          <p:cNvSpPr>
            <a:spLocks noGrp="1"/>
          </p:cNvSpPr>
          <p:nvPr>
            <p:ph idx="1"/>
          </p:nvPr>
        </p:nvSpPr>
        <p:spPr/>
        <p:txBody>
          <a:bodyPr/>
          <a:lstStyle/>
          <a:p>
            <a:r>
              <a:rPr lang="en-GB" dirty="0"/>
              <a:t>Some introductory notes</a:t>
            </a:r>
          </a:p>
          <a:p>
            <a:r>
              <a:rPr lang="en-GB" dirty="0"/>
              <a:t>Teachers of the Course</a:t>
            </a:r>
          </a:p>
          <a:p>
            <a:r>
              <a:rPr lang="en-GB" dirty="0"/>
              <a:t>Program of the course</a:t>
            </a:r>
          </a:p>
          <a:p>
            <a:r>
              <a:rPr lang="en-GB" dirty="0"/>
              <a:t>Structure of seminar</a:t>
            </a:r>
          </a:p>
          <a:p>
            <a:r>
              <a:rPr lang="en-GB" dirty="0"/>
              <a:t>Demands and rules</a:t>
            </a:r>
            <a:endParaRPr lang="cs-CZ" dirty="0"/>
          </a:p>
          <a:p>
            <a:endParaRPr lang="cs-CZ" dirty="0"/>
          </a:p>
          <a:p>
            <a:r>
              <a:rPr lang="cs-CZ" dirty="0" err="1"/>
              <a:t>Little</a:t>
            </a:r>
            <a:r>
              <a:rPr lang="cs-CZ" dirty="0"/>
              <a:t> </a:t>
            </a:r>
            <a:r>
              <a:rPr lang="cs-CZ" dirty="0" err="1"/>
              <a:t>theory</a:t>
            </a:r>
            <a:r>
              <a:rPr lang="cs-CZ" dirty="0"/>
              <a:t> </a:t>
            </a:r>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119418" y="609600"/>
            <a:ext cx="3836082" cy="1320800"/>
          </a:xfrm>
        </p:spPr>
        <p:txBody>
          <a:bodyPr>
            <a:normAutofit/>
          </a:bodyPr>
          <a:lstStyle/>
          <a:p>
            <a:r>
              <a:rPr lang="cs-CZ" dirty="0" err="1"/>
              <a:t>Teachers</a:t>
            </a:r>
            <a:endParaRPr lang="en-GB" dirty="0"/>
          </a:p>
        </p:txBody>
      </p:sp>
      <p:pic>
        <p:nvPicPr>
          <p:cNvPr id="9" name="Obrázek 8">
            <a:extLst>
              <a:ext uri="{FF2B5EF4-FFF2-40B4-BE49-F238E27FC236}">
                <a16:creationId xmlns:a16="http://schemas.microsoft.com/office/drawing/2014/main" id="{DF63CFCF-C16D-2AD2-84EA-B1F562261C6E}"/>
              </a:ext>
            </a:extLst>
          </p:cNvPr>
          <p:cNvPicPr>
            <a:picLocks noChangeAspect="1"/>
          </p:cNvPicPr>
          <p:nvPr/>
        </p:nvPicPr>
        <p:blipFill rotWithShape="1">
          <a:blip r:embed="rId3">
            <a:alphaModFix/>
          </a:blip>
          <a:srcRect t="21671" r="2" b="23049"/>
          <a:stretch/>
        </p:blipFill>
        <p:spPr>
          <a:xfrm>
            <a:off x="445236" y="10"/>
            <a:ext cx="2575023" cy="1714490"/>
          </a:xfrm>
          <a:custGeom>
            <a:avLst/>
            <a:gdLst/>
            <a:ahLst/>
            <a:cxnLst/>
            <a:rect l="l" t="t" r="r" b="b"/>
            <a:pathLst>
              <a:path w="3433363" h="1714500">
                <a:moveTo>
                  <a:pt x="254958" y="0"/>
                </a:moveTo>
                <a:lnTo>
                  <a:pt x="3433363" y="0"/>
                </a:lnTo>
                <a:lnTo>
                  <a:pt x="3386734" y="312174"/>
                </a:lnTo>
                <a:lnTo>
                  <a:pt x="3386620" y="312174"/>
                </a:lnTo>
                <a:lnTo>
                  <a:pt x="3177155" y="1714500"/>
                </a:lnTo>
                <a:lnTo>
                  <a:pt x="0" y="1714500"/>
                </a:lnTo>
                <a:close/>
              </a:path>
            </a:pathLst>
          </a:custGeom>
        </p:spPr>
      </p:pic>
      <p:pic>
        <p:nvPicPr>
          <p:cNvPr id="5" name="Obrázek 4">
            <a:extLst>
              <a:ext uri="{FF2B5EF4-FFF2-40B4-BE49-F238E27FC236}">
                <a16:creationId xmlns:a16="http://schemas.microsoft.com/office/drawing/2014/main" id="{3C91C649-5F7A-8666-2CC8-F5D874970206}"/>
              </a:ext>
            </a:extLst>
          </p:cNvPr>
          <p:cNvPicPr>
            <a:picLocks noChangeAspect="1"/>
          </p:cNvPicPr>
          <p:nvPr/>
        </p:nvPicPr>
        <p:blipFill rotWithShape="1">
          <a:blip r:embed="rId4">
            <a:alphaModFix/>
          </a:blip>
          <a:srcRect t="13572" b="19822"/>
          <a:stretch/>
        </p:blipFill>
        <p:spPr>
          <a:xfrm>
            <a:off x="254018" y="1714500"/>
            <a:ext cx="2574085" cy="1714500"/>
          </a:xfrm>
          <a:custGeom>
            <a:avLst/>
            <a:gdLst/>
            <a:ahLst/>
            <a:cxnLst/>
            <a:rect l="l" t="t" r="r" b="b"/>
            <a:pathLst>
              <a:path w="3432113" h="1714500">
                <a:moveTo>
                  <a:pt x="254958" y="0"/>
                </a:moveTo>
                <a:lnTo>
                  <a:pt x="3432113" y="0"/>
                </a:lnTo>
                <a:lnTo>
                  <a:pt x="3176018" y="1714500"/>
                </a:lnTo>
                <a:lnTo>
                  <a:pt x="0" y="1714500"/>
                </a:lnTo>
                <a:close/>
              </a:path>
            </a:pathLst>
          </a:custGeom>
        </p:spPr>
      </p:pic>
      <p:pic>
        <p:nvPicPr>
          <p:cNvPr id="6" name="Picture 5">
            <a:extLst>
              <a:ext uri="{FF2B5EF4-FFF2-40B4-BE49-F238E27FC236}">
                <a16:creationId xmlns:a16="http://schemas.microsoft.com/office/drawing/2014/main" id="{0F8187BB-43E6-16D0-64D9-6FEA6BBE724E}"/>
              </a:ext>
            </a:extLst>
          </p:cNvPr>
          <p:cNvPicPr>
            <a:picLocks noChangeAspect="1"/>
          </p:cNvPicPr>
          <p:nvPr/>
        </p:nvPicPr>
        <p:blipFill rotWithShape="1">
          <a:blip r:embed="rId5">
            <a:alphaModFix/>
          </a:blip>
          <a:srcRect t="21835" r="-3" b="24732"/>
          <a:stretch/>
        </p:blipFill>
        <p:spPr>
          <a:xfrm>
            <a:off x="62799" y="3429000"/>
            <a:ext cx="2573232" cy="1714500"/>
          </a:xfrm>
          <a:custGeom>
            <a:avLst/>
            <a:gdLst/>
            <a:ahLst/>
            <a:cxnLst/>
            <a:rect l="l" t="t" r="r" b="b"/>
            <a:pathLst>
              <a:path w="3430976" h="1714500">
                <a:moveTo>
                  <a:pt x="254958" y="0"/>
                </a:moveTo>
                <a:lnTo>
                  <a:pt x="3430976" y="0"/>
                </a:lnTo>
                <a:lnTo>
                  <a:pt x="3174882" y="1714500"/>
                </a:lnTo>
                <a:lnTo>
                  <a:pt x="0" y="1714500"/>
                </a:lnTo>
                <a:close/>
              </a:path>
            </a:pathLst>
          </a:custGeom>
        </p:spPr>
      </p:pic>
      <p:pic>
        <p:nvPicPr>
          <p:cNvPr id="7" name="Obrázek 6">
            <a:extLst>
              <a:ext uri="{FF2B5EF4-FFF2-40B4-BE49-F238E27FC236}">
                <a16:creationId xmlns:a16="http://schemas.microsoft.com/office/drawing/2014/main" id="{4E4C0BE5-DBD3-529B-037F-5A0638EAB3AB}"/>
              </a:ext>
            </a:extLst>
          </p:cNvPr>
          <p:cNvPicPr>
            <a:picLocks noChangeAspect="1"/>
          </p:cNvPicPr>
          <p:nvPr/>
        </p:nvPicPr>
        <p:blipFill rotWithShape="1">
          <a:blip r:embed="rId6">
            <a:alphaModFix/>
          </a:blip>
          <a:srcRect t="18942" r="-2" b="16871"/>
          <a:stretch/>
        </p:blipFill>
        <p:spPr>
          <a:xfrm>
            <a:off x="-7974" y="5127992"/>
            <a:ext cx="2453672" cy="1730008"/>
          </a:xfrm>
          <a:custGeom>
            <a:avLst/>
            <a:gdLst/>
            <a:ahLst/>
            <a:cxnLst/>
            <a:rect l="l" t="t" r="r" b="b"/>
            <a:pathLst>
              <a:path w="3271564" h="1730008">
                <a:moveTo>
                  <a:pt x="96673" y="0"/>
                </a:moveTo>
                <a:lnTo>
                  <a:pt x="3271564" y="0"/>
                </a:lnTo>
                <a:lnTo>
                  <a:pt x="3013153" y="1730008"/>
                </a:lnTo>
                <a:lnTo>
                  <a:pt x="0" y="1730008"/>
                </a:lnTo>
                <a:lnTo>
                  <a:pt x="0" y="650088"/>
                </a:lnTo>
                <a:close/>
              </a:path>
            </a:pathLst>
          </a:custGeom>
        </p:spPr>
      </p:pic>
      <p:sp>
        <p:nvSpPr>
          <p:cNvPr id="25" name="Isosceles Triangle 30">
            <a:extLst>
              <a:ext uri="{FF2B5EF4-FFF2-40B4-BE49-F238E27FC236}">
                <a16:creationId xmlns:a16="http://schemas.microsoft.com/office/drawing/2014/main" id="{E09C6EA1-A72F-431C-A81E-14B793A28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975" y="0"/>
            <a:ext cx="63194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cxnSp>
        <p:nvCxnSpPr>
          <p:cNvPr id="27" name="Straight Connector 26">
            <a:extLst>
              <a:ext uri="{FF2B5EF4-FFF2-40B4-BE49-F238E27FC236}">
                <a16:creationId xmlns:a16="http://schemas.microsoft.com/office/drawing/2014/main" id="{F335CC31-F319-461D-9045-F34BF78A2F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034" y="1714500"/>
            <a:ext cx="240456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7BCA152-E42A-42E3-8DE8-3C8B59DCB8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7816" y="3421959"/>
            <a:ext cx="240456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41DA940-D863-420D-A3F8-9F997C09F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712" y="5127992"/>
            <a:ext cx="240456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Isosceles Triangle 30">
            <a:extLst>
              <a:ext uri="{FF2B5EF4-FFF2-40B4-BE49-F238E27FC236}">
                <a16:creationId xmlns:a16="http://schemas.microsoft.com/office/drawing/2014/main" id="{56E4DBE8-15E2-4BA3-B171-C959C9CDF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455" y="0"/>
            <a:ext cx="631947"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3" name="Zástupný symbol pro obsah 2"/>
          <p:cNvSpPr>
            <a:spLocks noGrp="1"/>
          </p:cNvSpPr>
          <p:nvPr>
            <p:ph idx="1"/>
          </p:nvPr>
        </p:nvSpPr>
        <p:spPr>
          <a:xfrm>
            <a:off x="3119418" y="2160589"/>
            <a:ext cx="4476918" cy="3880773"/>
          </a:xfrm>
        </p:spPr>
        <p:txBody>
          <a:bodyPr>
            <a:normAutofit/>
          </a:bodyPr>
          <a:lstStyle/>
          <a:p>
            <a:pPr>
              <a:lnSpc>
                <a:spcPct val="90000"/>
              </a:lnSpc>
              <a:buNone/>
            </a:pPr>
            <a:r>
              <a:rPr lang="cs-CZ" dirty="0" err="1"/>
              <a:t>Lectures</a:t>
            </a:r>
            <a:r>
              <a:rPr lang="en-GB" dirty="0"/>
              <a:t>:</a:t>
            </a:r>
          </a:p>
          <a:p>
            <a:pPr>
              <a:lnSpc>
                <a:spcPct val="90000"/>
              </a:lnSpc>
            </a:pPr>
            <a:r>
              <a:rPr lang="cs-CZ" dirty="0"/>
              <a:t>doc. </a:t>
            </a:r>
            <a:r>
              <a:rPr lang="en-GB" dirty="0" err="1"/>
              <a:t>Ing.Irena</a:t>
            </a:r>
            <a:r>
              <a:rPr lang="en-GB" dirty="0"/>
              <a:t> </a:t>
            </a:r>
            <a:r>
              <a:rPr lang="cs-CZ" dirty="0"/>
              <a:t>Benešová</a:t>
            </a:r>
            <a:r>
              <a:rPr lang="en-GB" dirty="0"/>
              <a:t>, </a:t>
            </a:r>
            <a:r>
              <a:rPr lang="en-GB" dirty="0" err="1"/>
              <a:t>Ph.D</a:t>
            </a:r>
            <a:r>
              <a:rPr lang="en-GB" dirty="0"/>
              <a:t> (Lecture</a:t>
            </a:r>
            <a:r>
              <a:rPr lang="cs-CZ" dirty="0"/>
              <a:t>s</a:t>
            </a:r>
            <a:r>
              <a:rPr lang="en-GB" dirty="0"/>
              <a:t>)</a:t>
            </a:r>
            <a:endParaRPr lang="cs-CZ" dirty="0"/>
          </a:p>
          <a:p>
            <a:pPr marL="0" indent="0">
              <a:lnSpc>
                <a:spcPct val="90000"/>
              </a:lnSpc>
              <a:buNone/>
            </a:pPr>
            <a:r>
              <a:rPr lang="cs-CZ" dirty="0" err="1"/>
              <a:t>Seminar</a:t>
            </a:r>
            <a:r>
              <a:rPr lang="cs-CZ" dirty="0"/>
              <a:t>:</a:t>
            </a:r>
          </a:p>
          <a:p>
            <a:pPr>
              <a:lnSpc>
                <a:spcPct val="90000"/>
              </a:lnSpc>
            </a:pPr>
            <a:r>
              <a:rPr lang="en-GB" dirty="0" err="1"/>
              <a:t>Ing.Pavel</a:t>
            </a:r>
            <a:r>
              <a:rPr lang="en-GB" dirty="0"/>
              <a:t> Kotyza</a:t>
            </a:r>
            <a:r>
              <a:rPr lang="cs-CZ" dirty="0"/>
              <a:t>, Ph.D.</a:t>
            </a:r>
            <a:r>
              <a:rPr lang="en-GB" dirty="0"/>
              <a:t> </a:t>
            </a:r>
            <a:endParaRPr lang="cs-CZ" dirty="0"/>
          </a:p>
          <a:p>
            <a:pPr>
              <a:lnSpc>
                <a:spcPct val="90000"/>
              </a:lnSpc>
            </a:pPr>
            <a:r>
              <a:rPr lang="cs-CZ" dirty="0"/>
              <a:t>PhDr. Ing. Tomáš Maier, Ph.D. </a:t>
            </a:r>
          </a:p>
          <a:p>
            <a:pPr>
              <a:lnSpc>
                <a:spcPct val="90000"/>
              </a:lnSpc>
            </a:pPr>
            <a:r>
              <a:rPr lang="cs-CZ" dirty="0"/>
              <a:t>Ing. Sergei Pismennyi</a:t>
            </a:r>
          </a:p>
          <a:p>
            <a:pPr marL="0" indent="0">
              <a:lnSpc>
                <a:spcPct val="90000"/>
              </a:lnSpc>
              <a:buNone/>
            </a:pPr>
            <a:r>
              <a:rPr lang="cs-CZ" dirty="0" err="1"/>
              <a:t>External</a:t>
            </a:r>
            <a:r>
              <a:rPr lang="cs-CZ" dirty="0"/>
              <a:t>:</a:t>
            </a:r>
          </a:p>
          <a:p>
            <a:pPr>
              <a:lnSpc>
                <a:spcPct val="90000"/>
              </a:lnSpc>
            </a:pPr>
            <a:r>
              <a:rPr lang="en-GB" dirty="0"/>
              <a:t>O'Brien William</a:t>
            </a:r>
            <a:r>
              <a:rPr lang="cs-CZ" dirty="0"/>
              <a:t> (Worcester </a:t>
            </a:r>
            <a:r>
              <a:rPr lang="cs-CZ" dirty="0" err="1"/>
              <a:t>State</a:t>
            </a:r>
            <a:r>
              <a:rPr lang="cs-CZ" dirty="0"/>
              <a:t> University) </a:t>
            </a:r>
            <a:endParaRPr lang="en-GB" dirty="0"/>
          </a:p>
          <a:p>
            <a:pPr>
              <a:lnSpc>
                <a:spcPct val="90000"/>
              </a:lnSpc>
              <a:buNone/>
            </a:pPr>
            <a:endParaRPr lang="en-GB" dirty="0"/>
          </a:p>
          <a:p>
            <a:pPr>
              <a:lnSpc>
                <a:spcPct val="90000"/>
              </a:lnSpc>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764704"/>
            <a:ext cx="6347713" cy="692696"/>
          </a:xfrm>
        </p:spPr>
        <p:txBody>
          <a:bodyPr/>
          <a:lstStyle/>
          <a:p>
            <a:pPr algn="ctr"/>
            <a:r>
              <a:rPr lang="en-GB" dirty="0"/>
              <a:t>Preliminary</a:t>
            </a:r>
            <a:r>
              <a:rPr lang="cs-CZ" dirty="0"/>
              <a:t> </a:t>
            </a:r>
            <a:r>
              <a:rPr lang="cs-CZ" dirty="0" err="1"/>
              <a:t>seminar</a:t>
            </a:r>
            <a:r>
              <a:rPr lang="cs-CZ" dirty="0"/>
              <a:t> program</a:t>
            </a:r>
            <a:endParaRPr lang="en-GB" dirty="0"/>
          </a:p>
        </p:txBody>
      </p:sp>
      <p:pic>
        <p:nvPicPr>
          <p:cNvPr id="6" name="Picture 5">
            <a:extLst>
              <a:ext uri="{FF2B5EF4-FFF2-40B4-BE49-F238E27FC236}">
                <a16:creationId xmlns:a16="http://schemas.microsoft.com/office/drawing/2014/main" id="{2EB95371-B6DC-1559-8DB4-3EB80EF91FE6}"/>
              </a:ext>
            </a:extLst>
          </p:cNvPr>
          <p:cNvPicPr>
            <a:picLocks noChangeAspect="1"/>
          </p:cNvPicPr>
          <p:nvPr/>
        </p:nvPicPr>
        <p:blipFill>
          <a:blip r:embed="rId3"/>
          <a:stretch>
            <a:fillRect/>
          </a:stretch>
        </p:blipFill>
        <p:spPr>
          <a:xfrm>
            <a:off x="395536" y="1457400"/>
            <a:ext cx="7630944" cy="52093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599" y="609600"/>
            <a:ext cx="6347713" cy="1019200"/>
          </a:xfrm>
        </p:spPr>
        <p:txBody>
          <a:bodyPr/>
          <a:lstStyle/>
          <a:p>
            <a:r>
              <a:rPr lang="en-GB" dirty="0"/>
              <a:t>Structure of seminar</a:t>
            </a:r>
          </a:p>
        </p:txBody>
      </p:sp>
      <p:sp>
        <p:nvSpPr>
          <p:cNvPr id="3" name="Zástupný symbol pro obsah 2"/>
          <p:cNvSpPr>
            <a:spLocks noGrp="1"/>
          </p:cNvSpPr>
          <p:nvPr>
            <p:ph idx="1"/>
          </p:nvPr>
        </p:nvSpPr>
        <p:spPr>
          <a:xfrm>
            <a:off x="609599" y="1844824"/>
            <a:ext cx="6626697" cy="2348530"/>
          </a:xfrm>
        </p:spPr>
        <p:txBody>
          <a:bodyPr/>
          <a:lstStyle/>
          <a:p>
            <a:pPr lvl="0"/>
            <a:r>
              <a:rPr lang="en-GB" dirty="0"/>
              <a:t>Discussion on up-to-date topics</a:t>
            </a:r>
            <a:endParaRPr lang="cs-CZ" dirty="0"/>
          </a:p>
          <a:p>
            <a:pPr lvl="0"/>
            <a:r>
              <a:rPr lang="en-GB" dirty="0"/>
              <a:t>Little theory  </a:t>
            </a:r>
            <a:endParaRPr lang="cs-CZ" dirty="0"/>
          </a:p>
          <a:p>
            <a:pPr lvl="0"/>
            <a:r>
              <a:rPr lang="en-GB" b="1" dirty="0"/>
              <a:t>2 x </a:t>
            </a:r>
            <a:r>
              <a:rPr lang="cs-CZ" b="1" dirty="0" err="1"/>
              <a:t>presentations</a:t>
            </a:r>
            <a:r>
              <a:rPr lang="en-GB" dirty="0"/>
              <a:t>, different groups, each for </a:t>
            </a:r>
            <a:r>
              <a:rPr lang="cs-CZ" b="1" dirty="0"/>
              <a:t>20</a:t>
            </a:r>
            <a:r>
              <a:rPr lang="en-GB" b="1" dirty="0"/>
              <a:t> minutes</a:t>
            </a:r>
            <a:r>
              <a:rPr lang="en-GB" dirty="0"/>
              <a:t> in PPT</a:t>
            </a:r>
            <a:endParaRPr lang="cs-CZ" dirty="0"/>
          </a:p>
          <a:p>
            <a:pPr lvl="0"/>
            <a:r>
              <a:rPr lang="en-GB" dirty="0"/>
              <a:t>Questions &amp; Answers &amp; Comments, Discussion, additional work</a:t>
            </a:r>
            <a:endParaRPr lang="cs-CZ" dirty="0"/>
          </a:p>
          <a:p>
            <a:pPr lvl="0"/>
            <a:endParaRPr lang="cs-CZ" dirty="0"/>
          </a:p>
        </p:txBody>
      </p:sp>
      <p:sp>
        <p:nvSpPr>
          <p:cNvPr id="4" name="Obdélník 3">
            <a:extLst>
              <a:ext uri="{FF2B5EF4-FFF2-40B4-BE49-F238E27FC236}">
                <a16:creationId xmlns:a16="http://schemas.microsoft.com/office/drawing/2014/main" id="{F2823227-552F-4072-B651-6690E8F866E8}"/>
              </a:ext>
            </a:extLst>
          </p:cNvPr>
          <p:cNvSpPr/>
          <p:nvPr/>
        </p:nvSpPr>
        <p:spPr>
          <a:xfrm>
            <a:off x="1006622" y="5355902"/>
            <a:ext cx="5832648" cy="923330"/>
          </a:xfrm>
          <a:prstGeom prst="rect">
            <a:avLst/>
          </a:prstGeom>
        </p:spPr>
        <p:txBody>
          <a:bodyPr wrap="square">
            <a:spAutoFit/>
          </a:bodyPr>
          <a:lstStyle/>
          <a:p>
            <a:pPr lvl="0" algn="ctr"/>
            <a:r>
              <a:rPr lang="cs-CZ" dirty="0"/>
              <a:t>DETAILED INFORMATION IS AVAILABLE ON MOODLE IN THE FOLLOWING </a:t>
            </a:r>
            <a:r>
              <a:rPr lang="cs-CZ" b="1" dirty="0"/>
              <a:t>FILE</a:t>
            </a:r>
            <a:r>
              <a:rPr lang="cs-CZ" dirty="0"/>
              <a:t>: </a:t>
            </a:r>
          </a:p>
          <a:p>
            <a:pPr lvl="0" algn="ctr"/>
            <a:r>
              <a:rPr lang="en-GB" dirty="0">
                <a:highlight>
                  <a:srgbClr val="FFFF00"/>
                </a:highlight>
              </a:rPr>
              <a:t>Seminar requirements 202</a:t>
            </a:r>
            <a:r>
              <a:rPr lang="cs-CZ" dirty="0">
                <a:highlight>
                  <a:srgbClr val="FFFF00"/>
                </a:highlight>
              </a:rPr>
              <a:t>3</a:t>
            </a:r>
            <a:r>
              <a:rPr lang="en-GB" dirty="0">
                <a:highlight>
                  <a:srgbClr val="FFFF00"/>
                </a:highlight>
              </a:rPr>
              <a:t> – 202</a:t>
            </a:r>
            <a:r>
              <a:rPr lang="cs-CZ" dirty="0">
                <a:highlight>
                  <a:srgbClr val="FFFF00"/>
                </a:highlight>
              </a:rPr>
              <a:t>4 (</a:t>
            </a:r>
            <a:r>
              <a:rPr lang="cs-CZ" b="1" dirty="0" err="1">
                <a:highlight>
                  <a:srgbClr val="FFFF00"/>
                </a:highlight>
              </a:rPr>
              <a:t>see</a:t>
            </a:r>
            <a:r>
              <a:rPr lang="cs-CZ" b="1" dirty="0">
                <a:highlight>
                  <a:srgbClr val="FFFF00"/>
                </a:highlight>
              </a:rPr>
              <a:t> </a:t>
            </a:r>
            <a:r>
              <a:rPr lang="cs-CZ" b="1" dirty="0" err="1">
                <a:highlight>
                  <a:srgbClr val="FFFF00"/>
                </a:highlight>
              </a:rPr>
              <a:t>Moodle</a:t>
            </a:r>
            <a:r>
              <a:rPr lang="cs-CZ" dirty="0">
                <a:highlight>
                  <a:srgbClr val="FFFF00"/>
                </a:highlight>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6984776" cy="864096"/>
          </a:xfrm>
        </p:spPr>
        <p:txBody>
          <a:bodyPr/>
          <a:lstStyle/>
          <a:p>
            <a:r>
              <a:rPr lang="en-GB" dirty="0"/>
              <a:t>Demands and rules of the course</a:t>
            </a:r>
          </a:p>
        </p:txBody>
      </p:sp>
      <p:sp>
        <p:nvSpPr>
          <p:cNvPr id="3" name="Zástupný symbol pro obsah 2"/>
          <p:cNvSpPr>
            <a:spLocks noGrp="1"/>
          </p:cNvSpPr>
          <p:nvPr>
            <p:ph idx="1"/>
          </p:nvPr>
        </p:nvSpPr>
        <p:spPr>
          <a:xfrm>
            <a:off x="467544" y="1052736"/>
            <a:ext cx="6552728" cy="5688632"/>
          </a:xfrm>
        </p:spPr>
        <p:txBody>
          <a:bodyPr>
            <a:normAutofit/>
          </a:bodyPr>
          <a:lstStyle/>
          <a:p>
            <a:pPr lvl="0"/>
            <a:r>
              <a:rPr lang="en-GB" b="1" dirty="0"/>
              <a:t>Attendance</a:t>
            </a:r>
            <a:r>
              <a:rPr lang="en-GB" dirty="0"/>
              <a:t>. </a:t>
            </a:r>
            <a:r>
              <a:rPr lang="en-GB" dirty="0">
                <a:solidFill>
                  <a:srgbClr val="FF0000"/>
                </a:solidFill>
              </a:rPr>
              <a:t>One</a:t>
            </a:r>
            <a:r>
              <a:rPr lang="cs-CZ" dirty="0">
                <a:solidFill>
                  <a:srgbClr val="FF0000"/>
                </a:solidFill>
              </a:rPr>
              <a:t> (1)</a:t>
            </a:r>
            <a:r>
              <a:rPr lang="en-GB" dirty="0"/>
              <a:t> absence is allowed</a:t>
            </a:r>
            <a:r>
              <a:rPr lang="cs-CZ" dirty="0"/>
              <a:t>.</a:t>
            </a:r>
          </a:p>
          <a:p>
            <a:r>
              <a:rPr lang="en-GB" dirty="0"/>
              <a:t>Group presentation of the case study (in groups) </a:t>
            </a:r>
            <a:endParaRPr lang="cs-CZ" dirty="0"/>
          </a:p>
          <a:p>
            <a:pPr lvl="1"/>
            <a:r>
              <a:rPr lang="en-GB" sz="1400" dirty="0">
                <a:solidFill>
                  <a:srgbClr val="FF0000"/>
                </a:solidFill>
              </a:rPr>
              <a:t>Everyone takes part in the presentation</a:t>
            </a:r>
            <a:r>
              <a:rPr lang="cs-CZ" sz="1400" dirty="0">
                <a:solidFill>
                  <a:srgbClr val="FF0000"/>
                </a:solidFill>
              </a:rPr>
              <a:t> </a:t>
            </a:r>
            <a:r>
              <a:rPr lang="cs-CZ" sz="1400" dirty="0" err="1">
                <a:solidFill>
                  <a:srgbClr val="FF0000"/>
                </a:solidFill>
              </a:rPr>
              <a:t>preparation</a:t>
            </a:r>
            <a:r>
              <a:rPr lang="cs-CZ" sz="1400" dirty="0">
                <a:solidFill>
                  <a:srgbClr val="FF0000"/>
                </a:solidFill>
              </a:rPr>
              <a:t>, </a:t>
            </a:r>
          </a:p>
          <a:p>
            <a:pPr lvl="1"/>
            <a:r>
              <a:rPr lang="cs-CZ" sz="1400" dirty="0" err="1">
                <a:solidFill>
                  <a:srgbClr val="FF0000"/>
                </a:solidFill>
              </a:rPr>
              <a:t>Everyone</a:t>
            </a:r>
            <a:r>
              <a:rPr lang="cs-CZ" sz="1400" dirty="0">
                <a:solidFill>
                  <a:srgbClr val="FF0000"/>
                </a:solidFill>
              </a:rPr>
              <a:t> </a:t>
            </a:r>
            <a:r>
              <a:rPr lang="cs-CZ" sz="1400" dirty="0" err="1">
                <a:solidFill>
                  <a:srgbClr val="FF0000"/>
                </a:solidFill>
              </a:rPr>
              <a:t>contributes</a:t>
            </a:r>
            <a:r>
              <a:rPr lang="cs-CZ" sz="1400" dirty="0">
                <a:solidFill>
                  <a:srgbClr val="FF0000"/>
                </a:solidFill>
              </a:rPr>
              <a:t> to </a:t>
            </a:r>
            <a:r>
              <a:rPr lang="cs-CZ" sz="1400" dirty="0" err="1">
                <a:solidFill>
                  <a:srgbClr val="FF0000"/>
                </a:solidFill>
              </a:rPr>
              <a:t>the</a:t>
            </a:r>
            <a:r>
              <a:rPr lang="cs-CZ" sz="1400" dirty="0">
                <a:solidFill>
                  <a:srgbClr val="FF0000"/>
                </a:solidFill>
              </a:rPr>
              <a:t> PRESENTATION</a:t>
            </a:r>
          </a:p>
          <a:p>
            <a:pPr lvl="1"/>
            <a:r>
              <a:rPr lang="cs-CZ" sz="1400" dirty="0" err="1">
                <a:solidFill>
                  <a:srgbClr val="FF0000"/>
                </a:solidFill>
              </a:rPr>
              <a:t>Those</a:t>
            </a:r>
            <a:r>
              <a:rPr lang="cs-CZ" sz="1400" dirty="0">
                <a:solidFill>
                  <a:srgbClr val="FF0000"/>
                </a:solidFill>
              </a:rPr>
              <a:t>, </a:t>
            </a:r>
            <a:r>
              <a:rPr lang="cs-CZ" sz="1400" dirty="0" err="1">
                <a:solidFill>
                  <a:srgbClr val="FF0000"/>
                </a:solidFill>
              </a:rPr>
              <a:t>who</a:t>
            </a:r>
            <a:r>
              <a:rPr lang="cs-CZ" sz="1400" dirty="0">
                <a:solidFill>
                  <a:srgbClr val="FF0000"/>
                </a:solidFill>
              </a:rPr>
              <a:t> </a:t>
            </a:r>
            <a:r>
              <a:rPr lang="cs-CZ" sz="1400" dirty="0" err="1">
                <a:solidFill>
                  <a:srgbClr val="FF0000"/>
                </a:solidFill>
              </a:rPr>
              <a:t>will</a:t>
            </a:r>
            <a:r>
              <a:rPr lang="cs-CZ" sz="1400" dirty="0">
                <a:solidFill>
                  <a:srgbClr val="FF0000"/>
                </a:solidFill>
              </a:rPr>
              <a:t> </a:t>
            </a:r>
            <a:r>
              <a:rPr lang="cs-CZ" sz="1400" dirty="0" err="1">
                <a:solidFill>
                  <a:srgbClr val="FF0000"/>
                </a:solidFill>
              </a:rPr>
              <a:t>be</a:t>
            </a:r>
            <a:r>
              <a:rPr lang="cs-CZ" sz="1400" dirty="0">
                <a:solidFill>
                  <a:srgbClr val="FF0000"/>
                </a:solidFill>
              </a:rPr>
              <a:t> </a:t>
            </a:r>
            <a:r>
              <a:rPr lang="cs-CZ" sz="1400" dirty="0" err="1">
                <a:solidFill>
                  <a:srgbClr val="FF0000"/>
                </a:solidFill>
              </a:rPr>
              <a:t>indicated</a:t>
            </a:r>
            <a:r>
              <a:rPr lang="cs-CZ" sz="1400" dirty="0">
                <a:solidFill>
                  <a:srgbClr val="FF0000"/>
                </a:solidFill>
              </a:rPr>
              <a:t> by </a:t>
            </a:r>
            <a:r>
              <a:rPr lang="cs-CZ" sz="1400" dirty="0" err="1">
                <a:solidFill>
                  <a:srgbClr val="FF0000"/>
                </a:solidFill>
              </a:rPr>
              <a:t>other</a:t>
            </a:r>
            <a:r>
              <a:rPr lang="cs-CZ" sz="1400" dirty="0">
                <a:solidFill>
                  <a:srgbClr val="FF0000"/>
                </a:solidFill>
              </a:rPr>
              <a:t> </a:t>
            </a:r>
            <a:r>
              <a:rPr lang="cs-CZ" sz="1400" dirty="0" err="1">
                <a:solidFill>
                  <a:srgbClr val="FF0000"/>
                </a:solidFill>
              </a:rPr>
              <a:t>group</a:t>
            </a:r>
            <a:r>
              <a:rPr lang="cs-CZ" sz="1400" dirty="0">
                <a:solidFill>
                  <a:srgbClr val="FF0000"/>
                </a:solidFill>
              </a:rPr>
              <a:t> </a:t>
            </a:r>
            <a:r>
              <a:rPr lang="cs-CZ" sz="1400" dirty="0" err="1">
                <a:solidFill>
                  <a:srgbClr val="FF0000"/>
                </a:solidFill>
              </a:rPr>
              <a:t>members</a:t>
            </a:r>
            <a:r>
              <a:rPr lang="cs-CZ" sz="1400" dirty="0">
                <a:solidFill>
                  <a:srgbClr val="FF0000"/>
                </a:solidFill>
              </a:rPr>
              <a:t> as </a:t>
            </a:r>
            <a:r>
              <a:rPr lang="cs-CZ" sz="1400" dirty="0" err="1">
                <a:solidFill>
                  <a:srgbClr val="FF0000"/>
                </a:solidFill>
              </a:rPr>
              <a:t>reluctant</a:t>
            </a:r>
            <a:r>
              <a:rPr lang="cs-CZ" sz="1400" dirty="0">
                <a:solidFill>
                  <a:srgbClr val="FF0000"/>
                </a:solidFill>
              </a:rPr>
              <a:t> to </a:t>
            </a:r>
            <a:r>
              <a:rPr lang="cs-CZ" sz="1400" dirty="0" err="1">
                <a:solidFill>
                  <a:srgbClr val="FF0000"/>
                </a:solidFill>
              </a:rPr>
              <a:t>participate</a:t>
            </a:r>
            <a:r>
              <a:rPr lang="cs-CZ" sz="1400" dirty="0">
                <a:solidFill>
                  <a:srgbClr val="FF0000"/>
                </a:solidFill>
              </a:rPr>
              <a:t> </a:t>
            </a:r>
            <a:r>
              <a:rPr lang="cs-CZ" sz="1400" dirty="0" err="1">
                <a:solidFill>
                  <a:srgbClr val="FF0000"/>
                </a:solidFill>
              </a:rPr>
              <a:t>or</a:t>
            </a:r>
            <a:r>
              <a:rPr lang="cs-CZ" sz="1400" dirty="0">
                <a:solidFill>
                  <a:srgbClr val="FF0000"/>
                </a:solidFill>
              </a:rPr>
              <a:t> </a:t>
            </a:r>
            <a:r>
              <a:rPr lang="cs-CZ" sz="1400" dirty="0" err="1">
                <a:solidFill>
                  <a:srgbClr val="FF0000"/>
                </a:solidFill>
              </a:rPr>
              <a:t>contribute</a:t>
            </a:r>
            <a:r>
              <a:rPr lang="cs-CZ" sz="1400" dirty="0">
                <a:solidFill>
                  <a:srgbClr val="FF0000"/>
                </a:solidFill>
              </a:rPr>
              <a:t>, </a:t>
            </a:r>
            <a:r>
              <a:rPr lang="cs-CZ" sz="1400" dirty="0" err="1">
                <a:solidFill>
                  <a:srgbClr val="FF0000"/>
                </a:solidFill>
              </a:rPr>
              <a:t>will</a:t>
            </a:r>
            <a:r>
              <a:rPr lang="cs-CZ" sz="1400" dirty="0">
                <a:solidFill>
                  <a:srgbClr val="FF0000"/>
                </a:solidFill>
              </a:rPr>
              <a:t> not </a:t>
            </a:r>
            <a:r>
              <a:rPr lang="cs-CZ" sz="1400" dirty="0" err="1">
                <a:solidFill>
                  <a:srgbClr val="FF0000"/>
                </a:solidFill>
              </a:rPr>
              <a:t>be</a:t>
            </a:r>
            <a:r>
              <a:rPr lang="cs-CZ" sz="1400" dirty="0">
                <a:solidFill>
                  <a:srgbClr val="FF0000"/>
                </a:solidFill>
              </a:rPr>
              <a:t> </a:t>
            </a:r>
            <a:r>
              <a:rPr lang="cs-CZ" sz="1400" dirty="0" err="1">
                <a:solidFill>
                  <a:srgbClr val="FF0000"/>
                </a:solidFill>
              </a:rPr>
              <a:t>evaluated</a:t>
            </a:r>
            <a:r>
              <a:rPr lang="cs-CZ" sz="1400" dirty="0">
                <a:solidFill>
                  <a:srgbClr val="FF0000"/>
                </a:solidFill>
              </a:rPr>
              <a:t> </a:t>
            </a:r>
            <a:r>
              <a:rPr lang="cs-CZ" sz="1400" dirty="0" err="1">
                <a:solidFill>
                  <a:srgbClr val="FF0000"/>
                </a:solidFill>
              </a:rPr>
              <a:t>for</a:t>
            </a:r>
            <a:r>
              <a:rPr lang="cs-CZ" sz="1400" dirty="0">
                <a:solidFill>
                  <a:srgbClr val="FF0000"/>
                </a:solidFill>
              </a:rPr>
              <a:t> </a:t>
            </a:r>
            <a:r>
              <a:rPr lang="cs-CZ" sz="1400" dirty="0" err="1">
                <a:solidFill>
                  <a:srgbClr val="FF0000"/>
                </a:solidFill>
              </a:rPr>
              <a:t>presentation</a:t>
            </a:r>
            <a:endParaRPr lang="cs-CZ" dirty="0">
              <a:solidFill>
                <a:srgbClr val="FF0000"/>
              </a:solidFill>
            </a:endParaRPr>
          </a:p>
          <a:p>
            <a:pPr lvl="0"/>
            <a:r>
              <a:rPr lang="cs-CZ" dirty="0"/>
              <a:t>3 </a:t>
            </a:r>
            <a:r>
              <a:rPr lang="en-GB" dirty="0"/>
              <a:t>Tests</a:t>
            </a:r>
            <a:endParaRPr lang="cs-CZ" dirty="0"/>
          </a:p>
          <a:p>
            <a:pPr lvl="0"/>
            <a:r>
              <a:rPr lang="cs-CZ" dirty="0" err="1"/>
              <a:t>Mid</a:t>
            </a:r>
            <a:r>
              <a:rPr lang="cs-CZ" dirty="0"/>
              <a:t>-term </a:t>
            </a:r>
            <a:r>
              <a:rPr lang="cs-CZ" dirty="0" err="1"/>
              <a:t>essay</a:t>
            </a:r>
            <a:endParaRPr lang="cs-CZ" dirty="0"/>
          </a:p>
          <a:p>
            <a:pPr lvl="0"/>
            <a:r>
              <a:rPr lang="en-GB" dirty="0"/>
              <a:t>Study block attendance (</a:t>
            </a:r>
            <a:r>
              <a:rPr lang="en-GB" b="1" dirty="0">
                <a:solidFill>
                  <a:srgbClr val="FF0000"/>
                </a:solidFill>
              </a:rPr>
              <a:t>obligatory</a:t>
            </a:r>
            <a:r>
              <a:rPr lang="en-GB" dirty="0"/>
              <a:t>) with block homework done</a:t>
            </a:r>
            <a:endParaRPr lang="cs-CZ" dirty="0"/>
          </a:p>
          <a:p>
            <a:pPr lvl="0"/>
            <a:endParaRPr lang="cs-CZ" dirty="0"/>
          </a:p>
          <a:p>
            <a:pPr marL="0" indent="0" algn="ctr">
              <a:buNone/>
            </a:pPr>
            <a:r>
              <a:rPr lang="en-GB" dirty="0"/>
              <a:t>A student needs to receive at least </a:t>
            </a:r>
            <a:r>
              <a:rPr lang="en-GB" sz="2000" b="1" u="sng" dirty="0">
                <a:solidFill>
                  <a:srgbClr val="FF0000"/>
                </a:solidFill>
              </a:rPr>
              <a:t>2</a:t>
            </a:r>
            <a:r>
              <a:rPr lang="cs-CZ" sz="2000" b="1" u="sng" dirty="0">
                <a:solidFill>
                  <a:srgbClr val="FF0000"/>
                </a:solidFill>
              </a:rPr>
              <a:t>2</a:t>
            </a:r>
            <a:r>
              <a:rPr lang="en-GB" sz="2000" b="1" u="sng" dirty="0">
                <a:solidFill>
                  <a:srgbClr val="FF0000"/>
                </a:solidFill>
              </a:rPr>
              <a:t> POINTS</a:t>
            </a:r>
            <a:r>
              <a:rPr lang="en-GB" sz="2000" dirty="0">
                <a:solidFill>
                  <a:srgbClr val="FF0000"/>
                </a:solidFill>
              </a:rPr>
              <a:t> </a:t>
            </a:r>
            <a:r>
              <a:rPr lang="en-GB" dirty="0"/>
              <a:t>from seminars and </a:t>
            </a:r>
            <a:r>
              <a:rPr lang="en-GB" dirty="0">
                <a:solidFill>
                  <a:srgbClr val="FF0000"/>
                </a:solidFill>
              </a:rPr>
              <a:t>Moodle activities to be allowed to sit for the </a:t>
            </a:r>
            <a:r>
              <a:rPr lang="en-GB" b="1" dirty="0">
                <a:solidFill>
                  <a:srgbClr val="FF0000"/>
                </a:solidFill>
              </a:rPr>
              <a:t>EXAM</a:t>
            </a:r>
            <a:r>
              <a:rPr lang="cs-CZ" dirty="0"/>
              <a:t> </a:t>
            </a:r>
            <a:r>
              <a:rPr lang="cs-CZ" dirty="0">
                <a:solidFill>
                  <a:srgbClr val="FF0000"/>
                </a:solidFill>
              </a:rPr>
              <a:t>= 55%</a:t>
            </a:r>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88640"/>
            <a:ext cx="6347713" cy="1320800"/>
          </a:xfrm>
        </p:spPr>
        <p:txBody>
          <a:bodyPr/>
          <a:lstStyle/>
          <a:p>
            <a:r>
              <a:rPr lang="en-GB" b="1" dirty="0"/>
              <a:t>Attendance</a:t>
            </a:r>
          </a:p>
        </p:txBody>
      </p:sp>
      <p:sp>
        <p:nvSpPr>
          <p:cNvPr id="3" name="Zástupný symbol pro obsah 2"/>
          <p:cNvSpPr>
            <a:spLocks noGrp="1"/>
          </p:cNvSpPr>
          <p:nvPr>
            <p:ph idx="1"/>
          </p:nvPr>
        </p:nvSpPr>
        <p:spPr>
          <a:xfrm>
            <a:off x="609598" y="1340768"/>
            <a:ext cx="6914729" cy="5184576"/>
          </a:xfrm>
        </p:spPr>
        <p:txBody>
          <a:bodyPr>
            <a:normAutofit/>
          </a:bodyPr>
          <a:lstStyle/>
          <a:p>
            <a:pPr lvl="1"/>
            <a:r>
              <a:rPr lang="en-GB" sz="3200" dirty="0"/>
              <a:t>This means </a:t>
            </a:r>
            <a:r>
              <a:rPr lang="cs-CZ" sz="3200" dirty="0">
                <a:solidFill>
                  <a:srgbClr val="FF0000"/>
                </a:solidFill>
              </a:rPr>
              <a:t>1</a:t>
            </a:r>
            <a:r>
              <a:rPr lang="en-GB" sz="3200" dirty="0"/>
              <a:t> absence</a:t>
            </a:r>
            <a:r>
              <a:rPr lang="cs-CZ" sz="3200" dirty="0"/>
              <a:t>.</a:t>
            </a:r>
          </a:p>
          <a:p>
            <a:pPr lvl="1"/>
            <a:r>
              <a:rPr lang="en-GB" sz="3200" dirty="0"/>
              <a:t>In case of longer illness or any other problems, please keep in mind that you have to prove it</a:t>
            </a:r>
            <a:r>
              <a:rPr lang="cs-CZ" sz="3200" dirty="0"/>
              <a:t> (</a:t>
            </a:r>
            <a:r>
              <a:rPr lang="en-US" sz="3200" dirty="0"/>
              <a:t>e.g. by a </a:t>
            </a:r>
            <a:r>
              <a:rPr lang="en-US" sz="3200" dirty="0">
                <a:solidFill>
                  <a:srgbClr val="FF0000"/>
                </a:solidFill>
              </a:rPr>
              <a:t>medical certificate</a:t>
            </a:r>
            <a:r>
              <a:rPr lang="cs-CZ" sz="3200" dirty="0"/>
              <a:t>), </a:t>
            </a:r>
            <a:r>
              <a:rPr lang="cs-CZ" sz="3200" dirty="0" err="1"/>
              <a:t>this</a:t>
            </a:r>
            <a:r>
              <a:rPr lang="cs-CZ" sz="3200" dirty="0"/>
              <a:t> </a:t>
            </a:r>
            <a:r>
              <a:rPr lang="cs-CZ" sz="3200" dirty="0" err="1"/>
              <a:t>will</a:t>
            </a:r>
            <a:r>
              <a:rPr lang="cs-CZ" sz="3200" dirty="0"/>
              <a:t> </a:t>
            </a:r>
            <a:r>
              <a:rPr lang="cs-CZ" sz="3200" dirty="0" err="1"/>
              <a:t>be</a:t>
            </a:r>
            <a:r>
              <a:rPr lang="cs-CZ" sz="3200" dirty="0"/>
              <a:t> </a:t>
            </a:r>
            <a:r>
              <a:rPr lang="cs-CZ" sz="3200" dirty="0" err="1"/>
              <a:t>solved</a:t>
            </a:r>
            <a:r>
              <a:rPr lang="cs-CZ" sz="3200" dirty="0"/>
              <a:t> by management </a:t>
            </a:r>
            <a:r>
              <a:rPr lang="cs-CZ" sz="3200" dirty="0" err="1"/>
              <a:t>of</a:t>
            </a:r>
            <a:r>
              <a:rPr lang="cs-CZ" sz="3200" dirty="0"/>
              <a:t> </a:t>
            </a:r>
            <a:r>
              <a:rPr lang="cs-CZ" sz="3200" dirty="0" err="1"/>
              <a:t>the</a:t>
            </a:r>
            <a:r>
              <a:rPr lang="cs-CZ" sz="3200" dirty="0"/>
              <a:t> </a:t>
            </a:r>
            <a:r>
              <a:rPr lang="cs-CZ" sz="3200" dirty="0" err="1"/>
              <a:t>faculty</a:t>
            </a:r>
            <a:r>
              <a:rPr lang="cs-CZ" sz="3200" dirty="0"/>
              <a:t>.</a:t>
            </a:r>
          </a:p>
          <a:p>
            <a:pPr lvl="1"/>
            <a:r>
              <a:rPr lang="en-GB" sz="3200" dirty="0"/>
              <a:t>Foreign police / Embassy</a:t>
            </a:r>
            <a:r>
              <a:rPr lang="cs-CZ" sz="3200" dirty="0"/>
              <a:t> visit</a:t>
            </a:r>
            <a:r>
              <a:rPr lang="en-GB" sz="3200" dirty="0"/>
              <a:t> </a:t>
            </a:r>
            <a:r>
              <a:rPr lang="en-GB" sz="3200" dirty="0">
                <a:solidFill>
                  <a:srgbClr val="FF0000"/>
                </a:solidFill>
              </a:rPr>
              <a:t>are no excuses</a:t>
            </a:r>
            <a:r>
              <a:rPr lang="cs-CZ" sz="3200" dirty="0">
                <a:solidFill>
                  <a:srgbClr val="FF0000"/>
                </a:solidFill>
              </a:rPr>
              <a:t>.</a:t>
            </a:r>
            <a:endParaRPr lang="en-GB" sz="32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be3406ba28524ea25842b14dc7171cafb3f3ca"/>
</p:tagLst>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2001</Words>
  <Application>Microsoft Office PowerPoint</Application>
  <PresentationFormat>Předvádění na obrazovce (4:3)</PresentationFormat>
  <Paragraphs>285</Paragraphs>
  <Slides>33</Slides>
  <Notes>11</Notes>
  <HiddenSlides>1</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33</vt:i4>
      </vt:variant>
    </vt:vector>
  </HeadingPairs>
  <TitlesOfParts>
    <vt:vector size="40" baseType="lpstr">
      <vt:lpstr>Arial</vt:lpstr>
      <vt:lpstr>Calibri</vt:lpstr>
      <vt:lpstr>Symbol</vt:lpstr>
      <vt:lpstr>Times New Roman</vt:lpstr>
      <vt:lpstr>Trebuchet MS</vt:lpstr>
      <vt:lpstr>Wingdings 3</vt:lpstr>
      <vt:lpstr>Faseta</vt:lpstr>
      <vt:lpstr>Sustainable Growth and Economic Policy 2023-2024 =Seminar=</vt:lpstr>
      <vt:lpstr>MOODLE – PASS …. </vt:lpstr>
      <vt:lpstr>LECTURE PLAN</vt:lpstr>
      <vt:lpstr>Structure of seminar</vt:lpstr>
      <vt:lpstr>Teachers</vt:lpstr>
      <vt:lpstr>Preliminary seminar program</vt:lpstr>
      <vt:lpstr>Structure of seminar</vt:lpstr>
      <vt:lpstr>Demands and rules of the course</vt:lpstr>
      <vt:lpstr>Attendance</vt:lpstr>
      <vt:lpstr>Final evaluation </vt:lpstr>
      <vt:lpstr>Evaluation</vt:lpstr>
      <vt:lpstr>TESTS</vt:lpstr>
      <vt:lpstr>MID-TERM ESSAY</vt:lpstr>
      <vt:lpstr>PRESENTATION</vt:lpstr>
      <vt:lpstr>Project PRESENTATION</vt:lpstr>
      <vt:lpstr>Project PRESENTATION</vt:lpstr>
      <vt:lpstr>PRESENTATION</vt:lpstr>
      <vt:lpstr>Sources of Information and DATA</vt:lpstr>
      <vt:lpstr>Presentation TOPICS</vt:lpstr>
      <vt:lpstr>Presentation TOPICS</vt:lpstr>
      <vt:lpstr>Project selection</vt:lpstr>
      <vt:lpstr>ANY QUESTIONS?</vt:lpstr>
      <vt:lpstr>ECONOMIC POLICIES </vt:lpstr>
      <vt:lpstr>Economic Policies</vt:lpstr>
      <vt:lpstr>Economic Policies</vt:lpstr>
      <vt:lpstr>Actors of economic policies</vt:lpstr>
      <vt:lpstr>Relationship between aims and tools</vt:lpstr>
      <vt:lpstr>What does policymakers do:</vt:lpstr>
      <vt:lpstr>Tools</vt:lpstr>
      <vt:lpstr>After a while you will be divided into small groups  Listen carefully for your task.  10 min</vt:lpstr>
      <vt:lpstr>Duration of policies</vt:lpstr>
      <vt:lpstr>Scope</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Policies</dc:title>
  <dc:creator>Pavel Kotyza</dc:creator>
  <cp:keywords>Economic Policies</cp:keywords>
  <cp:lastModifiedBy>Maier Tomáš</cp:lastModifiedBy>
  <cp:revision>204</cp:revision>
  <cp:lastPrinted>2016-02-12T07:17:43Z</cp:lastPrinted>
  <dcterms:created xsi:type="dcterms:W3CDTF">2013-02-09T16:13:28Z</dcterms:created>
  <dcterms:modified xsi:type="dcterms:W3CDTF">2024-02-14T13:23:54Z</dcterms:modified>
</cp:coreProperties>
</file>