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71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79" r:id="rId26"/>
    <p:sldId id="283" r:id="rId27"/>
    <p:sldId id="284" r:id="rId28"/>
    <p:sldId id="280" r:id="rId29"/>
    <p:sldId id="285" r:id="rId30"/>
    <p:sldId id="281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67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59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8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67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4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6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66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54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26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44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DB67-DA9E-4DB5-872B-E9185D5F9DC2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E2D4C-7AAE-4557-BE58-E6AA3B65CE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0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Energetická politika</a:t>
            </a:r>
            <a:br>
              <a:rPr lang="cs-CZ" dirty="0"/>
            </a:br>
            <a:r>
              <a:rPr lang="cs-CZ" dirty="0"/>
              <a:t>Dopravní politika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Hospodářská politika a integrace</a:t>
            </a:r>
          </a:p>
        </p:txBody>
      </p:sp>
    </p:spTree>
    <p:extLst>
      <p:ext uri="{BB962C8B-B14F-4D97-AF65-F5344CB8AC3E}">
        <p14:creationId xmlns:p14="http://schemas.microsoft.com/office/powerpoint/2010/main" val="2254517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energetické politiky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Zabezpečit energetické dodávky</a:t>
            </a:r>
          </a:p>
          <a:p>
            <a:r>
              <a:rPr lang="cs-CZ" dirty="0"/>
              <a:t>Zajistit, aby ceny energií nebyly brzdou pro konkurenceschopnost</a:t>
            </a:r>
          </a:p>
          <a:p>
            <a:r>
              <a:rPr lang="cs-CZ" dirty="0"/>
              <a:t>Chránit životní prostředí a zejména bojovat proti klimatickým změnám</a:t>
            </a:r>
          </a:p>
          <a:p>
            <a:r>
              <a:rPr lang="cs-CZ" dirty="0"/>
              <a:t>Zdokonalit energetické sítě</a:t>
            </a:r>
          </a:p>
        </p:txBody>
      </p:sp>
    </p:spTree>
    <p:extLst>
      <p:ext uri="{BB962C8B-B14F-4D97-AF65-F5344CB8AC3E}">
        <p14:creationId xmlns:p14="http://schemas.microsoft.com/office/powerpoint/2010/main" val="45794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 energetické politiky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spotřeby o 1/5</a:t>
            </a:r>
          </a:p>
          <a:p>
            <a:r>
              <a:rPr lang="cs-CZ" dirty="0"/>
              <a:t>Horizont 2020</a:t>
            </a:r>
          </a:p>
          <a:p>
            <a:r>
              <a:rPr lang="cs-CZ" dirty="0"/>
              <a:t>Strukturální fondy</a:t>
            </a:r>
          </a:p>
        </p:txBody>
      </p:sp>
    </p:spTree>
    <p:extLst>
      <p:ext uri="{BB962C8B-B14F-4D97-AF65-F5344CB8AC3E}">
        <p14:creationId xmlns:p14="http://schemas.microsoft.com/office/powerpoint/2010/main" val="2168175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Průmysl</a:t>
            </a:r>
          </a:p>
          <a:p>
            <a:r>
              <a:rPr lang="cs-CZ" dirty="0"/>
              <a:t>Doprava</a:t>
            </a:r>
          </a:p>
          <a:p>
            <a:r>
              <a:rPr lang="cs-CZ" dirty="0"/>
              <a:t>Vytápění</a:t>
            </a:r>
          </a:p>
          <a:p>
            <a:r>
              <a:rPr lang="cs-CZ" dirty="0"/>
              <a:t>Osvětlení</a:t>
            </a:r>
          </a:p>
        </p:txBody>
      </p:sp>
    </p:spTree>
    <p:extLst>
      <p:ext uri="{BB962C8B-B14F-4D97-AF65-F5344CB8AC3E}">
        <p14:creationId xmlns:p14="http://schemas.microsoft.com/office/powerpoint/2010/main" val="3299357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Omezené</a:t>
            </a:r>
          </a:p>
          <a:p>
            <a:r>
              <a:rPr lang="cs-CZ" dirty="0"/>
              <a:t>Dopad na životní prostředí</a:t>
            </a:r>
          </a:p>
          <a:p>
            <a:r>
              <a:rPr lang="cs-CZ" dirty="0"/>
              <a:t>Energetická infrastruktura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446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Fosilní</a:t>
            </a:r>
          </a:p>
          <a:p>
            <a:r>
              <a:rPr lang="cs-CZ" dirty="0"/>
              <a:t>obnovitelné</a:t>
            </a:r>
          </a:p>
        </p:txBody>
      </p:sp>
    </p:spTree>
    <p:extLst>
      <p:ext uri="{BB962C8B-B14F-4D97-AF65-F5344CB8AC3E}">
        <p14:creationId xmlns:p14="http://schemas.microsoft.com/office/powerpoint/2010/main" val="412510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Fosilní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Ropa</a:t>
            </a:r>
          </a:p>
          <a:p>
            <a:r>
              <a:rPr lang="cs-CZ" dirty="0"/>
              <a:t>Zemní plyn</a:t>
            </a:r>
          </a:p>
          <a:p>
            <a:r>
              <a:rPr lang="cs-CZ" dirty="0"/>
              <a:t>Uhlí hnědé</a:t>
            </a:r>
          </a:p>
          <a:p>
            <a:r>
              <a:rPr lang="cs-CZ" dirty="0"/>
              <a:t>Uhlí černé</a:t>
            </a:r>
          </a:p>
          <a:p>
            <a:r>
              <a:rPr lang="cs-CZ" dirty="0"/>
              <a:t>Rašelina</a:t>
            </a:r>
          </a:p>
          <a:p>
            <a:r>
              <a:rPr lang="cs-CZ" dirty="0"/>
              <a:t>Jádro</a:t>
            </a:r>
          </a:p>
        </p:txBody>
      </p:sp>
    </p:spTree>
    <p:extLst>
      <p:ext uri="{BB962C8B-B14F-4D97-AF65-F5344CB8AC3E}">
        <p14:creationId xmlns:p14="http://schemas.microsoft.com/office/powerpoint/2010/main" val="1989624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Obnovitelné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Slunce</a:t>
            </a:r>
          </a:p>
          <a:p>
            <a:r>
              <a:rPr lang="cs-CZ" dirty="0"/>
              <a:t>Vítr</a:t>
            </a:r>
          </a:p>
          <a:p>
            <a:r>
              <a:rPr lang="cs-CZ" dirty="0"/>
              <a:t>Příliv</a:t>
            </a:r>
          </a:p>
          <a:p>
            <a:r>
              <a:rPr lang="cs-CZ" dirty="0"/>
              <a:t>Země</a:t>
            </a:r>
          </a:p>
          <a:p>
            <a:r>
              <a:rPr lang="cs-CZ" dirty="0"/>
              <a:t>Biomasa</a:t>
            </a:r>
          </a:p>
        </p:txBody>
      </p:sp>
    </p:spTree>
    <p:extLst>
      <p:ext uri="{BB962C8B-B14F-4D97-AF65-F5344CB8AC3E}">
        <p14:creationId xmlns:p14="http://schemas.microsoft.com/office/powerpoint/2010/main" val="1092757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Biomasa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Tuhá</a:t>
            </a:r>
          </a:p>
          <a:p>
            <a:r>
              <a:rPr lang="cs-CZ" dirty="0"/>
              <a:t>Kapalná</a:t>
            </a:r>
          </a:p>
          <a:p>
            <a:r>
              <a:rPr lang="cs-CZ" dirty="0"/>
              <a:t>Plynná</a:t>
            </a:r>
          </a:p>
        </p:txBody>
      </p:sp>
    </p:spTree>
    <p:extLst>
      <p:ext uri="{BB962C8B-B14F-4D97-AF65-F5344CB8AC3E}">
        <p14:creationId xmlns:p14="http://schemas.microsoft.com/office/powerpoint/2010/main" val="3690449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 dodávek</a:t>
            </a:r>
          </a:p>
          <a:p>
            <a:r>
              <a:rPr lang="cs-CZ" dirty="0"/>
              <a:t>Bezpečnost</a:t>
            </a:r>
          </a:p>
          <a:p>
            <a:r>
              <a:rPr lang="cs-CZ" dirty="0"/>
              <a:t>udržitelnost</a:t>
            </a:r>
          </a:p>
        </p:txBody>
      </p:sp>
    </p:spTree>
    <p:extLst>
      <p:ext uri="{BB962C8B-B14F-4D97-AF65-F5344CB8AC3E}">
        <p14:creationId xmlns:p14="http://schemas.microsoft.com/office/powerpoint/2010/main" val="949567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cíle EU (do r. 2020)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Snížit emise skleníkových plynů oproti roku 1990 alespoň o 20 % </a:t>
            </a:r>
          </a:p>
          <a:p>
            <a:r>
              <a:rPr lang="cs-CZ" dirty="0"/>
              <a:t>Získávat 20 % energie z obnovitelných zdrojů</a:t>
            </a:r>
          </a:p>
          <a:p>
            <a:r>
              <a:rPr lang="cs-CZ" dirty="0"/>
              <a:t>Zvýšit energetickou účinnost o 20 % </a:t>
            </a:r>
          </a:p>
        </p:txBody>
      </p:sp>
    </p:spTree>
    <p:extLst>
      <p:ext uri="{BB962C8B-B14F-4D97-AF65-F5344CB8AC3E}">
        <p14:creationId xmlns:p14="http://schemas.microsoft.com/office/powerpoint/2010/main" val="341751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500" dirty="0"/>
              <a:t>Formování jednotného energetického trhu</a:t>
            </a:r>
          </a:p>
          <a:p>
            <a:r>
              <a:rPr lang="cs-CZ" sz="3500" dirty="0"/>
              <a:t>Energetické vztahy se třetími zeměmi</a:t>
            </a:r>
          </a:p>
          <a:p>
            <a:r>
              <a:rPr lang="cs-CZ" sz="3500" dirty="0"/>
              <a:t>Později otázka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420699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roku 2030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Snížit emise skleníkových plynů o 40 %. </a:t>
            </a:r>
          </a:p>
          <a:p>
            <a:r>
              <a:rPr lang="cs-CZ" dirty="0"/>
              <a:t>Minimálně 27 % energie v EU z obnovitelných zdrojů</a:t>
            </a:r>
          </a:p>
          <a:p>
            <a:r>
              <a:rPr lang="cs-CZ" dirty="0"/>
              <a:t>Zvýšit energetickou účinnost o 27–30 %.</a:t>
            </a:r>
          </a:p>
          <a:p>
            <a:r>
              <a:rPr lang="cs-CZ" dirty="0"/>
              <a:t>Propojit elektrické rozvodné soustavy tak, aby bylo možné 15 % elektřiny vyrobené v EU dopravit do jiných zemí EU.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729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2050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80 % – 95 %</a:t>
            </a:r>
          </a:p>
        </p:txBody>
      </p:sp>
    </p:spTree>
    <p:extLst>
      <p:ext uri="{BB962C8B-B14F-4D97-AF65-F5344CB8AC3E}">
        <p14:creationId xmlns:p14="http://schemas.microsoft.com/office/powerpoint/2010/main" val="2567331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1990–2012 o 18 %</a:t>
            </a:r>
          </a:p>
          <a:p>
            <a:r>
              <a:rPr lang="cs-CZ" dirty="0"/>
              <a:t>OZE na 14,1 % v roce 2012</a:t>
            </a:r>
          </a:p>
          <a:p>
            <a:r>
              <a:rPr lang="cs-CZ" dirty="0"/>
              <a:t>OZE 2005 jen 8,5 %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600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Dopravní politika</a:t>
            </a:r>
          </a:p>
        </p:txBody>
      </p:sp>
    </p:spTree>
    <p:extLst>
      <p:ext uri="{BB962C8B-B14F-4D97-AF65-F5344CB8AC3E}">
        <p14:creationId xmlns:p14="http://schemas.microsoft.com/office/powerpoint/2010/main" val="3590916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9F119-2A2A-44DA-96F4-1A0C3B7D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A43E30-42E7-4186-AB25-D8EEE1502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Regionální disparity</a:t>
            </a:r>
          </a:p>
          <a:p>
            <a:r>
              <a:rPr lang="cs-CZ" dirty="0"/>
              <a:t>prohlubování integrace</a:t>
            </a:r>
          </a:p>
          <a:p>
            <a:r>
              <a:rPr lang="cs-CZ" dirty="0"/>
              <a:t>Blízkost hranic</a:t>
            </a:r>
          </a:p>
          <a:p>
            <a:r>
              <a:rPr lang="cs-CZ" dirty="0"/>
              <a:t>Prosazování svobod</a:t>
            </a:r>
          </a:p>
          <a:p>
            <a:r>
              <a:rPr lang="cs-CZ" dirty="0"/>
              <a:t>7 % HDP</a:t>
            </a:r>
          </a:p>
          <a:p>
            <a:r>
              <a:rPr lang="cs-CZ" dirty="0"/>
              <a:t>5 % zaměstnanost</a:t>
            </a:r>
          </a:p>
          <a:p>
            <a:r>
              <a:rPr lang="cs-CZ" dirty="0"/>
              <a:t>až 40 % veřejných rozpočtů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40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Problémové 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Konkurence</a:t>
            </a:r>
          </a:p>
          <a:p>
            <a:r>
              <a:rPr lang="cs-CZ" dirty="0"/>
              <a:t>Závislost na ropě</a:t>
            </a:r>
          </a:p>
          <a:p>
            <a:r>
              <a:rPr lang="cs-CZ" dirty="0"/>
              <a:t>Emise skleníkových plynů</a:t>
            </a:r>
          </a:p>
          <a:p>
            <a:r>
              <a:rPr lang="cs-CZ" dirty="0"/>
              <a:t>Přetížení</a:t>
            </a:r>
          </a:p>
          <a:p>
            <a:r>
              <a:rPr lang="cs-CZ" dirty="0"/>
              <a:t>Nerovnoměrný rozvoj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2487699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EAA77-5867-4AE9-ACE9-D61667719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19E705-4E83-484E-93EE-FB3C880EF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Římské smlouvy</a:t>
            </a:r>
          </a:p>
          <a:p>
            <a:r>
              <a:rPr lang="cs-CZ" dirty="0"/>
              <a:t>Zákaz diskriminace bez námořní a letecké</a:t>
            </a:r>
          </a:p>
          <a:p>
            <a:r>
              <a:rPr lang="cs-CZ" dirty="0"/>
              <a:t>JEA – zákaz diskriminace i tam</a:t>
            </a:r>
          </a:p>
          <a:p>
            <a:r>
              <a:rPr lang="cs-CZ" dirty="0"/>
              <a:t>2003: Otevření </a:t>
            </a:r>
            <a:r>
              <a:rPr lang="cs-CZ" dirty="0" err="1"/>
              <a:t>železice</a:t>
            </a:r>
            <a:r>
              <a:rPr lang="cs-CZ" dirty="0"/>
              <a:t> konkurenci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329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512E2-2570-4CC7-96F6-88F2CFF8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– do roku 2050 60 % snížení emisí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FE86FE-DB41-4F62-9A81-D53C19B54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 konvenčních aut ve městech</a:t>
            </a:r>
          </a:p>
          <a:p>
            <a:r>
              <a:rPr lang="cs-CZ" dirty="0"/>
              <a:t>40 % nízkouhlíkových paliv v letectví</a:t>
            </a:r>
          </a:p>
          <a:p>
            <a:r>
              <a:rPr lang="cs-CZ" dirty="0"/>
              <a:t>Snížení emisí o 40 % u lodí</a:t>
            </a:r>
          </a:p>
          <a:p>
            <a:r>
              <a:rPr lang="cs-CZ" dirty="0"/>
              <a:t>50 % přesun od osobní silniční k železniční a vodní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316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Úspěchy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prostředí</a:t>
            </a:r>
          </a:p>
          <a:p>
            <a:r>
              <a:rPr lang="cs-CZ" dirty="0"/>
              <a:t>Bezpečnost</a:t>
            </a:r>
          </a:p>
          <a:p>
            <a:r>
              <a:rPr lang="cs-CZ" dirty="0"/>
              <a:t>Znečištění</a:t>
            </a:r>
          </a:p>
          <a:p>
            <a:r>
              <a:rPr lang="cs-CZ" dirty="0"/>
              <a:t>Technologie</a:t>
            </a:r>
          </a:p>
          <a:p>
            <a:r>
              <a:rPr lang="cs-CZ" dirty="0"/>
              <a:t>Variabilita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940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C65FE-0888-4BA5-818D-480BFE2C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TEN-T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FE60EB-4B5A-4C14-A0B4-D77E85E59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Transevropská dopravní síť</a:t>
            </a:r>
          </a:p>
          <a:p>
            <a:r>
              <a:rPr lang="cs-CZ" dirty="0"/>
              <a:t>1993</a:t>
            </a:r>
          </a:p>
          <a:p>
            <a:r>
              <a:rPr lang="cs-CZ" dirty="0"/>
              <a:t>75 200 km silnic</a:t>
            </a:r>
          </a:p>
          <a:p>
            <a:r>
              <a:rPr lang="cs-CZ" dirty="0"/>
              <a:t>78 000 km železničních tratí</a:t>
            </a:r>
          </a:p>
          <a:p>
            <a:r>
              <a:rPr lang="cs-CZ" dirty="0"/>
              <a:t>330 letišť</a:t>
            </a:r>
          </a:p>
          <a:p>
            <a:r>
              <a:rPr lang="cs-CZ" dirty="0"/>
              <a:t>270 námořních přístavů</a:t>
            </a:r>
          </a:p>
          <a:p>
            <a:r>
              <a:rPr lang="cs-CZ"/>
              <a:t>210 vnitrozemských přístavů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41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ESUO</a:t>
            </a:r>
          </a:p>
          <a:p>
            <a:pPr>
              <a:buFontTx/>
              <a:buChar char="-"/>
            </a:pPr>
            <a:r>
              <a:rPr lang="cs-CZ" dirty="0"/>
              <a:t>1937 spotřeba energie z uhlí 87 %</a:t>
            </a:r>
          </a:p>
          <a:p>
            <a:pPr>
              <a:buFontTx/>
              <a:buChar char="-"/>
            </a:pPr>
            <a:r>
              <a:rPr lang="cs-CZ" dirty="0"/>
              <a:t>1950 – 81 %</a:t>
            </a:r>
          </a:p>
          <a:p>
            <a:pPr>
              <a:buFontTx/>
              <a:buChar char="-"/>
            </a:pPr>
            <a:r>
              <a:rPr lang="cs-CZ" dirty="0"/>
              <a:t>1955 – 74 %</a:t>
            </a:r>
          </a:p>
          <a:p>
            <a:r>
              <a:rPr lang="cs-CZ" dirty="0" err="1"/>
              <a:t>Euroatom</a:t>
            </a:r>
            <a:endParaRPr lang="cs-CZ" dirty="0"/>
          </a:p>
          <a:p>
            <a:r>
              <a:rPr lang="cs-CZ" dirty="0"/>
              <a:t>První energetická krize</a:t>
            </a:r>
          </a:p>
          <a:p>
            <a:r>
              <a:rPr lang="cs-CZ" dirty="0"/>
              <a:t>Stagflace</a:t>
            </a:r>
          </a:p>
          <a:p>
            <a:r>
              <a:rPr lang="cs-CZ" dirty="0"/>
              <a:t>Druhý ropný šok</a:t>
            </a:r>
          </a:p>
        </p:txBody>
      </p:sp>
    </p:spTree>
    <p:extLst>
      <p:ext uri="{BB962C8B-B14F-4D97-AF65-F5344CB8AC3E}">
        <p14:creationId xmlns:p14="http://schemas.microsoft.com/office/powerpoint/2010/main" val="3570127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Letecká</a:t>
            </a:r>
          </a:p>
          <a:p>
            <a:r>
              <a:rPr lang="cs-CZ" dirty="0"/>
              <a:t>Silniční</a:t>
            </a:r>
          </a:p>
          <a:p>
            <a:r>
              <a:rPr lang="cs-CZ" dirty="0"/>
              <a:t>Železniční</a:t>
            </a:r>
          </a:p>
          <a:p>
            <a:r>
              <a:rPr lang="cs-CZ" dirty="0"/>
              <a:t>Námořní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64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ergytrendsinsider.com/wp-content/uploads/2012/06/Oil-Consumption.png?00cfb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47" y="37074"/>
            <a:ext cx="10014438" cy="682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02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conographics.files.wordpress.com/2012/11/oil-consumption-as-percentage-of-world-to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93" y="0"/>
            <a:ext cx="10480431" cy="685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39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r.nlh1.com/images/bpsw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83" y="-4928"/>
            <a:ext cx="10093569" cy="686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47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387"/>
            <a:ext cx="12218797" cy="403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4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806" y="0"/>
            <a:ext cx="4891447" cy="673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5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Euroatom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Vysoký úřad</a:t>
            </a:r>
          </a:p>
          <a:p>
            <a:r>
              <a:rPr lang="cs-CZ" dirty="0"/>
              <a:t>Rada</a:t>
            </a:r>
          </a:p>
          <a:p>
            <a:r>
              <a:rPr lang="cs-CZ" dirty="0"/>
              <a:t>Parlament</a:t>
            </a:r>
          </a:p>
          <a:p>
            <a:r>
              <a:rPr lang="cs-CZ" i="1" dirty="0"/>
              <a:t>Soudní dvůr</a:t>
            </a:r>
          </a:p>
          <a:p>
            <a:r>
              <a:rPr lang="cs-CZ" i="1" dirty="0"/>
              <a:t>Dvůr auditorů</a:t>
            </a:r>
          </a:p>
        </p:txBody>
      </p:sp>
    </p:spTree>
    <p:extLst>
      <p:ext uri="{BB962C8B-B14F-4D97-AF65-F5344CB8AC3E}">
        <p14:creationId xmlns:p14="http://schemas.microsoft.com/office/powerpoint/2010/main" val="3053387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380</Words>
  <Application>Microsoft Office PowerPoint</Application>
  <PresentationFormat>Širokoúhlá obrazovka</PresentationFormat>
  <Paragraphs>122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Energetická politika Dopravní politika</vt:lpstr>
      <vt:lpstr>Historie I.</vt:lpstr>
      <vt:lpstr>Historie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Euroatom</vt:lpstr>
      <vt:lpstr>Cíle energetické politiky EU</vt:lpstr>
      <vt:lpstr>Hlavní cíl energetické politiky EU</vt:lpstr>
      <vt:lpstr>Energetická politika</vt:lpstr>
      <vt:lpstr>Energetické zdroje</vt:lpstr>
      <vt:lpstr>Energetické zdroje</vt:lpstr>
      <vt:lpstr>Fosilní</vt:lpstr>
      <vt:lpstr>Obnovitelné</vt:lpstr>
      <vt:lpstr>Biomasa</vt:lpstr>
      <vt:lpstr>Cíle</vt:lpstr>
      <vt:lpstr>Konkrétní cíle EU (do r. 2020)</vt:lpstr>
      <vt:lpstr>Do roku 2030</vt:lpstr>
      <vt:lpstr>2050</vt:lpstr>
      <vt:lpstr>Realita</vt:lpstr>
      <vt:lpstr>Dopravní politika</vt:lpstr>
      <vt:lpstr>Důvody</vt:lpstr>
      <vt:lpstr>Problémové okruhy</vt:lpstr>
      <vt:lpstr>Historie</vt:lpstr>
      <vt:lpstr>Cíle – do roku 2050 60 % snížení emisí</vt:lpstr>
      <vt:lpstr>Úspěchy</vt:lpstr>
      <vt:lpstr>TEN-T</vt:lpstr>
      <vt:lpstr>konkurence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Energetická politika</dc:title>
  <dc:creator>maier</dc:creator>
  <cp:lastModifiedBy>Uživatel systému Windows</cp:lastModifiedBy>
  <cp:revision>17</cp:revision>
  <dcterms:created xsi:type="dcterms:W3CDTF">2016-02-12T13:22:53Z</dcterms:created>
  <dcterms:modified xsi:type="dcterms:W3CDTF">2020-04-04T13:49:34Z</dcterms:modified>
</cp:coreProperties>
</file>