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56"/>
  </p:notesMasterIdLst>
  <p:sldIdLst>
    <p:sldId id="256" r:id="rId2"/>
    <p:sldId id="258" r:id="rId3"/>
    <p:sldId id="279" r:id="rId4"/>
    <p:sldId id="280" r:id="rId5"/>
    <p:sldId id="259" r:id="rId6"/>
    <p:sldId id="281" r:id="rId7"/>
    <p:sldId id="282" r:id="rId8"/>
    <p:sldId id="283" r:id="rId9"/>
    <p:sldId id="284" r:id="rId10"/>
    <p:sldId id="257" r:id="rId11"/>
    <p:sldId id="285" r:id="rId12"/>
    <p:sldId id="260" r:id="rId13"/>
    <p:sldId id="286" r:id="rId14"/>
    <p:sldId id="287" r:id="rId15"/>
    <p:sldId id="261" r:id="rId16"/>
    <p:sldId id="288" r:id="rId17"/>
    <p:sldId id="262" r:id="rId18"/>
    <p:sldId id="289" r:id="rId19"/>
    <p:sldId id="290" r:id="rId20"/>
    <p:sldId id="291" r:id="rId21"/>
    <p:sldId id="292" r:id="rId22"/>
    <p:sldId id="293" r:id="rId23"/>
    <p:sldId id="294" r:id="rId24"/>
    <p:sldId id="263" r:id="rId25"/>
    <p:sldId id="296" r:id="rId26"/>
    <p:sldId id="295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97" r:id="rId38"/>
    <p:sldId id="298" r:id="rId39"/>
    <p:sldId id="299" r:id="rId40"/>
    <p:sldId id="300" r:id="rId41"/>
    <p:sldId id="276" r:id="rId42"/>
    <p:sldId id="301" r:id="rId43"/>
    <p:sldId id="302" r:id="rId44"/>
    <p:sldId id="303" r:id="rId45"/>
    <p:sldId id="275" r:id="rId46"/>
    <p:sldId id="278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277" r:id="rId55"/>
  </p:sldIdLst>
  <p:sldSz cx="12192000" cy="6858000"/>
  <p:notesSz cx="6858000" cy="9144000"/>
  <p:defaultTextStyle>
    <a:defPPr>
      <a:defRPr lang="c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6"/>
    <p:restoredTop sz="94730"/>
  </p:normalViewPr>
  <p:slideViewPr>
    <p:cSldViewPr snapToGrid="0" snapToObjects="1">
      <p:cViewPr>
        <p:scale>
          <a:sx n="130" d="100"/>
          <a:sy n="130" d="100"/>
        </p:scale>
        <p:origin x="2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EF6CF-A987-8245-8D66-75D7936A2100}" type="datetimeFigureOut">
              <a:rPr lang="cs-US" smtClean="0"/>
              <a:t>5/6/22</a:t>
            </a:fld>
            <a:endParaRPr lang="cs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B6A61-2A37-9A49-B7C7-49FADCB8E351}" type="slidenum">
              <a:rPr lang="cs-US" smtClean="0"/>
              <a:t>‹#›</a:t>
            </a:fld>
            <a:endParaRPr lang="cs-US"/>
          </a:p>
        </p:txBody>
      </p:sp>
    </p:spTree>
    <p:extLst>
      <p:ext uri="{BB962C8B-B14F-4D97-AF65-F5344CB8AC3E}">
        <p14:creationId xmlns:p14="http://schemas.microsoft.com/office/powerpoint/2010/main" val="298285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B6A61-2A37-9A49-B7C7-49FADCB8E351}" type="slidenum">
              <a:rPr lang="cs-US" smtClean="0"/>
              <a:t>1</a:t>
            </a:fld>
            <a:endParaRPr lang="cs-US"/>
          </a:p>
        </p:txBody>
      </p:sp>
    </p:spTree>
    <p:extLst>
      <p:ext uri="{BB962C8B-B14F-4D97-AF65-F5344CB8AC3E}">
        <p14:creationId xmlns:p14="http://schemas.microsoft.com/office/powerpoint/2010/main" val="322282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5/6/22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48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1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2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4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4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4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5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6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8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5/6/22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5/6/22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14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lné vystřelení břečťanový ponechá ve zdi růst">
            <a:extLst>
              <a:ext uri="{FF2B5EF4-FFF2-40B4-BE49-F238E27FC236}">
                <a16:creationId xmlns:a16="http://schemas.microsoft.com/office/drawing/2014/main" id="{C6713DD2-419A-247E-2707-4AB9F3FF5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4" r="19090" b="-1"/>
          <a:stretch/>
        </p:blipFill>
        <p:spPr>
          <a:xfrm>
            <a:off x="-1" y="10"/>
            <a:ext cx="7456513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2E3D21-62E3-3191-AF98-09999DD47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8633" y="1247140"/>
            <a:ext cx="3608208" cy="3450844"/>
          </a:xfrm>
        </p:spPr>
        <p:txBody>
          <a:bodyPr>
            <a:normAutofit fontScale="90000"/>
          </a:bodyPr>
          <a:lstStyle/>
          <a:p>
            <a:r>
              <a:rPr lang="cs-CZ" sz="4800" dirty="0"/>
              <a:t>Amazonie: </a:t>
            </a:r>
            <a:r>
              <a:rPr lang="cs-CZ" sz="4800" b="0" dirty="0"/>
              <a:t>Poslední ráj na Zemi nebo výtvor člověka?</a:t>
            </a:r>
            <a:endParaRPr lang="cs-US" sz="4800" b="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568932-CA7F-3D00-7456-D5027BB6D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8633" y="4818126"/>
            <a:ext cx="3608208" cy="1268984"/>
          </a:xfrm>
        </p:spPr>
        <p:txBody>
          <a:bodyPr>
            <a:normAutofit/>
          </a:bodyPr>
          <a:lstStyle/>
          <a:p>
            <a:r>
              <a:rPr lang="cs-US" b="1" dirty="0"/>
              <a:t>Jakub Horák</a:t>
            </a:r>
          </a:p>
        </p:txBody>
      </p:sp>
    </p:spTree>
    <p:extLst>
      <p:ext uri="{BB962C8B-B14F-4D97-AF65-F5344CB8AC3E}">
        <p14:creationId xmlns:p14="http://schemas.microsoft.com/office/powerpoint/2010/main" val="3778133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A8DDA3-B4FC-D445-AA06-C92ABAE24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88543" y="5476671"/>
            <a:ext cx="2770698" cy="138132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D0692D-A304-5E4A-BCD9-C00690321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88542" y="4101177"/>
            <a:ext cx="1373567" cy="275682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1D360A-C65F-166C-0C9A-FD1F09F6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4" y="455362"/>
            <a:ext cx="6402596" cy="1550419"/>
          </a:xfrm>
        </p:spPr>
        <p:txBody>
          <a:bodyPr>
            <a:normAutofit/>
          </a:bodyPr>
          <a:lstStyle/>
          <a:p>
            <a:r>
              <a:rPr lang="cs-US" dirty="0"/>
              <a:t>První ráj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2F71B51-A7F7-F9C4-9296-9A1466598EED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11" name="Obrázek 10" descr="Obsah obrázku text, exteriér, osoba, zelenina&#10;&#10;Popis byl vytvořen automaticky">
            <a:extLst>
              <a:ext uri="{FF2B5EF4-FFF2-40B4-BE49-F238E27FC236}">
                <a16:creationId xmlns:a16="http://schemas.microsoft.com/office/drawing/2014/main" id="{2D1AD3A4-916E-2613-C2CF-0D279391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69" y="781604"/>
            <a:ext cx="2061483" cy="27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9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D360A-C65F-166C-0C9A-FD1F09F6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4" y="455362"/>
            <a:ext cx="6402596" cy="1550419"/>
          </a:xfrm>
        </p:spPr>
        <p:txBody>
          <a:bodyPr>
            <a:normAutofit/>
          </a:bodyPr>
          <a:lstStyle/>
          <a:p>
            <a:r>
              <a:rPr lang="cs-US" dirty="0"/>
              <a:t>První ráj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0E88C6-AC73-1FF0-697B-55D69766B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44" y="2160016"/>
            <a:ext cx="6402596" cy="3926152"/>
          </a:xfrm>
        </p:spPr>
        <p:txBody>
          <a:bodyPr>
            <a:normAutofit/>
          </a:bodyPr>
          <a:lstStyle/>
          <a:p>
            <a:r>
              <a:rPr lang="cs-CZ" i="1" dirty="0"/>
              <a:t>„</a:t>
            </a:r>
            <a:r>
              <a:rPr lang="cs-CZ" b="1" i="1" dirty="0"/>
              <a:t>Předkolumbovská Amerika </a:t>
            </a:r>
            <a:r>
              <a:rPr lang="cs-CZ" i="1" dirty="0"/>
              <a:t>byla stále </a:t>
            </a:r>
            <a:r>
              <a:rPr lang="cs-CZ" b="1" i="1" dirty="0"/>
              <a:t>prvním</a:t>
            </a:r>
            <a:r>
              <a:rPr lang="cs-CZ" i="1" dirty="0"/>
              <a:t> rájem, panenským přírodním královstvím. </a:t>
            </a:r>
            <a:r>
              <a:rPr lang="cs-CZ" b="1" i="1" dirty="0"/>
              <a:t>Původní obyvatelé</a:t>
            </a:r>
            <a:r>
              <a:rPr lang="cs-CZ" i="1" dirty="0"/>
              <a:t> byli </a:t>
            </a:r>
            <a:r>
              <a:rPr lang="cs-CZ" b="1" i="1" dirty="0"/>
              <a:t>součástí krajiny</a:t>
            </a:r>
            <a:r>
              <a:rPr lang="cs-CZ" i="1" dirty="0"/>
              <a:t>, </a:t>
            </a:r>
            <a:r>
              <a:rPr lang="cs-CZ" b="1" i="1" dirty="0"/>
              <a:t>žili</a:t>
            </a:r>
            <a:r>
              <a:rPr lang="cs-CZ" i="1" dirty="0"/>
              <a:t> s ní </a:t>
            </a:r>
            <a:r>
              <a:rPr lang="cs-CZ" b="1" i="1" dirty="0"/>
              <a:t>v souladu </a:t>
            </a:r>
            <a:r>
              <a:rPr lang="cs-CZ" i="1" dirty="0"/>
              <a:t>jako přirozené prvky ekosféry. Jejich svět, nový svět Kolumbův, byl </a:t>
            </a:r>
            <a:r>
              <a:rPr lang="cs-CZ" b="1" i="1" dirty="0"/>
              <a:t>světem jen neznatelně narušený člověkem</a:t>
            </a:r>
            <a:r>
              <a:rPr lang="cs-CZ" i="1" dirty="0"/>
              <a:t>.“</a:t>
            </a:r>
          </a:p>
          <a:p>
            <a:pPr marL="0" indent="0" algn="r">
              <a:buNone/>
            </a:pPr>
            <a:r>
              <a:rPr lang="cs-CZ" dirty="0" err="1"/>
              <a:t>Stanwyn</a:t>
            </a:r>
            <a:r>
              <a:rPr lang="cs-CZ" dirty="0"/>
              <a:t> </a:t>
            </a:r>
            <a:r>
              <a:rPr lang="cs-CZ" dirty="0" err="1"/>
              <a:t>Shelter</a:t>
            </a:r>
            <a:r>
              <a:rPr lang="cs-CZ" dirty="0"/>
              <a:t> (1991)</a:t>
            </a:r>
            <a:endParaRPr lang="cs-US" dirty="0"/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2F71B51-A7F7-F9C4-9296-9A1466598EED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11" name="Obrázek 10" descr="Obsah obrázku text, exteriér, osoba, zelenina&#10;&#10;Popis byl vytvořen automaticky">
            <a:extLst>
              <a:ext uri="{FF2B5EF4-FFF2-40B4-BE49-F238E27FC236}">
                <a16:creationId xmlns:a16="http://schemas.microsoft.com/office/drawing/2014/main" id="{2D1AD3A4-916E-2613-C2CF-0D279391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569" y="781604"/>
            <a:ext cx="2061483" cy="27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57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5258D-6D8F-7845-D6CF-0EBFDE1F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Padělaný ráj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25C1D30-0793-0273-3835-BC86F54865FC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10655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5258D-6D8F-7845-D6CF-0EBFDE1F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Padělaný ráj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BDB235-974B-BF83-7BC2-FE6D2989C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7469793" cy="3926152"/>
          </a:xfrm>
        </p:spPr>
        <p:txBody>
          <a:bodyPr/>
          <a:lstStyle/>
          <a:p>
            <a:r>
              <a:rPr lang="cs-US" dirty="0"/>
              <a:t>Jedna z prvních zmínek 1957, geograf </a:t>
            </a:r>
            <a:r>
              <a:rPr lang="cs-CZ" dirty="0"/>
              <a:t>Carl </a:t>
            </a:r>
            <a:r>
              <a:rPr lang="cs-US" dirty="0"/>
              <a:t>Sauer.</a:t>
            </a:r>
          </a:p>
          <a:p>
            <a:endParaRPr lang="cs-US" dirty="0"/>
          </a:p>
          <a:p>
            <a:endParaRPr lang="cs-US" dirty="0"/>
          </a:p>
          <a:p>
            <a:endParaRPr lang="cs-US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5E3616F-F4D8-8C77-93A0-849582E9D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650" y="1687071"/>
            <a:ext cx="2470838" cy="12213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EC61675-9D7D-7834-C183-A1A4236E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888" y="2908399"/>
            <a:ext cx="7086600" cy="5842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37C9F7F-82E2-A75A-F919-0B9256E2B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087" y="875247"/>
            <a:ext cx="1228563" cy="2033152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25C1D30-0793-0273-3835-BC86F54865FC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60888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5258D-6D8F-7845-D6CF-0EBFDE1F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Padělaný ráj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BDB235-974B-BF83-7BC2-FE6D2989C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7469793" cy="3926152"/>
          </a:xfrm>
        </p:spPr>
        <p:txBody>
          <a:bodyPr/>
          <a:lstStyle/>
          <a:p>
            <a:r>
              <a:rPr lang="cs-US" dirty="0"/>
              <a:t>Jedna z prvních zmínek 1957, geograf </a:t>
            </a:r>
            <a:r>
              <a:rPr lang="cs-CZ" dirty="0"/>
              <a:t>Carl </a:t>
            </a:r>
            <a:r>
              <a:rPr lang="cs-US" dirty="0"/>
              <a:t>Sauer.</a:t>
            </a:r>
          </a:p>
          <a:p>
            <a:r>
              <a:rPr lang="cs-US" dirty="0"/>
              <a:t> Na přelomu 60. a 70. let sílí názory o tom, že Amazonie nebyla pralesem bez lidí .</a:t>
            </a:r>
          </a:p>
          <a:p>
            <a:endParaRPr lang="cs-US" dirty="0"/>
          </a:p>
        </p:txBody>
      </p:sp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2D0F0D81-EC8E-730F-CE70-BBE685F84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987" y="1012722"/>
            <a:ext cx="3710140" cy="424016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25C1D30-0793-0273-3835-BC86F54865FC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835538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D40D60-A371-3746-AE79-A8A0DA64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5EC29A-9786-924D-875A-91FAF9B1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BE27C52-B3A5-1EF2-EB2E-337D5FBF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Padělaný ráj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546E6D9C-3A6D-D699-DF77-31882062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9623954" cy="315184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B58E1533-28D1-CDE4-73C8-72CC1EF3ADE2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70337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E27C52-B3A5-1EF2-EB2E-337D5FBF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Padělaný ráj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D30FD2-3A29-A75B-D1AB-EA263079D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264729" cy="1883335"/>
          </a:xfrm>
        </p:spPr>
        <p:txBody>
          <a:bodyPr>
            <a:normAutofit fontScale="70000" lnSpcReduction="20000"/>
          </a:bodyPr>
          <a:lstStyle/>
          <a:p>
            <a:r>
              <a:rPr lang="cs-CZ" i="1" dirty="0"/>
              <a:t>„Existují podstatné důkazy, že krajina na počátku 16. století byla téměř všude </a:t>
            </a:r>
            <a:r>
              <a:rPr lang="cs-CZ" b="1" i="1" dirty="0"/>
              <a:t>polidštěnou krajinou</a:t>
            </a:r>
            <a:r>
              <a:rPr lang="cs-CZ" i="1" dirty="0"/>
              <a:t>. </a:t>
            </a:r>
            <a:r>
              <a:rPr lang="cs-CZ" b="1" i="1" dirty="0"/>
              <a:t>Lidská populace</a:t>
            </a:r>
            <a:r>
              <a:rPr lang="cs-CZ" i="1" dirty="0"/>
              <a:t> byly </a:t>
            </a:r>
            <a:r>
              <a:rPr lang="cs-CZ" b="1" i="1" dirty="0"/>
              <a:t>obrovská</a:t>
            </a:r>
            <a:r>
              <a:rPr lang="cs-CZ" i="1" dirty="0"/>
              <a:t>. Byla ovlivněna dřevinná skladba lesů a jejich zvěře, vytvořeny pastviny a místy byla silná eroze. </a:t>
            </a:r>
            <a:r>
              <a:rPr lang="cs-CZ" b="1" i="1" dirty="0"/>
              <a:t>Zemní práce, silnice, pole a osady byly všudypřítomné</a:t>
            </a:r>
            <a:r>
              <a:rPr lang="cs-CZ" i="1" dirty="0"/>
              <a:t>.“</a:t>
            </a:r>
          </a:p>
          <a:p>
            <a:pPr marL="0" indent="0" algn="r">
              <a:buNone/>
            </a:pPr>
            <a:r>
              <a:rPr lang="cs-US" dirty="0"/>
              <a:t>William Denevan (1992)</a:t>
            </a:r>
            <a:endParaRPr lang="cs-US" i="1" dirty="0"/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546E6D9C-3A6D-D699-DF77-31882062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9623954" cy="315184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B58E1533-28D1-CDE4-73C8-72CC1EF3ADE2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540893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07D40D60-A371-3746-AE79-A8A0DA64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525EC29A-9786-924D-875A-91FAF9B1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49595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61265F1-B599-E990-6ADF-28E20D4E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795290" cy="2240498"/>
          </a:xfrm>
        </p:spPr>
        <p:txBody>
          <a:bodyPr>
            <a:normAutofit/>
          </a:bodyPr>
          <a:lstStyle/>
          <a:p>
            <a:r>
              <a:rPr lang="cs-CZ" sz="1600" dirty="0"/>
              <a:t>-12 000 1. objev Ameriky člověkem.</a:t>
            </a:r>
          </a:p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4EABAE-78C5-E376-92E2-DAF86B3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5410892" cy="3151845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623600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61265F1-B599-E990-6ADF-28E20D4E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795290" cy="2240498"/>
          </a:xfrm>
        </p:spPr>
        <p:txBody>
          <a:bodyPr>
            <a:normAutofit/>
          </a:bodyPr>
          <a:lstStyle/>
          <a:p>
            <a:r>
              <a:rPr lang="cs-CZ" sz="1600" dirty="0"/>
              <a:t>-12 000 1. objev Ameriky člověkem.</a:t>
            </a:r>
          </a:p>
          <a:p>
            <a:r>
              <a:rPr lang="cs-CZ" sz="1600" dirty="0"/>
              <a:t>10. století 2. objev Vikingy (</a:t>
            </a:r>
            <a:r>
              <a:rPr lang="cs-CZ" sz="1600" dirty="0" err="1"/>
              <a:t>Leif</a:t>
            </a:r>
            <a:r>
              <a:rPr lang="cs-CZ" sz="1600" dirty="0"/>
              <a:t> </a:t>
            </a:r>
            <a:r>
              <a:rPr lang="cs-CZ" sz="1600" dirty="0" err="1"/>
              <a:t>Erikson</a:t>
            </a:r>
            <a:r>
              <a:rPr lang="cs-CZ" sz="1600" dirty="0"/>
              <a:t>).</a:t>
            </a:r>
          </a:p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4EABAE-78C5-E376-92E2-DAF86B3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5410892" cy="3151845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7" name="Obrázek 6" descr="Obsah obrázku voda, exteriér, skála, raft&#10;&#10;Popis byl vytvořen automaticky">
            <a:extLst>
              <a:ext uri="{FF2B5EF4-FFF2-40B4-BE49-F238E27FC236}">
                <a16:creationId xmlns:a16="http://schemas.microsoft.com/office/drawing/2014/main" id="{392AEF76-701B-A2A5-2FE1-3FB7DF8B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15" y="295171"/>
            <a:ext cx="4260429" cy="22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3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76DB20-378C-2A35-8D42-A283B313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4018219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3400"/>
              <a:t>Amazonská nížina (Amazonie)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4CB78-E472-4A04-3041-51B3BBA8C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4018219" cy="3926152"/>
          </a:xfrm>
        </p:spPr>
        <p:txBody>
          <a:bodyPr>
            <a:normAutofit/>
          </a:bodyPr>
          <a:lstStyle/>
          <a:p>
            <a:r>
              <a:rPr lang="cs-CZ" dirty="0"/>
              <a:t>Povodí řeky </a:t>
            </a:r>
            <a:r>
              <a:rPr lang="cs-CZ" b="1" dirty="0"/>
              <a:t>Amazonky</a:t>
            </a:r>
            <a:r>
              <a:rPr lang="cs-CZ" dirty="0"/>
              <a:t> a jejích přítoků.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FA1A30-3E15-AF9E-589D-BA1EA5EC8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27367" b="-2"/>
          <a:stretch/>
        </p:blipFill>
        <p:spPr bwMode="auto">
          <a:xfrm>
            <a:off x="6038059" y="565150"/>
            <a:ext cx="5588782" cy="57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27D9F9-DD9D-5A02-3FA4-C081DB47F0E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270657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61265F1-B599-E990-6ADF-28E20D4E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795290" cy="2240498"/>
          </a:xfrm>
        </p:spPr>
        <p:txBody>
          <a:bodyPr>
            <a:normAutofit/>
          </a:bodyPr>
          <a:lstStyle/>
          <a:p>
            <a:r>
              <a:rPr lang="cs-CZ" sz="1600" dirty="0"/>
              <a:t>-12 000 1. objev Ameriky člověkem.</a:t>
            </a:r>
          </a:p>
          <a:p>
            <a:r>
              <a:rPr lang="cs-CZ" sz="1600" dirty="0"/>
              <a:t>10. století 2. objev Vikingy (</a:t>
            </a:r>
            <a:r>
              <a:rPr lang="cs-CZ" sz="1600" dirty="0" err="1"/>
              <a:t>Leif</a:t>
            </a:r>
            <a:r>
              <a:rPr lang="cs-CZ" sz="1600" dirty="0"/>
              <a:t> </a:t>
            </a:r>
            <a:r>
              <a:rPr lang="cs-CZ" sz="1600" dirty="0" err="1"/>
              <a:t>Erikson</a:t>
            </a:r>
            <a:r>
              <a:rPr lang="cs-CZ" sz="1600" dirty="0"/>
              <a:t>).</a:t>
            </a:r>
          </a:p>
          <a:p>
            <a:r>
              <a:rPr lang="cs-CZ" sz="1600" dirty="0"/>
              <a:t>14. století 3. objev Italy (uvádí </a:t>
            </a:r>
            <a:r>
              <a:rPr lang="cs-CZ" sz="1600" dirty="0" err="1"/>
              <a:t>Galvaneus</a:t>
            </a:r>
            <a:r>
              <a:rPr lang="cs-CZ" sz="1600" dirty="0"/>
              <a:t>).</a:t>
            </a:r>
          </a:p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4EABAE-78C5-E376-92E2-DAF86B3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5410892" cy="3151845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7" name="Obrázek 6" descr="Obsah obrázku voda, exteriér, skála, raft&#10;&#10;Popis byl vytvořen automaticky">
            <a:extLst>
              <a:ext uri="{FF2B5EF4-FFF2-40B4-BE49-F238E27FC236}">
                <a16:creationId xmlns:a16="http://schemas.microsoft.com/office/drawing/2014/main" id="{392AEF76-701B-A2A5-2FE1-3FB7DF8B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15" y="295171"/>
            <a:ext cx="4260429" cy="22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47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61265F1-B599-E990-6ADF-28E20D4E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795290" cy="2240498"/>
          </a:xfrm>
        </p:spPr>
        <p:txBody>
          <a:bodyPr>
            <a:normAutofit/>
          </a:bodyPr>
          <a:lstStyle/>
          <a:p>
            <a:r>
              <a:rPr lang="cs-CZ" sz="1600" dirty="0"/>
              <a:t>-12 000 1. objev Ameriky člověkem.</a:t>
            </a:r>
          </a:p>
          <a:p>
            <a:r>
              <a:rPr lang="cs-CZ" sz="1600" dirty="0"/>
              <a:t>10. století 2. objev Vikingy (</a:t>
            </a:r>
            <a:r>
              <a:rPr lang="cs-CZ" sz="1600" dirty="0" err="1"/>
              <a:t>Leif</a:t>
            </a:r>
            <a:r>
              <a:rPr lang="cs-CZ" sz="1600" dirty="0"/>
              <a:t> </a:t>
            </a:r>
            <a:r>
              <a:rPr lang="cs-CZ" sz="1600" dirty="0" err="1"/>
              <a:t>Erikson</a:t>
            </a:r>
            <a:r>
              <a:rPr lang="cs-CZ" sz="1600" dirty="0"/>
              <a:t>).</a:t>
            </a:r>
          </a:p>
          <a:p>
            <a:r>
              <a:rPr lang="cs-CZ" sz="1600" dirty="0"/>
              <a:t>14. století 3. objev Italy (uvádí </a:t>
            </a:r>
            <a:r>
              <a:rPr lang="cs-CZ" sz="1600" dirty="0" err="1"/>
              <a:t>Galvaneus</a:t>
            </a:r>
            <a:r>
              <a:rPr lang="cs-CZ" sz="1600" dirty="0"/>
              <a:t>).</a:t>
            </a:r>
          </a:p>
          <a:p>
            <a:r>
              <a:rPr lang="cs-CZ" sz="1600" dirty="0"/>
              <a:t>1492 4. objev Španěly (Kryštof Kolumbus).</a:t>
            </a:r>
          </a:p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4EABAE-78C5-E376-92E2-DAF86B3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5410892" cy="3151845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7" name="Obrázek 6" descr="Obsah obrázku voda, exteriér, skála, raft&#10;&#10;Popis byl vytvořen automaticky">
            <a:extLst>
              <a:ext uri="{FF2B5EF4-FFF2-40B4-BE49-F238E27FC236}">
                <a16:creationId xmlns:a16="http://schemas.microsoft.com/office/drawing/2014/main" id="{392AEF76-701B-A2A5-2FE1-3FB7DF8B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15" y="295171"/>
            <a:ext cx="4260429" cy="2240498"/>
          </a:xfrm>
          <a:prstGeom prst="rect">
            <a:avLst/>
          </a:prstGeom>
        </p:spPr>
      </p:pic>
      <p:pic>
        <p:nvPicPr>
          <p:cNvPr id="11" name="Obrázek 10" descr="Obsah obrázku text, tkanina&#10;&#10;Popis byl vytvořen automaticky">
            <a:extLst>
              <a:ext uri="{FF2B5EF4-FFF2-40B4-BE49-F238E27FC236}">
                <a16:creationId xmlns:a16="http://schemas.microsoft.com/office/drawing/2014/main" id="{E312B4AC-121B-5192-6A2A-56B0882A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94" y="1952507"/>
            <a:ext cx="3625702" cy="1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1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61265F1-B599-E990-6ADF-28E20D4E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795290" cy="2240498"/>
          </a:xfrm>
        </p:spPr>
        <p:txBody>
          <a:bodyPr>
            <a:normAutofit/>
          </a:bodyPr>
          <a:lstStyle/>
          <a:p>
            <a:r>
              <a:rPr lang="cs-CZ" sz="1600" dirty="0"/>
              <a:t>-12 000 1. objev Ameriky člověkem.</a:t>
            </a:r>
          </a:p>
          <a:p>
            <a:r>
              <a:rPr lang="cs-CZ" sz="1600" dirty="0"/>
              <a:t>10. století 2. objev Vikingy (</a:t>
            </a:r>
            <a:r>
              <a:rPr lang="cs-CZ" sz="1600" dirty="0" err="1"/>
              <a:t>Leif</a:t>
            </a:r>
            <a:r>
              <a:rPr lang="cs-CZ" sz="1600" dirty="0"/>
              <a:t> </a:t>
            </a:r>
            <a:r>
              <a:rPr lang="cs-CZ" sz="1600" dirty="0" err="1"/>
              <a:t>Erikson</a:t>
            </a:r>
            <a:r>
              <a:rPr lang="cs-CZ" sz="1600" dirty="0"/>
              <a:t>).</a:t>
            </a:r>
          </a:p>
          <a:p>
            <a:r>
              <a:rPr lang="cs-CZ" sz="1600" dirty="0"/>
              <a:t>14. století 3. objev Italy (uvádí </a:t>
            </a:r>
            <a:r>
              <a:rPr lang="cs-CZ" sz="1600" dirty="0" err="1"/>
              <a:t>Galvaneus</a:t>
            </a:r>
            <a:r>
              <a:rPr lang="cs-CZ" sz="1600" dirty="0"/>
              <a:t>).</a:t>
            </a:r>
          </a:p>
          <a:p>
            <a:r>
              <a:rPr lang="cs-CZ" sz="1600" dirty="0"/>
              <a:t>1492 4. objev Španěly (Kryštof Kolumbus).</a:t>
            </a:r>
          </a:p>
          <a:p>
            <a:r>
              <a:rPr lang="cs-CZ" sz="1600" dirty="0"/>
              <a:t>16. století trvalá kolonizace. Amazonie – Portugalci.</a:t>
            </a:r>
          </a:p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4EABAE-78C5-E376-92E2-DAF86B3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5410892" cy="3151845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7" name="Obrázek 6" descr="Obsah obrázku voda, exteriér, skála, raft&#10;&#10;Popis byl vytvořen automaticky">
            <a:extLst>
              <a:ext uri="{FF2B5EF4-FFF2-40B4-BE49-F238E27FC236}">
                <a16:creationId xmlns:a16="http://schemas.microsoft.com/office/drawing/2014/main" id="{392AEF76-701B-A2A5-2FE1-3FB7DF8B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15" y="295171"/>
            <a:ext cx="4260429" cy="2240498"/>
          </a:xfrm>
          <a:prstGeom prst="rect">
            <a:avLst/>
          </a:prstGeom>
        </p:spPr>
      </p:pic>
      <p:pic>
        <p:nvPicPr>
          <p:cNvPr id="11" name="Obrázek 10" descr="Obsah obrázku text, tkanina&#10;&#10;Popis byl vytvořen automaticky">
            <a:extLst>
              <a:ext uri="{FF2B5EF4-FFF2-40B4-BE49-F238E27FC236}">
                <a16:creationId xmlns:a16="http://schemas.microsoft.com/office/drawing/2014/main" id="{E312B4AC-121B-5192-6A2A-56B0882A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94" y="1952507"/>
            <a:ext cx="3625702" cy="1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8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0ED45-52A2-8CC1-3E1F-9B39E2F3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Krok zpět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D61265F1-B599-E990-6ADF-28E20D4E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795290" cy="224049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-12 000 1. objev Ameriky člověkem.</a:t>
            </a:r>
          </a:p>
          <a:p>
            <a:r>
              <a:rPr lang="cs-CZ" dirty="0"/>
              <a:t>10. století 2. objev Vikingy (</a:t>
            </a:r>
            <a:r>
              <a:rPr lang="cs-CZ" dirty="0" err="1"/>
              <a:t>Leif</a:t>
            </a:r>
            <a:r>
              <a:rPr lang="cs-CZ" dirty="0"/>
              <a:t> </a:t>
            </a:r>
            <a:r>
              <a:rPr lang="cs-CZ" dirty="0" err="1"/>
              <a:t>Erikson</a:t>
            </a:r>
            <a:r>
              <a:rPr lang="cs-CZ" dirty="0"/>
              <a:t>).</a:t>
            </a:r>
          </a:p>
          <a:p>
            <a:r>
              <a:rPr lang="cs-CZ" dirty="0"/>
              <a:t>14. století 3. objev Italy (uvádí </a:t>
            </a:r>
            <a:r>
              <a:rPr lang="cs-CZ" dirty="0" err="1"/>
              <a:t>Galvaneus</a:t>
            </a:r>
            <a:r>
              <a:rPr lang="cs-CZ" dirty="0"/>
              <a:t>).</a:t>
            </a:r>
          </a:p>
          <a:p>
            <a:r>
              <a:rPr lang="cs-CZ" dirty="0"/>
              <a:t>1492 4. objev Španěly (Kryštof Kolumbus).</a:t>
            </a:r>
          </a:p>
          <a:p>
            <a:r>
              <a:rPr lang="cs-CZ" dirty="0"/>
              <a:t>16. století trvalá kolonizace. Amazonie – Portugalci.</a:t>
            </a:r>
          </a:p>
          <a:p>
            <a:r>
              <a:rPr lang="cs-CZ" dirty="0"/>
              <a:t>19. století první nezávislé státy.</a:t>
            </a:r>
          </a:p>
          <a:p>
            <a:endParaRPr lang="cs-CZ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4EABAE-78C5-E376-92E2-DAF86B3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5410892" cy="3151845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4BC72BA8-38F9-A7F4-AE91-843B8B9B4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7" name="Obrázek 6" descr="Obsah obrázku voda, exteriér, skála, raft&#10;&#10;Popis byl vytvořen automaticky">
            <a:extLst>
              <a:ext uri="{FF2B5EF4-FFF2-40B4-BE49-F238E27FC236}">
                <a16:creationId xmlns:a16="http://schemas.microsoft.com/office/drawing/2014/main" id="{392AEF76-701B-A2A5-2FE1-3FB7DF8B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15" y="295171"/>
            <a:ext cx="4260429" cy="2240498"/>
          </a:xfrm>
          <a:prstGeom prst="rect">
            <a:avLst/>
          </a:prstGeom>
        </p:spPr>
      </p:pic>
      <p:pic>
        <p:nvPicPr>
          <p:cNvPr id="11" name="Obrázek 10" descr="Obsah obrázku text, tkanina&#10;&#10;Popis byl vytvořen automaticky">
            <a:extLst>
              <a:ext uri="{FF2B5EF4-FFF2-40B4-BE49-F238E27FC236}">
                <a16:creationId xmlns:a16="http://schemas.microsoft.com/office/drawing/2014/main" id="{E312B4AC-121B-5192-6A2A-56B0882A7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294" y="1952507"/>
            <a:ext cx="3625702" cy="19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06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oblouk, strop, oltář&#10;&#10;Popis byl vytvořen automaticky">
            <a:extLst>
              <a:ext uri="{FF2B5EF4-FFF2-40B4-BE49-F238E27FC236}">
                <a16:creationId xmlns:a16="http://schemas.microsoft.com/office/drawing/2014/main" id="{8B12FA3C-B234-D246-7B66-39F9424E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r="28215" b="-2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4B80AE-B94F-D3CC-4BED-5BE55DD6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62" y="455362"/>
            <a:ext cx="6881728" cy="1550419"/>
          </a:xfrm>
        </p:spPr>
        <p:txBody>
          <a:bodyPr>
            <a:normAutofit/>
          </a:bodyPr>
          <a:lstStyle/>
          <a:p>
            <a:r>
              <a:rPr lang="cs-US" dirty="0"/>
              <a:t>Hučící lidský úl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ED0752-3A09-E703-93DB-F7687C22A21C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963582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blouk, strop, oltář&#10;&#10;Popis byl vytvořen automaticky">
            <a:extLst>
              <a:ext uri="{FF2B5EF4-FFF2-40B4-BE49-F238E27FC236}">
                <a16:creationId xmlns:a16="http://schemas.microsoft.com/office/drawing/2014/main" id="{8B12FA3C-B234-D246-7B66-39F9424E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r="28215" b="-2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4B80AE-B94F-D3CC-4BED-5BE55DD6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62" y="455362"/>
            <a:ext cx="6881728" cy="1550419"/>
          </a:xfrm>
        </p:spPr>
        <p:txBody>
          <a:bodyPr>
            <a:normAutofit/>
          </a:bodyPr>
          <a:lstStyle/>
          <a:p>
            <a:r>
              <a:rPr lang="cs-US" dirty="0"/>
              <a:t>Hučící lidský úl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ED0752-3A09-E703-93DB-F7687C22A21C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CF4DA626-1009-90AA-2CAE-E1FBE90CD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362" y="2160016"/>
            <a:ext cx="6881728" cy="3926152"/>
          </a:xfrm>
        </p:spPr>
        <p:txBody>
          <a:bodyPr>
            <a:normAutofit/>
          </a:bodyPr>
          <a:lstStyle/>
          <a:p>
            <a:r>
              <a:rPr lang="cs-CZ" i="1" dirty="0"/>
              <a:t>„Vše, co bylo objeveno až do roku 1549, bylo </a:t>
            </a:r>
            <a:r>
              <a:rPr lang="cs-CZ" b="1" i="1" dirty="0"/>
              <a:t>plné lidí </a:t>
            </a:r>
            <a:r>
              <a:rPr lang="cs-CZ" i="1" dirty="0"/>
              <a:t>tak</a:t>
            </a:r>
            <a:r>
              <a:rPr lang="cs-CZ" b="1" i="1" dirty="0"/>
              <a:t> </a:t>
            </a:r>
            <a:r>
              <a:rPr lang="cs-CZ" i="1" dirty="0"/>
              <a:t>jako včelí úl, takže se zdá, jako by Bůh umístil </a:t>
            </a:r>
            <a:r>
              <a:rPr lang="cs-CZ" b="1" i="1" dirty="0"/>
              <a:t>všechny</a:t>
            </a:r>
            <a:r>
              <a:rPr lang="cs-CZ" i="1" dirty="0"/>
              <a:t> nebo větší část celé lidské rasy </a:t>
            </a:r>
            <a:r>
              <a:rPr lang="cs-CZ" b="1" i="1" dirty="0"/>
              <a:t>do této země</a:t>
            </a:r>
            <a:r>
              <a:rPr lang="cs-CZ" i="1" dirty="0"/>
              <a:t>.“</a:t>
            </a:r>
            <a:endParaRPr lang="cs-US" i="1" dirty="0"/>
          </a:p>
          <a:p>
            <a:pPr marL="0" indent="0" algn="r">
              <a:buNone/>
            </a:pPr>
            <a:r>
              <a:rPr lang="cs-CZ" dirty="0"/>
              <a:t>Bartoloměj de las </a:t>
            </a:r>
            <a:r>
              <a:rPr lang="cs-CZ" dirty="0" err="1"/>
              <a:t>Casas</a:t>
            </a:r>
            <a:r>
              <a:rPr lang="cs-CZ" dirty="0"/>
              <a:t> (kněz žijící v 15. a 16. století)</a:t>
            </a:r>
          </a:p>
          <a:p>
            <a:pPr marL="0" indent="0" algn="r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01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oblouk, strop, oltář&#10;&#10;Popis byl vytvořen automaticky">
            <a:extLst>
              <a:ext uri="{FF2B5EF4-FFF2-40B4-BE49-F238E27FC236}">
                <a16:creationId xmlns:a16="http://schemas.microsoft.com/office/drawing/2014/main" id="{8B12FA3C-B234-D246-7B66-39F9424E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0" t="28961" r="28215" b="33691"/>
          <a:stretch/>
        </p:blipFill>
        <p:spPr>
          <a:xfrm>
            <a:off x="0" y="-1"/>
            <a:ext cx="4651228" cy="25613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4B80AE-B94F-D3CC-4BED-5BE55DD6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62" y="455362"/>
            <a:ext cx="6881728" cy="1550419"/>
          </a:xfrm>
        </p:spPr>
        <p:txBody>
          <a:bodyPr>
            <a:normAutofit/>
          </a:bodyPr>
          <a:lstStyle/>
          <a:p>
            <a:r>
              <a:rPr lang="cs-US" dirty="0"/>
              <a:t>Hučící lidský úl</a:t>
            </a:r>
            <a:br>
              <a:rPr lang="cs-US" dirty="0"/>
            </a:br>
            <a:r>
              <a:rPr lang="cs-US" dirty="0"/>
              <a:t>vs. </a:t>
            </a:r>
            <a:r>
              <a:rPr lang="cs-CZ" dirty="0"/>
              <a:t>P</a:t>
            </a:r>
            <a:r>
              <a:rPr lang="cs-US" dirty="0"/>
              <a:t>rvní ráj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745FD3-40F2-8AAC-1234-83FA70E5D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362" y="2160016"/>
            <a:ext cx="6881728" cy="3926152"/>
          </a:xfr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„Vše, co bylo objeveno až do roku 1549, bylo </a:t>
            </a:r>
            <a:r>
              <a:rPr lang="cs-CZ" b="1" i="1" dirty="0"/>
              <a:t>plné lidí tak jako včelí úl</a:t>
            </a:r>
            <a:r>
              <a:rPr lang="cs-CZ" i="1" dirty="0"/>
              <a:t>, takže se zdá, jako by Bůh umístil všechny nebo větší část celé lidské rasy do této země.“</a:t>
            </a:r>
            <a:endParaRPr lang="cs-US" i="1" dirty="0"/>
          </a:p>
          <a:p>
            <a:pPr marL="0" indent="0" algn="r">
              <a:buNone/>
            </a:pPr>
            <a:r>
              <a:rPr lang="cs-CZ" dirty="0"/>
              <a:t>Bartoloměj de las </a:t>
            </a:r>
            <a:r>
              <a:rPr lang="cs-CZ" dirty="0" err="1"/>
              <a:t>Casas</a:t>
            </a:r>
            <a:r>
              <a:rPr lang="cs-CZ" dirty="0"/>
              <a:t> (kněz žijící v 15. a 16. století)</a:t>
            </a:r>
          </a:p>
          <a:p>
            <a:r>
              <a:rPr lang="cs-CZ" i="1" dirty="0"/>
              <a:t>Předkolumbovská Amerika byla stále prvním rájem, </a:t>
            </a:r>
            <a:r>
              <a:rPr lang="cs-CZ" b="1" i="1" dirty="0"/>
              <a:t>panenským přírodním královstvím</a:t>
            </a:r>
            <a:r>
              <a:rPr lang="cs-CZ" i="1" dirty="0"/>
              <a:t>. Původní obyvatelé byli součástí krajiny, žili s ní v souladu jako přirozené prvky ekosféry. Jejich svět, nový svět Kolumbův, byl světem jen neznatelně narušený člověkem.“</a:t>
            </a:r>
          </a:p>
          <a:p>
            <a:pPr marL="0" indent="0" algn="r">
              <a:buNone/>
            </a:pPr>
            <a:r>
              <a:rPr lang="cs-CZ" dirty="0" err="1"/>
              <a:t>Stanwyn</a:t>
            </a:r>
            <a:r>
              <a:rPr lang="cs-CZ" dirty="0"/>
              <a:t> </a:t>
            </a:r>
            <a:r>
              <a:rPr lang="cs-CZ" dirty="0" err="1"/>
              <a:t>Shelter</a:t>
            </a:r>
            <a:r>
              <a:rPr lang="cs-CZ" dirty="0"/>
              <a:t> (botanik žijící v 20. a 21. století)</a:t>
            </a:r>
            <a:endParaRPr lang="cs-US" dirty="0"/>
          </a:p>
          <a:p>
            <a:pPr marL="0" indent="0" algn="r">
              <a:buNone/>
            </a:pPr>
            <a:r>
              <a:rPr lang="cs-CZ" dirty="0"/>
              <a:t>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2ED0752-3A09-E703-93DB-F7687C22A21C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9" name="Obrázek 8" descr="Obsah obrázku exteriér, osoba, strom, stojící&#10;&#10;Popis byl vytvořen automaticky">
            <a:extLst>
              <a:ext uri="{FF2B5EF4-FFF2-40B4-BE49-F238E27FC236}">
                <a16:creationId xmlns:a16="http://schemas.microsoft.com/office/drawing/2014/main" id="{6588D076-E472-8F06-E972-2B369A268F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" r="16598" b="37348"/>
          <a:stretch/>
        </p:blipFill>
        <p:spPr>
          <a:xfrm>
            <a:off x="0" y="2561313"/>
            <a:ext cx="4651228" cy="42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9658D9-83AA-0979-CBF0-4D898CF4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5729" y="455362"/>
            <a:ext cx="3378671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3700" dirty="0"/>
              <a:t>Důkazy proti pralesu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FF0003E-28FD-F8B9-C522-AE967D9D1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267" y="1357002"/>
            <a:ext cx="6109027" cy="4352681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7AE2EB18-7657-9B87-394D-E51903C25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705" y="3152260"/>
            <a:ext cx="4015044" cy="1100763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0054DB12-D2A6-9F91-B71C-D03C0CEB2206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150224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 descr="Obsah obrázku exteriér, země, špína, rostlina&#10;&#10;Popis byl vytvořen automaticky">
            <a:extLst>
              <a:ext uri="{FF2B5EF4-FFF2-40B4-BE49-F238E27FC236}">
                <a16:creationId xmlns:a16="http://schemas.microsoft.com/office/drawing/2014/main" id="{FD74C597-9D49-EB21-93AB-B5B050E6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9" r="6287"/>
          <a:stretch/>
        </p:blipFill>
        <p:spPr>
          <a:xfrm>
            <a:off x="20" y="1"/>
            <a:ext cx="7531588" cy="6858000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E2C2A7-DD26-A458-1AF8-8B7942BA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462" y="455362"/>
            <a:ext cx="3683467" cy="1550419"/>
          </a:xfrm>
        </p:spPr>
        <p:txBody>
          <a:bodyPr>
            <a:normAutofit/>
          </a:bodyPr>
          <a:lstStyle/>
          <a:p>
            <a:r>
              <a:rPr lang="cs-CZ" sz="4100" dirty="0"/>
              <a:t>Důkaz 1: </a:t>
            </a:r>
            <a:r>
              <a:rPr lang="cs-CZ" sz="4100" b="0" dirty="0"/>
              <a:t>Původ p</a:t>
            </a:r>
            <a:r>
              <a:rPr lang="cs-US" sz="4100" b="0" dirty="0"/>
              <a:t>lodin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1DE117-5145-E666-0ED6-13D1D0B4F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8462" y="2160016"/>
            <a:ext cx="3683467" cy="3926152"/>
          </a:xfrm>
        </p:spPr>
        <p:txBody>
          <a:bodyPr>
            <a:normAutofit/>
          </a:bodyPr>
          <a:lstStyle/>
          <a:p>
            <a:r>
              <a:rPr lang="cs-CZ" sz="2000"/>
              <a:t>Kakao (kakaovník pravý)</a:t>
            </a:r>
          </a:p>
          <a:p>
            <a:r>
              <a:rPr lang="cs-CZ" sz="2000"/>
              <a:t>Para ořechy (juvie ztepilá)</a:t>
            </a:r>
          </a:p>
          <a:p>
            <a:r>
              <a:rPr lang="cs-CZ" sz="2000"/>
              <a:t>M</a:t>
            </a:r>
            <a:r>
              <a:rPr lang="cs-US" sz="2000"/>
              <a:t>aniok (maniok jedlý)</a:t>
            </a:r>
          </a:p>
          <a:p>
            <a:r>
              <a:rPr lang="cs-CZ" sz="2000"/>
              <a:t>Arašídy (podzemnice olejná)</a:t>
            </a:r>
            <a:endParaRPr lang="cs-US" sz="2000"/>
          </a:p>
          <a:p>
            <a:r>
              <a:rPr lang="cs-CZ" sz="2000"/>
              <a:t>…</a:t>
            </a:r>
          </a:p>
          <a:p>
            <a:r>
              <a:rPr lang="cs-CZ" sz="2000"/>
              <a:t>Kukuřice (ze střední Ameriky) u jezera </a:t>
            </a:r>
            <a:r>
              <a:rPr lang="cs-CZ" sz="2000" err="1"/>
              <a:t>Ayauch</a:t>
            </a:r>
            <a:r>
              <a:rPr lang="cs-CZ" sz="2000"/>
              <a:t> již před více než 6 tis. lety.</a:t>
            </a:r>
            <a:endParaRPr lang="cs-US" sz="2000"/>
          </a:p>
        </p:txBody>
      </p:sp>
      <p:pic>
        <p:nvPicPr>
          <p:cNvPr id="17" name="Obrázek 16" descr="Obsah obrázku text&#10;&#10;Popis byl vytvořen automaticky">
            <a:extLst>
              <a:ext uri="{FF2B5EF4-FFF2-40B4-BE49-F238E27FC236}">
                <a16:creationId xmlns:a16="http://schemas.microsoft.com/office/drawing/2014/main" id="{E8CE65AB-4A38-C346-4E16-78571B1E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32" y="5514594"/>
            <a:ext cx="2579328" cy="11431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86634EE5-F3CB-67B4-F723-575B0CDE8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385" y="164193"/>
            <a:ext cx="3981091" cy="3566933"/>
          </a:xfrm>
          <a:prstGeom prst="rect">
            <a:avLst/>
          </a:prstGeom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DF30D41F-9439-ADB4-D7C3-EEC1A9C11B5D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739467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76490-061B-0388-E897-A56FBC8B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Důkaz 2:</a:t>
            </a:r>
            <a:br>
              <a:rPr lang="cs-US" dirty="0"/>
            </a:br>
            <a:r>
              <a:rPr lang="cs-US" b="0" dirty="0"/>
              <a:t>Dřeviny v lese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D72C4-6F56-71AE-47A7-16A69B8E9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4455713" cy="3926152"/>
          </a:xfrm>
        </p:spPr>
        <p:txBody>
          <a:bodyPr/>
          <a:lstStyle/>
          <a:p>
            <a:r>
              <a:rPr lang="cs-CZ" dirty="0"/>
              <a:t>M</a:t>
            </a:r>
            <a:r>
              <a:rPr lang="cs-US" dirty="0"/>
              <a:t>ísty až dominance ovocných dřevin.</a:t>
            </a:r>
          </a:p>
          <a:p>
            <a:r>
              <a:rPr lang="cs-CZ" dirty="0"/>
              <a:t>D</a:t>
            </a:r>
            <a:r>
              <a:rPr lang="cs-US" dirty="0"/>
              <a:t>ruhové obohacení dřevinného a bylinného patra po příchodu člověka.</a:t>
            </a:r>
          </a:p>
          <a:p>
            <a:pPr marL="0" indent="0">
              <a:buNone/>
            </a:pPr>
            <a:endParaRPr lang="cs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5796E4-F193-3F49-2779-1F0E0F38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325" y="1517308"/>
            <a:ext cx="5199575" cy="366570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A3284AE-B83A-6457-F176-54C7C5290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578" y="5183008"/>
            <a:ext cx="5275322" cy="1323164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3F32A86-8788-6C87-48BB-F542BC2CD3FF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421315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6DB20-378C-2A35-8D42-A283B313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4018219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3400"/>
              <a:t>Amazonská nížina (Amazonie)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4CB78-E472-4A04-3041-51B3BBA8C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4018219" cy="3926152"/>
          </a:xfrm>
        </p:spPr>
        <p:txBody>
          <a:bodyPr>
            <a:normAutofit/>
          </a:bodyPr>
          <a:lstStyle/>
          <a:p>
            <a:r>
              <a:rPr lang="cs-CZ" dirty="0"/>
              <a:t>Povodí řeky </a:t>
            </a:r>
            <a:r>
              <a:rPr lang="cs-CZ" b="1" dirty="0"/>
              <a:t>Amazonky</a:t>
            </a:r>
            <a:r>
              <a:rPr lang="cs-CZ" dirty="0"/>
              <a:t> a jejích přítoků.</a:t>
            </a:r>
          </a:p>
          <a:p>
            <a:r>
              <a:rPr lang="cs-CZ" dirty="0"/>
              <a:t>Jedná se z větší části o zalesněnou pánev o rozloze 7 milionu km².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FA1A30-3E15-AF9E-589D-BA1EA5EC8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27367" b="-2"/>
          <a:stretch/>
        </p:blipFill>
        <p:spPr bwMode="auto">
          <a:xfrm>
            <a:off x="6038059" y="565150"/>
            <a:ext cx="5588782" cy="57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27D9F9-DD9D-5A02-3FA4-C081DB47F0E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66796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2A6F62-4375-FB51-EBE7-6FBA0EFDF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767" y="455362"/>
            <a:ext cx="5721073" cy="1550419"/>
          </a:xfrm>
        </p:spPr>
        <p:txBody>
          <a:bodyPr>
            <a:normAutofit/>
          </a:bodyPr>
          <a:lstStyle/>
          <a:p>
            <a:r>
              <a:rPr lang="cs-US" dirty="0"/>
              <a:t>Důkaz 3: </a:t>
            </a:r>
            <a:br>
              <a:rPr lang="cs-US" dirty="0"/>
            </a:br>
            <a:r>
              <a:rPr lang="cs-US" b="0" dirty="0"/>
              <a:t>Fytolity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6482F8-18F9-23B9-6A23-A4DB91B0A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766" y="2160016"/>
            <a:ext cx="5721073" cy="3926152"/>
          </a:xfrm>
        </p:spPr>
        <p:txBody>
          <a:bodyPr>
            <a:normAutofit/>
          </a:bodyPr>
          <a:lstStyle/>
          <a:p>
            <a:r>
              <a:rPr lang="cs-CZ" dirty="0"/>
              <a:t>Rostlinné zkameněliny.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9205E3F-4CF9-C5D6-A6EB-C64E6267E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" r="-4" b="-4"/>
          <a:stretch/>
        </p:blipFill>
        <p:spPr>
          <a:xfrm>
            <a:off x="6237484" y="3428996"/>
            <a:ext cx="4720572" cy="31455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C308B8-5308-662B-0D01-BA09F328D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44" r="-1" b="10789"/>
          <a:stretch/>
        </p:blipFill>
        <p:spPr>
          <a:xfrm>
            <a:off x="1131994" y="563378"/>
            <a:ext cx="4722434" cy="314553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EFC25210-D5F0-CED0-41E7-7CEB980CCB8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812833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790863-D7EE-5475-5A1F-3EE2CAEB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4018219" cy="1550419"/>
          </a:xfrm>
        </p:spPr>
        <p:txBody>
          <a:bodyPr>
            <a:normAutofit/>
          </a:bodyPr>
          <a:lstStyle/>
          <a:p>
            <a:r>
              <a:rPr lang="cs-US" dirty="0"/>
              <a:t>Důkaz 4:</a:t>
            </a:r>
            <a:br>
              <a:rPr lang="cs-US" dirty="0"/>
            </a:br>
            <a:r>
              <a:rPr lang="cs-US" b="0" dirty="0"/>
              <a:t>Terra preta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C804AE-A51C-15CF-A653-E2E04F313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4018219" cy="3926152"/>
          </a:xfrm>
        </p:spPr>
        <p:txBody>
          <a:bodyPr>
            <a:normAutofit/>
          </a:bodyPr>
          <a:lstStyle/>
          <a:p>
            <a:r>
              <a:rPr lang="cs-CZ" dirty="0"/>
              <a:t>A</a:t>
            </a:r>
            <a:r>
              <a:rPr lang="cs-US" dirty="0"/>
              <a:t>ntropozemě.</a:t>
            </a:r>
          </a:p>
          <a:p>
            <a:r>
              <a:rPr lang="cs-CZ" dirty="0"/>
              <a:t>P</a:t>
            </a:r>
            <a:r>
              <a:rPr lang="cs-US" dirty="0"/>
              <a:t>ůdy obsahující rostlinné a živočisné zbytky.</a:t>
            </a:r>
          </a:p>
        </p:txBody>
      </p:sp>
      <p:pic>
        <p:nvPicPr>
          <p:cNvPr id="5" name="Obrázek 4" descr="Obsah obrázku text, exteriér, podepsat&#10;&#10;Popis byl vytvořen automaticky">
            <a:extLst>
              <a:ext uri="{FF2B5EF4-FFF2-40B4-BE49-F238E27FC236}">
                <a16:creationId xmlns:a16="http://schemas.microsoft.com/office/drawing/2014/main" id="{85134CC8-A794-0316-5BF6-B47628053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4" r="9896" b="1"/>
          <a:stretch/>
        </p:blipFill>
        <p:spPr>
          <a:xfrm>
            <a:off x="6038059" y="565150"/>
            <a:ext cx="5588782" cy="572769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88B9F5F-15C1-84B6-73A4-0683A48FD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86" y="4123092"/>
            <a:ext cx="3710763" cy="112228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06CCB0F0-FDFA-146F-96AB-7877D828B65B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437131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D40D60-A371-3746-AE79-A8A0DA64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EC29A-9786-924D-875A-91FAF9B1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3B5468-8B8D-BC6B-E570-54B34166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323" y="4243241"/>
            <a:ext cx="3853829" cy="1849586"/>
          </a:xfrm>
        </p:spPr>
        <p:txBody>
          <a:bodyPr>
            <a:normAutofit/>
          </a:bodyPr>
          <a:lstStyle/>
          <a:p>
            <a:r>
              <a:rPr lang="cs-US" dirty="0"/>
              <a:t>Důkaz 5:</a:t>
            </a:r>
            <a:br>
              <a:rPr lang="cs-US" dirty="0"/>
            </a:br>
            <a:r>
              <a:rPr lang="cs-US" b="0" dirty="0"/>
              <a:t>Požáry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2B1E0-739A-AE56-D60D-5E862369E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705" y="4202832"/>
            <a:ext cx="5264729" cy="188333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700" dirty="0"/>
              <a:t>B</a:t>
            </a:r>
            <a:r>
              <a:rPr lang="cs-US" sz="1700" dirty="0"/>
              <a:t>ylo sušší klima.</a:t>
            </a:r>
          </a:p>
          <a:p>
            <a:pPr>
              <a:lnSpc>
                <a:spcPct val="100000"/>
              </a:lnSpc>
            </a:pPr>
            <a:r>
              <a:rPr lang="cs-US" sz="1700" dirty="0"/>
              <a:t>Chybí záznamy požárů v jezerních usazeninách před příchodem člověka.</a:t>
            </a:r>
          </a:p>
          <a:p>
            <a:pPr>
              <a:lnSpc>
                <a:spcPct val="100000"/>
              </a:lnSpc>
            </a:pPr>
            <a:r>
              <a:rPr lang="cs-US" sz="1700" dirty="0"/>
              <a:t>Původní dřeviny nejsou odolné požárům.</a:t>
            </a:r>
          </a:p>
          <a:p>
            <a:pPr>
              <a:lnSpc>
                <a:spcPct val="100000"/>
              </a:lnSpc>
            </a:pPr>
            <a:r>
              <a:rPr lang="cs-CZ" sz="1700" dirty="0"/>
              <a:t>M</a:t>
            </a:r>
            <a:r>
              <a:rPr lang="cs-US" sz="1700" dirty="0"/>
              <a:t>ísty dominance bambusových porostů.</a:t>
            </a:r>
          </a:p>
        </p:txBody>
      </p:sp>
      <p:pic>
        <p:nvPicPr>
          <p:cNvPr id="5" name="Obrázek 4" descr="Obsah obrázku vlak, kouř, tráva, exteriér&#10;&#10;Popis byl vytvořen automaticky">
            <a:extLst>
              <a:ext uri="{FF2B5EF4-FFF2-40B4-BE49-F238E27FC236}">
                <a16:creationId xmlns:a16="http://schemas.microsoft.com/office/drawing/2014/main" id="{56FA4F5E-1B77-CCDE-CC16-96E975EB8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23" y="565153"/>
            <a:ext cx="6741914" cy="315184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75E3F62-1803-23D0-76B7-6C711237DC18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312049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rostlina, strom&#10;&#10;Popis byl vytvořen automaticky">
            <a:extLst>
              <a:ext uri="{FF2B5EF4-FFF2-40B4-BE49-F238E27FC236}">
                <a16:creationId xmlns:a16="http://schemas.microsoft.com/office/drawing/2014/main" id="{26377D30-325B-B2D8-C7A9-A185B3985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6" r="4089"/>
          <a:stretch/>
        </p:blipFill>
        <p:spPr>
          <a:xfrm>
            <a:off x="1930622" y="4103031"/>
            <a:ext cx="4720572" cy="2743200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14619A2-9C80-22E1-57C9-CE68E838F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47" r="1670" b="-1"/>
          <a:stretch/>
        </p:blipFill>
        <p:spPr>
          <a:xfrm>
            <a:off x="1930623" y="1379383"/>
            <a:ext cx="4722434" cy="2743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D97D42-A01D-BC41-A1DE-4E2766A4E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1938715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258F36-452C-D64A-A553-BEE4EAFE4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36FCA7-107E-9598-1F81-F9641F4C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549" y="312110"/>
            <a:ext cx="4791037" cy="34496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Důkaz 6:</a:t>
            </a:r>
            <a:br>
              <a:rPr lang="en-US" sz="6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Hustá cestní síť</a:t>
            </a:r>
          </a:p>
        </p:txBody>
      </p:sp>
      <p:pic>
        <p:nvPicPr>
          <p:cNvPr id="9" name="Obrázek 8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0FC31CD3-F6A7-A390-D3D2-0076389B7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406" y="4279605"/>
            <a:ext cx="2781300" cy="1949450"/>
          </a:xfrm>
          <a:prstGeom prst="rect">
            <a:avLst/>
          </a:prstGeom>
        </p:spPr>
      </p:pic>
      <p:pic>
        <p:nvPicPr>
          <p:cNvPr id="11" name="Obrázek 10" descr="Obsah obrázku exteriér, tráva, osoba, lidé&#10;&#10;Popis byl vytvořen automaticky">
            <a:extLst>
              <a:ext uri="{FF2B5EF4-FFF2-40B4-BE49-F238E27FC236}">
                <a16:creationId xmlns:a16="http://schemas.microsoft.com/office/drawing/2014/main" id="{490BE0F5-A543-A7D1-B7FB-A6B05A2F7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198" y="3336999"/>
            <a:ext cx="2045262" cy="2892056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3EE6AFA3-4021-BCDE-45AA-8345E49C0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2164" y="541002"/>
            <a:ext cx="2884361" cy="48755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2F0B599B-138A-755C-DE8E-F5B786F0DC5D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4071321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D8D33A-5345-D15E-03AC-B6A68C06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Důkaz 7:</a:t>
            </a:r>
            <a:br>
              <a:rPr lang="cs-US" dirty="0"/>
            </a:br>
            <a:r>
              <a:rPr lang="cs-US" b="0" dirty="0"/>
              <a:t>Husté osídlení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8CCE4A2-2990-ABCB-6830-3CDFE9FFA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4123" y="100861"/>
            <a:ext cx="4102100" cy="1397000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3A0291D-B4D0-049C-BA4B-1048857E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28" y="1944938"/>
            <a:ext cx="7620000" cy="445770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658F9A4-D425-229A-72D7-C37BB1E41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762" y="2290134"/>
            <a:ext cx="2823096" cy="1883654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12C4642-A746-68B3-0B11-F7E9C93DA8B0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419968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1791328-E25B-A002-0B45-A208DF6D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694" y="455612"/>
            <a:ext cx="3745064" cy="1704975"/>
          </a:xfrm>
        </p:spPr>
        <p:txBody>
          <a:bodyPr>
            <a:normAutofit/>
          </a:bodyPr>
          <a:lstStyle/>
          <a:p>
            <a:r>
              <a:rPr lang="cs-US" dirty="0"/>
              <a:t>Důkaz 8:</a:t>
            </a:r>
            <a:br>
              <a:rPr lang="cs-US" dirty="0"/>
            </a:br>
            <a:r>
              <a:rPr lang="cs-US" b="0" dirty="0"/>
              <a:t>Geoglyfy</a:t>
            </a:r>
            <a:r>
              <a:rPr lang="cs-US" b="0" baseline="30000" dirty="0"/>
              <a:t>1</a:t>
            </a:r>
            <a:br>
              <a:rPr lang="cs-US" b="0" baseline="30000" dirty="0"/>
            </a:br>
            <a:r>
              <a:rPr lang="cs-US" sz="1300" b="0" baseline="30000" dirty="0"/>
              <a:t>1</a:t>
            </a:r>
            <a:r>
              <a:rPr lang="cs-CZ" sz="1300" b="0" dirty="0"/>
              <a:t>Velké motivy vytvořené na zemském povrchu.</a:t>
            </a:r>
            <a:endParaRPr lang="cs-US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A025C0-2FE5-BB90-7AD9-32E29C34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694" y="2160588"/>
            <a:ext cx="3745064" cy="3925887"/>
          </a:xfrm>
        </p:spPr>
        <p:txBody>
          <a:bodyPr>
            <a:normAutofit/>
          </a:bodyPr>
          <a:lstStyle/>
          <a:p>
            <a:r>
              <a:rPr lang="cs-CZ" dirty="0"/>
              <a:t>Do dnešního dne v Amazonii s</a:t>
            </a:r>
            <a:r>
              <a:rPr lang="cs-US" dirty="0"/>
              <a:t>tovky.</a:t>
            </a:r>
          </a:p>
        </p:txBody>
      </p:sp>
      <p:pic>
        <p:nvPicPr>
          <p:cNvPr id="4" name="Picture 8" descr="Obsah obrázku tráva, rostlina, bujný&#10;&#10;Popis byl vytvořen automaticky">
            <a:extLst>
              <a:ext uri="{FF2B5EF4-FFF2-40B4-BE49-F238E27FC236}">
                <a16:creationId xmlns:a16="http://schemas.microsoft.com/office/drawing/2014/main" id="{C164F9EE-DCA4-641B-B345-5632360602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4"/>
          <a:stretch/>
        </p:blipFill>
        <p:spPr>
          <a:xfrm>
            <a:off x="3042623" y="565153"/>
            <a:ext cx="4417001" cy="3146418"/>
          </a:xfrm>
          <a:prstGeom prst="rect">
            <a:avLst/>
          </a:prstGeom>
        </p:spPr>
      </p:pic>
      <p:pic>
        <p:nvPicPr>
          <p:cNvPr id="2050" name="Picture 2" descr="Místa zřejmě sloužila k ceremoniálním účelům.">
            <a:extLst>
              <a:ext uri="{FF2B5EF4-FFF2-40B4-BE49-F238E27FC236}">
                <a16:creationId xmlns:a16="http://schemas.microsoft.com/office/drawing/2014/main" id="{23CD0711-8380-2572-FAE0-DA6B58F73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11184" b="-3"/>
          <a:stretch/>
        </p:blipFill>
        <p:spPr bwMode="auto">
          <a:xfrm>
            <a:off x="3604661" y="3711570"/>
            <a:ext cx="3854963" cy="3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9512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 descr="Obsah obrázku exteriér, tráva, hora, kopec&#10;&#10;Popis byl vytvořen automaticky">
            <a:extLst>
              <a:ext uri="{FF2B5EF4-FFF2-40B4-BE49-F238E27FC236}">
                <a16:creationId xmlns:a16="http://schemas.microsoft.com/office/drawing/2014/main" id="{DC67C8D6-BED1-F807-20C9-1E71852151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47" r="27211" b="-1"/>
          <a:stretch/>
        </p:blipFill>
        <p:spPr>
          <a:xfrm>
            <a:off x="20" y="3711571"/>
            <a:ext cx="3604641" cy="3146429"/>
          </a:xfrm>
          <a:prstGeom prst="rect">
            <a:avLst/>
          </a:prstGeom>
        </p:spPr>
      </p:pic>
      <p:pic>
        <p:nvPicPr>
          <p:cNvPr id="5" name="Picture 1" descr="Obsah obrázku tráva, sport, exteriér, sportovní hra&#10;&#10;Popis byl vytvořen automaticky">
            <a:extLst>
              <a:ext uri="{FF2B5EF4-FFF2-40B4-BE49-F238E27FC236}">
                <a16:creationId xmlns:a16="http://schemas.microsoft.com/office/drawing/2014/main" id="{8BF0D840-57FC-AC9C-3608-70EB94FB50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77" r="8355" b="1"/>
          <a:stretch/>
        </p:blipFill>
        <p:spPr>
          <a:xfrm>
            <a:off x="4068" y="-1"/>
            <a:ext cx="3600593" cy="3711571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9511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text, exteriér, jezero, země&#10;&#10;Popis byl vytvořen automaticky">
            <a:extLst>
              <a:ext uri="{FF2B5EF4-FFF2-40B4-BE49-F238E27FC236}">
                <a16:creationId xmlns:a16="http://schemas.microsoft.com/office/drawing/2014/main" id="{C95C3E04-0D38-BACA-64EE-EEB1CD691E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278" y="3851872"/>
            <a:ext cx="4432263" cy="2744194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452D0775-E43F-DF00-AEC7-7C3B4D9E0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780" y="180924"/>
            <a:ext cx="4678686" cy="118458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4CAC649-9C27-A551-FB4E-005C94550715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84306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758A7-5648-4BB4-480E-A3F2C1FE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Jak opravdu Amazonie vypadala?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E6A1A0-0F55-FD9D-C472-EF3890F98DBE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523915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758A7-5648-4BB4-480E-A3F2C1FE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Jak opravdu Amazonie vypadala?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B8CC5-122F-0CAA-819C-15B48C029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US" dirty="0"/>
              <a:t>Hustě osídlená a zemědělsky využívaná oblast, a to hlavně podél vodních toků.</a:t>
            </a:r>
          </a:p>
          <a:p>
            <a:pPr marL="0" indent="0">
              <a:buNone/>
            </a:pPr>
            <a:endParaRPr lang="cs-US" dirty="0"/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E6A1A0-0F55-FD9D-C472-EF3890F98DBE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2FE4031C-07BB-9EFF-D682-CBCA2946A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548" y="3047217"/>
            <a:ext cx="4530161" cy="30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99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758A7-5648-4BB4-480E-A3F2C1FE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Jak opravdu Amazonie vypadala?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B8CC5-122F-0CAA-819C-15B48C029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US" dirty="0"/>
              <a:t>Hustě osídlená a zemědělsky využívaná oblast, a to hlavně podél vodních toků.</a:t>
            </a:r>
          </a:p>
          <a:p>
            <a:r>
              <a:rPr lang="cs-US" dirty="0"/>
              <a:t>Využívání jak původních tak nepůvodních zemědělských plodin.</a:t>
            </a:r>
          </a:p>
          <a:p>
            <a:pPr marL="0" indent="0">
              <a:buNone/>
            </a:pPr>
            <a:endParaRPr lang="cs-US" dirty="0"/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E6A1A0-0F55-FD9D-C472-EF3890F98DBE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5" name="Obrázek 4" descr="Obsah obrázku exteriér, země, špína, rostlina&#10;&#10;Popis byl vytvořen automaticky">
            <a:extLst>
              <a:ext uri="{FF2B5EF4-FFF2-40B4-BE49-F238E27FC236}">
                <a16:creationId xmlns:a16="http://schemas.microsoft.com/office/drawing/2014/main" id="{8DD90A47-0154-A2C7-D00D-808F2B5A8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29" r="6287"/>
          <a:stretch/>
        </p:blipFill>
        <p:spPr>
          <a:xfrm>
            <a:off x="1927142" y="3618531"/>
            <a:ext cx="2979154" cy="27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84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758A7-5648-4BB4-480E-A3F2C1FE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Jak opravdu Amazonie vypadala?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B8CC5-122F-0CAA-819C-15B48C029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US" dirty="0"/>
              <a:t>Hustě osídlená a zemědělsky využívaná oblast, a to hlavně podél vodních toků.</a:t>
            </a:r>
          </a:p>
          <a:p>
            <a:r>
              <a:rPr lang="cs-US" dirty="0"/>
              <a:t>Využívání jak původních tak nepůvodních zemědělských plodin.</a:t>
            </a:r>
          </a:p>
          <a:p>
            <a:r>
              <a:rPr lang="cs-CZ" dirty="0"/>
              <a:t>Z</a:t>
            </a:r>
            <a:r>
              <a:rPr lang="cs-US" dirty="0"/>
              <a:t>úrodňování pomocí žďáření.</a:t>
            </a:r>
          </a:p>
          <a:p>
            <a:pPr marL="0" indent="0">
              <a:buNone/>
            </a:pPr>
            <a:endParaRPr lang="cs-US" dirty="0"/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E6A1A0-0F55-FD9D-C472-EF3890F98DBE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5" name="Obrázek 4" descr="Obsah obrázku text, exteriér, podepsat&#10;&#10;Popis byl vytvořen automaticky">
            <a:extLst>
              <a:ext uri="{FF2B5EF4-FFF2-40B4-BE49-F238E27FC236}">
                <a16:creationId xmlns:a16="http://schemas.microsoft.com/office/drawing/2014/main" id="{A385976A-1198-E0F4-4CAE-848AFC7FD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" r="268" b="1"/>
          <a:stretch/>
        </p:blipFill>
        <p:spPr>
          <a:xfrm>
            <a:off x="6833419" y="3618067"/>
            <a:ext cx="3618211" cy="246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2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76DB20-378C-2A35-8D42-A283B313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4018219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3400"/>
              <a:t>Amazonská nížina (Amazonie)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A4CB78-E472-4A04-3041-51B3BBA8C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160016"/>
            <a:ext cx="4018219" cy="3926152"/>
          </a:xfrm>
        </p:spPr>
        <p:txBody>
          <a:bodyPr>
            <a:normAutofit/>
          </a:bodyPr>
          <a:lstStyle/>
          <a:p>
            <a:r>
              <a:rPr lang="cs-CZ" dirty="0"/>
              <a:t>Povodí řeky </a:t>
            </a:r>
            <a:r>
              <a:rPr lang="cs-CZ" b="1" dirty="0"/>
              <a:t>Amazonky</a:t>
            </a:r>
            <a:r>
              <a:rPr lang="cs-CZ" dirty="0"/>
              <a:t> a jejích přítoků.</a:t>
            </a:r>
          </a:p>
          <a:p>
            <a:r>
              <a:rPr lang="cs-CZ" dirty="0"/>
              <a:t>Jedná se z větší části o zalesněnou pánev o rozloze 7 milionu km².</a:t>
            </a:r>
          </a:p>
          <a:p>
            <a:r>
              <a:rPr lang="cs-CZ" dirty="0"/>
              <a:t>Více než 5 milionů km² pokrývá </a:t>
            </a:r>
            <a:r>
              <a:rPr lang="cs-CZ" b="1" dirty="0"/>
              <a:t>největší tropický deštný les světa</a:t>
            </a:r>
            <a:r>
              <a:rPr lang="cs-CZ" dirty="0"/>
              <a:t>.</a:t>
            </a:r>
            <a:endParaRPr lang="cs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FA1A30-3E15-AF9E-589D-BA1EA5EC8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r="27367" b="-2"/>
          <a:stretch/>
        </p:blipFill>
        <p:spPr bwMode="auto">
          <a:xfrm>
            <a:off x="6038059" y="565150"/>
            <a:ext cx="5588782" cy="572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327D9F9-DD9D-5A02-3FA4-C081DB47F0E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868593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758A7-5648-4BB4-480E-A3F2C1FEE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Jak opravdu Amazonie vypadala?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B8CC5-122F-0CAA-819C-15B48C029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US" dirty="0"/>
              <a:t>Hustě osídlená a zemědělsky využívaná oblast, a to hlavně podél vodních toků.</a:t>
            </a:r>
          </a:p>
          <a:p>
            <a:r>
              <a:rPr lang="cs-US" dirty="0"/>
              <a:t>Využívání jak původních tak nepůvodních zemědělských plodin.</a:t>
            </a:r>
          </a:p>
          <a:p>
            <a:r>
              <a:rPr lang="cs-CZ" dirty="0"/>
              <a:t>Z</a:t>
            </a:r>
            <a:r>
              <a:rPr lang="cs-US" dirty="0"/>
              <a:t>úrodňování pomocí žďáření.</a:t>
            </a:r>
          </a:p>
          <a:p>
            <a:r>
              <a:rPr lang="cs-US" dirty="0"/>
              <a:t>Přeměna krajiny formou budování cestní sítě a výsadby ovocných dřevin.</a:t>
            </a:r>
          </a:p>
          <a:p>
            <a:pPr marL="0" indent="0">
              <a:buNone/>
            </a:pPr>
            <a:endParaRPr lang="cs-US" dirty="0"/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E6A1A0-0F55-FD9D-C472-EF3890F98DBE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5" name="Obrázek 4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C0E00766-30E2-E50E-2AE4-0BB3DA609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793" y="4626870"/>
            <a:ext cx="2781300" cy="1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5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8E3A2-EBB7-4E11-2016-7166F193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Proč to není moc vidět?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B702D5-267F-3403-C09A-0639E8A5DDE1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009911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8E3A2-EBB7-4E11-2016-7166F193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Proč to není moc vidět?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EF8B4-FFFD-D11C-4DEF-E9D0AA3A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US" dirty="0"/>
              <a:t>Dnešní stav je dán rychlou sukcesí – teplo a vlhko, antropogenní živiny.</a:t>
            </a:r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B702D5-267F-3403-C09A-0639E8A5DDE1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9358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8E3A2-EBB7-4E11-2016-7166F193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Proč to není moc vidět?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EF8B4-FFFD-D11C-4DEF-E9D0AA3A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US" dirty="0"/>
              <a:t>Dnešní stav je dán rychlou sukcesí – teplo a vlhko, antropogenní živiny.</a:t>
            </a:r>
          </a:p>
          <a:p>
            <a:r>
              <a:rPr lang="cs-CZ" dirty="0"/>
              <a:t>Řada důkazů mohla být pohlcena přírodou.</a:t>
            </a:r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B702D5-267F-3403-C09A-0639E8A5DDE1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027301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8E3A2-EBB7-4E11-2016-7166F193D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Proč to není moc vidět?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7EF8B4-FFFD-D11C-4DEF-E9D0AA3A5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US" dirty="0"/>
              <a:t>Dnešní stav je dán rychlou sukcesí – teplo a vlhko, antropogenní živiny.</a:t>
            </a:r>
          </a:p>
          <a:p>
            <a:r>
              <a:rPr lang="cs-CZ" dirty="0"/>
              <a:t>Řada důkazů mohla být pohlcena přírodou.</a:t>
            </a:r>
          </a:p>
          <a:p>
            <a:r>
              <a:rPr lang="cs-CZ" dirty="0"/>
              <a:t>Rychlý úbytek původních obyvatel po příchodu Evropanů (Španělé, Portugalci a Holanďani).</a:t>
            </a:r>
          </a:p>
          <a:p>
            <a:endParaRPr lang="cs-US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1B702D5-267F-3403-C09A-0639E8A5DDE1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629561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12903-03F3-0F29-680E-C1444A9E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Legendy</a:t>
            </a:r>
          </a:p>
        </p:txBody>
      </p:sp>
      <p:pic>
        <p:nvPicPr>
          <p:cNvPr id="5" name="Zástupný obsah 4" descr="Obsah obrázku exteriér&#10;&#10;Popis byl vytvořen automaticky">
            <a:extLst>
              <a:ext uri="{FF2B5EF4-FFF2-40B4-BE49-F238E27FC236}">
                <a16:creationId xmlns:a16="http://schemas.microsoft.com/office/drawing/2014/main" id="{628C2053-0D42-47DF-864C-53BC0DE3E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0" y="2580794"/>
            <a:ext cx="4279954" cy="2370351"/>
          </a:xfr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B63D25C-8942-D47A-526C-3B3532F4E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54" y="2580794"/>
            <a:ext cx="2721372" cy="1686358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B662B57-12B4-83BF-44D3-4FC846BBB9E9}"/>
              </a:ext>
            </a:extLst>
          </p:cNvPr>
          <p:cNvSpPr txBox="1">
            <a:spLocks/>
          </p:cNvSpPr>
          <p:nvPr/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Zmizelá města (pyramidy)</a:t>
            </a:r>
          </a:p>
          <a:p>
            <a:endParaRPr lang="cs-US" dirty="0"/>
          </a:p>
        </p:txBody>
      </p:sp>
      <p:pic>
        <p:nvPicPr>
          <p:cNvPr id="9" name="Obrázek 8" descr="Obsah obrázku strom, exteriér, rostlina&#10;&#10;Popis byl vytvořen automaticky">
            <a:extLst>
              <a:ext uri="{FF2B5EF4-FFF2-40B4-BE49-F238E27FC236}">
                <a16:creationId xmlns:a16="http://schemas.microsoft.com/office/drawing/2014/main" id="{C82959D8-43AB-BAFD-A2B7-39D4FC801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926" y="2739070"/>
            <a:ext cx="3607921" cy="2768044"/>
          </a:xfrm>
          <a:prstGeom prst="rect">
            <a:avLst/>
          </a:prstGeom>
        </p:spPr>
      </p:pic>
      <p:pic>
        <p:nvPicPr>
          <p:cNvPr id="11" name="Obrázek 10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47C56387-65DC-FF0F-DDEF-46F84D535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825" y="191737"/>
            <a:ext cx="1621848" cy="252562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B6C45D5-C1B8-4CE1-1E61-1E14D2AAB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377" y="3948359"/>
            <a:ext cx="3904191" cy="2454279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F9CCE3DD-88C7-0EA4-0022-DC4F064FCA61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090117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dirty="0"/>
              <a:t>V Amazonii nežili lidé.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382605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875838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  <a:p>
            <a:r>
              <a:rPr lang="cs-US" dirty="0"/>
              <a:t>Amazonie je prales.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577066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  <a:p>
            <a:r>
              <a:rPr lang="cs-US" strike="sngStrike" dirty="0"/>
              <a:t>Amazonie je prales</a:t>
            </a:r>
            <a:r>
              <a:rPr lang="cs-US" dirty="0"/>
              <a:t>: Jde o les silně ovlivněný člověkem, a to jak jeho rostlinná tak živočišná složka, a to včetně půd, vodních toků a jezer.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47327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68C70C-E5C4-CD47-888C-FCB3373B6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DAAD88A8-33FC-8541-33DF-CBC9DD69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6" r="8203" b="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C68F39-5E8A-844C-A8FD-394F253C1E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583CEB-AC2B-2640-94F6-5958E6BC5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8403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4000" dirty="0"/>
              <a:t>Postuláty</a:t>
            </a:r>
            <a:r>
              <a:rPr lang="cs-US" sz="4000" baseline="30000" dirty="0"/>
              <a:t>1</a:t>
            </a:r>
            <a:br>
              <a:rPr lang="cs-US" sz="2400" dirty="0"/>
            </a:br>
            <a:r>
              <a:rPr lang="cs-US" sz="1200" b="0" baseline="30000" dirty="0"/>
              <a:t>1</a:t>
            </a:r>
            <a:r>
              <a:rPr lang="cs-CZ" sz="1200" b="0" dirty="0"/>
              <a:t>Označuje výchozí předpoklad, který je přijímán jako pravdivý.</a:t>
            </a:r>
            <a:endParaRPr lang="cs-US" sz="2400" b="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50060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  <a:p>
            <a:r>
              <a:rPr lang="cs-US" strike="sngStrike" dirty="0"/>
              <a:t>Amazonie je prales</a:t>
            </a:r>
            <a:r>
              <a:rPr lang="cs-US" dirty="0"/>
              <a:t>: Jde o les silně ovlivněný člověkem, a to jak jeho rostlinná tak živočišná složka, a to včetně půd, vodních toků a jezer.</a:t>
            </a:r>
          </a:p>
          <a:p>
            <a:r>
              <a:rPr lang="cs-US" dirty="0"/>
              <a:t>Amazonie je horké místo biodiverzity.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2611735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  <a:p>
            <a:r>
              <a:rPr lang="cs-US" strike="sngStrike" dirty="0"/>
              <a:t>Amazonie je prales</a:t>
            </a:r>
            <a:r>
              <a:rPr lang="cs-US" dirty="0"/>
              <a:t>: Jde o les silně ovlivněný člověkem, a to jak jeho rostlinná tak živočišná složka, a to včetně půd, vodních toků a jezer.</a:t>
            </a:r>
          </a:p>
          <a:p>
            <a:r>
              <a:rPr lang="cs-US" strike="sngStrike" dirty="0"/>
              <a:t>Amazonie je horké místo biodiverzity</a:t>
            </a:r>
            <a:r>
              <a:rPr lang="cs-US" dirty="0"/>
              <a:t>: Aktuálně již není. Nejbližší jsou Andy a Cerrado (savana).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CFEF992E-8220-EAA2-CE27-6FFDE7E52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05" y="4377139"/>
            <a:ext cx="3603626" cy="20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09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  <a:p>
            <a:r>
              <a:rPr lang="cs-US" strike="sngStrike" dirty="0"/>
              <a:t>Amazonie je prales</a:t>
            </a:r>
            <a:r>
              <a:rPr lang="cs-US" dirty="0"/>
              <a:t>: Jde o les silně ovlivněný člověkem, a to jak jeho rostlinná tak živočišná složka, a to včetně půd, vodních toků a jezer.</a:t>
            </a:r>
          </a:p>
          <a:p>
            <a:r>
              <a:rPr lang="cs-US" strike="sngStrike" dirty="0"/>
              <a:t>Amazonie je horké místo biodiverzity</a:t>
            </a:r>
            <a:r>
              <a:rPr lang="cs-US" dirty="0"/>
              <a:t>: Aktuálně již není. Nejbližší jsou Andy a Cerrado (savana).</a:t>
            </a:r>
          </a:p>
          <a:p>
            <a:r>
              <a:rPr lang="cs-US" dirty="0"/>
              <a:t>V Amazonii žije nejvíce druhů na světě.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33817247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2400" dirty="0"/>
              <a:t>Postuláty</a:t>
            </a:r>
            <a:br>
              <a:rPr lang="cs-US" sz="2400" dirty="0"/>
            </a:b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11438719" cy="3926152"/>
          </a:xfrm>
        </p:spPr>
        <p:txBody>
          <a:bodyPr>
            <a:normAutofit/>
          </a:bodyPr>
          <a:lstStyle/>
          <a:p>
            <a:r>
              <a:rPr lang="cs-US" strike="sngStrike" dirty="0"/>
              <a:t>V Amazonii nežili lidé</a:t>
            </a:r>
            <a:r>
              <a:rPr lang="cs-US" dirty="0"/>
              <a:t>: Žilo zde mnoho lidí. </a:t>
            </a:r>
            <a:r>
              <a:rPr lang="cs-CZ" dirty="0"/>
              <a:t>D</a:t>
            </a:r>
            <a:r>
              <a:rPr lang="cs-US" dirty="0"/>
              <a:t>o 6. století mírně rostl počet, poté rozvoj zemědělství a mohlo jich být až ke 20 milionům.</a:t>
            </a:r>
          </a:p>
          <a:p>
            <a:r>
              <a:rPr lang="cs-US" strike="sngStrike" dirty="0"/>
              <a:t>Amazonie je prales</a:t>
            </a:r>
            <a:r>
              <a:rPr lang="cs-US" dirty="0"/>
              <a:t>: Jde o les silně ovlivněný člověkem, a to jak jeho rostlinná tak živočišná složka, a to včetně půd, vodních toků a jezer.</a:t>
            </a:r>
          </a:p>
          <a:p>
            <a:r>
              <a:rPr lang="cs-US" strike="sngStrike" dirty="0"/>
              <a:t>Amazonie je horké místo biodiverzity</a:t>
            </a:r>
            <a:r>
              <a:rPr lang="cs-US" dirty="0"/>
              <a:t>: Aktuálně již není. Nejbližší jsou Andy a Cerrado (savana).</a:t>
            </a:r>
          </a:p>
          <a:p>
            <a:r>
              <a:rPr lang="cs-US" strike="sngStrike" dirty="0"/>
              <a:t>V Amazonii žije nejvíce druhů na světě</a:t>
            </a:r>
            <a:r>
              <a:rPr lang="cs-US" dirty="0"/>
              <a:t>: Druhově nejbohatší j</a:t>
            </a:r>
            <a:r>
              <a:rPr lang="cs-CZ" dirty="0"/>
              <a:t>so</a:t>
            </a:r>
            <a:r>
              <a:rPr lang="cs-US" dirty="0"/>
              <a:t>u horské tropické lesy.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886065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27510-DD23-332E-39FD-D9C999E84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US" dirty="0"/>
              <a:t>Děkuji za Vaši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2A6C25-C6DB-D396-D2DC-F94B5FE52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595" y="1741930"/>
            <a:ext cx="5972810" cy="447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4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DAAD88A8-33FC-8541-33DF-CBC9DD69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6" r="8203" b="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4000" dirty="0"/>
              <a:t>Postuláty</a:t>
            </a:r>
            <a:r>
              <a:rPr lang="cs-US" sz="4000" baseline="30000" dirty="0"/>
              <a:t>1</a:t>
            </a:r>
            <a:br>
              <a:rPr lang="cs-US" sz="2400" dirty="0"/>
            </a:br>
            <a:r>
              <a:rPr lang="cs-US" sz="1200" b="0" baseline="30000" dirty="0"/>
              <a:t>1</a:t>
            </a:r>
            <a:r>
              <a:rPr lang="cs-CZ" sz="1200" b="0" dirty="0"/>
              <a:t>Označuje výchozí předpoklad, který je přijímán jako pravdivý.</a:t>
            </a: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3926152"/>
          </a:xfrm>
        </p:spPr>
        <p:txBody>
          <a:bodyPr>
            <a:normAutofit/>
          </a:bodyPr>
          <a:lstStyle/>
          <a:p>
            <a:r>
              <a:rPr lang="cs-US" dirty="0"/>
              <a:t>V Amazonii nežili lidé.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9441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DAAD88A8-33FC-8541-33DF-CBC9DD69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6" r="8203" b="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4000" dirty="0"/>
              <a:t>Postuláty</a:t>
            </a:r>
            <a:r>
              <a:rPr lang="cs-US" sz="4000" baseline="30000" dirty="0"/>
              <a:t>1</a:t>
            </a:r>
            <a:br>
              <a:rPr lang="cs-US" sz="2400" dirty="0"/>
            </a:br>
            <a:r>
              <a:rPr lang="cs-US" sz="1200" b="0" baseline="30000" dirty="0"/>
              <a:t>1</a:t>
            </a:r>
            <a:r>
              <a:rPr lang="cs-CZ" sz="1200" b="0" dirty="0"/>
              <a:t>Označuje výchozí předpoklad, který je přijímán jako pravdivý.</a:t>
            </a: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3926152"/>
          </a:xfrm>
        </p:spPr>
        <p:txBody>
          <a:bodyPr>
            <a:normAutofit/>
          </a:bodyPr>
          <a:lstStyle/>
          <a:p>
            <a:r>
              <a:rPr lang="cs-US" dirty="0"/>
              <a:t>V Amazonii nežili lidé.</a:t>
            </a:r>
          </a:p>
          <a:p>
            <a:r>
              <a:rPr lang="cs-US" dirty="0"/>
              <a:t>Amazonie je prales.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31525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DAAD88A8-33FC-8541-33DF-CBC9DD69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6" r="8203" b="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4000" dirty="0"/>
              <a:t>Postuláty</a:t>
            </a:r>
            <a:r>
              <a:rPr lang="cs-US" sz="4000" baseline="30000" dirty="0"/>
              <a:t>1</a:t>
            </a:r>
            <a:br>
              <a:rPr lang="cs-US" sz="2400" dirty="0"/>
            </a:br>
            <a:r>
              <a:rPr lang="cs-US" sz="1200" b="0" baseline="30000" dirty="0"/>
              <a:t>1</a:t>
            </a:r>
            <a:r>
              <a:rPr lang="cs-CZ" sz="1200" b="0" dirty="0"/>
              <a:t>Označuje výchozí předpoklad, který je přijímán jako pravdivý.</a:t>
            </a: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3926152"/>
          </a:xfrm>
        </p:spPr>
        <p:txBody>
          <a:bodyPr>
            <a:normAutofit/>
          </a:bodyPr>
          <a:lstStyle/>
          <a:p>
            <a:r>
              <a:rPr lang="cs-US" dirty="0"/>
              <a:t>V Amazonii nežili lidé.</a:t>
            </a:r>
          </a:p>
          <a:p>
            <a:r>
              <a:rPr lang="cs-US" dirty="0"/>
              <a:t>Amazonie je prales.</a:t>
            </a:r>
          </a:p>
          <a:p>
            <a:r>
              <a:rPr lang="cs-US" dirty="0"/>
              <a:t>Amazonie je horké místo biodiverzity.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148173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oha, exteriér, tráva, příroda&#10;&#10;Popis byl vytvořen automaticky">
            <a:extLst>
              <a:ext uri="{FF2B5EF4-FFF2-40B4-BE49-F238E27FC236}">
                <a16:creationId xmlns:a16="http://schemas.microsoft.com/office/drawing/2014/main" id="{DAAD88A8-33FC-8541-33DF-CBC9DD691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6" r="8203" b="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AF66F0-DA9B-67FB-455E-5E6001C0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US" sz="4000" dirty="0"/>
              <a:t>Postuláty</a:t>
            </a:r>
            <a:r>
              <a:rPr lang="cs-US" sz="4000" baseline="30000" dirty="0"/>
              <a:t>1</a:t>
            </a:r>
            <a:br>
              <a:rPr lang="cs-US" sz="2400" dirty="0"/>
            </a:br>
            <a:r>
              <a:rPr lang="cs-US" sz="1200" b="0" baseline="30000" dirty="0"/>
              <a:t>1</a:t>
            </a:r>
            <a:r>
              <a:rPr lang="cs-CZ" sz="1200" b="0" dirty="0"/>
              <a:t>Označuje výchozí předpoklad, který je přijímán jako pravdivý.</a:t>
            </a:r>
            <a:endParaRPr lang="cs-US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6EC67-1921-A799-FEA3-C49C0470B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3926152"/>
          </a:xfrm>
        </p:spPr>
        <p:txBody>
          <a:bodyPr>
            <a:normAutofit/>
          </a:bodyPr>
          <a:lstStyle/>
          <a:p>
            <a:r>
              <a:rPr lang="cs-US" dirty="0"/>
              <a:t>V Amazonii nežili lidé.</a:t>
            </a:r>
          </a:p>
          <a:p>
            <a:r>
              <a:rPr lang="cs-US" dirty="0"/>
              <a:t>Amazonie je prales.</a:t>
            </a:r>
          </a:p>
          <a:p>
            <a:r>
              <a:rPr lang="cs-US" dirty="0"/>
              <a:t>Amazonie je horké místo biodiverzity.</a:t>
            </a:r>
          </a:p>
          <a:p>
            <a:r>
              <a:rPr lang="cs-US" dirty="0"/>
              <a:t>V Amazonii žije nejvíce druhů na světě.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FF9918-728A-6D60-C267-DB8F269AABD7}"/>
              </a:ext>
            </a:extLst>
          </p:cNvPr>
          <p:cNvSpPr/>
          <p:nvPr/>
        </p:nvSpPr>
        <p:spPr>
          <a:xfrm>
            <a:off x="0" y="6576320"/>
            <a:ext cx="12192000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0000"/>
              </a:lnSpc>
              <a:spcBef>
                <a:spcPts val="1200"/>
              </a:spcBef>
              <a:buClr>
                <a:srgbClr val="45B19A"/>
              </a:buClr>
            </a:pPr>
            <a:r>
              <a:rPr lang="cs-CZ" sz="1200" dirty="0">
                <a:solidFill>
                  <a:srgbClr val="FFFFFF"/>
                </a:solidFill>
              </a:rPr>
              <a:t>Amazonie: Poslední ráj na Zemi nebo výtvor člověka? (d</a:t>
            </a:r>
            <a:r>
              <a:rPr lang="cs-US" sz="1200" dirty="0">
                <a:solidFill>
                  <a:srgbClr val="FFFFFF"/>
                </a:solidFill>
              </a:rPr>
              <a:t>oc. Jakub Horák)</a:t>
            </a:r>
          </a:p>
        </p:txBody>
      </p:sp>
    </p:spTree>
    <p:extLst>
      <p:ext uri="{BB962C8B-B14F-4D97-AF65-F5344CB8AC3E}">
        <p14:creationId xmlns:p14="http://schemas.microsoft.com/office/powerpoint/2010/main" val="1077641258"/>
      </p:ext>
    </p:extLst>
  </p:cSld>
  <p:clrMapOvr>
    <a:masterClrMapping/>
  </p:clrMapOvr>
</p:sld>
</file>

<file path=ppt/theme/theme1.xml><?xml version="1.0" encoding="utf-8"?>
<a:theme xmlns:a="http://schemas.openxmlformats.org/drawingml/2006/main" name="InterweaveVTI">
  <a:themeElements>
    <a:clrScheme name="AnalogousFromDarkSeedLeftStep">
      <a:dk1>
        <a:srgbClr val="000000"/>
      </a:dk1>
      <a:lt1>
        <a:srgbClr val="FFFFFF"/>
      </a:lt1>
      <a:dk2>
        <a:srgbClr val="2C3A21"/>
      </a:dk2>
      <a:lt2>
        <a:srgbClr val="E8E2E3"/>
      </a:lt2>
      <a:accent1>
        <a:srgbClr val="45B19A"/>
      </a:accent1>
      <a:accent2>
        <a:srgbClr val="3BB167"/>
      </a:accent2>
      <a:accent3>
        <a:srgbClr val="4DB748"/>
      </a:accent3>
      <a:accent4>
        <a:srgbClr val="72B13B"/>
      </a:accent4>
      <a:accent5>
        <a:srgbClr val="9BA842"/>
      </a:accent5>
      <a:accent6>
        <a:srgbClr val="B18E3B"/>
      </a:accent6>
      <a:hlink>
        <a:srgbClr val="718B2E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2520</Words>
  <Application>Microsoft Macintosh PowerPoint</Application>
  <PresentationFormat>Širokoúhlá obrazovka</PresentationFormat>
  <Paragraphs>214</Paragraphs>
  <Slides>54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Calibri</vt:lpstr>
      <vt:lpstr>Neue Haas Grotesk Text Pro</vt:lpstr>
      <vt:lpstr>InterweaveVTI</vt:lpstr>
      <vt:lpstr>Amazonie: Poslední ráj na Zemi nebo výtvor člověka?</vt:lpstr>
      <vt:lpstr>Amazonská nížina (Amazonie)</vt:lpstr>
      <vt:lpstr>Amazonská nížina (Amazonie)</vt:lpstr>
      <vt:lpstr>Amazonská nížina (Amazonie)</vt:lpstr>
      <vt:lpstr>Postuláty1 1Označuje výchozí předpoklad, který je přijímán jako pravdivý.</vt:lpstr>
      <vt:lpstr>Postuláty1 1Označuje výchozí předpoklad, který je přijímán jako pravdivý.</vt:lpstr>
      <vt:lpstr>Postuláty1 1Označuje výchozí předpoklad, který je přijímán jako pravdivý.</vt:lpstr>
      <vt:lpstr>Postuláty1 1Označuje výchozí předpoklad, který je přijímán jako pravdivý.</vt:lpstr>
      <vt:lpstr>Postuláty1 1Označuje výchozí předpoklad, který je přijímán jako pravdivý.</vt:lpstr>
      <vt:lpstr>První ráj</vt:lpstr>
      <vt:lpstr>První ráj</vt:lpstr>
      <vt:lpstr>Padělaný ráj</vt:lpstr>
      <vt:lpstr>Padělaný ráj</vt:lpstr>
      <vt:lpstr>Padělaný ráj</vt:lpstr>
      <vt:lpstr>Padělaný ráj</vt:lpstr>
      <vt:lpstr>Padělaný ráj</vt:lpstr>
      <vt:lpstr>Krok zpět</vt:lpstr>
      <vt:lpstr>Krok zpět</vt:lpstr>
      <vt:lpstr>Krok zpět</vt:lpstr>
      <vt:lpstr>Krok zpět</vt:lpstr>
      <vt:lpstr>Krok zpět</vt:lpstr>
      <vt:lpstr>Krok zpět</vt:lpstr>
      <vt:lpstr>Krok zpět</vt:lpstr>
      <vt:lpstr>Hučící lidský úl</vt:lpstr>
      <vt:lpstr>Hučící lidský úl</vt:lpstr>
      <vt:lpstr>Hučící lidský úl vs. První ráj</vt:lpstr>
      <vt:lpstr>Důkazy proti pralesu</vt:lpstr>
      <vt:lpstr>Důkaz 1: Původ plodin</vt:lpstr>
      <vt:lpstr>Důkaz 2: Dřeviny v lese</vt:lpstr>
      <vt:lpstr>Důkaz 3:  Fytolity</vt:lpstr>
      <vt:lpstr>Důkaz 4: Terra preta</vt:lpstr>
      <vt:lpstr>Důkaz 5: Požáry</vt:lpstr>
      <vt:lpstr>Důkaz 6: Hustá cestní síť</vt:lpstr>
      <vt:lpstr>Důkaz 7: Husté osídlení</vt:lpstr>
      <vt:lpstr>Důkaz 8: Geoglyfy1 1Velké motivy vytvořené na zemském povrchu.</vt:lpstr>
      <vt:lpstr>Jak opravdu Amazonie vypadala?</vt:lpstr>
      <vt:lpstr>Jak opravdu Amazonie vypadala?</vt:lpstr>
      <vt:lpstr>Jak opravdu Amazonie vypadala?</vt:lpstr>
      <vt:lpstr>Jak opravdu Amazonie vypadala?</vt:lpstr>
      <vt:lpstr>Jak opravdu Amazonie vypadala?</vt:lpstr>
      <vt:lpstr>Proč to není moc vidět?</vt:lpstr>
      <vt:lpstr>Proč to není moc vidět?</vt:lpstr>
      <vt:lpstr>Proč to není moc vidět?</vt:lpstr>
      <vt:lpstr>Proč to není moc vidět?</vt:lpstr>
      <vt:lpstr>Legendy</vt:lpstr>
      <vt:lpstr>Postuláty </vt:lpstr>
      <vt:lpstr>Postuláty </vt:lpstr>
      <vt:lpstr>Postuláty </vt:lpstr>
      <vt:lpstr>Postuláty </vt:lpstr>
      <vt:lpstr>Postuláty </vt:lpstr>
      <vt:lpstr>Postuláty </vt:lpstr>
      <vt:lpstr>Postuláty </vt:lpstr>
      <vt:lpstr>Postuláty </vt:lpstr>
      <vt:lpstr>Děkuji za Vaši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Amazonie: Poslední ráj na Zemi nebo výtvor člověka?</dc:title>
  <dc:creator>Jakub Horák</dc:creator>
  <cp:lastModifiedBy>Jakub Horák</cp:lastModifiedBy>
  <cp:revision>15</cp:revision>
  <dcterms:created xsi:type="dcterms:W3CDTF">2022-05-04T10:51:10Z</dcterms:created>
  <dcterms:modified xsi:type="dcterms:W3CDTF">2022-05-06T12:41:12Z</dcterms:modified>
</cp:coreProperties>
</file>