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6" r:id="rId5"/>
    <p:sldId id="259" r:id="rId6"/>
    <p:sldId id="261" r:id="rId7"/>
    <p:sldId id="262" r:id="rId8"/>
    <p:sldId id="263" r:id="rId9"/>
    <p:sldId id="260" r:id="rId10"/>
    <p:sldId id="272" r:id="rId11"/>
    <p:sldId id="273" r:id="rId12"/>
    <p:sldId id="277" r:id="rId13"/>
    <p:sldId id="274" r:id="rId14"/>
    <p:sldId id="278" r:id="rId15"/>
    <p:sldId id="288" r:id="rId16"/>
    <p:sldId id="286" r:id="rId17"/>
    <p:sldId id="287" r:id="rId18"/>
    <p:sldId id="279" r:id="rId19"/>
    <p:sldId id="285" r:id="rId20"/>
    <p:sldId id="290" r:id="rId21"/>
    <p:sldId id="264" r:id="rId22"/>
    <p:sldId id="265" r:id="rId23"/>
    <p:sldId id="266" r:id="rId24"/>
    <p:sldId id="282" r:id="rId25"/>
    <p:sldId id="283" r:id="rId26"/>
    <p:sldId id="284" r:id="rId27"/>
    <p:sldId id="267" r:id="rId28"/>
    <p:sldId id="268" r:id="rId29"/>
    <p:sldId id="289" r:id="rId30"/>
    <p:sldId id="269" r:id="rId31"/>
    <p:sldId id="270" r:id="rId32"/>
    <p:sldId id="280" r:id="rId33"/>
    <p:sldId id="281" r:id="rId34"/>
    <p:sldId id="29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4002E-0AA1-624D-D66E-411112989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B4E2D5-E907-DE0D-E957-0234450C1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CFD845-365B-2FE8-18AB-290D8703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5A0CE8-8B49-A74E-AEE5-F84E414D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CE6E6F-DA38-38A2-854C-8B82D23F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36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42303-D181-D837-FE20-720D61CB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DDF7F8A-A961-039C-FD67-60266E6F6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443AE8-394C-D217-E0EA-382735F8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557F6E-3C5D-2336-0355-BF0197B2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1B6344-FD0D-01DD-03CC-42E0F987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73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52A938A-6CF3-12D9-731C-6D5320C5C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6A957D-E4BF-F19A-457D-E9079450E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EA741A-544D-7B41-E437-33E907B1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7F00B4-7338-8CEB-0A64-1D939C66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D7BA2-4664-0E5E-DEEE-D1F7BD3B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66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D8B02-DB52-C3F6-7895-11850BD0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80492F-E679-2F88-D68B-B9C294798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F736E9-C598-5A72-6CDD-9206BEB4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95A635-5DAD-A2A5-1360-7DA81C6E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D84206-C859-8986-C6C2-E53C43BF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15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17A6A-9C93-2B4D-B703-54E8BD6C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6FBF72-9084-651D-6645-8679001ED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5331E4-5118-D8C9-6B00-89108A3EC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CF3ED-F14D-CF18-35F0-015D98D3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77B5BD-0DDB-F8D8-B236-789A4850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9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06884-9354-B719-5827-DE1252DC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7FEAF-CA7C-026A-4F27-519B11506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D88075-56EB-4811-5358-DB2E900D2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0626C1-520A-E820-9C18-E0ABA43A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E1A688-9136-C652-AF0F-317125F2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F4616A-A797-4AC7-6FA5-6EB03667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2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1E3D8-612E-4150-977E-FF64DA2E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4F6A4F-CB4B-77FE-9C6D-30E97ACD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2F8734-89A5-E779-B6F6-2072632B1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E2F004-C44D-5093-49C2-738A09D02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FC3FA6-9939-265B-03C6-F27E32EC4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590DE5-867B-79BF-739B-EC26FFF2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E227E6-EE33-04D8-A2DF-7DFBE2FF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D56058-DC7C-61DC-B9F8-7FDD8DDA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34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30912-3FF0-D676-E42C-ED96A5CB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387A51-6D1F-6CF4-0730-BD17A7CB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CDBA70-D8CD-0157-16C1-662CE221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2243AC-3729-7122-740F-5EB98320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C40BD1-CC61-21AC-3F4C-BCCE6646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17EAC1-624D-6777-120C-957CF2BE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40E78E-D25E-5127-4680-9A45EDF6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55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C3F13-2F9B-CCA6-BA3D-2CBAC153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AA11F-FD06-23A2-C791-9DFABBCF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4257A-B382-403B-E282-5B0AB765B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D09373-9455-33CE-74FF-6538C9F1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FD5C08-0692-80A6-1138-31CD6650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55C5A3-9ACC-07A3-01AC-1D692C28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85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167A7-1F02-D3E7-6D67-C5FBA0D1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63E1703-F85D-72DE-D798-A04D57AFF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347147-73DB-B4F8-DF1C-15CDBCB82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4B54D5-1CB5-AA30-13B3-3A86D50D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F4DC2F-8C0F-2BD5-6DA1-4D10D982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BE33CF-2581-E1D9-18B3-88C6A122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04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4BCAD9-83BA-F7CC-F690-481A7AF8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6EAC97-3154-7D42-D718-49251682D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50C0D0-1B00-887C-2C15-4D05E77C0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E2254A-27D2-400C-A6B3-57708F1600C7}" type="datetimeFigureOut">
              <a:rPr lang="cs-CZ" smtClean="0"/>
              <a:t>25.02.2024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32C3CD-3F02-A60E-80AF-E6F1ABE3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954BFB-919E-014A-F33D-CE0FF65A1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8F7EF-4B80-45CC-8A5B-D4E8857E3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41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4vUa5Fmtc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2PrXGNjJuQ" TargetMode="External"/><Relationship Id="rId2" Type="http://schemas.openxmlformats.org/officeDocument/2006/relationships/hyperlink" Target="https://www.youtube.com/watch?v=msdqmE6sRP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2E238-E286-548C-1984-A33DCDB763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Ekologická nika, gildy, funkční skupiny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19EAF5-8D80-5A42-6E87-7C74B35FA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984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E86DC-871C-C948-D512-EA99B3F2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Oddělení nik podle zdrojů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E6DD81-0BEE-9CC7-CDCB-2FE70C1F0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Darwinovy pěnkavy</a:t>
            </a:r>
          </a:p>
        </p:txBody>
      </p:sp>
      <p:pic>
        <p:nvPicPr>
          <p:cNvPr id="3074" name="Picture 2" descr="Finches of the Galapagos - Cruise &amp; Tour">
            <a:extLst>
              <a:ext uri="{FF2B5EF4-FFF2-40B4-BE49-F238E27FC236}">
                <a16:creationId xmlns:a16="http://schemas.microsoft.com/office/drawing/2014/main" id="{6C471670-030C-CD19-C641-92C130D8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94" y="2880933"/>
            <a:ext cx="60007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9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BC3FE-DD66-F3DD-9F8B-1A406283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Oddělení nik v čase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3959B-E739-6895-ED01-462D520B5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ptáci x netopýři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0B907E-335C-DA7A-D81D-1A48C40FE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6" y="2887663"/>
            <a:ext cx="3952874" cy="3424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997555-D03E-8D29-44DC-E3BADC47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004343"/>
            <a:ext cx="5905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5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2D831-05D2-B650-6A4A-EEAC2D43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Oddělení nik v prostoru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FFFF73-C7DE-59C1-C4A7-11D222F5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rákosníci – potravní a hnízdní konkurence</a:t>
            </a:r>
          </a:p>
          <a:p>
            <a:r>
              <a:rPr lang="cs-CZ" dirty="0"/>
              <a:t>severoameričtí lesňáčci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F85CAE-9616-2B11-D646-B9BCD6194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93" y="3164798"/>
            <a:ext cx="4728358" cy="3403145"/>
          </a:xfrm>
          <a:prstGeom prst="rect">
            <a:avLst/>
          </a:prstGeom>
        </p:spPr>
      </p:pic>
      <p:pic>
        <p:nvPicPr>
          <p:cNvPr id="2052" name="Picture 4" descr="rákosník zpěvný - eBird">
            <a:extLst>
              <a:ext uri="{FF2B5EF4-FFF2-40B4-BE49-F238E27FC236}">
                <a16:creationId xmlns:a16="http://schemas.microsoft.com/office/drawing/2014/main" id="{75F8EF81-0D78-CCCA-86A9-15D74B6D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72" y="131737"/>
            <a:ext cx="2878528" cy="21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F6842E8-B346-458E-A7A9-561665862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009" y="2358101"/>
            <a:ext cx="3523793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C95DD-6618-EBA1-60CF-866784B9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lovu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8B340-B21E-0D6B-60FB-D56CA9B2E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vlk x rys</a:t>
            </a:r>
          </a:p>
        </p:txBody>
      </p:sp>
      <p:pic>
        <p:nvPicPr>
          <p:cNvPr id="1026" name="Picture 2" descr="Vlk - plachý predátor | Ekologické centrum Most pro Krušnohoří">
            <a:extLst>
              <a:ext uri="{FF2B5EF4-FFF2-40B4-BE49-F238E27FC236}">
                <a16:creationId xmlns:a16="http://schemas.microsoft.com/office/drawing/2014/main" id="{D22B73F3-FD03-0509-2D3B-33D60C51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51304"/>
            <a:ext cx="4695825" cy="31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(za)chránit rysa v Česku | Sedmá generace">
            <a:extLst>
              <a:ext uri="{FF2B5EF4-FFF2-40B4-BE49-F238E27FC236}">
                <a16:creationId xmlns:a16="http://schemas.microsoft.com/office/drawing/2014/main" id="{3A20C596-EE98-BDBF-0BB2-F154CCAC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/>
          <a:stretch/>
        </p:blipFill>
        <p:spPr bwMode="auto">
          <a:xfrm>
            <a:off x="6619875" y="2625215"/>
            <a:ext cx="4248150" cy="38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54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0C494-0B9A-E0A6-4611-1E0B052E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Gilda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C9A54-3FB0-C6E5-812B-39DA84F7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skupina organismů, která využívá společný zdroj</a:t>
            </a:r>
          </a:p>
          <a:p>
            <a:r>
              <a:rPr lang="cs-CZ" dirty="0"/>
              <a:t>když využívají stejný zdroj mají podobnou niku</a:t>
            </a:r>
          </a:p>
        </p:txBody>
      </p:sp>
    </p:spTree>
    <p:extLst>
      <p:ext uri="{BB962C8B-B14F-4D97-AF65-F5344CB8AC3E}">
        <p14:creationId xmlns:p14="http://schemas.microsoft.com/office/powerpoint/2010/main" val="305155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3CB2C-DC31-A38E-727E-E5A34767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Gilda – mrtvé dřevo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80886-52BC-488F-ECFF-F55C36C4A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Ponechte zahradě její mrtvé dřevo. Je plné života | Naše krásná zahrada">
            <a:extLst>
              <a:ext uri="{FF2B5EF4-FFF2-40B4-BE49-F238E27FC236}">
                <a16:creationId xmlns:a16="http://schemas.microsoft.com/office/drawing/2014/main" id="{6E72F576-ECD4-E739-4485-7CEAFA77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213970"/>
            <a:ext cx="4581525" cy="257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ornice slezská (Herzogiella seligeri)">
            <a:extLst>
              <a:ext uri="{FF2B5EF4-FFF2-40B4-BE49-F238E27FC236}">
                <a16:creationId xmlns:a16="http://schemas.microsoft.com/office/drawing/2014/main" id="{AC3169F9-66BF-43D4-CBC8-D1E342EB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17" y="246139"/>
            <a:ext cx="25781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FE3CEBCA-FAD7-C28A-653F-E13C1082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87" y="1758952"/>
            <a:ext cx="1446067" cy="23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Obrázek - Osmoderma barnabita (páchník hnědý) | BioLib.cz">
            <a:extLst>
              <a:ext uri="{FF2B5EF4-FFF2-40B4-BE49-F238E27FC236}">
                <a16:creationId xmlns:a16="http://schemas.microsoft.com/office/drawing/2014/main" id="{516959DC-F8CB-7723-8F88-1FD1DE1F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" y="4721225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Mnohonožky jako z hororu - Zahradacentrum">
            <a:extLst>
              <a:ext uri="{FF2B5EF4-FFF2-40B4-BE49-F238E27FC236}">
                <a16:creationId xmlns:a16="http://schemas.microsoft.com/office/drawing/2014/main" id="{20655053-18D8-9988-5CD2-41A5024E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4" y="1509713"/>
            <a:ext cx="2578100" cy="15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horoš šupinatý (Polyporus squamosus) - iDNES.cz">
            <a:extLst>
              <a:ext uri="{FF2B5EF4-FFF2-40B4-BE49-F238E27FC236}">
                <a16:creationId xmlns:a16="http://schemas.microsoft.com/office/drawing/2014/main" id="{C117FFAF-9AF0-6F83-221E-30733F2B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99" y="2595562"/>
            <a:ext cx="2608170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Larvěnka obrovská (Tetrodontophora bielanensis, Waga 1842) - Bobův fotoblog">
            <a:extLst>
              <a:ext uri="{FF2B5EF4-FFF2-40B4-BE49-F238E27FC236}">
                <a16:creationId xmlns:a16="http://schemas.microsoft.com/office/drawing/2014/main" id="{3C4FD797-740D-FF16-DB45-50D8A568F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458" r="17010" b="17252"/>
          <a:stretch/>
        </p:blipFill>
        <p:spPr bwMode="auto">
          <a:xfrm>
            <a:off x="8765355" y="5082457"/>
            <a:ext cx="3132858" cy="16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7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95C86-C3BD-D19C-7442-4A3CB91B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Gilda – organismy na jedné rostlině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30D19-6975-5A4A-36B6-B78867AB9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529B030-AACE-6BD1-8958-02EEDD0D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958648"/>
            <a:ext cx="42862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8DD895-C1E8-957E-D2CE-647B03BAC717}"/>
              </a:ext>
            </a:extLst>
          </p:cNvPr>
          <p:cNvSpPr txBox="1"/>
          <p:nvPr/>
        </p:nvSpPr>
        <p:spPr>
          <a:xfrm>
            <a:off x="4610099" y="1429078"/>
            <a:ext cx="257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Třešeň</a:t>
            </a:r>
          </a:p>
        </p:txBody>
      </p:sp>
      <p:pic>
        <p:nvPicPr>
          <p:cNvPr id="12292" name="Picture 4" descr="Vrtule třešňová na peckovin">
            <a:extLst>
              <a:ext uri="{FF2B5EF4-FFF2-40B4-BE49-F238E27FC236}">
                <a16:creationId xmlns:a16="http://schemas.microsoft.com/office/drawing/2014/main" id="{1EC08CD4-2AC0-FBFF-EF7D-DADB528A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38" y="599978"/>
            <a:ext cx="2181420" cy="218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1708 Píďalka podzimní">
            <a:extLst>
              <a:ext uri="{FF2B5EF4-FFF2-40B4-BE49-F238E27FC236}">
                <a16:creationId xmlns:a16="http://schemas.microsoft.com/office/drawing/2014/main" id="{A13AB72E-C1AE-2C57-84ED-21F652AA5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8935" r="23469" b="15505"/>
          <a:stretch/>
        </p:blipFill>
        <p:spPr bwMode="auto">
          <a:xfrm>
            <a:off x="8876133" y="3182379"/>
            <a:ext cx="2477667" cy="21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šice třešňová - Atlas - Agromanuál.cz">
            <a:extLst>
              <a:ext uri="{FF2B5EF4-FFF2-40B4-BE49-F238E27FC236}">
                <a16:creationId xmlns:a16="http://schemas.microsoft.com/office/drawing/2014/main" id="{87022510-73AE-C331-7ACF-C399F6B85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 b="12016"/>
          <a:stretch/>
        </p:blipFill>
        <p:spPr bwMode="auto">
          <a:xfrm>
            <a:off x="438149" y="1569144"/>
            <a:ext cx="2110177" cy="22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593A86-0131-572C-5E6F-BF08173DC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01" y="4175459"/>
            <a:ext cx="2545038" cy="1695450"/>
          </a:xfrm>
          <a:prstGeom prst="rect">
            <a:avLst/>
          </a:prstGeom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DBFB8BB6-EF03-A22C-2860-5A4BFE91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26" y="5292984"/>
            <a:ext cx="2171700" cy="14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0A3277-4F86-E96A-8E5B-9A42BF0E6C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27" t="15104" r="11231" b="14173"/>
          <a:stretch/>
        </p:blipFill>
        <p:spPr>
          <a:xfrm>
            <a:off x="5669377" y="5177929"/>
            <a:ext cx="2865517" cy="16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3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4CF47-F5CB-A3B4-A86A-C7B6D874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Gilda – ptáci na krmítku v zimě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C54F5-D5A5-7557-9A63-102E124EA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Sýkora koňadra - Parus major (Zdroj: Shutterstock)">
            <a:extLst>
              <a:ext uri="{FF2B5EF4-FFF2-40B4-BE49-F238E27FC236}">
                <a16:creationId xmlns:a16="http://schemas.microsoft.com/office/drawing/2014/main" id="{8F843DC9-A42E-97BE-9E69-288C3AFF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588" y="1878381"/>
            <a:ext cx="5145929" cy="34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lask tlustozobý - Coccothraustes coccothraustes (Zdroj: Shutterstock)">
            <a:extLst>
              <a:ext uri="{FF2B5EF4-FFF2-40B4-BE49-F238E27FC236}">
                <a16:creationId xmlns:a16="http://schemas.microsoft.com/office/drawing/2014/main" id="{711CEF85-F586-E2EF-F0D0-AAAED5704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4200" r="16990" b="8562"/>
          <a:stretch/>
        </p:blipFill>
        <p:spPr bwMode="auto">
          <a:xfrm>
            <a:off x="8684371" y="471856"/>
            <a:ext cx="2933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tehlík obecný - Carduelis carduelis (Zdroj: Shutterstock)">
            <a:extLst>
              <a:ext uri="{FF2B5EF4-FFF2-40B4-BE49-F238E27FC236}">
                <a16:creationId xmlns:a16="http://schemas.microsoft.com/office/drawing/2014/main" id="{1F8BBD01-9F9C-F778-1B63-EC7942F53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7459" r="29883" b="16200"/>
          <a:stretch/>
        </p:blipFill>
        <p:spPr bwMode="auto">
          <a:xfrm>
            <a:off x="8721256" y="3965202"/>
            <a:ext cx="2764679" cy="2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Zvonek zelený - Chloris chloris (Zdroj: Shutterstock)">
            <a:extLst>
              <a:ext uri="{FF2B5EF4-FFF2-40B4-BE49-F238E27FC236}">
                <a16:creationId xmlns:a16="http://schemas.microsoft.com/office/drawing/2014/main" id="{74826EB3-DD42-1569-1821-0511710AB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10670" r="28848"/>
          <a:stretch/>
        </p:blipFill>
        <p:spPr bwMode="auto">
          <a:xfrm>
            <a:off x="335804" y="1479914"/>
            <a:ext cx="2725920" cy="24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rdlička zahradní - Streptopelia decaocto (Zdroj: Shutterstock)">
            <a:extLst>
              <a:ext uri="{FF2B5EF4-FFF2-40B4-BE49-F238E27FC236}">
                <a16:creationId xmlns:a16="http://schemas.microsoft.com/office/drawing/2014/main" id="{DA9EC55A-8E43-D08A-1FC1-C7D4E0BD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2" y="4610100"/>
            <a:ext cx="3062287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73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A3B03-13C1-48E5-57BD-E9FF450A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D74ED-2155-6F4E-CC31-48F5B42C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skupina druhů, která má v ekosystému stejnou ekologickou roli</a:t>
            </a:r>
          </a:p>
          <a:p>
            <a:r>
              <a:rPr lang="cs-CZ" dirty="0"/>
              <a:t>predátoři v jehličnatém lese - medvěd, vlk, liška, rosomák, rys</a:t>
            </a:r>
          </a:p>
        </p:txBody>
      </p:sp>
      <p:pic>
        <p:nvPicPr>
          <p:cNvPr id="11266" name="Picture 2" descr="alternativní popis obrázku chybí">
            <a:extLst>
              <a:ext uri="{FF2B5EF4-FFF2-40B4-BE49-F238E27FC236}">
                <a16:creationId xmlns:a16="http://schemas.microsoft.com/office/drawing/2014/main" id="{F44682C0-87DF-A786-25CC-AA7A6E49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71" y="4117935"/>
            <a:ext cx="3466129" cy="23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lternativní popis obrázku chybí">
            <a:extLst>
              <a:ext uri="{FF2B5EF4-FFF2-40B4-BE49-F238E27FC236}">
                <a16:creationId xmlns:a16="http://schemas.microsoft.com/office/drawing/2014/main" id="{A747CCAE-CF44-CC0C-7267-F83CC63E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3" y="4104577"/>
            <a:ext cx="3036531" cy="22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lk - plachý predátor | Ekologické centrum Most pro Krušnohoří">
            <a:extLst>
              <a:ext uri="{FF2B5EF4-FFF2-40B4-BE49-F238E27FC236}">
                <a16:creationId xmlns:a16="http://schemas.microsoft.com/office/drawing/2014/main" id="{74E8EA80-A4B3-2B90-0445-CB007F34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85" y="3332708"/>
            <a:ext cx="3571875" cy="23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03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34241-470A-A1CC-6F1A-718EB841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67DF78-79E5-DEA1-73C0-002805195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býložravci zemědělské krajiny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1DA31E-9EFF-8C6B-1FA2-536D0BE3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3952875"/>
            <a:ext cx="3810000" cy="2540000"/>
          </a:xfrm>
          <a:prstGeom prst="rect">
            <a:avLst/>
          </a:prstGeom>
        </p:spPr>
      </p:pic>
      <p:pic>
        <p:nvPicPr>
          <p:cNvPr id="14342" name="Picture 6" descr="Rozdíl mezi hrabošem a hryzcem - Hubeni-skudcu.cz">
            <a:extLst>
              <a:ext uri="{FF2B5EF4-FFF2-40B4-BE49-F238E27FC236}">
                <a16:creationId xmlns:a16="http://schemas.microsoft.com/office/drawing/2014/main" id="{9CCA178A-C1FE-44EC-956C-76502E0A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3836055"/>
            <a:ext cx="4476750" cy="27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rna | Srnec obecný, savci, sudokopytníci, Capreolus capreolus | FOTOGALERIE">
            <a:extLst>
              <a:ext uri="{FF2B5EF4-FFF2-40B4-BE49-F238E27FC236}">
                <a16:creationId xmlns:a16="http://schemas.microsoft.com/office/drawing/2014/main" id="{D963C1EC-488C-53FF-4CD5-B4DA2152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54290"/>
            <a:ext cx="3343275" cy="22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90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0F0B2-DEAD-7781-2EFF-00ADC1FD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98CE8-6A36-F0E3-72EC-FC127D9EF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ekologická nika je místo druhu v prostředí, určitá část prostředí, kterou druh obývá</a:t>
            </a:r>
          </a:p>
          <a:p>
            <a:r>
              <a:rPr lang="cs-CZ" dirty="0"/>
              <a:t>souhrn životních podmínek, které umožňují životaschopnou existenci populace určitého druhu</a:t>
            </a:r>
          </a:p>
          <a:p>
            <a:r>
              <a:rPr lang="cs-CZ" dirty="0"/>
              <a:t>faktory prostředí – abiotické a biotické</a:t>
            </a:r>
          </a:p>
          <a:p>
            <a:r>
              <a:rPr lang="cs-CZ" dirty="0"/>
              <a:t>abiotické -  teplota, vlhkost, sluneční záření</a:t>
            </a:r>
          </a:p>
          <a:p>
            <a:r>
              <a:rPr lang="cs-CZ" dirty="0"/>
              <a:t>biotické – zdroje, predátoři, konkurence</a:t>
            </a:r>
          </a:p>
          <a:p>
            <a:endParaRPr lang="cs-CZ" sz="12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sz="12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12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Ecological</a:t>
            </a:r>
            <a:r>
              <a:rPr 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2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Niche</a:t>
            </a:r>
            <a:r>
              <a:rPr 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(youtube.com)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07525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C8B12-2358-5376-AC7C-115E26FB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5C30A7-ECCF-D04D-E0E7-442F65BAA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hmyzí opylovači</a:t>
            </a:r>
          </a:p>
        </p:txBody>
      </p:sp>
      <p:pic>
        <p:nvPicPr>
          <p:cNvPr id="2050" name="Picture 2" descr="Včely a chemie | Blog vše o zahradě">
            <a:extLst>
              <a:ext uri="{FF2B5EF4-FFF2-40B4-BE49-F238E27FC236}">
                <a16:creationId xmlns:a16="http://schemas.microsoft.com/office/drawing/2014/main" id="{5FE4D616-85FA-9ACF-0C03-04CF4340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997325"/>
            <a:ext cx="3471863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střenka rybízová – Wikipedie">
            <a:extLst>
              <a:ext uri="{FF2B5EF4-FFF2-40B4-BE49-F238E27FC236}">
                <a16:creationId xmlns:a16="http://schemas.microsoft.com/office/drawing/2014/main" id="{F0045C98-B49B-9DF1-E2FF-8FA3DEF4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9" y="238125"/>
            <a:ext cx="375082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37640-31AD-D2EB-5C15-27AC530CA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869" y="1590675"/>
            <a:ext cx="3139109" cy="2406650"/>
          </a:xfrm>
          <a:prstGeom prst="rect">
            <a:avLst/>
          </a:prstGeom>
        </p:spPr>
      </p:pic>
      <p:pic>
        <p:nvPicPr>
          <p:cNvPr id="2056" name="Picture 8" descr="Polyommatus icarus var. icarinus (modrásek jehlicový) | BioLib.cz">
            <a:extLst>
              <a:ext uri="{FF2B5EF4-FFF2-40B4-BE49-F238E27FC236}">
                <a16:creationId xmlns:a16="http://schemas.microsoft.com/office/drawing/2014/main" id="{C5398FA5-CA85-47C3-6D2D-0E6ECA24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82" y="3663950"/>
            <a:ext cx="3353418" cy="25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latohlávek zlatý – Wikipedie">
            <a:extLst>
              <a:ext uri="{FF2B5EF4-FFF2-40B4-BE49-F238E27FC236}">
                <a16:creationId xmlns:a16="http://schemas.microsoft.com/office/drawing/2014/main" id="{6A840C93-8AF2-8D08-17F0-9F81A65C5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82" y="4287836"/>
            <a:ext cx="2924175" cy="24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40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7C313-4064-9370-45E8-6C1519930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skupiny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FF471C-4355-5822-88D8-0F7FBADA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vnitrodruhová kompetice vyšší (x mezidruhová) – konkurence o vše</a:t>
            </a:r>
          </a:p>
          <a:p>
            <a:r>
              <a:rPr lang="cs-CZ" dirty="0" err="1"/>
              <a:t>Aleeho</a:t>
            </a:r>
            <a:r>
              <a:rPr lang="cs-CZ" dirty="0"/>
              <a:t> efekt – převážení výhod nad vnitrodruhovou kompeticí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smečky, hejna, tlupy, roje, stáda</a:t>
            </a:r>
          </a:p>
          <a:p>
            <a:endParaRPr lang="cs-CZ" dirty="0"/>
          </a:p>
        </p:txBody>
      </p:sp>
      <p:pic>
        <p:nvPicPr>
          <p:cNvPr id="1026" name="Picture 2" descr="skupina opic, dschelada, opice, primátů, skupina, zimní, fotografování  divoké zvěře, zvíře | Piqsels">
            <a:extLst>
              <a:ext uri="{FF2B5EF4-FFF2-40B4-BE49-F238E27FC236}">
                <a16:creationId xmlns:a16="http://schemas.microsoft.com/office/drawing/2014/main" id="{B59A88C3-B366-61BA-A086-3251E0BE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04" y="3429000"/>
            <a:ext cx="4187241" cy="2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24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E858FE-1D97-BE6C-B1E4-E6C9E4FB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F101D-812F-11AD-0179-9ADEDDA0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výhody – větší bezpečí, shánění potravy, společný lov, snazší obrana, lehčí nalezení partnera, ptáci méně práce při letu v hejnu, vzájemná péče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nevýhody – konkurence, někdo chce mít víc – sociální parazitismus, parazité, viditelnost v prostoru</a:t>
            </a:r>
          </a:p>
          <a:p>
            <a:endParaRPr lang="cs-CZ" dirty="0"/>
          </a:p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Do Animals Form Groups? (youtube.com)</a:t>
            </a:r>
            <a:endParaRPr lang="cs-CZ" sz="1200" dirty="0"/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of Animal Teamwork | Part 1 | BBC Earth - YouTube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29550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9E992-F026-70F4-5090-25F894CF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kooperace (=spolupráce)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5234F9-98F3-3959-8886-B400340B1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04788" cy="4351338"/>
          </a:xfrm>
        </p:spPr>
        <p:txBody>
          <a:bodyPr/>
          <a:lstStyle/>
          <a:p>
            <a:r>
              <a:rPr lang="cs-CZ" dirty="0"/>
              <a:t>kooperace mezi příbuznými jedinci</a:t>
            </a:r>
          </a:p>
          <a:p>
            <a:r>
              <a:rPr lang="cs-CZ" dirty="0"/>
              <a:t>altruistické alely eliminovány přírodním výběrem</a:t>
            </a:r>
          </a:p>
          <a:p>
            <a:r>
              <a:rPr lang="cs-CZ" dirty="0"/>
              <a:t>vyplatí se pomáhat jen příbuzným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9D2074-4E2A-4559-3611-DEEDCA444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90"/>
          <a:stretch/>
        </p:blipFill>
        <p:spPr>
          <a:xfrm>
            <a:off x="8645785" y="2199496"/>
            <a:ext cx="2883214" cy="38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02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B8ED5-DD73-2D6A-4126-5A60CA58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kooperace (=spolupráce)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9519A7-DF28-DD48-9DAE-2DA38DD66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kooperace na základě skupinové selekce</a:t>
            </a:r>
          </a:p>
          <a:p>
            <a:r>
              <a:rPr lang="cs-CZ" dirty="0"/>
              <a:t>pouštní mravenec </a:t>
            </a:r>
            <a:r>
              <a:rPr lang="cs-CZ" i="1" dirty="0" err="1"/>
              <a:t>Messor</a:t>
            </a:r>
            <a:r>
              <a:rPr lang="cs-CZ" i="1" dirty="0"/>
              <a:t> </a:t>
            </a:r>
            <a:r>
              <a:rPr lang="cs-CZ" i="1" dirty="0" err="1"/>
              <a:t>pergandei</a:t>
            </a:r>
            <a:endParaRPr lang="cs-CZ" i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5AC8F1-F9B0-2BD5-C6F3-92CDD0AE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01" y="3429000"/>
            <a:ext cx="7612649" cy="276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23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506211-F8A9-F087-8C00-E82C127B3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kooperace (=spolupráce)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4C679-51AF-FFE4-72BA-8DD093D3D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2314" cy="4351338"/>
          </a:xfrm>
        </p:spPr>
        <p:txBody>
          <a:bodyPr/>
          <a:lstStyle/>
          <a:p>
            <a:r>
              <a:rPr lang="cs-CZ" dirty="0"/>
              <a:t>reciproční altruismus</a:t>
            </a:r>
          </a:p>
          <a:p>
            <a:r>
              <a:rPr lang="cs-CZ" dirty="0"/>
              <a:t>oplácení pomoci</a:t>
            </a:r>
          </a:p>
          <a:p>
            <a:r>
              <a:rPr lang="cs-CZ" dirty="0"/>
              <a:t>časové zpoždění při oplácení může vést k podvádění </a:t>
            </a:r>
          </a:p>
          <a:p>
            <a:r>
              <a:rPr lang="cs-CZ" dirty="0"/>
              <a:t>vzájemná péče o srst či peří</a:t>
            </a:r>
          </a:p>
          <a:p>
            <a:r>
              <a:rPr lang="cs-CZ" dirty="0"/>
              <a:t>upír </a:t>
            </a:r>
            <a:r>
              <a:rPr lang="cs-CZ" i="1" dirty="0" err="1"/>
              <a:t>Desmodus</a:t>
            </a:r>
            <a:r>
              <a:rPr lang="cs-CZ" i="1" dirty="0"/>
              <a:t> </a:t>
            </a:r>
            <a:r>
              <a:rPr lang="cs-CZ" i="1" dirty="0" err="1"/>
              <a:t>rotundus</a:t>
            </a:r>
            <a:r>
              <a:rPr lang="cs-CZ" i="1" dirty="0"/>
              <a:t> </a:t>
            </a:r>
            <a:r>
              <a:rPr lang="cs-CZ" dirty="0"/>
              <a:t>– sdílení krve</a:t>
            </a:r>
            <a:endParaRPr lang="cs-CZ" i="1" dirty="0"/>
          </a:p>
          <a:p>
            <a:endParaRPr lang="cs-CZ" dirty="0"/>
          </a:p>
        </p:txBody>
      </p:sp>
      <p:pic>
        <p:nvPicPr>
          <p:cNvPr id="9218" name="Picture 2" descr="Category:Desmodus rotundus - Wikimedia Commons">
            <a:extLst>
              <a:ext uri="{FF2B5EF4-FFF2-40B4-BE49-F238E27FC236}">
                <a16:creationId xmlns:a16="http://schemas.microsoft.com/office/drawing/2014/main" id="{72709A48-477C-6AAD-2C91-8C0BDFDC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4786051"/>
            <a:ext cx="2743201" cy="18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ock fotografie Skupina Opic Které Se Navzájem Upravují – stáhnout obrázek  nyní - Opice - Primáti, Péče o srst mezi zvířaty, Jantarovou pevností -  iStock">
            <a:extLst>
              <a:ext uri="{FF2B5EF4-FFF2-40B4-BE49-F238E27FC236}">
                <a16:creationId xmlns:a16="http://schemas.microsoft.com/office/drawing/2014/main" id="{FD213984-00DD-6F0C-FAC2-C1C49930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819900"/>
            <a:ext cx="3693713" cy="24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poušek ara | v magazínu o okrasných ptácích zoohit!">
            <a:extLst>
              <a:ext uri="{FF2B5EF4-FFF2-40B4-BE49-F238E27FC236}">
                <a16:creationId xmlns:a16="http://schemas.microsoft.com/office/drawing/2014/main" id="{035EBA1F-AA54-5190-EE8A-31C5439D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89" y="3818200"/>
            <a:ext cx="3316893" cy="22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97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CF78B-BD7C-2C8D-A77B-D1588C8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kooperace (=spolupráce)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01F58-74A5-54F7-5546-306379D46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 nepříbuznými jedinci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89AD7-85D2-B7B3-2531-68BD5D5B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121" y="3593488"/>
            <a:ext cx="6008554" cy="27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3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E4F2B6-677D-B0CB-3733-98533110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Jiné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DEC39-6B49-313F-6365-DC2D5FCE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nereprodukční – </a:t>
            </a:r>
            <a:r>
              <a:rPr lang="cs-CZ" dirty="0" err="1"/>
              <a:t>konglobace</a:t>
            </a:r>
            <a:r>
              <a:rPr lang="cs-CZ" dirty="0"/>
              <a:t> (u napajedla), lovná skupina (pelikáni, kormoráni, šelmy), tažná skupina (ptáci, kopytníci), klidová skupina (nocování ptáků, netopýrů), přezimující (netopýři, hraboši)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reprodukční – rodičovský pár, rodina, sourozenecké skupiny, hnízdní a reprodukční skupiny (tuleni, mroži, volavky)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344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DD1A8-4B10-0186-6382-394257357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Eusociální</a:t>
            </a:r>
            <a:r>
              <a:rPr lang="cs-CZ" dirty="0"/>
              <a:t> hmyz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47E087-DE85-FD10-21A1-A18427F4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spolupráce na výchově potomků a ochraně hnízda</a:t>
            </a:r>
          </a:p>
          <a:p>
            <a:r>
              <a:rPr lang="cs-CZ" dirty="0"/>
              <a:t>skládá se z reprodukčních a nereprodukčních jedinců</a:t>
            </a:r>
          </a:p>
          <a:p>
            <a:r>
              <a:rPr lang="cs-CZ" dirty="0"/>
              <a:t>alespoň dvě generace</a:t>
            </a:r>
          </a:p>
          <a:p>
            <a:r>
              <a:rPr lang="cs-CZ" dirty="0"/>
              <a:t>nedokáží bez society přežít</a:t>
            </a:r>
          </a:p>
          <a:p>
            <a:r>
              <a:rPr lang="cs-CZ" dirty="0"/>
              <a:t>včely, mravenci, termiti</a:t>
            </a:r>
          </a:p>
        </p:txBody>
      </p:sp>
      <p:pic>
        <p:nvPicPr>
          <p:cNvPr id="16386" name="Picture 2" descr="zvířata - hmyz - mravenec lesni">
            <a:extLst>
              <a:ext uri="{FF2B5EF4-FFF2-40B4-BE49-F238E27FC236}">
                <a16:creationId xmlns:a16="http://schemas.microsoft.com/office/drawing/2014/main" id="{96ED96C8-33AE-68E4-4A5E-11C34DC1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40" y="4278750"/>
            <a:ext cx="3076576" cy="23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idgeridoo-art">
            <a:extLst>
              <a:ext uri="{FF2B5EF4-FFF2-40B4-BE49-F238E27FC236}">
                <a16:creationId xmlns:a16="http://schemas.microsoft.com/office/drawing/2014/main" id="{B00F6236-1841-1E4F-8C4C-C014C429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2" y="3276600"/>
            <a:ext cx="3683197" cy="24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utonomní včelín nebo tančící drony. Nejnovější technologie se snaží  zachránit včely před vymíráním | Hospodářské noviny (HN.cz)">
            <a:extLst>
              <a:ext uri="{FF2B5EF4-FFF2-40B4-BE49-F238E27FC236}">
                <a16:creationId xmlns:a16="http://schemas.microsoft.com/office/drawing/2014/main" id="{F4D8198C-EC37-F803-D7B9-7E1E260CD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60"/>
          <a:stretch/>
        </p:blipFill>
        <p:spPr bwMode="auto">
          <a:xfrm>
            <a:off x="1428362" y="4503133"/>
            <a:ext cx="2552700" cy="22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3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37A56-107A-82D5-087D-1938F6F2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Eusociální</a:t>
            </a:r>
            <a:r>
              <a:rPr lang="cs-CZ" dirty="0"/>
              <a:t> 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BEF78E-DBC8-C140-3BB0-36DDB440E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rypoš</a:t>
            </a:r>
            <a:r>
              <a:rPr lang="cs-CZ" dirty="0"/>
              <a:t> lysý</a:t>
            </a:r>
          </a:p>
          <a:p>
            <a:r>
              <a:rPr lang="cs-CZ" dirty="0"/>
              <a:t>extrémní prostředí, extrémní tlak na kooperaci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93AC09-5178-C763-8117-C35A298A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34" y="2943225"/>
            <a:ext cx="6525774" cy="38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- Heterocephalus glaber (rypoš lysý) | BioLib.cz">
            <a:extLst>
              <a:ext uri="{FF2B5EF4-FFF2-40B4-BE49-F238E27FC236}">
                <a16:creationId xmlns:a16="http://schemas.microsoft.com/office/drawing/2014/main" id="{C41808E4-58F9-7519-C8BC-51B1987A7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 bwMode="auto">
          <a:xfrm>
            <a:off x="288926" y="3243505"/>
            <a:ext cx="4997450" cy="35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32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00D4F-E9C6-741A-E820-6627E7EC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DC9D22-12BE-6021-2FE2-6D067BEA7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Srnec obecný (Capreolus capreolus), lesní soused - Tvorové.cz">
            <a:extLst>
              <a:ext uri="{FF2B5EF4-FFF2-40B4-BE49-F238E27FC236}">
                <a16:creationId xmlns:a16="http://schemas.microsoft.com/office/drawing/2014/main" id="{84BCA94D-40FA-2C1F-FA85-4D86A57D7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r="9320"/>
          <a:stretch/>
        </p:blipFill>
        <p:spPr bwMode="auto">
          <a:xfrm>
            <a:off x="4379453" y="2029642"/>
            <a:ext cx="2833919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60EA9C9-DCB7-7F24-C7BE-2850CA839110}"/>
              </a:ext>
            </a:extLst>
          </p:cNvPr>
          <p:cNvSpPr/>
          <p:nvPr/>
        </p:nvSpPr>
        <p:spPr>
          <a:xfrm rot="1542346">
            <a:off x="3177230" y="2294796"/>
            <a:ext cx="1040285" cy="3426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Potrava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03029B7B-BBAA-5A94-5C85-CA0E9B5C9256}"/>
              </a:ext>
            </a:extLst>
          </p:cNvPr>
          <p:cNvSpPr/>
          <p:nvPr/>
        </p:nvSpPr>
        <p:spPr>
          <a:xfrm rot="20151625">
            <a:off x="2844264" y="4186848"/>
            <a:ext cx="1139276" cy="465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Klima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91D696B-E0A0-457C-075A-0CC2D370E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0"/>
          <a:stretch/>
        </p:blipFill>
        <p:spPr>
          <a:xfrm>
            <a:off x="764273" y="818712"/>
            <a:ext cx="2047383" cy="1434342"/>
          </a:xfrm>
          <a:prstGeom prst="rect">
            <a:avLst/>
          </a:prstGeom>
        </p:spPr>
      </p:pic>
      <p:sp>
        <p:nvSpPr>
          <p:cNvPr id="15" name="Bublinový popisek: se šipkou nahoru 14">
            <a:extLst>
              <a:ext uri="{FF2B5EF4-FFF2-40B4-BE49-F238E27FC236}">
                <a16:creationId xmlns:a16="http://schemas.microsoft.com/office/drawing/2014/main" id="{965A95E9-3D4B-2BC0-EC62-5E73AA315BCF}"/>
              </a:ext>
            </a:extLst>
          </p:cNvPr>
          <p:cNvSpPr/>
          <p:nvPr/>
        </p:nvSpPr>
        <p:spPr>
          <a:xfrm>
            <a:off x="5122149" y="4867298"/>
            <a:ext cx="1390261" cy="475862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Konkurenti</a:t>
            </a:r>
          </a:p>
        </p:txBody>
      </p:sp>
      <p:pic>
        <p:nvPicPr>
          <p:cNvPr id="2052" name="Picture 4" descr="Zajíc polní – Wikipedie">
            <a:extLst>
              <a:ext uri="{FF2B5EF4-FFF2-40B4-BE49-F238E27FC236}">
                <a16:creationId xmlns:a16="http://schemas.microsoft.com/office/drawing/2014/main" id="{3E1DDDB8-2DC3-57B6-C41B-937CCD7A0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24" y="5443387"/>
            <a:ext cx="1599029" cy="13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Šipka: doleva 16">
            <a:extLst>
              <a:ext uri="{FF2B5EF4-FFF2-40B4-BE49-F238E27FC236}">
                <a16:creationId xmlns:a16="http://schemas.microsoft.com/office/drawing/2014/main" id="{146FFFA4-5759-8D78-4318-4C94238DCEFD}"/>
              </a:ext>
            </a:extLst>
          </p:cNvPr>
          <p:cNvSpPr/>
          <p:nvPr/>
        </p:nvSpPr>
        <p:spPr>
          <a:xfrm rot="19558710">
            <a:off x="7481392" y="1963339"/>
            <a:ext cx="1278294" cy="4678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Predátoři</a:t>
            </a:r>
          </a:p>
        </p:txBody>
      </p:sp>
      <p:pic>
        <p:nvPicPr>
          <p:cNvPr id="2054" name="Picture 6" descr="Vlk obecný – Wikipedie">
            <a:extLst>
              <a:ext uri="{FF2B5EF4-FFF2-40B4-BE49-F238E27FC236}">
                <a16:creationId xmlns:a16="http://schemas.microsoft.com/office/drawing/2014/main" id="{79823F06-CDF4-EF37-8A18-3CB9D431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799" y="967460"/>
            <a:ext cx="277134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Šipka: doleva 17">
            <a:extLst>
              <a:ext uri="{FF2B5EF4-FFF2-40B4-BE49-F238E27FC236}">
                <a16:creationId xmlns:a16="http://schemas.microsoft.com/office/drawing/2014/main" id="{53DF08AF-FAC1-940F-4BBE-8084070A3D75}"/>
              </a:ext>
            </a:extLst>
          </p:cNvPr>
          <p:cNvSpPr/>
          <p:nvPr/>
        </p:nvSpPr>
        <p:spPr>
          <a:xfrm rot="1033481">
            <a:off x="7576457" y="4282751"/>
            <a:ext cx="145124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Stanoviště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ABD38CA-3C7E-3781-E57E-832D53919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924" y="4645025"/>
            <a:ext cx="2466975" cy="1847850"/>
          </a:xfrm>
          <a:prstGeom prst="rect">
            <a:avLst/>
          </a:prstGeom>
        </p:spPr>
      </p:pic>
      <p:pic>
        <p:nvPicPr>
          <p:cNvPr id="2056" name="Picture 8" descr="Plakát Slunce na modré obloze - PIXERS.CZ">
            <a:extLst>
              <a:ext uri="{FF2B5EF4-FFF2-40B4-BE49-F238E27FC236}">
                <a16:creationId xmlns:a16="http://schemas.microsoft.com/office/drawing/2014/main" id="{7D72171F-5D4B-DAA8-49A1-AA0081240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2290" r="-1241" b="11374"/>
          <a:stretch/>
        </p:blipFill>
        <p:spPr bwMode="auto">
          <a:xfrm>
            <a:off x="438512" y="4525067"/>
            <a:ext cx="2262891" cy="19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4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FE9CC-0FB7-CB9D-749E-85299395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Teritorialita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D3DF7D-660F-76A9-4F0D-EFCF45CC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29425" cy="4351338"/>
          </a:xfrm>
        </p:spPr>
        <p:txBody>
          <a:bodyPr>
            <a:normAutofit/>
          </a:bodyPr>
          <a:lstStyle/>
          <a:p>
            <a:r>
              <a:rPr lang="cs-CZ" dirty="0"/>
              <a:t>územní kompetice mezi jedinci téhož druhu</a:t>
            </a:r>
          </a:p>
          <a:p>
            <a:r>
              <a:rPr lang="cs-CZ" dirty="0"/>
              <a:t>vnitrodruhová konkurence</a:t>
            </a:r>
          </a:p>
          <a:p>
            <a:r>
              <a:rPr lang="cs-CZ" dirty="0"/>
              <a:t>stále či sezónní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teritorium x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(domovský okrsek)</a:t>
            </a:r>
          </a:p>
        </p:txBody>
      </p:sp>
      <p:pic>
        <p:nvPicPr>
          <p:cNvPr id="7170" name="Picture 2" descr="ANIMALS / TERRITORIES &amp; HOME RANGE - Pathwayz">
            <a:extLst>
              <a:ext uri="{FF2B5EF4-FFF2-40B4-BE49-F238E27FC236}">
                <a16:creationId xmlns:a16="http://schemas.microsoft.com/office/drawing/2014/main" id="{B1940D3C-0F2F-384B-CDA0-94DE4377E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4" y="2451098"/>
            <a:ext cx="400706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30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A2BDED-1FDB-8E42-E872-8B84F4B0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Hájení teritoria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D1845-66CC-3260-E916-6B8883BA4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akustické – ptáci (pěvci), savci (lev, některé opice, jelen v říji), žáby, hmyz (stridulace u rovnokřídlých)</a:t>
            </a:r>
          </a:p>
          <a:p>
            <a:r>
              <a:rPr lang="cs-CZ" dirty="0"/>
              <a:t>komunikace</a:t>
            </a:r>
          </a:p>
        </p:txBody>
      </p:sp>
      <p:pic>
        <p:nvPicPr>
          <p:cNvPr id="4100" name="Picture 4" descr="Jak a proč ptáci zpívají?">
            <a:extLst>
              <a:ext uri="{FF2B5EF4-FFF2-40B4-BE49-F238E27FC236}">
                <a16:creationId xmlns:a16="http://schemas.microsoft.com/office/drawing/2014/main" id="{89A9D71A-6B5F-C2BE-8D8E-97F8813B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" y="4051300"/>
            <a:ext cx="449072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kokan zelený – Wikipedie">
            <a:extLst>
              <a:ext uri="{FF2B5EF4-FFF2-40B4-BE49-F238E27FC236}">
                <a16:creationId xmlns:a16="http://schemas.microsoft.com/office/drawing/2014/main" id="{860DC13F-FDB9-BD98-8F7E-948FDDF9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42" y="3305355"/>
            <a:ext cx="3660775" cy="30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aranče obecná – Wikipedie">
            <a:extLst>
              <a:ext uri="{FF2B5EF4-FFF2-40B4-BE49-F238E27FC236}">
                <a16:creationId xmlns:a16="http://schemas.microsoft.com/office/drawing/2014/main" id="{E8AC01AD-F0E2-9B12-AE01-456271BD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2" y="3829050"/>
            <a:ext cx="4068043" cy="271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967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D7499-43B1-6777-F28C-1A6D91B5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Hájení teritoria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DBD450-0EA1-8E88-595F-9F50731B2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pachové – moč, trus, různé pachové žlázy</a:t>
            </a:r>
          </a:p>
          <a:p>
            <a:r>
              <a:rPr lang="cs-CZ"/>
              <a:t>šelmy (psovití, lasicovití, kočkovití), primáti, králíci, jelenovití</a:t>
            </a:r>
          </a:p>
          <a:p>
            <a:r>
              <a:rPr lang="cs-CZ"/>
              <a:t>rozpoznávání a hledaní partnera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FB7C7D-F498-5CAA-BA0C-410DB7F5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83" y="3977235"/>
            <a:ext cx="3252417" cy="26324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73B06D-5AD9-11D3-4943-33E2D2F2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30" y="237642"/>
            <a:ext cx="2419720" cy="20005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0B89F3-1E4A-D33E-1C1F-A45B417AE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4"/>
          <a:stretch/>
        </p:blipFill>
        <p:spPr>
          <a:xfrm>
            <a:off x="8977940" y="3722503"/>
            <a:ext cx="2419720" cy="24544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689AE4B-D160-E9E3-0DB6-2A47A9465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253" y="4533273"/>
            <a:ext cx="2675344" cy="20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0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0F51B-7ECB-2D12-E652-57D0F9C1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Hájení teritoria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581498-A38D-1798-DFB9-1E893E1F9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optické – výrazné značky v terénu, medvědi oloupávají kůru, postoje a mimika zvířat, vážky – obletování teritoria</a:t>
            </a:r>
          </a:p>
        </p:txBody>
      </p:sp>
      <p:pic>
        <p:nvPicPr>
          <p:cNvPr id="4" name="Picture 8" descr="Vážka ploská – Wikipedie">
            <a:extLst>
              <a:ext uri="{FF2B5EF4-FFF2-40B4-BE49-F238E27FC236}">
                <a16:creationId xmlns:a16="http://schemas.microsoft.com/office/drawing/2014/main" id="{285746FF-AA56-CE23-6999-8B5793FF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91" y="3352249"/>
            <a:ext cx="4295775" cy="32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39A1F3-F8A7-3ED4-2CE9-9C2F9F2D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82" y="3082374"/>
            <a:ext cx="2629313" cy="35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3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34848-0DED-0121-8719-0A0F92BB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57D33-4365-8B20-7DE9-5B3B24423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26960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D9798-3502-B9B4-C10D-7E9D08AB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valence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E096D5-1A2D-9DC1-92E0-94939E1A4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46168" cy="4351338"/>
          </a:xfrm>
        </p:spPr>
        <p:txBody>
          <a:bodyPr/>
          <a:lstStyle/>
          <a:p>
            <a:r>
              <a:rPr lang="cs-CZ" dirty="0"/>
              <a:t>organismem tolerované rozmezí podmínek, ve kterých je schopen přežít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euryekní</a:t>
            </a:r>
            <a:r>
              <a:rPr lang="cs-CZ" dirty="0"/>
              <a:t> druhy (= široké rozmezí podmínek)</a:t>
            </a:r>
          </a:p>
          <a:p>
            <a:r>
              <a:rPr lang="cs-CZ" dirty="0" err="1"/>
              <a:t>stenoekní</a:t>
            </a:r>
            <a:r>
              <a:rPr lang="cs-CZ" dirty="0"/>
              <a:t> druhy (= úzké rozmezí podmínek)</a:t>
            </a:r>
          </a:p>
          <a:p>
            <a:endParaRPr lang="cs-CZ" dirty="0"/>
          </a:p>
          <a:p>
            <a:r>
              <a:rPr lang="cs-CZ" dirty="0"/>
              <a:t>soubor všech ekologických valencí určitého druhu = jeho ekologická nika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C32204-24FA-0034-D4AD-1DAD60C7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682" y="1483566"/>
            <a:ext cx="4242318" cy="40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6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8739F-0C3C-338C-5669-DADBA766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Grinnellova</a:t>
            </a:r>
            <a:r>
              <a:rPr lang="cs-CZ" dirty="0"/>
              <a:t> koncepce (1917)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517A2-A6A8-898F-64A2-66764C48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stanovištní nika („adresa“) – vztah druhu k prostředí </a:t>
            </a:r>
          </a:p>
          <a:p>
            <a:endParaRPr lang="cs-CZ" dirty="0"/>
          </a:p>
          <a:p>
            <a:r>
              <a:rPr lang="cs-CZ" dirty="0"/>
              <a:t>funkční nika („zaměstnání“) – postavení druhu ve společenstvu, zejm. způsob získávání zdrojů a vliv na prostředí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 charakterizaci niky je důležité to, co druh ve společenstvu dělá, jaký je jeho vztah k potravě, nepřátelům</a:t>
            </a:r>
          </a:p>
        </p:txBody>
      </p:sp>
    </p:spTree>
    <p:extLst>
      <p:ext uri="{BB962C8B-B14F-4D97-AF65-F5344CB8AC3E}">
        <p14:creationId xmlns:p14="http://schemas.microsoft.com/office/powerpoint/2010/main" val="200150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0D309E-7461-C057-7EEF-6C9D36B0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Hutchinsonova</a:t>
            </a:r>
            <a:r>
              <a:rPr lang="cs-CZ" dirty="0"/>
              <a:t> koncepce (1957)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C559F-D676-B2C5-3758-8E4AF6A7C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ekologická nika jako vztah organismu ke všem měřitelným charakteristikám prostředí</a:t>
            </a:r>
          </a:p>
          <a:p>
            <a:r>
              <a:rPr lang="cs-CZ" dirty="0"/>
              <a:t>n-dimenzionální </a:t>
            </a:r>
            <a:r>
              <a:rPr lang="cs-CZ" dirty="0" err="1"/>
              <a:t>nadprostor</a:t>
            </a:r>
            <a:r>
              <a:rPr lang="cs-CZ" dirty="0"/>
              <a:t> – každá charakteristika prostředí představuje jinou dimenzi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2A1D0C-1F4C-47A4-5145-F742D99C9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15" y="4648163"/>
            <a:ext cx="7040085" cy="19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2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0F95F-6699-DDAE-44B3-8E57151D8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Hutchinsonova</a:t>
            </a:r>
            <a:r>
              <a:rPr lang="cs-CZ" dirty="0"/>
              <a:t> koncepce (1957)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E0F51-0E4B-96F6-4777-4C40EFE61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4150" cy="4351338"/>
          </a:xfrm>
        </p:spPr>
        <p:txBody>
          <a:bodyPr>
            <a:normAutofit/>
          </a:bodyPr>
          <a:lstStyle/>
          <a:p>
            <a:r>
              <a:rPr lang="cs-CZ" b="1" dirty="0"/>
              <a:t>fundamentální</a:t>
            </a:r>
            <a:r>
              <a:rPr lang="cs-CZ" dirty="0"/>
              <a:t> (potenciální) nika – byla by zaujata pokud by druh nebyl omezován jinými organismy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realizovaná</a:t>
            </a:r>
            <a:r>
              <a:rPr lang="cs-CZ" dirty="0"/>
              <a:t> nika – co druh skutečně využívá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prázdná</a:t>
            </a:r>
            <a:r>
              <a:rPr lang="cs-CZ" dirty="0"/>
              <a:t> nika – po vymření druhu, vlk u nás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CE26A0-431D-0774-74D5-B1A451402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43"/>
          <a:stretch/>
        </p:blipFill>
        <p:spPr>
          <a:xfrm>
            <a:off x="8408732" y="29441"/>
            <a:ext cx="3552966" cy="30254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53D9DE-9899-55E2-1EC5-15DE9D8A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053" y="3591719"/>
            <a:ext cx="4701947" cy="28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2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59736-E21A-4158-28D7-C4CDC6E3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Koexistence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11173A-6489-42DD-F804-E0D021B47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838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princip kompetičního vyloučení</a:t>
            </a:r>
          </a:p>
          <a:p>
            <a:pPr marL="0" indent="0">
              <a:buNone/>
            </a:pPr>
            <a:r>
              <a:rPr lang="cs-CZ" dirty="0"/>
              <a:t>-  dva příbuzné druhy ptáků – překryv nik</a:t>
            </a:r>
          </a:p>
          <a:p>
            <a:pPr marL="0" indent="0">
              <a:buNone/>
            </a:pPr>
            <a:r>
              <a:rPr lang="cs-CZ" dirty="0"/>
              <a:t>-  dva druhy nemohou obsazovat zcela stejnou niku</a:t>
            </a:r>
          </a:p>
          <a:p>
            <a:pPr marL="0" indent="0">
              <a:buNone/>
            </a:pPr>
            <a:r>
              <a:rPr lang="cs-CZ" dirty="0"/>
              <a:t>-  jeden nebo i oba druhy upraví svoje požadavky na prostředí tak, aby omezily negativní efekt konkurence</a:t>
            </a:r>
          </a:p>
          <a:p>
            <a:pPr marL="0" indent="0">
              <a:buNone/>
            </a:pPr>
            <a:r>
              <a:rPr lang="cs-CZ" dirty="0"/>
              <a:t>- pokud podmínky nebo biotop nedovolí rozdělení nik, dojde ke kompetičnímu vyloučení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DB2F2C2-094C-DE17-D7BF-EC156089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609" y="2097395"/>
            <a:ext cx="4276686" cy="266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9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D04D7-EFA2-8A9B-174B-81EA7B20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Segregace nik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0FE79A-292C-2B07-3645-F1A439E3D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oddělení nik podle zdrojů – specializace na odlišné zdroje </a:t>
            </a:r>
          </a:p>
          <a:p>
            <a:endParaRPr lang="cs-CZ" dirty="0"/>
          </a:p>
          <a:p>
            <a:r>
              <a:rPr lang="cs-CZ" dirty="0"/>
              <a:t>2) oddělení nik v čase – stejný zdroj nebo nepřítel, ale různá doba využívání zdroje nebo vystavení predaci </a:t>
            </a:r>
          </a:p>
          <a:p>
            <a:endParaRPr lang="cs-CZ" dirty="0"/>
          </a:p>
          <a:p>
            <a:r>
              <a:rPr lang="cs-CZ" dirty="0"/>
              <a:t>3) oddělení nik v prostoru – stejný zdroj nebo nepřítel, ale liší se místem, kde zdroj využívají nebo jsou vystaveni predaci</a:t>
            </a:r>
          </a:p>
        </p:txBody>
      </p:sp>
    </p:spTree>
    <p:extLst>
      <p:ext uri="{BB962C8B-B14F-4D97-AF65-F5344CB8AC3E}">
        <p14:creationId xmlns:p14="http://schemas.microsoft.com/office/powerpoint/2010/main" val="29103200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801</Words>
  <Application>Microsoft Office PowerPoint</Application>
  <PresentationFormat>Širokoúhlá obrazovka</PresentationFormat>
  <Paragraphs>136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Motiv Office</vt:lpstr>
      <vt:lpstr>Ekologická nika, gildy, funkční skupiny</vt:lpstr>
      <vt:lpstr>Ekologická nika</vt:lpstr>
      <vt:lpstr>Faktory</vt:lpstr>
      <vt:lpstr>Ekologická valence</vt:lpstr>
      <vt:lpstr>Grinnellova koncepce (1917)</vt:lpstr>
      <vt:lpstr>Hutchinsonova koncepce (1957)</vt:lpstr>
      <vt:lpstr>Hutchinsonova koncepce (1957) </vt:lpstr>
      <vt:lpstr>Koexistence</vt:lpstr>
      <vt:lpstr>Segregace nik</vt:lpstr>
      <vt:lpstr>Oddělení nik podle zdrojů</vt:lpstr>
      <vt:lpstr>Oddělení nik v čase</vt:lpstr>
      <vt:lpstr>Oddělení nik v prostoru</vt:lpstr>
      <vt:lpstr>Způsob lovu</vt:lpstr>
      <vt:lpstr>Gilda</vt:lpstr>
      <vt:lpstr>Gilda – mrtvé dřevo</vt:lpstr>
      <vt:lpstr>Gilda – organismy na jedné rostlině</vt:lpstr>
      <vt:lpstr>Gilda – ptáci na krmítku v zimě</vt:lpstr>
      <vt:lpstr>Funkční skupina</vt:lpstr>
      <vt:lpstr>Funkční skupina</vt:lpstr>
      <vt:lpstr>Funkční skupina</vt:lpstr>
      <vt:lpstr>Sociální skupiny</vt:lpstr>
      <vt:lpstr>Výhody a nevýhody</vt:lpstr>
      <vt:lpstr>Typy kooperace (=spolupráce)</vt:lpstr>
      <vt:lpstr>Typy kooperace (=spolupráce)</vt:lpstr>
      <vt:lpstr>Typy kooperace (=spolupráce)</vt:lpstr>
      <vt:lpstr>Typy kooperace (=spolupráce)</vt:lpstr>
      <vt:lpstr>Jiné dělení</vt:lpstr>
      <vt:lpstr>Eusociální hmyz</vt:lpstr>
      <vt:lpstr>Eusociální savci</vt:lpstr>
      <vt:lpstr>Teritorialita</vt:lpstr>
      <vt:lpstr>Hájení teritoria</vt:lpstr>
      <vt:lpstr>Hájení teritoria</vt:lpstr>
      <vt:lpstr>Hájení teritoria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Nehybová Kristýna</dc:creator>
  <cp:lastModifiedBy>Nehybová Kristýna</cp:lastModifiedBy>
  <cp:revision>7</cp:revision>
  <dcterms:created xsi:type="dcterms:W3CDTF">2024-02-12T17:06:19Z</dcterms:created>
  <dcterms:modified xsi:type="dcterms:W3CDTF">2024-02-25T21:36:09Z</dcterms:modified>
</cp:coreProperties>
</file>