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6" r:id="rId4"/>
    <p:sldId id="290" r:id="rId5"/>
    <p:sldId id="288" r:id="rId6"/>
    <p:sldId id="287" r:id="rId7"/>
    <p:sldId id="274" r:id="rId8"/>
    <p:sldId id="282" r:id="rId9"/>
    <p:sldId id="285" r:id="rId10"/>
    <p:sldId id="286" r:id="rId11"/>
    <p:sldId id="284" r:id="rId12"/>
    <p:sldId id="283" r:id="rId13"/>
    <p:sldId id="262" r:id="rId14"/>
    <p:sldId id="268" r:id="rId15"/>
    <p:sldId id="267" r:id="rId16"/>
    <p:sldId id="269" r:id="rId17"/>
    <p:sldId id="271" r:id="rId18"/>
    <p:sldId id="270" r:id="rId19"/>
    <p:sldId id="272" r:id="rId20"/>
    <p:sldId id="265" r:id="rId21"/>
    <p:sldId id="275" r:id="rId22"/>
    <p:sldId id="257" r:id="rId23"/>
    <p:sldId id="273" r:id="rId24"/>
    <p:sldId id="260" r:id="rId25"/>
    <p:sldId id="277" r:id="rId26"/>
    <p:sldId id="276" r:id="rId27"/>
    <p:sldId id="278" r:id="rId28"/>
    <p:sldId id="279" r:id="rId29"/>
    <p:sldId id="280" r:id="rId30"/>
    <p:sldId id="259" r:id="rId31"/>
    <p:sldId id="281" r:id="rId32"/>
    <p:sldId id="264" r:id="rId3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31CBFD-280C-A747-5936-1D3D936C6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7648E8-9FF1-B8FC-1D5C-EF348347F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920A32-78B3-42F0-5B2C-F2C61300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90E2-FB29-436D-831E-01AA56FAC717}" type="datetimeFigureOut">
              <a:rPr lang="cs-CZ" smtClean="0"/>
              <a:t>19.2.2024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C1FD35-B7CA-0C55-11A0-F330F59E0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085F38-FDA3-C7C2-5C21-59011EDE3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0D8FB-DF5D-4963-A58B-A1CDFC71FF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7997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EF17D6-1093-5636-4372-B7E3BB7B7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69204CD-82D1-74D5-EB3D-31FC4A6F5A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FBBFB7-EF5D-EF6A-E37A-169244B0B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90E2-FB29-436D-831E-01AA56FAC717}" type="datetimeFigureOut">
              <a:rPr lang="cs-CZ" smtClean="0"/>
              <a:t>19.2.2024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04E4D2-6D1A-9F9F-25FF-D8ABF0579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B3F6ED-96EC-4B25-B945-C8EEE93E2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0D8FB-DF5D-4963-A58B-A1CDFC71FF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188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F7D8B47-A3B4-EC01-60A2-16726931CC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E3A231F-4CAD-6D2A-46B7-44C98BE1C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772346-BB3F-EC26-5ABD-7B9334EBB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90E2-FB29-436D-831E-01AA56FAC717}" type="datetimeFigureOut">
              <a:rPr lang="cs-CZ" smtClean="0"/>
              <a:t>19.2.2024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2EAF27-1694-C993-BC7F-A4D1E3BEA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C18890-C1B0-E5AE-A170-EDE4FE154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0D8FB-DF5D-4963-A58B-A1CDFC71FF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2061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8C66CD-FEC3-4DF2-0EB1-474E39216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EA4CB8-74B0-B8CA-C4BC-337BFB4B6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BCB8B0-7C4F-C4ED-307E-7E2399990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90E2-FB29-436D-831E-01AA56FAC717}" type="datetimeFigureOut">
              <a:rPr lang="cs-CZ" smtClean="0"/>
              <a:t>19.2.2024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CB7C15-C35D-200D-19AC-F2B451C56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C69EB1-2D3A-72F9-2C28-DAF55F8A0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0D8FB-DF5D-4963-A58B-A1CDFC71FF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680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DB9B10-9679-C9D2-10B9-FAB08A09D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208E20-1761-28EE-CE4F-9098C348C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B1DB3C-FD27-2647-9EE2-245F5DDDF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90E2-FB29-436D-831E-01AA56FAC717}" type="datetimeFigureOut">
              <a:rPr lang="cs-CZ" smtClean="0"/>
              <a:t>19.2.2024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81AAEF-320E-3CA9-F945-DCE9F88C5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42003C-25BD-126F-F767-504EC9266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0D8FB-DF5D-4963-A58B-A1CDFC71FF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43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498332-12F8-B783-E681-7C9007763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054860-99B5-2C89-63B0-3F05E872C2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9D44B04-A5E9-29EE-0338-680570309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3C45456-3C8B-F740-8AA2-A0B2A6B11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90E2-FB29-436D-831E-01AA56FAC717}" type="datetimeFigureOut">
              <a:rPr lang="cs-CZ" smtClean="0"/>
              <a:t>19.2.2024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3CEE96B-FBCC-C87B-9113-63A5B5044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CFD4B3F-7872-A169-06D8-EE2A9CF8A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0D8FB-DF5D-4963-A58B-A1CDFC71FF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96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946D68-8CA3-EA1B-BBD3-6CFFFFA54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EAD91BB-15B5-F2BC-F81E-543DAC250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C6729CA-2CBF-5385-5FD4-36199A0AA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62556BF-3157-D7B0-3873-018163B61C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1BFEA41-9AEE-B252-0E6C-4377CEDCB4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D88D1D9-D650-B223-1480-3AB0BB206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90E2-FB29-436D-831E-01AA56FAC717}" type="datetimeFigureOut">
              <a:rPr lang="cs-CZ" smtClean="0"/>
              <a:t>19.2.2024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34B8365-ADBB-E6DE-7DE0-505AB8EA9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7F9597F-8E7A-6BBA-F92A-4F086B63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0D8FB-DF5D-4963-A58B-A1CDFC71FF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600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70478E-E607-AE64-3646-75F8F80EE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DF52970-6B8D-320D-C4D2-BBBFCF6D1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90E2-FB29-436D-831E-01AA56FAC717}" type="datetimeFigureOut">
              <a:rPr lang="cs-CZ" smtClean="0"/>
              <a:t>19.2.2024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49CC8-A467-5214-1150-C572E43A5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EF1F06B-31B8-2382-01F0-DA2ED7601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0D8FB-DF5D-4963-A58B-A1CDFC71FF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08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55D9B68-1C60-7068-DDC0-75044334F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90E2-FB29-436D-831E-01AA56FAC717}" type="datetimeFigureOut">
              <a:rPr lang="cs-CZ" smtClean="0"/>
              <a:t>19.2.2024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59B4241-2186-3EEA-2887-DF8A664B2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5557138-E02F-D7AF-2670-57D934C11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0D8FB-DF5D-4963-A58B-A1CDFC71FF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9015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23DE8C-7408-0E84-D83D-5C75C5719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0FEF69-1A2B-B2E9-ED73-9E889ACE2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CB8F4C2-83FF-52D7-B7B2-BD358486F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ACDFB3D-AFE7-095E-4CF3-0A9E08506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90E2-FB29-436D-831E-01AA56FAC717}" type="datetimeFigureOut">
              <a:rPr lang="cs-CZ" smtClean="0"/>
              <a:t>19.2.2024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4A13DDE-68EA-B9CA-B12D-886DB6F2E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D015F7E-7088-4C41-5B4B-83687A69E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0D8FB-DF5D-4963-A58B-A1CDFC71FF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4583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5C2238-1919-A8AE-974C-E0DE0F343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7B79340-DC97-99EB-84C0-2D647C2B6E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6D7030A-851B-97C4-4693-B62818FC42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DFCF259-98D6-037C-7838-BE8E580EF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90E2-FB29-436D-831E-01AA56FAC717}" type="datetimeFigureOut">
              <a:rPr lang="cs-CZ" smtClean="0"/>
              <a:t>19.2.2024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058A21B-E46B-D534-149F-905D20139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50C4433-EFF1-D763-558C-CE59BE6B8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0D8FB-DF5D-4963-A58B-A1CDFC71FF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203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3F2AF39-CDF9-1297-0B6F-1A033E9EE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1975B98-0CDD-5E2D-DB4B-39FDF058A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C9CCB2-E804-611E-5617-C84FDEA4B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790E2-FB29-436D-831E-01AA56FAC717}" type="datetimeFigureOut">
              <a:rPr lang="cs-CZ" smtClean="0"/>
              <a:t>19.2.2024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115490-607A-62DC-DEB7-2C16813D7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124766-CF9D-804B-EBF1-C2174F63D5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0D8FB-DF5D-4963-A58B-A1CDFC71FF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56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48B49-6135-48B6-AC0F-97E5D8D1F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B67280D-1FB8-98E5-0620-EC5B16888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9766" y="1146412"/>
            <a:ext cx="9014348" cy="2402006"/>
          </a:xfrm>
        </p:spPr>
        <p:txBody>
          <a:bodyPr anchor="b">
            <a:normAutofit/>
          </a:bodyPr>
          <a:lstStyle/>
          <a:p>
            <a:pPr algn="l"/>
            <a:r>
              <a:rPr lang="cs-CZ" sz="4800" b="1" dirty="0"/>
              <a:t>Indikace (historie krajiny, deštníkové druhy apod.)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" y="4374554"/>
            <a:ext cx="12192007" cy="248344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40655" y="4374554"/>
            <a:ext cx="4051344" cy="2483446"/>
          </a:xfrm>
          <a:prstGeom prst="rect">
            <a:avLst/>
          </a:prstGeom>
          <a:gradFill>
            <a:gsLst>
              <a:gs pos="4000">
                <a:schemeClr val="accent1">
                  <a:alpha val="21000"/>
                </a:schemeClr>
              </a:gs>
              <a:gs pos="83000">
                <a:schemeClr val="accent1">
                  <a:lumMod val="50000"/>
                  <a:alpha val="61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56AC18-FB41-4977-8B0C-F5082335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379429"/>
            <a:ext cx="12191984" cy="1953928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alpha val="5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" y="4380927"/>
            <a:ext cx="12192000" cy="2019443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45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47E46A4-1A6B-28FE-E8DF-52ED319619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9765" y="4892722"/>
            <a:ext cx="6387155" cy="1078173"/>
          </a:xfrm>
        </p:spPr>
        <p:txBody>
          <a:bodyPr anchor="ctr">
            <a:normAutofit/>
          </a:bodyPr>
          <a:lstStyle/>
          <a:p>
            <a:pPr algn="l"/>
            <a:r>
              <a:rPr lang="cs-CZ">
                <a:solidFill>
                  <a:srgbClr val="FFFFFF"/>
                </a:solidFill>
              </a:rPr>
              <a:t>Eliška Aubrechtová</a:t>
            </a:r>
          </a:p>
        </p:txBody>
      </p:sp>
    </p:spTree>
    <p:extLst>
      <p:ext uri="{BB962C8B-B14F-4D97-AF65-F5344CB8AC3E}">
        <p14:creationId xmlns:p14="http://schemas.microsoft.com/office/powerpoint/2010/main" val="3970460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BF61AB-B57A-0DD0-BF59-6C2B88924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C74581B5-012D-AA0E-7F92-15E425244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D2ED3AF4-5C2F-7D6E-39B3-DE85588D4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903C8D97-2096-E977-DBB7-B4107FAD3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D2B759-8DC2-4344-5C1A-152F33C85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8A2F59-34E3-185A-C47D-35FC6259D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BD2A178-030D-D273-A94D-E5ABAD371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4" y="40238"/>
            <a:ext cx="9895951" cy="10336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Indikace (historie krajiny, deštníkové druhy apod.)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029D0B-C629-6023-1DF1-1FF21E61D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1637670"/>
            <a:ext cx="11434194" cy="494768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sz="3200" b="1" dirty="0">
                <a:latin typeface="+mj-lt"/>
              </a:rPr>
              <a:t>Historie krajiny</a:t>
            </a:r>
          </a:p>
          <a:p>
            <a:pPr>
              <a:lnSpc>
                <a:spcPct val="150000"/>
              </a:lnSpc>
            </a:pPr>
            <a:r>
              <a:rPr lang="cs-CZ" b="1" dirty="0"/>
              <a:t>historické prameny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cs-CZ" b="1" dirty="0"/>
              <a:t>kroniky a pověsti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cs-CZ" b="1" dirty="0"/>
              <a:t>staré názvy </a:t>
            </a:r>
            <a:r>
              <a:rPr lang="cs-CZ" dirty="0"/>
              <a:t>– Mokré, Blatná, Borek, Na Pískách, …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cs-CZ" b="1" dirty="0"/>
              <a:t>mapování</a:t>
            </a:r>
            <a:r>
              <a:rPr lang="cs-CZ" dirty="0"/>
              <a:t> – </a:t>
            </a:r>
            <a:r>
              <a:rPr lang="cs-CZ" i="0" dirty="0">
                <a:effectLst/>
              </a:rPr>
              <a:t>Müllerova mapa, I. vojenské mapování, II. vojenské mapování, III. vojenské mapování</a:t>
            </a:r>
            <a:endParaRPr lang="cs-CZ" dirty="0"/>
          </a:p>
        </p:txBody>
      </p:sp>
      <p:pic>
        <p:nvPicPr>
          <p:cNvPr id="5" name="Obrázek 4" descr="Obsah obrázku mapa, text, atlas&#10;&#10;Popis byl vytvořen automaticky">
            <a:extLst>
              <a:ext uri="{FF2B5EF4-FFF2-40B4-BE49-F238E27FC236}">
                <a16:creationId xmlns:a16="http://schemas.microsoft.com/office/drawing/2014/main" id="{A6298D9D-1538-92E4-B9FB-702B5B93E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261" y="1114145"/>
            <a:ext cx="2538767" cy="288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46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C62F28-274D-83CC-ADAE-B46884E3A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AE28D103-7DFE-4AA9-4AD3-B9D9E64B3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167B4DF3-C6D3-9DD2-0F14-5B9EAB59A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AE927CC8-1BAB-8369-CEDC-5C546796C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135F5D-26E2-C0F1-C5BF-76AB1FD0F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A23BE-2C20-5A38-6121-5B8F3A7D6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B5A6F8-9908-ADCD-6F09-BE08E6EA2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4" y="40238"/>
            <a:ext cx="9895951" cy="10336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Indikace (historie krajiny, deštníkové druhy apod.)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78E8F0-8846-BCB1-4AB0-F1F0EC4B6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1637670"/>
            <a:ext cx="11434194" cy="494768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sz="3200" b="1" dirty="0">
                <a:latin typeface="+mj-lt"/>
              </a:rPr>
              <a:t>Historie krajiny</a:t>
            </a:r>
          </a:p>
          <a:p>
            <a:pPr>
              <a:lnSpc>
                <a:spcPct val="150000"/>
              </a:lnSpc>
            </a:pPr>
            <a:r>
              <a:rPr lang="cs-CZ" b="1" dirty="0"/>
              <a:t>historické prameny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cs-CZ" b="1" dirty="0"/>
              <a:t>kroniky a pověsti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cs-CZ" b="1" dirty="0"/>
              <a:t>staré názvy </a:t>
            </a:r>
            <a:r>
              <a:rPr lang="cs-CZ" dirty="0"/>
              <a:t>– Mokré, Blatná, Borek, Na Pískách, …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cs-CZ" b="1" dirty="0"/>
              <a:t>mapování </a:t>
            </a:r>
            <a:r>
              <a:rPr lang="cs-CZ" dirty="0"/>
              <a:t>– </a:t>
            </a:r>
            <a:r>
              <a:rPr lang="cs-CZ" i="0" dirty="0">
                <a:effectLst/>
              </a:rPr>
              <a:t>Müllerova mapa, I. vojenské mapování, II. vojenské mapování, III. vojenské mapování</a:t>
            </a:r>
            <a:endParaRPr lang="cs-CZ" dirty="0"/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cs-CZ" b="1" dirty="0"/>
              <a:t>obrazy, fotografie </a:t>
            </a:r>
            <a:r>
              <a:rPr lang="cs-CZ" dirty="0"/>
              <a:t>– krajiny (ale i třeba typy mraků)</a:t>
            </a:r>
          </a:p>
        </p:txBody>
      </p:sp>
      <p:pic>
        <p:nvPicPr>
          <p:cNvPr id="5" name="Obrázek 4" descr="Obsah obrázku přeprava, plavidlo, loď, obraz&#10;&#10;Popis byl vytvořen automaticky">
            <a:extLst>
              <a:ext uri="{FF2B5EF4-FFF2-40B4-BE49-F238E27FC236}">
                <a16:creationId xmlns:a16="http://schemas.microsoft.com/office/drawing/2014/main" id="{65BA6A1C-F829-4DFE-25E3-7E1E045FD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99" y="4707886"/>
            <a:ext cx="3217035" cy="201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84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D77D46-CE59-4CE0-7624-61EC0A049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2369467B-6E30-BE18-6601-2F3873B37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097D5A60-0664-E920-A2B0-5F408104A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9AD9A636-9DC6-39F5-FAD9-08CC880F3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6D947B-1833-BE8E-8917-0E7EAF38F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41A506-0CD1-928E-2AD9-03A0C3A13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93A79C6-2ED2-12E7-30D9-47FB66E0C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4" y="40238"/>
            <a:ext cx="9895951" cy="10336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Indikace (historie krajiny, deštníkové druhy apod.)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F09AA2-7F73-1EED-03C0-3FAE8B587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1637670"/>
            <a:ext cx="11434194" cy="494768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sz="3200" b="1" dirty="0">
                <a:latin typeface="+mj-lt"/>
              </a:rPr>
              <a:t>Historie krajiny</a:t>
            </a:r>
          </a:p>
          <a:p>
            <a:pPr>
              <a:lnSpc>
                <a:spcPct val="150000"/>
              </a:lnSpc>
            </a:pPr>
            <a:r>
              <a:rPr lang="cs-CZ" b="1" dirty="0"/>
              <a:t>historické prameny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cs-CZ" b="1" dirty="0"/>
              <a:t>kroniky a pověsti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cs-CZ" b="1" dirty="0"/>
              <a:t>staré názvy </a:t>
            </a:r>
            <a:r>
              <a:rPr lang="cs-CZ" dirty="0"/>
              <a:t>– Mokré, Blatná, Borek, Na Pískách, …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cs-CZ" b="1" dirty="0"/>
              <a:t>mapování</a:t>
            </a:r>
            <a:r>
              <a:rPr lang="cs-CZ" dirty="0"/>
              <a:t> – </a:t>
            </a:r>
            <a:r>
              <a:rPr lang="cs-CZ" i="0" dirty="0">
                <a:effectLst/>
              </a:rPr>
              <a:t>Müllerova mapa, I. vojenské mapování, II. vojenské mapování, III. vojenské mapování</a:t>
            </a:r>
            <a:endParaRPr lang="cs-CZ" dirty="0"/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cs-CZ" b="1" dirty="0"/>
              <a:t>obrazy, fotografie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cs-CZ" b="1" dirty="0"/>
              <a:t>vyprávění </a:t>
            </a:r>
            <a:r>
              <a:rPr lang="cs-CZ" dirty="0"/>
              <a:t>– do 90ti let nazpátek</a:t>
            </a:r>
          </a:p>
        </p:txBody>
      </p:sp>
    </p:spTree>
    <p:extLst>
      <p:ext uri="{BB962C8B-B14F-4D97-AF65-F5344CB8AC3E}">
        <p14:creationId xmlns:p14="http://schemas.microsoft.com/office/powerpoint/2010/main" val="4082091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6895EE-5E5A-5533-C590-CE394C553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AF225650-7C5A-3AD3-2A0D-DEC1BCAA6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1493035B-9640-91C8-8F7A-F4E07C08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348C113A-73F7-C28A-2DC6-C29AE646C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0BAE8E-EB81-48A3-8CF6-98EE4DAF6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5A6A07-2C41-C4E6-5F6C-5922D84E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20453A7-4E1B-FB2E-58CC-110B00558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4" y="40238"/>
            <a:ext cx="9895951" cy="10336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Indikace (historie krajiny, deštníkové druhy apod.)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8A467C-B72E-DC5D-5FFE-26C90F7B5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1637670"/>
            <a:ext cx="11434194" cy="494768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sz="3200" b="1" dirty="0">
                <a:latin typeface="+mj-lt"/>
              </a:rPr>
              <a:t>Relikty</a:t>
            </a:r>
          </a:p>
          <a:p>
            <a:pPr>
              <a:lnSpc>
                <a:spcPct val="130000"/>
              </a:lnSpc>
            </a:pPr>
            <a:r>
              <a:rPr lang="cs-CZ" b="1" dirty="0"/>
              <a:t>organismus přežívající na určitém místě od dávných geologických období</a:t>
            </a:r>
          </a:p>
          <a:p>
            <a:pPr>
              <a:lnSpc>
                <a:spcPct val="130000"/>
              </a:lnSpc>
            </a:pPr>
            <a:r>
              <a:rPr lang="cs-CZ" b="1" dirty="0"/>
              <a:t>refugia </a:t>
            </a:r>
            <a:r>
              <a:rPr lang="cs-CZ" dirty="0"/>
              <a:t>– pozůstatek původního rozšíření (útočiště), izolování od okolí</a:t>
            </a:r>
          </a:p>
          <a:p>
            <a:pPr lvl="1">
              <a:lnSpc>
                <a:spcPct val="130000"/>
              </a:lnSpc>
              <a:buFont typeface="Calibri" panose="020F0502020204030204" pitchFamily="34" charset="0"/>
              <a:buChar char="-"/>
            </a:pPr>
            <a:r>
              <a:rPr lang="cs-CZ" dirty="0"/>
              <a:t>klimatické</a:t>
            </a:r>
          </a:p>
          <a:p>
            <a:pPr lvl="1">
              <a:lnSpc>
                <a:spcPct val="130000"/>
              </a:lnSpc>
              <a:buFont typeface="Calibri" panose="020F0502020204030204" pitchFamily="34" charset="0"/>
              <a:buChar char="-"/>
            </a:pPr>
            <a:r>
              <a:rPr lang="cs-CZ" dirty="0"/>
              <a:t>geografické – pohyb kontinentů, vznik pohoří</a:t>
            </a:r>
          </a:p>
          <a:p>
            <a:pPr lvl="1">
              <a:lnSpc>
                <a:spcPct val="130000"/>
              </a:lnSpc>
              <a:buFont typeface="Calibri" panose="020F0502020204030204" pitchFamily="34" charset="0"/>
              <a:buChar char="-"/>
            </a:pPr>
            <a:r>
              <a:rPr lang="cs-CZ" dirty="0"/>
              <a:t>antropogenní – odlesňování, nadměrný lov</a:t>
            </a:r>
          </a:p>
          <a:p>
            <a:pPr lvl="1">
              <a:lnSpc>
                <a:spcPct val="130000"/>
              </a:lnSpc>
              <a:buFont typeface="Calibri" panose="020F0502020204030204" pitchFamily="34" charset="0"/>
              <a:buChar char="-"/>
            </a:pPr>
            <a:r>
              <a:rPr lang="cs-CZ" b="0" i="0" dirty="0">
                <a:solidFill>
                  <a:srgbClr val="000000"/>
                </a:solidFill>
                <a:effectLst/>
              </a:rPr>
              <a:t>rašeliniště, horská prameniště, suťová pole, kamenité hole, kary, kontinentální stepi, lesostepi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0660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873279-9FD7-EA51-FC2E-67EB2FD17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B263D03C-848E-AB2A-15EF-5CFFD896D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95D7D849-0F69-1028-9787-940F30E274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BEC23FD7-1772-92F2-F837-88077496C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4ECD50-AB1F-E29B-1FB8-8DC6B1144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93E35C-55A0-0295-DB77-7E142B086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7A1C7BE-301F-B65C-C76C-07CB4C0FF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4" y="40238"/>
            <a:ext cx="9895951" cy="10336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Indikace (historie krajiny, deštníkové druhy apod.)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3139EC-1A13-79D7-1270-023E94913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1637670"/>
            <a:ext cx="11434194" cy="494768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sz="3200" b="1" dirty="0">
                <a:latin typeface="+mj-lt"/>
              </a:rPr>
              <a:t>Relikty</a:t>
            </a:r>
          </a:p>
          <a:p>
            <a:pPr>
              <a:lnSpc>
                <a:spcPct val="130000"/>
              </a:lnSpc>
            </a:pPr>
            <a:r>
              <a:rPr lang="cs-CZ" b="1" dirty="0"/>
              <a:t>glaciální relikty </a:t>
            </a:r>
            <a:r>
              <a:rPr lang="cs-CZ" dirty="0"/>
              <a:t>– po době ledové, organismy „utíkaly“ před zaledněním -&gt; rozšíření do nových míst -&gt; oteplení a ústup ledovce -&gt; pozůstatky v refugiích</a:t>
            </a:r>
          </a:p>
          <a:p>
            <a:pPr>
              <a:lnSpc>
                <a:spcPct val="150000"/>
              </a:lnSpc>
            </a:pPr>
            <a:r>
              <a:rPr lang="cs-CZ" dirty="0"/>
              <a:t>absolutní – dříve hojný, nyní jen na jednom místě</a:t>
            </a:r>
          </a:p>
          <a:p>
            <a:r>
              <a:rPr lang="cs-CZ" dirty="0"/>
              <a:t>relativní – reliktní pouze na nějakém území, jinde může být hojný</a:t>
            </a:r>
          </a:p>
          <a:p>
            <a:pPr lvl="1">
              <a:buFont typeface="Calibri" panose="020F0502020204030204" pitchFamily="34" charset="0"/>
              <a:buChar char="-"/>
            </a:pPr>
            <a:endParaRPr lang="cs-CZ" sz="2800" dirty="0"/>
          </a:p>
          <a:p>
            <a:pPr marL="0" indent="0">
              <a:buNone/>
            </a:pPr>
            <a:r>
              <a:rPr lang="cs-CZ" b="1" dirty="0"/>
              <a:t>X endemit </a:t>
            </a:r>
            <a:r>
              <a:rPr lang="cs-CZ" dirty="0"/>
              <a:t>– rozšířen pouze na určitém omezeném území v současné době</a:t>
            </a:r>
          </a:p>
        </p:txBody>
      </p:sp>
    </p:spTree>
    <p:extLst>
      <p:ext uri="{BB962C8B-B14F-4D97-AF65-F5344CB8AC3E}">
        <p14:creationId xmlns:p14="http://schemas.microsoft.com/office/powerpoint/2010/main" val="210732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A69B19-88DD-3730-DFA1-BEADF4A3B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48DADB9C-A96F-EE65-8D89-AB3981A17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E7D56123-C197-0799-A7D2-729EF574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BD21B660-D308-7531-E31C-5EC20C261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902BF4-2D14-364E-E69D-C6451CFBF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0A8B7B-3C94-6B4E-93C7-AE924C762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BB30E02-6167-5D93-673D-33BD2F320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4" y="40238"/>
            <a:ext cx="9895951" cy="10336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Indikace (historie krajiny, deštníkové druhy apod.)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6F6A28-3B19-0CEB-7201-BF78656FE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1637670"/>
            <a:ext cx="11434194" cy="494768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sz="3200" b="1" dirty="0">
                <a:latin typeface="+mj-lt"/>
              </a:rPr>
              <a:t>Relikty</a:t>
            </a:r>
          </a:p>
          <a:p>
            <a:pPr>
              <a:lnSpc>
                <a:spcPct val="150000"/>
              </a:lnSpc>
            </a:pPr>
            <a:r>
              <a:rPr lang="cs-CZ" b="1" dirty="0"/>
              <a:t>saranče horská </a:t>
            </a:r>
            <a:r>
              <a:rPr lang="cs-CZ" dirty="0"/>
              <a:t>– horské louky a paseky – Jeseníky, rašeliniště – J Čechy</a:t>
            </a:r>
          </a:p>
        </p:txBody>
      </p:sp>
      <p:pic>
        <p:nvPicPr>
          <p:cNvPr id="1026" name="Picture 2" descr="Obrázek - Miramella alpina (saranče horská) | BioLib.cz">
            <a:extLst>
              <a:ext uri="{FF2B5EF4-FFF2-40B4-BE49-F238E27FC236}">
                <a16:creationId xmlns:a16="http://schemas.microsoft.com/office/drawing/2014/main" id="{E71B07FA-A5FB-250C-DD8F-656DC5775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442" y="3123174"/>
            <a:ext cx="5046320" cy="320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667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7E5855-2F99-59F6-67DA-0F8A63EBE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8E2447E1-1923-E859-5418-1FF5B27A4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432F8EA1-D183-A7D8-565A-CC7F8887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54ED3D49-0CA8-6CCC-A9A6-A860CBDAB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AE7838-2F2D-D815-9A13-77597D746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8A2BB0-C671-2BEB-A9E1-021F5AFB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0FF94C4-9068-DB22-2171-1FCD54DE5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4" y="40238"/>
            <a:ext cx="9895951" cy="10336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Indikace (historie krajiny, deštníkové druhy apod.)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617AB9-9DE6-5647-A74C-6F54BB3E3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1637670"/>
            <a:ext cx="11434194" cy="494768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sz="3200" b="1" dirty="0">
                <a:latin typeface="+mj-lt"/>
              </a:rPr>
              <a:t>Relikty</a:t>
            </a:r>
          </a:p>
          <a:p>
            <a:pPr>
              <a:lnSpc>
                <a:spcPct val="150000"/>
              </a:lnSpc>
            </a:pPr>
            <a:r>
              <a:rPr lang="cs-CZ" dirty="0"/>
              <a:t>saranče horská – horské louky a paseky – Jeseníky, rašeliniště – J Čechy</a:t>
            </a:r>
          </a:p>
          <a:p>
            <a:pPr>
              <a:lnSpc>
                <a:spcPct val="150000"/>
              </a:lnSpc>
            </a:pPr>
            <a:r>
              <a:rPr lang="cs-CZ" b="1" dirty="0"/>
              <a:t>vrkoč bažinný </a:t>
            </a:r>
            <a:r>
              <a:rPr lang="cs-CZ" dirty="0"/>
              <a:t>– 2mm, CHKO Kokořínsko, J Morava, Bílé Karpaty</a:t>
            </a:r>
          </a:p>
        </p:txBody>
      </p:sp>
      <p:pic>
        <p:nvPicPr>
          <p:cNvPr id="2050" name="Picture 2" descr="Species Profile Browser · Species Profile">
            <a:extLst>
              <a:ext uri="{FF2B5EF4-FFF2-40B4-BE49-F238E27FC236}">
                <a16:creationId xmlns:a16="http://schemas.microsoft.com/office/drawing/2014/main" id="{F5E165FE-521D-16D2-926E-B3FD36534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151" y="4111514"/>
            <a:ext cx="3489647" cy="23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686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687189-79BD-28A8-86EF-A56557A27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FE496F54-DFC8-B80F-69F2-6788F98FA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971F6B23-C040-EA0F-D949-790864A5E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0CE4250C-41D8-3001-E80F-45A833C69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0B2BD4-41BB-EE4F-A1D8-FB52030A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02CEA8-7949-6B1B-AB3F-1722618EE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B277153-308F-52ED-75BF-E08959CDA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4" y="40238"/>
            <a:ext cx="9895951" cy="10336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Indikace (historie krajiny, deštníkové druhy apod.)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2972B1-D8FA-0A9E-9C25-7699DCA68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1637670"/>
            <a:ext cx="11434194" cy="4947688"/>
          </a:xfrm>
        </p:spPr>
        <p:txBody>
          <a:bodyPr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3200" b="1" dirty="0" err="1">
                <a:latin typeface="+mj-lt"/>
              </a:rPr>
              <a:t>Bioindikace</a:t>
            </a:r>
            <a:r>
              <a:rPr lang="cs-CZ" sz="3200" b="1" dirty="0">
                <a:latin typeface="+mj-lt"/>
              </a:rPr>
              <a:t> a bioindikátor</a:t>
            </a:r>
          </a:p>
          <a:p>
            <a:pPr>
              <a:lnSpc>
                <a:spcPct val="150000"/>
              </a:lnSpc>
            </a:pPr>
            <a:r>
              <a:rPr lang="cs-CZ" b="1" dirty="0"/>
              <a:t>podle toho, co zde žije, můžeme odhadnout některé vlastnosti prostředí</a:t>
            </a:r>
          </a:p>
          <a:p>
            <a:pPr>
              <a:lnSpc>
                <a:spcPct val="150000"/>
              </a:lnSpc>
            </a:pPr>
            <a:r>
              <a:rPr lang="cs-CZ" b="1" dirty="0"/>
              <a:t>bioindikátor</a:t>
            </a:r>
            <a:r>
              <a:rPr lang="cs-CZ" dirty="0"/>
              <a:t> – organismus, podle kterého můžeme odhadnout charakteristiky prostředí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cs-CZ" dirty="0"/>
              <a:t>dostatečně prozkoumaný druh, dobře známe jeho nároky na prostředí</a:t>
            </a:r>
          </a:p>
          <a:p>
            <a:pPr>
              <a:lnSpc>
                <a:spcPct val="150000"/>
              </a:lnSpc>
            </a:pPr>
            <a:r>
              <a:rPr lang="cs-CZ" dirty="0"/>
              <a:t>často rostliny, méně často živočichové – především vodní </a:t>
            </a:r>
          </a:p>
          <a:p>
            <a:pPr>
              <a:lnSpc>
                <a:spcPct val="150000"/>
              </a:lnSpc>
            </a:pPr>
            <a:r>
              <a:rPr lang="cs-CZ" dirty="0"/>
              <a:t>vyhodnocuje se přítomnost organismu, stav populace, deformace, akumulace látek</a:t>
            </a:r>
          </a:p>
          <a:p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915726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D18FD3-1F34-145F-CA61-7ED740512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AB3CB11B-95A2-1953-E332-1263854D8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29EFDB6C-DE24-6C3F-D78D-FD4996476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40ED5E16-F74B-72AE-FEED-9394D2056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F98ECB-F247-2C1A-DA01-A0A3C6117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6C0DAD-6078-0704-ED9B-F9CE4308D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D1DE7D-EC1F-9494-59DC-05D42D07D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4" y="40238"/>
            <a:ext cx="9895951" cy="10336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Indikace (historie krajiny, deštníkové druhy apod.)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9DF9F7-3306-8AB2-152A-CBA769A10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1637670"/>
            <a:ext cx="11434194" cy="494768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sz="3200" b="1" dirty="0">
                <a:latin typeface="+mj-lt"/>
              </a:rPr>
              <a:t>Živočichové jako bioindikátory</a:t>
            </a:r>
          </a:p>
          <a:p>
            <a:pPr>
              <a:lnSpc>
                <a:spcPct val="150000"/>
              </a:lnSpc>
            </a:pPr>
            <a:r>
              <a:rPr lang="cs-CZ" dirty="0"/>
              <a:t>měkkýši – málo pohyblivý (perlorodka říční)</a:t>
            </a:r>
          </a:p>
          <a:p>
            <a:pPr>
              <a:lnSpc>
                <a:spcPct val="150000"/>
              </a:lnSpc>
            </a:pPr>
            <a:r>
              <a:rPr lang="cs-CZ" dirty="0"/>
              <a:t>nároční na kvalitu vody – blešivci, rak říční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endParaRPr lang="cs-CZ" sz="2400" b="1" dirty="0"/>
          </a:p>
        </p:txBody>
      </p:sp>
      <p:pic>
        <p:nvPicPr>
          <p:cNvPr id="6" name="Obrázek 5" descr="Obsah obrázku bezobratlý, korýši, plody moře, měkkýši a korýši&#10;&#10;Popis byl vytvořen automaticky">
            <a:extLst>
              <a:ext uri="{FF2B5EF4-FFF2-40B4-BE49-F238E27FC236}">
                <a16:creationId xmlns:a16="http://schemas.microsoft.com/office/drawing/2014/main" id="{EC838436-73AD-97DC-A655-A4843BE0F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775" y="3990211"/>
            <a:ext cx="3427787" cy="2460237"/>
          </a:xfrm>
          <a:prstGeom prst="rect">
            <a:avLst/>
          </a:prstGeom>
        </p:spPr>
      </p:pic>
      <p:pic>
        <p:nvPicPr>
          <p:cNvPr id="3078" name="Picture 6" descr="Obrázek - Margaritifera margaritifera (perlorodka říční) | BioLib.cz">
            <a:extLst>
              <a:ext uri="{FF2B5EF4-FFF2-40B4-BE49-F238E27FC236}">
                <a16:creationId xmlns:a16="http://schemas.microsoft.com/office/drawing/2014/main" id="{29A84D5B-30D5-0353-792C-29192C56A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572" y="2313992"/>
            <a:ext cx="2972839" cy="223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535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C1864E-0997-95D1-2492-0EBD5A067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4CE39A38-52E1-05F3-4864-2782B4F41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7BB4A2C0-426F-5733-1E3A-AC83942A2C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818377F7-09C9-F228-8BAB-6AE400F7E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6D0695-C861-9530-E4AB-D3849581F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D676F-F3FB-B0AE-68F0-906519BBE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3615E5D-3729-2F19-7243-250EACE3B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4" y="40238"/>
            <a:ext cx="9895951" cy="10336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Indikace (historie krajiny, deštníkové druhy apod.)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8FCCF7-80B4-93BE-DB60-B76DDD3F3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1637670"/>
            <a:ext cx="11434194" cy="494768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sz="3200" b="1" dirty="0">
                <a:latin typeface="+mj-lt"/>
              </a:rPr>
              <a:t>Živočichové jako bioindikátory</a:t>
            </a:r>
          </a:p>
          <a:p>
            <a:pPr>
              <a:lnSpc>
                <a:spcPct val="150000"/>
              </a:lnSpc>
            </a:pPr>
            <a:r>
              <a:rPr lang="cs-CZ" dirty="0"/>
              <a:t>měkkýši – málo pohyblivý</a:t>
            </a:r>
          </a:p>
          <a:p>
            <a:pPr>
              <a:lnSpc>
                <a:spcPct val="150000"/>
              </a:lnSpc>
            </a:pPr>
            <a:r>
              <a:rPr lang="cs-CZ" dirty="0"/>
              <a:t>nároční na kvalitu vody – blešivci, perlorodka říční, rak říční</a:t>
            </a:r>
          </a:p>
          <a:p>
            <a:pPr>
              <a:lnSpc>
                <a:spcPct val="150000"/>
              </a:lnSpc>
            </a:pPr>
            <a:r>
              <a:rPr lang="cs-CZ" b="1" dirty="0"/>
              <a:t>na souši se používají tzv. deštníkové druhy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4141798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E8C2F9-0BF1-3945-6835-7FF886CB6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C41197BC-392C-DD82-D386-7527A18E3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31A0ED6A-B9D0-03FE-D108-19F282275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40FD71AE-12FD-CB13-DEDF-69C7355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EBFA92-2F0B-F5EF-E2BD-4E91F0CE8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9167ED-FD2D-5877-2E94-91E2A8075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89B42AD-8C62-7503-4766-5F5C37CD7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4" y="40238"/>
            <a:ext cx="9895951" cy="10336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Indikace (historie krajiny, deštníkové druhy apod.)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6E8961-F0AE-EA82-943C-7FD1572E0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1637670"/>
            <a:ext cx="11434194" cy="494768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sz="3200" b="1" dirty="0">
                <a:latin typeface="+mj-lt"/>
              </a:rPr>
              <a:t>Historie krajiny</a:t>
            </a:r>
            <a:endParaRPr lang="cs-CZ" b="1" dirty="0"/>
          </a:p>
          <a:p>
            <a:pPr>
              <a:lnSpc>
                <a:spcPct val="150000"/>
              </a:lnSpc>
            </a:pPr>
            <a:r>
              <a:rPr lang="cs-CZ" b="1" dirty="0"/>
              <a:t>současná podoba </a:t>
            </a:r>
            <a:r>
              <a:rPr lang="cs-CZ" dirty="0"/>
              <a:t>krajiny je ovlivněna </a:t>
            </a:r>
            <a:r>
              <a:rPr lang="cs-CZ" b="1" dirty="0"/>
              <a:t>mnoha faktory </a:t>
            </a:r>
            <a:r>
              <a:rPr lang="cs-CZ" dirty="0"/>
              <a:t>(klima, podloží a substrát, geomorfologie, historie)</a:t>
            </a:r>
          </a:p>
          <a:p>
            <a:pPr>
              <a:lnSpc>
                <a:spcPct val="150000"/>
              </a:lnSpc>
            </a:pPr>
            <a:r>
              <a:rPr lang="cs-CZ" dirty="0"/>
              <a:t>v ochraně přírody je kladen </a:t>
            </a:r>
            <a:r>
              <a:rPr lang="cs-CZ" b="1" dirty="0"/>
              <a:t>důraz na původní/přírodní biotopy</a:t>
            </a:r>
          </a:p>
          <a:p>
            <a:pPr>
              <a:lnSpc>
                <a:spcPct val="150000"/>
              </a:lnSpc>
            </a:pPr>
            <a:r>
              <a:rPr lang="cs-CZ" dirty="0"/>
              <a:t>vývoj krajiny může vysvětlit </a:t>
            </a:r>
            <a:r>
              <a:rPr lang="cs-CZ" b="1" dirty="0"/>
              <a:t>rozšíření organismů</a:t>
            </a:r>
            <a:r>
              <a:rPr lang="cs-CZ" dirty="0"/>
              <a:t>, jejich </a:t>
            </a:r>
            <a:r>
              <a:rPr lang="cs-CZ" b="1" dirty="0"/>
              <a:t>příbuznost</a:t>
            </a:r>
            <a:r>
              <a:rPr lang="cs-CZ" dirty="0"/>
              <a:t>, </a:t>
            </a:r>
            <a:r>
              <a:rPr lang="cs-CZ" b="1" dirty="0"/>
              <a:t>vztah k</a:t>
            </a:r>
            <a:r>
              <a:rPr lang="cs-CZ" dirty="0"/>
              <a:t> </a:t>
            </a:r>
            <a:r>
              <a:rPr lang="cs-CZ" b="1" dirty="0"/>
              <a:t>prostředí</a:t>
            </a:r>
          </a:p>
          <a:p>
            <a:pPr>
              <a:lnSpc>
                <a:spcPct val="150000"/>
              </a:lnSpc>
            </a:pPr>
            <a:endParaRPr lang="cs-CZ" b="1" dirty="0"/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-"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280386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6176A1-C974-8B8B-CD47-7C27ABF28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BD6DA9BD-B60E-A8E6-52C9-D8B62C7B0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82BFE73E-CDD1-D122-1811-1FF980B34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326EBB87-B19A-FBE9-1731-3796B5972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811215-DFE7-6A4A-FB72-970024929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6AA0C3-B133-3F9B-3F90-6A1BB37D0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4916DEF-2C37-F9F5-2AE1-754CEA920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4" y="40238"/>
            <a:ext cx="9895951" cy="10336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Indikace (historie krajiny, deštníkové druhy apod.)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3EE34B-2634-8703-C9EE-EC4D97E70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1637670"/>
            <a:ext cx="11434194" cy="494768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cs-CZ" sz="3200" b="1" dirty="0">
                <a:latin typeface="+mj-lt"/>
              </a:rPr>
              <a:t>Pauza</a:t>
            </a:r>
          </a:p>
          <a:p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043104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58C166-C38D-E32C-F051-DBE3A683A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EB4C03C0-AD9B-57E0-C32C-565EDC89B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56587CCD-EAC5-2A8C-E73A-A89286336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C314BC3D-226C-8106-5FE8-01979E9FB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272EA8-78F5-86A9-C1FF-94D59CB5B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42B3D4-1EF4-F725-8C6A-3D5F4A206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632EBF0-AE5C-A3E6-6EA2-99C15E6D1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4" y="40238"/>
            <a:ext cx="9895951" cy="10336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Indikace (historie krajiny, deštníkové druhy apod.)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D9013F-74B4-60EA-BE78-D6B3ECB9D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1637670"/>
            <a:ext cx="11434194" cy="494768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sz="3200" b="1" dirty="0">
                <a:latin typeface="+mj-lt"/>
              </a:rPr>
              <a:t>Deštníkový druh</a:t>
            </a:r>
          </a:p>
          <a:p>
            <a:pPr>
              <a:lnSpc>
                <a:spcPct val="150000"/>
              </a:lnSpc>
            </a:pPr>
            <a:r>
              <a:rPr lang="cs-CZ" b="1" dirty="0"/>
              <a:t>metoda </a:t>
            </a:r>
            <a:r>
              <a:rPr lang="cs-CZ" b="1" dirty="0" err="1"/>
              <a:t>bioindikace</a:t>
            </a:r>
            <a:r>
              <a:rPr lang="cs-CZ" b="1" dirty="0"/>
              <a:t> </a:t>
            </a:r>
            <a:r>
              <a:rPr lang="cs-CZ" dirty="0"/>
              <a:t>– posouzení kvality biotopu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cs-CZ" dirty="0"/>
              <a:t>najít všechna zvířata na lokalitě moc nejde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cs-CZ" dirty="0"/>
              <a:t>vybereme jeden nebo několik dobře poznatelných druhů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cs-CZ" dirty="0"/>
              <a:t>často motýli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cs-CZ" dirty="0"/>
          </a:p>
          <a:p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758657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CDF06E-DB1E-97E6-1DAF-E6A67568C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4" y="40238"/>
            <a:ext cx="9895951" cy="10336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Indikace (historie krajiny, deštníkové druhy apod.)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0FF2A1-8816-C08B-F3F1-FFD9E5CDE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1637670"/>
            <a:ext cx="11434194" cy="4947688"/>
          </a:xfrm>
        </p:spPr>
        <p:txBody>
          <a:bodyPr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3500" b="1" dirty="0">
                <a:latin typeface="+mj-lt"/>
              </a:rPr>
              <a:t>Deštníkový druh</a:t>
            </a:r>
          </a:p>
          <a:p>
            <a:pPr>
              <a:lnSpc>
                <a:spcPct val="160000"/>
              </a:lnSpc>
            </a:pPr>
            <a:r>
              <a:rPr lang="cs-CZ" dirty="0"/>
              <a:t>ochranou tohoto druhu zaštiťujeme </a:t>
            </a:r>
            <a:r>
              <a:rPr lang="cs-CZ" b="1" dirty="0"/>
              <a:t>ochranu dalších</a:t>
            </a:r>
            <a:r>
              <a:rPr lang="cs-CZ" dirty="0"/>
              <a:t>, mnohdy více </a:t>
            </a:r>
            <a:r>
              <a:rPr lang="cs-CZ" b="1" dirty="0"/>
              <a:t>ohrožených druhů</a:t>
            </a:r>
          </a:p>
          <a:p>
            <a:pPr>
              <a:lnSpc>
                <a:spcPct val="160000"/>
              </a:lnSpc>
            </a:pPr>
            <a:r>
              <a:rPr lang="cs-CZ" dirty="0"/>
              <a:t>jeho přítomnost poukazuje na místa s vyšší biodiverzitou</a:t>
            </a:r>
          </a:p>
          <a:p>
            <a:pPr>
              <a:lnSpc>
                <a:spcPct val="160000"/>
              </a:lnSpc>
            </a:pPr>
            <a:r>
              <a:rPr lang="cs-CZ" b="1" dirty="0"/>
              <a:t>dobře prozkoumaný </a:t>
            </a:r>
            <a:r>
              <a:rPr lang="cs-CZ" dirty="0"/>
              <a:t>– známe jeho nároky -&gt; management lokalit</a:t>
            </a:r>
          </a:p>
          <a:p>
            <a:pPr>
              <a:lnSpc>
                <a:spcPct val="160000"/>
              </a:lnSpc>
            </a:pPr>
            <a:r>
              <a:rPr lang="cs-CZ" dirty="0"/>
              <a:t>často má klíčovou roli v ekosystému -&gt; klíčový druh</a:t>
            </a:r>
          </a:p>
          <a:p>
            <a:pPr>
              <a:lnSpc>
                <a:spcPct val="160000"/>
              </a:lnSpc>
            </a:pPr>
            <a:r>
              <a:rPr lang="cs-CZ" dirty="0"/>
              <a:t>pokud je i atraktivní -&gt; větší zájem veřejnosti -&gt; vlajkový druh</a:t>
            </a:r>
          </a:p>
          <a:p>
            <a:pPr>
              <a:lnSpc>
                <a:spcPct val="160000"/>
              </a:lnSpc>
            </a:pPr>
            <a:endParaRPr lang="cs-CZ" sz="2400" dirty="0"/>
          </a:p>
          <a:p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507700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EF2D70-AA7E-32C3-E6F5-3B686D990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1A9D73BE-50DD-775A-0DCF-E859AD788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669B1166-6EC4-A044-0EC3-53E83F54E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4AF42775-EB52-0540-BEC4-30C909C30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DDE3B8-A926-06DD-A724-0B1FB44B1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F554A4-ABC6-0278-C3D7-2701D5999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37D9EBF-9895-AF33-3E33-610DC4DF5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4" y="40238"/>
            <a:ext cx="9895951" cy="10336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Indikace (historie krajiny, deštníkové druhy apod.)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817292-C031-F9AF-1CAA-C49A153AD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1637670"/>
            <a:ext cx="11434194" cy="494768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sz="3200" b="1" dirty="0">
                <a:latin typeface="+mj-lt"/>
              </a:rPr>
              <a:t>Deštníkový druh</a:t>
            </a:r>
          </a:p>
          <a:p>
            <a:endParaRPr lang="cs-CZ" sz="2400" b="1" dirty="0"/>
          </a:p>
        </p:txBody>
      </p:sp>
      <p:pic>
        <p:nvPicPr>
          <p:cNvPr id="4098" name="Picture 2" descr="Cucujus cinnaberinus - lesák rumělkový | Cucujidae - lesákovití | Natura  Bohemica">
            <a:extLst>
              <a:ext uri="{FF2B5EF4-FFF2-40B4-BE49-F238E27FC236}">
                <a16:creationId xmlns:a16="http://schemas.microsoft.com/office/drawing/2014/main" id="{7135B885-51E4-0121-96B5-69AB3DCB9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55" y="2684906"/>
            <a:ext cx="3418469" cy="223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áchník hnědý (Osmoderma barnabita) - Oblastní muzeum a galerie v Mostě">
            <a:extLst>
              <a:ext uri="{FF2B5EF4-FFF2-40B4-BE49-F238E27FC236}">
                <a16:creationId xmlns:a16="http://schemas.microsoft.com/office/drawing/2014/main" id="{525A583E-E357-D013-0904-7AD059EB7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266" y="3445352"/>
            <a:ext cx="3345024" cy="223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apování a ochrana motýlů České republiky: Modrásek černoskvrnný -  Maculinea arion (Linnaeus, 1758)">
            <a:extLst>
              <a:ext uri="{FF2B5EF4-FFF2-40B4-BE49-F238E27FC236}">
                <a16:creationId xmlns:a16="http://schemas.microsoft.com/office/drawing/2014/main" id="{6B6B5C7D-C008-BDC1-9815-4F69967CA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333" y="2684906"/>
            <a:ext cx="3070912" cy="230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21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AEE981-C269-C0E4-4683-2B57148D2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E7920702-7F15-98E4-189D-BA1BD1663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368992DD-4AAB-FF8D-E450-455C411CA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471DBC83-98B5-76F1-C75B-3A777BDCF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0F69C5-5078-2974-B163-56543B19F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4834FA-408D-CA83-EB86-FE607C15D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7018671-58D4-11F4-FDE7-EC7C6D68A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4" y="40238"/>
            <a:ext cx="9895951" cy="10336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Indikace (historie krajiny, deštníkové druhy apod.)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6E320F-FA3A-5466-B0FE-2B86FDF0F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1637670"/>
            <a:ext cx="11434194" cy="494768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sz="3200" b="1" dirty="0">
                <a:latin typeface="+mj-lt"/>
              </a:rPr>
              <a:t>Vlajkový druh</a:t>
            </a:r>
          </a:p>
          <a:p>
            <a:pPr>
              <a:lnSpc>
                <a:spcPct val="150000"/>
              </a:lnSpc>
            </a:pPr>
            <a:endParaRPr lang="cs-CZ" b="1" dirty="0"/>
          </a:p>
          <a:p>
            <a:pPr>
              <a:lnSpc>
                <a:spcPct val="150000"/>
              </a:lnSpc>
            </a:pPr>
            <a:endParaRPr lang="cs-CZ" b="1" dirty="0"/>
          </a:p>
        </p:txBody>
      </p:sp>
      <p:pic>
        <p:nvPicPr>
          <p:cNvPr id="2050" name="Picture 2" descr="Pandy velké čelí vyhynutí. Prohrávají boj s ekonomikou - Aktuálně.cz">
            <a:extLst>
              <a:ext uri="{FF2B5EF4-FFF2-40B4-BE49-F238E27FC236}">
                <a16:creationId xmlns:a16="http://schemas.microsoft.com/office/drawing/2014/main" id="{DEA4C1DC-E769-325E-B110-FB8D313E3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066" y="2659310"/>
            <a:ext cx="5561071" cy="355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948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ED4ADF-D92F-387E-9821-F7A991242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AECAF927-A53F-E88E-0C21-BFD53D5EC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A3CA487A-B4FC-3E25-B6E9-C1CC3B4DA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ACA097B5-88A6-C598-3550-17626116A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487D0E-0BF3-E0FC-992B-FDB9BE165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CB3D8E-A0A6-D6AE-91B5-F1076CCAE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8AF576E-49F4-83D8-6078-82B1A8F82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4" y="40238"/>
            <a:ext cx="9895951" cy="10336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Indikace (historie krajiny, deštníkové druhy apod.)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B72E66-9DA0-8A7E-A0C8-C37EACEE6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1637670"/>
            <a:ext cx="11434194" cy="494768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sz="3200" b="1" dirty="0">
                <a:latin typeface="+mj-lt"/>
              </a:rPr>
              <a:t>Vlajkový druh</a:t>
            </a:r>
          </a:p>
          <a:p>
            <a:pPr>
              <a:lnSpc>
                <a:spcPct val="150000"/>
              </a:lnSpc>
            </a:pPr>
            <a:r>
              <a:rPr lang="cs-CZ" b="1" dirty="0"/>
              <a:t>charismatický/atraktivní a obecně známý druh pro popularizaci ochrany přírody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/>
              <a:t>-&gt; přísun financí -&gt; management lokality -&gt; ochrana celého habitatu (deštníkové druhy)</a:t>
            </a:r>
          </a:p>
          <a:p>
            <a:pPr>
              <a:lnSpc>
                <a:spcPct val="150000"/>
              </a:lnSpc>
            </a:pPr>
            <a:r>
              <a:rPr lang="cs-CZ" b="1" dirty="0"/>
              <a:t>kulturní hodnota </a:t>
            </a:r>
            <a:r>
              <a:rPr lang="cs-CZ" dirty="0"/>
              <a:t>(endemity) – ztotožnění s „jejich“ druhem </a:t>
            </a:r>
          </a:p>
          <a:p>
            <a:pPr>
              <a:lnSpc>
                <a:spcPct val="150000"/>
              </a:lnSpc>
            </a:pPr>
            <a:r>
              <a:rPr lang="cs-CZ" dirty="0"/>
              <a:t>nemusí být výrazně ohrožený</a:t>
            </a:r>
          </a:p>
          <a:p>
            <a:pPr>
              <a:lnSpc>
                <a:spcPct val="150000"/>
              </a:lnSpc>
            </a:pPr>
            <a:endParaRPr lang="cs-CZ" b="1" dirty="0"/>
          </a:p>
          <a:p>
            <a:pPr>
              <a:lnSpc>
                <a:spcPct val="150000"/>
              </a:lnSpc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35269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AE4284-4CD3-2AE6-7168-B1242A150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F50E6712-7987-34A2-CF27-768B270B0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0B205F63-3419-742B-90D1-63C418AA4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9853E38A-448A-4BB7-9580-0BDBBD9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DD0AED-7D8B-3A93-CCF3-DD2AC2F40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82976A-9420-7CB8-F679-88A40D8BF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9841BB8-F79F-2B20-7181-DF5BE692E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4" y="40238"/>
            <a:ext cx="9895951" cy="10336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Indikace (historie krajiny, deštníkové druhy apod.)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356A22-0074-9AE7-3004-B7BD0FD45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1637670"/>
            <a:ext cx="11434194" cy="494768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sz="3200" b="1" dirty="0">
                <a:latin typeface="+mj-lt"/>
              </a:rPr>
              <a:t>Vlajkový druh</a:t>
            </a:r>
          </a:p>
          <a:p>
            <a:pPr>
              <a:lnSpc>
                <a:spcPct val="150000"/>
              </a:lnSpc>
            </a:pPr>
            <a:endParaRPr lang="cs-CZ" b="1" dirty="0"/>
          </a:p>
        </p:txBody>
      </p:sp>
      <p:pic>
        <p:nvPicPr>
          <p:cNvPr id="1028" name="Picture 4" descr="Jasoň červenooký - Parnassius apollo">
            <a:extLst>
              <a:ext uri="{FF2B5EF4-FFF2-40B4-BE49-F238E27FC236}">
                <a16:creationId xmlns:a16="http://schemas.microsoft.com/office/drawing/2014/main" id="{339E48DB-0C48-079A-5AAF-0197BE7B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703" y="2798009"/>
            <a:ext cx="3530852" cy="26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drásek hořcový - Maculinea alcon">
            <a:extLst>
              <a:ext uri="{FF2B5EF4-FFF2-40B4-BE49-F238E27FC236}">
                <a16:creationId xmlns:a16="http://schemas.microsoft.com/office/drawing/2014/main" id="{961F41A2-476C-4DAE-862F-494B745B7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830" y="2798009"/>
            <a:ext cx="3530852" cy="26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710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45F2E4-BCD0-A74B-F177-CE5A8F35C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BBBAFDF8-DEAB-41EB-4B35-E875C4DBA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14D37193-DCD0-CBD5-6B6B-F68CAA504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81D8CA2E-E046-F5A5-58E7-D957763E4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05C299-4A83-034D-906A-25C2A8782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3BD51B-A8AE-58F4-6C70-8D7D0AC09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4E44EA-4816-5775-716F-56B444FAC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4" y="40238"/>
            <a:ext cx="9895951" cy="10336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Indikace (historie krajiny, deštníkové druhy apod.)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791340-CAAB-A0DB-C0C2-9373CB14A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1637670"/>
            <a:ext cx="11434194" cy="494768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sz="3200" b="1" dirty="0">
                <a:latin typeface="+mj-lt"/>
              </a:rPr>
              <a:t>Vlajkový druh</a:t>
            </a:r>
          </a:p>
        </p:txBody>
      </p:sp>
      <p:pic>
        <p:nvPicPr>
          <p:cNvPr id="3074" name="Picture 2" descr="Národní park Podyjí změnil logo. Letící čáp zůstal, barvy jsou nové -  Znojemský deník">
            <a:extLst>
              <a:ext uri="{FF2B5EF4-FFF2-40B4-BE49-F238E27FC236}">
                <a16:creationId xmlns:a16="http://schemas.microsoft.com/office/drawing/2014/main" id="{C6F837A0-21AE-AB82-335C-A332515AA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2" y="2542832"/>
            <a:ext cx="2927662" cy="292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ydra říční roztomilá šelma z vodní říše - Tvorové.cz">
            <a:extLst>
              <a:ext uri="{FF2B5EF4-FFF2-40B4-BE49-F238E27FC236}">
                <a16:creationId xmlns:a16="http://schemas.microsoft.com/office/drawing/2014/main" id="{7E30E5B4-2DA5-E0EA-70E1-788630C42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95" y="2817130"/>
            <a:ext cx="3564192" cy="237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čáp bílý - eBird">
            <a:extLst>
              <a:ext uri="{FF2B5EF4-FFF2-40B4-BE49-F238E27FC236}">
                <a16:creationId xmlns:a16="http://schemas.microsoft.com/office/drawing/2014/main" id="{19810423-8204-5EA1-610E-DA6D424D8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649" y="2841264"/>
            <a:ext cx="3170434" cy="237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474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2313B3-B0C5-6E31-6332-21923C375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9ABB9FE7-98AA-5235-78B2-630FE0931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7EA358D9-4CFF-543C-FD3B-372AD8DBE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0841882C-52EB-AEE4-3140-C93DC573F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9E992A-2806-05E7-217F-EDD331579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95645E-D983-1CF8-00A6-2AE93ACE7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B8088C3-C5D7-69CE-9773-4CFF7D170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4" y="40238"/>
            <a:ext cx="9895951" cy="10336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Indikace (historie krajiny, deštníkové druhy apod.)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185520-8EFC-3B29-0514-96B53FE55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1637670"/>
            <a:ext cx="11434194" cy="494768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sz="3200" b="1" dirty="0">
                <a:latin typeface="+mj-lt"/>
              </a:rPr>
              <a:t>Klíčový druh</a:t>
            </a:r>
          </a:p>
          <a:p>
            <a:pPr>
              <a:lnSpc>
                <a:spcPct val="150000"/>
              </a:lnSpc>
            </a:pPr>
            <a:r>
              <a:rPr lang="cs-CZ" b="1" dirty="0"/>
              <a:t>rozhodující role v ekosystému –</a:t>
            </a:r>
            <a:r>
              <a:rPr lang="cs-CZ" dirty="0"/>
              <a:t> </a:t>
            </a:r>
            <a:r>
              <a:rPr lang="cs-CZ" b="1" dirty="0"/>
              <a:t>nepřítomnost ohrožuje jeho existenci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cs-CZ" dirty="0"/>
              <a:t>dominanty a opylovači 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cs-CZ" dirty="0"/>
              <a:t>predátoři – regulace kořisti (při přemnožení např. spásání dominantních rostlin)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cs-CZ" dirty="0"/>
              <a:t>parazité – regulace počtu hostitelského druhu</a:t>
            </a:r>
          </a:p>
          <a:p>
            <a:pPr>
              <a:lnSpc>
                <a:spcPct val="150000"/>
              </a:lnSpc>
            </a:pPr>
            <a:r>
              <a:rPr lang="cs-CZ" dirty="0"/>
              <a:t>může tvořit malou část celkové biomasy a přesto má velký vliv na celý ekosystém</a:t>
            </a:r>
          </a:p>
        </p:txBody>
      </p:sp>
    </p:spTree>
    <p:extLst>
      <p:ext uri="{BB962C8B-B14F-4D97-AF65-F5344CB8AC3E}">
        <p14:creationId xmlns:p14="http://schemas.microsoft.com/office/powerpoint/2010/main" val="2587349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C974B5-4052-750C-0FE4-0F78FC817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E2185D3A-AAA0-186D-5955-E69B9228F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7FC1D33C-7C7E-0559-1C7F-9DA123676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3D56BB5D-1C4B-97B6-484A-F7A4FA9DD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E56FFF-4D52-04F6-66FE-80DD47D45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1A61FB-2A59-1E28-5A1B-294368A40E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D21D87-D958-5A5D-9150-6D1F5EC99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4" y="40238"/>
            <a:ext cx="9895951" cy="10336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Indikace (historie krajiny, deštníkové druhy apod.)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1B6131-B6F4-A76F-8A61-A3AB69287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1637670"/>
            <a:ext cx="11434194" cy="494768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sz="3200" b="1" dirty="0">
                <a:latin typeface="+mj-lt"/>
              </a:rPr>
              <a:t>Klíčový druh</a:t>
            </a:r>
          </a:p>
        </p:txBody>
      </p:sp>
      <p:pic>
        <p:nvPicPr>
          <p:cNvPr id="5122" name="Picture 2" descr="Hungry, hungry otters: looking at captive sea otters to understand their  wild counterparts | Institute for the Oceans and Fisheries">
            <a:extLst>
              <a:ext uri="{FF2B5EF4-FFF2-40B4-BE49-F238E27FC236}">
                <a16:creationId xmlns:a16="http://schemas.microsoft.com/office/drawing/2014/main" id="{D40E1A8F-3A43-CB22-9F2F-7CFEB056B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236" y="2711491"/>
            <a:ext cx="4043265" cy="30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Šelma rys ostrovid se k nám vrací, pohybuje se v horách | Moderní obec –  odborný měsíčník">
            <a:extLst>
              <a:ext uri="{FF2B5EF4-FFF2-40B4-BE49-F238E27FC236}">
                <a16:creationId xmlns:a16="http://schemas.microsoft.com/office/drawing/2014/main" id="{90C63829-626B-AB94-BF12-C1AA3656B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501" y="2798573"/>
            <a:ext cx="4189458" cy="287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714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875EF9-68DC-A5F5-7E00-0ADF948EC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61EBA58A-75C3-3FC1-1965-7757EB034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5ED261B5-D767-A719-E0F8-CF165F397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6BE34DFC-AFB4-E85D-88D0-EE2F04266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04818B-6D6E-A771-B13F-00927975B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1FAFE7-CA62-D968-DBA2-68896FDF1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D5D487F-0927-5F0C-2C99-9F3A1CD2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4" y="40238"/>
            <a:ext cx="9895951" cy="10336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Indikace (historie krajiny, deštníkové druhy apod.)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7DCFCD-7BD5-3F98-1212-984846D2B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1637670"/>
            <a:ext cx="11434194" cy="494768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sz="3200" b="1" dirty="0">
                <a:latin typeface="+mj-lt"/>
              </a:rPr>
              <a:t>Historie krajiny</a:t>
            </a:r>
          </a:p>
          <a:p>
            <a:pPr>
              <a:lnSpc>
                <a:spcPct val="150000"/>
              </a:lnSpc>
            </a:pPr>
            <a:r>
              <a:rPr lang="cs-CZ" b="1" dirty="0"/>
              <a:t>proměny krajiny 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cs-CZ" dirty="0"/>
              <a:t>pohyby kontinentů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-"/>
            </a:pPr>
            <a:endParaRPr lang="cs-CZ" sz="2000" b="1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AFE99661-3879-EE54-FA65-0D25F5323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074" y="2427483"/>
            <a:ext cx="3371197" cy="420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2607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2A9956-7F67-9A83-B104-22F6E450C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E28F6C0A-C79E-3D24-74A8-12C910696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4ED075AC-DDFD-78AA-668C-A232F90EC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78C9F700-3414-41F3-D808-ACD3812DD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F7A2DF-8499-39FD-29E9-4D3064F5E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B44CD3-B7E1-E8E4-4F7E-82A8201D1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A14933-452D-75DD-0FD2-9400DB0CA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4" y="40238"/>
            <a:ext cx="9895951" cy="10336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Indikace (historie krajiny, deštníkové druhy apod.)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34F394-A0D5-7597-BA85-46FA54CF1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1637670"/>
            <a:ext cx="11434194" cy="494768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sz="3200" b="1" dirty="0">
                <a:latin typeface="+mj-lt"/>
              </a:rPr>
              <a:t>Ekosystémový inženýr</a:t>
            </a:r>
          </a:p>
          <a:p>
            <a:pPr>
              <a:lnSpc>
                <a:spcPct val="150000"/>
              </a:lnSpc>
            </a:pPr>
            <a:r>
              <a:rPr lang="cs-CZ" b="1" dirty="0"/>
              <a:t>dokáže měnit ekosystém na úplně jiný</a:t>
            </a:r>
          </a:p>
          <a:p>
            <a:pPr>
              <a:lnSpc>
                <a:spcPct val="150000"/>
              </a:lnSpc>
            </a:pPr>
            <a:r>
              <a:rPr lang="cs-CZ" dirty="0"/>
              <a:t>navyšuje se druhová rozmanitost a heterogenita prostředí</a:t>
            </a:r>
          </a:p>
          <a:p>
            <a:pPr>
              <a:lnSpc>
                <a:spcPct val="150000"/>
              </a:lnSpc>
            </a:pPr>
            <a:endParaRPr lang="cs-CZ" dirty="0"/>
          </a:p>
          <a:p>
            <a:pPr>
              <a:lnSpc>
                <a:spcPct val="150000"/>
              </a:lnSpc>
            </a:pPr>
            <a:endParaRPr lang="cs-CZ" dirty="0"/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49759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9C7050-B21E-902D-B1E1-6E55C74B2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782F9D94-9B09-5FE8-AC34-DC59370B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7EC95237-4C81-BE98-0E8D-DCDD435C9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F6F41AC6-BDBB-017D-3952-7AF3FC981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01F694-26DD-18B0-9CEF-D74B9A4CA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DF5B1A-0F23-7852-2FE6-F22442A0D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BF212E-A82F-5EA8-35A4-731022ABA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4" y="40238"/>
            <a:ext cx="9895951" cy="10336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Indikace (historie krajiny, deštníkové druhy apod.)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CBF942-A8FE-BBDC-E036-AD73F21A7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1637670"/>
            <a:ext cx="11434194" cy="494768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sz="3200" b="1" dirty="0">
                <a:latin typeface="+mj-lt"/>
              </a:rPr>
              <a:t>Ekosystémový inženýr</a:t>
            </a:r>
          </a:p>
          <a:p>
            <a:pPr>
              <a:lnSpc>
                <a:spcPct val="150000"/>
              </a:lnSpc>
            </a:pPr>
            <a:r>
              <a:rPr lang="cs-CZ" dirty="0"/>
              <a:t>bobr, mravenci, lýkožrout, slon, …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  <p:pic>
        <p:nvPicPr>
          <p:cNvPr id="6146" name="Picture 2" descr="Bobr náš „kamarád“ | MRK.cz">
            <a:extLst>
              <a:ext uri="{FF2B5EF4-FFF2-40B4-BE49-F238E27FC236}">
                <a16:creationId xmlns:a16="http://schemas.microsoft.com/office/drawing/2014/main" id="{408EF3EC-C3AE-C386-F4EC-8C278B1AF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198" y="3265714"/>
            <a:ext cx="3999579" cy="266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ůrovec – 5. stránka – Les aktuálně">
            <a:extLst>
              <a:ext uri="{FF2B5EF4-FFF2-40B4-BE49-F238E27FC236}">
                <a16:creationId xmlns:a16="http://schemas.microsoft.com/office/drawing/2014/main" id="{8C6C8B90-F7A3-BEFB-558D-098ED2B71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602" y="2457980"/>
            <a:ext cx="5436281" cy="31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0334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79F406-5550-22B7-2B4C-3FE982DDB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986226F5-71FB-1923-A6C4-11281F44A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1466E7A3-3626-C39A-9C22-A3FC55626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0364C558-EBD9-763C-9940-DE69481BA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954908-8A41-895E-A16F-BCADF5232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75191E-D99F-CB92-F16A-FC1323E49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E4D4008-8E22-03A8-A618-2C0F31DE9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4" y="40238"/>
            <a:ext cx="9895951" cy="10336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Indikace (historie krajiny, deštníkové druhy apod.)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3D072B-2BA8-7C5E-EB4C-94CAAE069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1637670"/>
            <a:ext cx="11434194" cy="494768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62833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556EDD-18F2-6407-238D-6A2B47F04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BC1F1304-C943-15D3-2C1E-E478A753F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3EBEB07E-8CE8-260E-DBA7-266E15815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B651A4E7-D08A-1755-FFA8-8EF8AC1C3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8EB8A-6586-EAA2-897C-BD037A481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749F54-CEAB-FA24-BAE7-2B62C41B9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3B9DCD7-3464-38D7-71A1-8DBC1559D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4" y="40238"/>
            <a:ext cx="9895951" cy="10336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Indikace (historie krajiny, deštníkové druhy apod.)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B3F39A-384F-8A76-FCCB-FF452BE2B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1637670"/>
            <a:ext cx="11434194" cy="494768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sz="3200" b="1" dirty="0">
                <a:latin typeface="+mj-lt"/>
              </a:rPr>
              <a:t>Historie krajiny</a:t>
            </a:r>
          </a:p>
          <a:p>
            <a:pPr>
              <a:lnSpc>
                <a:spcPct val="150000"/>
              </a:lnSpc>
            </a:pPr>
            <a:r>
              <a:rPr lang="cs-CZ" b="1" dirty="0"/>
              <a:t>proměny krajiny 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cs-CZ" dirty="0"/>
              <a:t>pohyby kontinentů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cs-CZ" dirty="0"/>
              <a:t>změny klimatu – kolísání hladiny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cs-CZ" dirty="0"/>
              <a:t>   moří, doby ledové a meziledové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-"/>
            </a:pPr>
            <a:endParaRPr lang="cs-CZ" sz="2000" b="1" dirty="0"/>
          </a:p>
        </p:txBody>
      </p:sp>
      <p:pic>
        <p:nvPicPr>
          <p:cNvPr id="9218" name="Picture 2" descr="Europe during the Last Glacial Maximum [870x659] : r/MapPorn">
            <a:extLst>
              <a:ext uri="{FF2B5EF4-FFF2-40B4-BE49-F238E27FC236}">
                <a16:creationId xmlns:a16="http://schemas.microsoft.com/office/drawing/2014/main" id="{812F25D3-3C3D-52A9-6C9D-9D766C538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703" y="2362655"/>
            <a:ext cx="4617623" cy="349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786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21A8FE-84B3-EB85-86B0-19E647AE3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633D4AEA-7152-2B20-F0E6-05BE443D7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827FB16A-D02E-41A8-462A-EB00A0012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99701B4F-7091-19B5-137A-AA1F8475F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917D7D-9292-3EC6-5157-A11B952AA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DECB52-95DF-2C8D-21C5-B7C20B9A0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F7B35A1-940C-53A6-33DD-BEF610071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4" y="40238"/>
            <a:ext cx="9895951" cy="10336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Indikace (historie krajiny, deštníkové druhy apod.)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AD9B75-BDD8-BE23-6A3D-ACE0507E0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1637670"/>
            <a:ext cx="11434194" cy="494768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sz="3200" b="1" dirty="0">
                <a:latin typeface="+mj-lt"/>
              </a:rPr>
              <a:t>Historie krajiny</a:t>
            </a:r>
          </a:p>
          <a:p>
            <a:pPr>
              <a:lnSpc>
                <a:spcPct val="150000"/>
              </a:lnSpc>
            </a:pPr>
            <a:r>
              <a:rPr lang="cs-CZ" b="1" dirty="0"/>
              <a:t>proměny krajiny 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cs-CZ" dirty="0"/>
              <a:t>pohyby kontinentů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cs-CZ" dirty="0"/>
              <a:t>změny klimatu – kolísání hladiny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cs-CZ" dirty="0"/>
              <a:t>   moří, doby ledové a meziledové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cs-CZ" dirty="0"/>
              <a:t>antropogenní vlivy – zemědělství, obydlí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-"/>
            </a:pPr>
            <a:endParaRPr lang="cs-CZ" sz="2000" b="1" dirty="0"/>
          </a:p>
        </p:txBody>
      </p:sp>
      <p:pic>
        <p:nvPicPr>
          <p:cNvPr id="11266" name="Picture 2" descr="How Farming Almost Destroyed Ancient Human Civilization – SelfAwarePatterns">
            <a:extLst>
              <a:ext uri="{FF2B5EF4-FFF2-40B4-BE49-F238E27FC236}">
                <a16:creationId xmlns:a16="http://schemas.microsoft.com/office/drawing/2014/main" id="{4B47BB98-770A-8210-E792-D10E85E43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413" y="2453951"/>
            <a:ext cx="4389181" cy="290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230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529048-5112-FC0B-7970-8FCD15727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74C108E8-69EB-645C-67CD-76151D81F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A17F4080-8E2B-1766-76BE-941B05C83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3A4B0732-BAE3-193A-C4A4-EFB57647F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3E8EF3-B981-09D0-0680-144A14AA2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15D3F0-9ED9-2C74-D37D-7425351E2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9FE58EC-0108-1739-025B-BFA5AD40B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4" y="40238"/>
            <a:ext cx="9895951" cy="10336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Indikace (historie krajiny, deštníkové druhy apod.)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D64959-69EA-EE7B-4908-7D9D4BD6A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1637670"/>
            <a:ext cx="11434194" cy="494768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sz="3200" b="1" dirty="0">
                <a:latin typeface="+mj-lt"/>
              </a:rPr>
              <a:t>Historie krajiny</a:t>
            </a:r>
          </a:p>
          <a:p>
            <a:pPr>
              <a:lnSpc>
                <a:spcPct val="150000"/>
              </a:lnSpc>
            </a:pPr>
            <a:r>
              <a:rPr lang="cs-CZ" b="1" dirty="0"/>
              <a:t>získávání informací – </a:t>
            </a:r>
            <a:r>
              <a:rPr lang="cs-CZ" dirty="0"/>
              <a:t>živé organismy (bioindikátory)</a:t>
            </a:r>
            <a:endParaRPr lang="cs-CZ" b="1" dirty="0"/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cs-CZ" dirty="0"/>
              <a:t>zbytky živočichů – schránky měkkýšů, kosti, zuby (bioindikátory)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cs-CZ" dirty="0"/>
              <a:t>zbytky rostlin – pyly a </a:t>
            </a:r>
            <a:r>
              <a:rPr lang="cs-CZ" dirty="0" err="1"/>
              <a:t>makrozbytky</a:t>
            </a:r>
            <a:r>
              <a:rPr lang="cs-CZ" dirty="0"/>
              <a:t> (listy, uhlíky, semena)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-"/>
            </a:pPr>
            <a:endParaRPr lang="cs-CZ" sz="2000" b="1" dirty="0"/>
          </a:p>
        </p:txBody>
      </p:sp>
      <p:pic>
        <p:nvPicPr>
          <p:cNvPr id="7170" name="Picture 2" descr="Integrovaný informační systém archeologických pramenů Prahy">
            <a:extLst>
              <a:ext uri="{FF2B5EF4-FFF2-40B4-BE49-F238E27FC236}">
                <a16:creationId xmlns:a16="http://schemas.microsoft.com/office/drawing/2014/main" id="{A4DCF2B8-2695-22F9-43D6-9B9C73105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712" y="4383248"/>
            <a:ext cx="2896081" cy="193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ískovna Mušlov u Mikulova - měkkýši, plži, mlži - detail (Pískovna Mušlov  u Mikulova)">
            <a:extLst>
              <a:ext uri="{FF2B5EF4-FFF2-40B4-BE49-F238E27FC236}">
                <a16:creationId xmlns:a16="http://schemas.microsoft.com/office/drawing/2014/main" id="{6128A7EB-1B5F-6A78-32DF-7F19BA3CB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162" y="1761688"/>
            <a:ext cx="1747707" cy="262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yl – Wikipedie">
            <a:extLst>
              <a:ext uri="{FF2B5EF4-FFF2-40B4-BE49-F238E27FC236}">
                <a16:creationId xmlns:a16="http://schemas.microsoft.com/office/drawing/2014/main" id="{77F644A3-5095-773D-999F-3C15E3F24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546" y="4383248"/>
            <a:ext cx="2451575" cy="186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içgüdü plaj Aşağı it ďáblice stolička mamuta üniversite yinelemek Başına">
            <a:extLst>
              <a:ext uri="{FF2B5EF4-FFF2-40B4-BE49-F238E27FC236}">
                <a16:creationId xmlns:a16="http://schemas.microsoft.com/office/drawing/2014/main" id="{F4C50433-F4C9-6618-1F90-3211CD49F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86" y="4518197"/>
            <a:ext cx="2898318" cy="193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693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4AC717-2163-F782-4365-B9C5C8731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28CC4269-CAEF-9C7D-1967-3BDFF9DA6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C8505531-F7CE-669D-075D-4BAE6BA9C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5D398D89-6DF7-6CCB-ED0F-0D53E395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D95D1B-56D4-1E51-C5B6-DCCE1F027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E1FACF-81A6-FF8E-00B7-AED24C821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0476AAD-0F3D-EB99-3406-D07B61AE3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4" y="40238"/>
            <a:ext cx="9895951" cy="10336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Indikace (historie krajiny, deštníkové druhy apod.)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C6E19F-45ED-606C-BF00-11A8BAC82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1637670"/>
            <a:ext cx="11434194" cy="494768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sz="3200" b="1" dirty="0">
                <a:latin typeface="+mj-lt"/>
              </a:rPr>
              <a:t>Historie krajiny</a:t>
            </a:r>
          </a:p>
          <a:p>
            <a:pPr>
              <a:lnSpc>
                <a:spcPct val="150000"/>
              </a:lnSpc>
            </a:pPr>
            <a:r>
              <a:rPr lang="cs-CZ" b="1" dirty="0"/>
              <a:t>získávání informací 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cs-CZ" dirty="0"/>
              <a:t>geologie – morény (rozsah ledovců), usazeniny (rozsah moří), pedologie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cs-CZ" dirty="0"/>
              <a:t>vrty ledovců a mořského dna – změny izotopu </a:t>
            </a:r>
            <a:r>
              <a:rPr lang="cs-CZ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18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</a:t>
            </a:r>
            <a:r>
              <a:rPr lang="cs-CZ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 </a:t>
            </a:r>
            <a:r>
              <a:rPr lang="cs-CZ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(změny teploty)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cs-CZ" dirty="0"/>
              <a:t>historické prameny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-"/>
            </a:pPr>
            <a:endParaRPr lang="cs-CZ" sz="2000" b="1" dirty="0"/>
          </a:p>
        </p:txBody>
      </p:sp>
      <p:pic>
        <p:nvPicPr>
          <p:cNvPr id="8194" name="Picture 2" descr="FOTO: Sedimenty boční morény (kamová terasa) :: Fotoarchiv - Česká  geologická služba">
            <a:extLst>
              <a:ext uri="{FF2B5EF4-FFF2-40B4-BE49-F238E27FC236}">
                <a16:creationId xmlns:a16="http://schemas.microsoft.com/office/drawing/2014/main" id="{67535C30-003C-4F94-6E06-C3806DE29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975" y="4226814"/>
            <a:ext cx="3673151" cy="24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050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131DD5-227E-F706-B129-C4327AA81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5232DD8F-B9D9-E3A6-A8EC-C9E73B3AD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C7C2AF31-4191-5034-FA8F-96FD6BFE6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5959430F-A2BD-ADAD-CEE7-9EA959B26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3A4FA1-C74C-1195-C20D-BA4953137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F879FF-B102-B942-6A3F-260047103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C095F1-F4A6-31A6-106B-FE932D380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4" y="40238"/>
            <a:ext cx="9895951" cy="10336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Indikace (historie krajiny, deštníkové druhy apod.)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A86B8E-5BAC-098E-8BB9-D26438DF2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1637670"/>
            <a:ext cx="11434194" cy="494768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sz="3200" b="1" dirty="0">
                <a:latin typeface="+mj-lt"/>
              </a:rPr>
              <a:t>Historie krajiny</a:t>
            </a:r>
          </a:p>
          <a:p>
            <a:pPr>
              <a:lnSpc>
                <a:spcPct val="150000"/>
              </a:lnSpc>
            </a:pPr>
            <a:r>
              <a:rPr lang="cs-CZ" b="1" dirty="0"/>
              <a:t>historické prameny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cs-CZ" b="1" dirty="0"/>
              <a:t>kroniky a pověsti</a:t>
            </a:r>
          </a:p>
        </p:txBody>
      </p:sp>
    </p:spTree>
    <p:extLst>
      <p:ext uri="{BB962C8B-B14F-4D97-AF65-F5344CB8AC3E}">
        <p14:creationId xmlns:p14="http://schemas.microsoft.com/office/powerpoint/2010/main" val="2556972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6BBA7C-46D8-6E17-9E14-59B223702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338CA050-27D6-D927-DA27-8D75C3CD6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B060F787-0FFF-FA8F-5FBE-6455ABFC3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8306893D-16DB-FA2E-4085-280BCB465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358B93-A8CE-1A8C-ABE9-3326094E3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1BE7D0-185A-E112-0E68-CB07C7ED0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B5EBD55-8FF4-A248-33BB-FAE17D873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4" y="40238"/>
            <a:ext cx="9895951" cy="10336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Indikace (historie krajiny, deštníkové druhy apod.)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FEB92B-210D-880F-2A1C-290E438F7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5" y="1637670"/>
            <a:ext cx="11434194" cy="494768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sz="3200" b="1" dirty="0">
                <a:latin typeface="+mj-lt"/>
              </a:rPr>
              <a:t>Historie krajiny</a:t>
            </a:r>
          </a:p>
          <a:p>
            <a:pPr>
              <a:lnSpc>
                <a:spcPct val="150000"/>
              </a:lnSpc>
            </a:pPr>
            <a:r>
              <a:rPr lang="cs-CZ" b="1" dirty="0"/>
              <a:t>historické prameny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cs-CZ" b="1" dirty="0"/>
              <a:t>kroniky a pověsti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cs-CZ" b="1" dirty="0"/>
              <a:t>staré názvy </a:t>
            </a:r>
            <a:r>
              <a:rPr lang="cs-CZ" dirty="0"/>
              <a:t>– Mokré, Blatná, Borek, Na Pískách, …</a:t>
            </a:r>
          </a:p>
        </p:txBody>
      </p:sp>
    </p:spTree>
    <p:extLst>
      <p:ext uri="{BB962C8B-B14F-4D97-AF65-F5344CB8AC3E}">
        <p14:creationId xmlns:p14="http://schemas.microsoft.com/office/powerpoint/2010/main" val="26354930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34">
      <a:dk1>
        <a:sysClr val="windowText" lastClr="000000"/>
      </a:dk1>
      <a:lt1>
        <a:srgbClr val="FFFFFF"/>
      </a:lt1>
      <a:dk2>
        <a:srgbClr val="09283F"/>
      </a:dk2>
      <a:lt2>
        <a:srgbClr val="FFFFFF"/>
      </a:lt2>
      <a:accent1>
        <a:srgbClr val="216828"/>
      </a:accent1>
      <a:accent2>
        <a:srgbClr val="2D8B36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ED621D"/>
      </a:hlink>
      <a:folHlink>
        <a:srgbClr val="A18A6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2664</TotalTime>
  <Words>1078</Words>
  <Application>Microsoft Office PowerPoint</Application>
  <PresentationFormat>Širokoúhlá obrazovka</PresentationFormat>
  <Paragraphs>151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Motiv Office</vt:lpstr>
      <vt:lpstr>Indikace (historie krajiny, deštníkové druhy apod.)</vt:lpstr>
      <vt:lpstr>Indikace (historie krajiny, deštníkové druhy apod.)</vt:lpstr>
      <vt:lpstr>Indikace (historie krajiny, deštníkové druhy apod.)</vt:lpstr>
      <vt:lpstr>Indikace (historie krajiny, deštníkové druhy apod.)</vt:lpstr>
      <vt:lpstr>Indikace (historie krajiny, deštníkové druhy apod.)</vt:lpstr>
      <vt:lpstr>Indikace (historie krajiny, deštníkové druhy apod.)</vt:lpstr>
      <vt:lpstr>Indikace (historie krajiny, deštníkové druhy apod.)</vt:lpstr>
      <vt:lpstr>Indikace (historie krajiny, deštníkové druhy apod.)</vt:lpstr>
      <vt:lpstr>Indikace (historie krajiny, deštníkové druhy apod.)</vt:lpstr>
      <vt:lpstr>Indikace (historie krajiny, deštníkové druhy apod.)</vt:lpstr>
      <vt:lpstr>Indikace (historie krajiny, deštníkové druhy apod.)</vt:lpstr>
      <vt:lpstr>Indikace (historie krajiny, deštníkové druhy apod.)</vt:lpstr>
      <vt:lpstr>Indikace (historie krajiny, deštníkové druhy apod.)</vt:lpstr>
      <vt:lpstr>Indikace (historie krajiny, deštníkové druhy apod.)</vt:lpstr>
      <vt:lpstr>Indikace (historie krajiny, deštníkové druhy apod.)</vt:lpstr>
      <vt:lpstr>Indikace (historie krajiny, deštníkové druhy apod.)</vt:lpstr>
      <vt:lpstr>Indikace (historie krajiny, deštníkové druhy apod.)</vt:lpstr>
      <vt:lpstr>Indikace (historie krajiny, deštníkové druhy apod.)</vt:lpstr>
      <vt:lpstr>Indikace (historie krajiny, deštníkové druhy apod.)</vt:lpstr>
      <vt:lpstr>Indikace (historie krajiny, deštníkové druhy apod.)</vt:lpstr>
      <vt:lpstr>Indikace (historie krajiny, deštníkové druhy apod.)</vt:lpstr>
      <vt:lpstr>Indikace (historie krajiny, deštníkové druhy apod.)</vt:lpstr>
      <vt:lpstr>Indikace (historie krajiny, deštníkové druhy apod.)</vt:lpstr>
      <vt:lpstr>Indikace (historie krajiny, deštníkové druhy apod.)</vt:lpstr>
      <vt:lpstr>Indikace (historie krajiny, deštníkové druhy apod.)</vt:lpstr>
      <vt:lpstr>Indikace (historie krajiny, deštníkové druhy apod.)</vt:lpstr>
      <vt:lpstr>Indikace (historie krajiny, deštníkové druhy apod.)</vt:lpstr>
      <vt:lpstr>Indikace (historie krajiny, deštníkové druhy apod.)</vt:lpstr>
      <vt:lpstr>Indikace (historie krajiny, deštníkové druhy apod.)</vt:lpstr>
      <vt:lpstr>Indikace (historie krajiny, deštníkové druhy apod.)</vt:lpstr>
      <vt:lpstr>Indikace (historie krajiny, deštníkové druhy apod.)</vt:lpstr>
      <vt:lpstr>Indikace (historie krajiny, deštníkové druhy apod.)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Ohrožení živočichové a jejich ochrana</dc:title>
  <dc:creator>Aubrechtová Eliška</dc:creator>
  <cp:lastModifiedBy>Aubrechtová Eliška</cp:lastModifiedBy>
  <cp:revision>117</cp:revision>
  <dcterms:created xsi:type="dcterms:W3CDTF">2024-02-10T18:02:12Z</dcterms:created>
  <dcterms:modified xsi:type="dcterms:W3CDTF">2024-02-19T08:06:58Z</dcterms:modified>
</cp:coreProperties>
</file>