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65" r:id="rId5"/>
    <p:sldId id="284" r:id="rId6"/>
    <p:sldId id="274" r:id="rId7"/>
    <p:sldId id="273" r:id="rId8"/>
    <p:sldId id="278" r:id="rId9"/>
    <p:sldId id="264" r:id="rId10"/>
    <p:sldId id="266" r:id="rId11"/>
    <p:sldId id="269" r:id="rId12"/>
    <p:sldId id="285" r:id="rId13"/>
    <p:sldId id="286" r:id="rId14"/>
    <p:sldId id="270" r:id="rId15"/>
    <p:sldId id="287" r:id="rId16"/>
    <p:sldId id="277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1CBFD-280C-A747-5936-1D3D936C6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7648E8-9FF1-B8FC-1D5C-EF348347F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920A32-78B3-42F0-5B2C-F2C6130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12.2.2024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C1FD35-B7CA-0C55-11A0-F330F59E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085F38-FDA3-C7C2-5C21-59011EDE3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99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F17D6-1093-5636-4372-B7E3BB7B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9204CD-82D1-74D5-EB3D-31FC4A6F5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FBBFB7-EF5D-EF6A-E37A-169244B0B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12.2.2024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04E4D2-6D1A-9F9F-25FF-D8ABF057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B3F6ED-96EC-4B25-B945-C8EEE93E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18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F7D8B47-A3B4-EC01-60A2-16726931C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3A231F-4CAD-6D2A-46B7-44C98BE1C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772346-BB3F-EC26-5ABD-7B9334EB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12.2.2024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2EAF27-1694-C993-BC7F-A4D1E3BE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C18890-C1B0-E5AE-A170-EDE4FE15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06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C66CD-FEC3-4DF2-0EB1-474E39216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A4CB8-74B0-B8CA-C4BC-337BFB4B6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BCB8B0-7C4F-C4ED-307E-7E2399990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12.2.2024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CB7C15-C35D-200D-19AC-F2B451C5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C69EB1-2D3A-72F9-2C28-DAF55F8A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80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B9B10-9679-C9D2-10B9-FAB08A09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208E20-1761-28EE-CE4F-9098C348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B1DB3C-FD27-2647-9EE2-245F5DDDF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12.2.2024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81AAEF-320E-3CA9-F945-DCE9F88C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42003C-25BD-126F-F767-504EC926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3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8332-12F8-B783-E681-7C900776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054860-99B5-2C89-63B0-3F05E872C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9D44B04-A5E9-29EE-0338-680570309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C45456-3C8B-F740-8AA2-A0B2A6B1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12.2.2024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CEE96B-FBCC-C87B-9113-63A5B5044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FD4B3F-7872-A169-06D8-EE2A9CF8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9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946D68-8CA3-EA1B-BBD3-6CFFFFA5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AD91BB-15B5-F2BC-F81E-543DAC250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6729CA-2CBF-5385-5FD4-36199A0AA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2556BF-3157-D7B0-3873-018163B61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1BFEA41-9AEE-B252-0E6C-4377CEDCB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D88D1D9-D650-B223-1480-3AB0BB206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12.2.2024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34B8365-ADBB-E6DE-7DE0-505AB8EA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7F9597F-8E7A-6BBA-F92A-4F086B63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00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0478E-E607-AE64-3646-75F8F80E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DF52970-6B8D-320D-C4D2-BBBFCF6D1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12.2.2024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49CC8-A467-5214-1150-C572E43A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F1F06B-31B8-2382-01F0-DA2ED760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08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5D9B68-1C60-7068-DDC0-75044334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12.2.2024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59B4241-2186-3EEA-2887-DF8A664B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557138-E02F-D7AF-2670-57D934C1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01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3DE8C-7408-0E84-D83D-5C75C5719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0FEF69-1A2B-B2E9-ED73-9E889ACE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B8F4C2-83FF-52D7-B7B2-BD358486F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CDFB3D-AFE7-095E-4CF3-0A9E08506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12.2.2024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A13DDE-68EA-B9CA-B12D-886DB6F2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015F7E-7088-4C41-5B4B-83687A69E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58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C2238-1919-A8AE-974C-E0DE0F343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7B79340-DC97-99EB-84C0-2D647C2B6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D7030A-851B-97C4-4693-B62818FC4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FCF259-98D6-037C-7838-BE8E580E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12.2.2024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58A21B-E46B-D534-149F-905D2013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0C4433-EFF1-D763-558C-CE59BE6B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20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F2AF39-CDF9-1297-0B6F-1A033E9E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975B98-0CDD-5E2D-DB4B-39FDF058A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C9CCB2-E804-611E-5617-C84FDEA4B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790E2-FB29-436D-831E-01AA56FAC717}" type="datetimeFigureOut">
              <a:rPr lang="cs-CZ" smtClean="0"/>
              <a:t>12.2.2024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115490-607A-62DC-DEB7-2C16813D7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124766-CF9D-804B-EBF1-C2174F63D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56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67280D-1FB8-98E5-0620-EC5B16888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2402006"/>
          </a:xfrm>
        </p:spPr>
        <p:txBody>
          <a:bodyPr anchor="b">
            <a:normAutofit/>
          </a:bodyPr>
          <a:lstStyle/>
          <a:p>
            <a:pPr algn="l"/>
            <a:r>
              <a:rPr lang="cs-CZ" sz="4800" b="1" dirty="0"/>
              <a:t>Ohrožení živočichové a jejich ochrana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7E46A4-1A6B-28FE-E8DF-52ED31961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892722"/>
            <a:ext cx="6387155" cy="1078173"/>
          </a:xfrm>
        </p:spPr>
        <p:txBody>
          <a:bodyPr anchor="ctr">
            <a:normAutofit/>
          </a:bodyPr>
          <a:lstStyle/>
          <a:p>
            <a:pPr algn="l"/>
            <a:r>
              <a:rPr lang="cs-CZ">
                <a:solidFill>
                  <a:srgbClr val="FFFFFF"/>
                </a:solidFill>
              </a:rPr>
              <a:t>Eliška Aubrechtová</a:t>
            </a:r>
          </a:p>
        </p:txBody>
      </p:sp>
    </p:spTree>
    <p:extLst>
      <p:ext uri="{BB962C8B-B14F-4D97-AF65-F5344CB8AC3E}">
        <p14:creationId xmlns:p14="http://schemas.microsoft.com/office/powerpoint/2010/main" val="3970460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2E1DFF-0E98-26C6-8046-23C5450AB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90E2FC5F-BAC6-DE05-CEC1-9227B705C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F866CDF-E7BF-B4E7-A38C-1C8F7842F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92EE2798-940B-9EBB-4AC1-973C05102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147DCF-83B8-2497-8E4E-8BD74429D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45F422-4F75-A437-EBFF-490529431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7E5758-CA85-BA7A-F38F-61613B4A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2"/>
                </a:solidFill>
              </a:rPr>
              <a:t>Ohrožení živočichové a jejich ochrana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866238-C17C-2DEB-9D98-71A887539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Způsoby ochrany</a:t>
            </a:r>
          </a:p>
          <a:p>
            <a:pPr>
              <a:lnSpc>
                <a:spcPct val="150000"/>
              </a:lnSpc>
            </a:pPr>
            <a:r>
              <a:rPr lang="pl-PL" sz="2400" i="0" dirty="0">
                <a:effectLst/>
              </a:rPr>
              <a:t>Zákon č. 114/1992 Sb. o ochraně přírody a krajiny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Obecná (populace) a zvláštní (všichni jedinci) druhová ochrana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Většinou ochrana území výskytu – biotopů, ochrana konkrétních jedinců a populací (záchranné programy a programy péče - konfliktní druhy)</a:t>
            </a:r>
          </a:p>
        </p:txBody>
      </p:sp>
    </p:spTree>
    <p:extLst>
      <p:ext uri="{BB962C8B-B14F-4D97-AF65-F5344CB8AC3E}">
        <p14:creationId xmlns:p14="http://schemas.microsoft.com/office/powerpoint/2010/main" val="222493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C836A9-A77D-8696-9559-830EFAB16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4352D57C-AA95-A4FB-4007-B5C15FBD0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734D920-2381-86EB-58D4-145754EC9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D12AD9B5-272F-7D2D-9CBB-4EE203B8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880AA9-F87E-D150-96D7-D85F6BB40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1DE50A-FB90-EDC6-0D96-B64E6F546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F94082-7788-4302-7D65-B84B9B27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2"/>
                </a:solidFill>
              </a:rPr>
              <a:t>Ohrožení živočichové a jejich ochrana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0959EE-B8CB-D55B-5F59-F1D188A3F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Záchranné programy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užovka stromová (</a:t>
            </a:r>
            <a:r>
              <a:rPr lang="cs-CZ" sz="2400" b="1" i="1" dirty="0" err="1"/>
              <a:t>Zamenis</a:t>
            </a:r>
            <a:r>
              <a:rPr lang="cs-CZ" sz="2400" b="1" i="1" dirty="0"/>
              <a:t> </a:t>
            </a:r>
            <a:r>
              <a:rPr lang="cs-CZ" sz="2400" b="1" i="1" dirty="0" err="1"/>
              <a:t>longissimus</a:t>
            </a:r>
            <a:r>
              <a:rPr lang="cs-CZ" sz="2400" b="1" dirty="0"/>
              <a:t>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Poohří, Podyjí, Karpaty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ohrožena změnami v krajinné mozaice, obhospodařování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líhniště, biokoridory, údržba drobných vodních ploch,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  ochrana při čištění příkopů u silnic, …</a:t>
            </a:r>
          </a:p>
        </p:txBody>
      </p:sp>
      <p:pic>
        <p:nvPicPr>
          <p:cNvPr id="3076" name="Picture 4" descr="U Stráže nad Ohří na silnici I/13 před sečí chráníme kriticky ohroženého  hada - Ředitelství silnic a dálnic ČR pro Ústecký kraj">
            <a:extLst>
              <a:ext uri="{FF2B5EF4-FFF2-40B4-BE49-F238E27FC236}">
                <a16:creationId xmlns:a16="http://schemas.microsoft.com/office/drawing/2014/main" id="{D918EFC9-F1A8-48CD-C54E-A3FC594F5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524" y="1728248"/>
            <a:ext cx="2316325" cy="30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zácným užovkám stromovým plyne z života v blízkosti lidí řada výhod, říká  Radka Musilová - Ekolist.cz">
            <a:extLst>
              <a:ext uri="{FF2B5EF4-FFF2-40B4-BE49-F238E27FC236}">
                <a16:creationId xmlns:a16="http://schemas.microsoft.com/office/drawing/2014/main" id="{B33C7BF6-FBD8-25AC-E26C-4E8BBDFEE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262" y="4430951"/>
            <a:ext cx="2935112" cy="22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9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B94B04-073B-29D3-ADBD-2F990642F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58B61850-B2F3-7782-9E3E-B62ADE391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870CD6A5-2E11-DB58-9209-FEE83089D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23024D87-4EAB-D316-84F2-2525E0B7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E93C5B-3737-1797-1C5D-878573239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2F37EE-E426-4877-0FFF-D2895BE0E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2286E7-3953-1170-BAD9-5F2F797D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2"/>
                </a:solidFill>
              </a:rPr>
              <a:t>Ohrožení živočichové a jejich ochrana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36157-879A-4909-808F-75388241C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Záchranné programy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hnědásek osikový (</a:t>
            </a:r>
            <a:r>
              <a:rPr lang="cs-CZ" sz="2400" b="1" i="1" dirty="0" err="1"/>
              <a:t>Euphydryas</a:t>
            </a:r>
            <a:r>
              <a:rPr lang="cs-CZ" sz="2400" b="1" i="1" dirty="0"/>
              <a:t> </a:t>
            </a:r>
            <a:r>
              <a:rPr lang="cs-CZ" sz="2400" b="1" i="1" dirty="0" err="1"/>
              <a:t>maturna</a:t>
            </a:r>
            <a:r>
              <a:rPr lang="cs-CZ" sz="2400" b="1" dirty="0"/>
              <a:t>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dříve Polabí, </a:t>
            </a:r>
            <a:r>
              <a:rPr lang="cs-CZ" sz="2000" dirty="0" err="1"/>
              <a:t>stř</a:t>
            </a:r>
            <a:r>
              <a:rPr lang="cs-CZ" sz="2000" dirty="0"/>
              <a:t>. a J Morava -&gt; dnes už populace v Polabí v PR </a:t>
            </a:r>
            <a:r>
              <a:rPr lang="cs-CZ" sz="2000" dirty="0" err="1"/>
              <a:t>Dománovický</a:t>
            </a:r>
            <a:r>
              <a:rPr lang="cs-CZ" sz="2000" dirty="0"/>
              <a:t> les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raná </a:t>
            </a:r>
            <a:r>
              <a:rPr lang="cs-CZ" sz="2000" dirty="0" err="1"/>
              <a:t>sukcesní</a:t>
            </a:r>
            <a:r>
              <a:rPr lang="cs-CZ" sz="2000" dirty="0"/>
              <a:t> stadia lesů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živná rostlina larev jasan ztepilý (</a:t>
            </a:r>
            <a:r>
              <a:rPr lang="cs-CZ" sz="2000" b="0" i="1" dirty="0" err="1">
                <a:solidFill>
                  <a:srgbClr val="000000"/>
                </a:solidFill>
                <a:effectLst/>
              </a:rPr>
              <a:t>Fraxinus</a:t>
            </a:r>
            <a:r>
              <a:rPr lang="cs-CZ" sz="2000" b="0" i="1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1" dirty="0" err="1">
                <a:solidFill>
                  <a:srgbClr val="000000"/>
                </a:solidFill>
                <a:effectLst/>
              </a:rPr>
              <a:t>excelsior</a:t>
            </a:r>
            <a:r>
              <a:rPr lang="cs-CZ" sz="2000" b="0" i="1" dirty="0">
                <a:solidFill>
                  <a:srgbClr val="000000"/>
                </a:solidFill>
                <a:effectLst/>
              </a:rPr>
              <a:t>)</a:t>
            </a:r>
            <a:endParaRPr lang="cs-CZ" sz="20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disperzní vzdálenost max. 1 km</a:t>
            </a:r>
          </a:p>
        </p:txBody>
      </p:sp>
      <p:pic>
        <p:nvPicPr>
          <p:cNvPr id="9218" name="Picture 2" descr="Hnědásek osikový | Galerie motýlů Jiřího Tichoty">
            <a:extLst>
              <a:ext uri="{FF2B5EF4-FFF2-40B4-BE49-F238E27FC236}">
                <a16:creationId xmlns:a16="http://schemas.microsoft.com/office/drawing/2014/main" id="{F0D48485-91EC-54D5-B7BC-6E4144548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778" y="1930431"/>
            <a:ext cx="2634209" cy="17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nědásek osikový">
            <a:extLst>
              <a:ext uri="{FF2B5EF4-FFF2-40B4-BE49-F238E27FC236}">
                <a16:creationId xmlns:a16="http://schemas.microsoft.com/office/drawing/2014/main" id="{43B6CA2F-41EB-B904-5D47-E14AE2F3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74" y="3869762"/>
            <a:ext cx="3377966" cy="25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92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3BDC4F-206B-1B98-E93F-DAB9D6DD4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28E43EDF-C743-282A-AB21-B2E524DD7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8E07CDB2-DBE0-8687-C770-CAA6B11FB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DEF0BC52-CAFB-C2FB-4B8B-035A8047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3C9D5B-BAE1-9944-0DFC-90D8D919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8EB5DE-ECEE-41EF-B2AA-07B6BDC69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FD2332-3B40-97F4-C678-1950D719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2"/>
                </a:solidFill>
              </a:rPr>
              <a:t>Ohrožení živočichové a jejich ochrana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5FFA18-7381-20C3-46B3-EDF65D75A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Záchranné programy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hnědásek osikový (</a:t>
            </a:r>
            <a:r>
              <a:rPr lang="cs-CZ" sz="2400" i="1" dirty="0" err="1"/>
              <a:t>Euphydryas</a:t>
            </a:r>
            <a:r>
              <a:rPr lang="cs-CZ" sz="2400" i="1" dirty="0"/>
              <a:t> </a:t>
            </a:r>
            <a:r>
              <a:rPr lang="cs-CZ" sz="2400" i="1" dirty="0" err="1"/>
              <a:t>maturna</a:t>
            </a:r>
            <a:r>
              <a:rPr lang="cs-CZ" sz="2400" dirty="0"/>
              <a:t>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dříve Polabí, </a:t>
            </a:r>
            <a:r>
              <a:rPr lang="cs-CZ" sz="2000" dirty="0" err="1"/>
              <a:t>stř</a:t>
            </a:r>
            <a:r>
              <a:rPr lang="cs-CZ" sz="2000" dirty="0"/>
              <a:t>. a J Morava -&gt; dnes už populace v Polabí v PR </a:t>
            </a:r>
            <a:r>
              <a:rPr lang="cs-CZ" sz="2000" dirty="0" err="1"/>
              <a:t>Dománovický</a:t>
            </a:r>
            <a:r>
              <a:rPr lang="cs-CZ" sz="2000" dirty="0"/>
              <a:t> les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raná </a:t>
            </a:r>
            <a:r>
              <a:rPr lang="cs-CZ" sz="2000" dirty="0" err="1"/>
              <a:t>sukcesní</a:t>
            </a:r>
            <a:r>
              <a:rPr lang="cs-CZ" sz="2000" dirty="0"/>
              <a:t> stadia lesů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živná rostlina larev jasan ztepilý (</a:t>
            </a:r>
            <a:r>
              <a:rPr lang="cs-CZ" sz="2000" b="0" i="1" dirty="0" err="1">
                <a:solidFill>
                  <a:srgbClr val="000000"/>
                </a:solidFill>
                <a:effectLst/>
              </a:rPr>
              <a:t>Fraxinus</a:t>
            </a:r>
            <a:r>
              <a:rPr lang="cs-CZ" sz="2000" b="0" i="1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1" dirty="0" err="1">
                <a:solidFill>
                  <a:srgbClr val="000000"/>
                </a:solidFill>
                <a:effectLst/>
              </a:rPr>
              <a:t>excelsior</a:t>
            </a:r>
            <a:r>
              <a:rPr lang="cs-CZ" sz="2000" b="0" i="1" dirty="0">
                <a:solidFill>
                  <a:srgbClr val="000000"/>
                </a:solidFill>
                <a:effectLst/>
              </a:rPr>
              <a:t>)</a:t>
            </a:r>
            <a:endParaRPr lang="cs-CZ" sz="20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disperzní vzdálenost max. 1 km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rgbClr val="000000"/>
                </a:solidFill>
              </a:rPr>
              <a:t>perlorodka říční (</a:t>
            </a:r>
            <a:r>
              <a:rPr lang="cs-CZ" sz="2400" b="1" i="1" dirty="0" err="1">
                <a:solidFill>
                  <a:srgbClr val="000000"/>
                </a:solidFill>
              </a:rPr>
              <a:t>Euphydryas</a:t>
            </a:r>
            <a:r>
              <a:rPr lang="cs-CZ" sz="2400" b="1" i="1" dirty="0">
                <a:solidFill>
                  <a:srgbClr val="000000"/>
                </a:solidFill>
              </a:rPr>
              <a:t> </a:t>
            </a:r>
            <a:r>
              <a:rPr lang="cs-CZ" sz="2400" b="1" i="1" dirty="0" err="1">
                <a:solidFill>
                  <a:srgbClr val="000000"/>
                </a:solidFill>
              </a:rPr>
              <a:t>maturna</a:t>
            </a:r>
            <a:r>
              <a:rPr lang="cs-CZ" sz="2400" b="1" dirty="0">
                <a:solidFill>
                  <a:srgbClr val="000000"/>
                </a:solidFill>
              </a:rPr>
              <a:t>), sysel obecný (</a:t>
            </a:r>
            <a:r>
              <a:rPr lang="cs-CZ" sz="2400" b="1" i="1" dirty="0" err="1">
                <a:solidFill>
                  <a:srgbClr val="000000"/>
                </a:solidFill>
              </a:rPr>
              <a:t>Spermophilus</a:t>
            </a:r>
            <a:r>
              <a:rPr lang="cs-CZ" sz="2400" b="1" i="1" dirty="0">
                <a:solidFill>
                  <a:srgbClr val="000000"/>
                </a:solidFill>
              </a:rPr>
              <a:t> </a:t>
            </a:r>
            <a:r>
              <a:rPr lang="cs-CZ" sz="2400" b="1" i="1" dirty="0" err="1">
                <a:solidFill>
                  <a:srgbClr val="000000"/>
                </a:solidFill>
              </a:rPr>
              <a:t>citellus</a:t>
            </a:r>
            <a:r>
              <a:rPr lang="cs-CZ" sz="2400" b="1" dirty="0">
                <a:solidFill>
                  <a:srgbClr val="000000"/>
                </a:solidFill>
              </a:rPr>
              <a:t>), sýček obecný (</a:t>
            </a:r>
            <a:r>
              <a:rPr lang="cs-CZ" sz="2400" b="1" i="1" dirty="0" err="1">
                <a:solidFill>
                  <a:srgbClr val="000000"/>
                </a:solidFill>
              </a:rPr>
              <a:t>Athene</a:t>
            </a:r>
            <a:r>
              <a:rPr lang="cs-CZ" sz="2400" b="1" i="1" dirty="0">
                <a:solidFill>
                  <a:srgbClr val="000000"/>
                </a:solidFill>
              </a:rPr>
              <a:t> </a:t>
            </a:r>
            <a:r>
              <a:rPr lang="cs-CZ" sz="2400" b="1" i="1" dirty="0" err="1">
                <a:solidFill>
                  <a:srgbClr val="000000"/>
                </a:solidFill>
              </a:rPr>
              <a:t>noctua</a:t>
            </a:r>
            <a:r>
              <a:rPr lang="cs-CZ" sz="2400" b="1" dirty="0">
                <a:solidFill>
                  <a:srgbClr val="000000"/>
                </a:solidFill>
              </a:rPr>
              <a:t>), krasec dubový (</a:t>
            </a:r>
            <a:r>
              <a:rPr lang="cs-CZ" sz="2400" b="1" i="1" dirty="0" err="1">
                <a:solidFill>
                  <a:srgbClr val="000000"/>
                </a:solidFill>
              </a:rPr>
              <a:t>Eurythyrea</a:t>
            </a:r>
            <a:r>
              <a:rPr lang="cs-CZ" sz="2400" b="1" i="1" dirty="0">
                <a:solidFill>
                  <a:srgbClr val="000000"/>
                </a:solidFill>
              </a:rPr>
              <a:t> </a:t>
            </a:r>
            <a:r>
              <a:rPr lang="cs-CZ" sz="2400" b="1" i="1" dirty="0" err="1">
                <a:solidFill>
                  <a:srgbClr val="000000"/>
                </a:solidFill>
              </a:rPr>
              <a:t>quercus</a:t>
            </a:r>
            <a:r>
              <a:rPr lang="cs-CZ" sz="2400" b="1" dirty="0">
                <a:solidFill>
                  <a:srgbClr val="000000"/>
                </a:solidFill>
              </a:rPr>
              <a:t>)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045177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3F2C7F-E04E-732D-FE32-495630E9A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E147D15-42C7-D303-D7B8-68568322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F2796C1-1AF3-4F03-AD22-DD0988BD3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CAB3AB06-F25E-AAEF-DEF9-499A9594D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20C874-2A90-62FB-7997-A7D82BB9A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220D13-EAEA-DAFE-5986-3EDF50699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190F20-ECF6-F74D-79EB-53D9AAA8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2"/>
                </a:solidFill>
              </a:rPr>
              <a:t>Ohrožení živočichové a jejich ochrana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B70703-09AE-5B55-5448-1AA3CB98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Program péče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vydra říční (</a:t>
            </a:r>
            <a:r>
              <a:rPr lang="cs-CZ" sz="2400" b="1" i="1" dirty="0" err="1"/>
              <a:t>Lutra</a:t>
            </a:r>
            <a:r>
              <a:rPr lang="cs-CZ" sz="2400" b="1" i="1" dirty="0"/>
              <a:t> </a:t>
            </a:r>
            <a:r>
              <a:rPr lang="cs-CZ" sz="2400" b="1" i="1" dirty="0" err="1"/>
              <a:t>lutra</a:t>
            </a:r>
            <a:r>
              <a:rPr lang="cs-CZ" sz="2400" b="1" dirty="0"/>
              <a:t>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- 2009 – 2018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pytláctví, kožešiny, zhoršení kvality vody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rybáři </a:t>
            </a:r>
            <a:r>
              <a:rPr lang="cs-CZ" sz="2000"/>
              <a:t>jí moc nemusí </a:t>
            </a:r>
            <a:r>
              <a:rPr lang="cs-CZ" sz="2000" dirty="0"/>
              <a:t>(kompenzace a prevence škod)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cs-CZ" sz="2000" dirty="0"/>
          </a:p>
        </p:txBody>
      </p:sp>
      <p:pic>
        <p:nvPicPr>
          <p:cNvPr id="4100" name="Picture 4" descr="Vydry milují hry, třeba si dělají skluzavky na sněhu. Už zase žijí v celých  jižních Čechách | České Budějovice">
            <a:extLst>
              <a:ext uri="{FF2B5EF4-FFF2-40B4-BE49-F238E27FC236}">
                <a16:creationId xmlns:a16="http://schemas.microsoft.com/office/drawing/2014/main" id="{81660CF1-308B-DB68-C211-D6A1C878F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83" y="3429000"/>
            <a:ext cx="4314891" cy="24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95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AE88B6-85BA-E122-B709-9EA34F69E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DD01280F-F4F1-5B63-7FDF-121E8D2BE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3AAF996-9397-70B1-6A39-52B442D6C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9722BAD-B48D-1A5C-8362-E60AB801F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292E40-65CB-6368-17CA-94E8D49A9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5CF6C5-333C-A826-ADBD-8C2CF42D2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E36BC4-0ED9-E632-1013-3A3F8C50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2"/>
                </a:solidFill>
              </a:rPr>
              <a:t>Ohrožení živočichové a jejich ochrana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0D1DE-2879-C8E1-4F6F-D5C35B86E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Program péče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vydra říční (</a:t>
            </a:r>
            <a:r>
              <a:rPr lang="cs-CZ" sz="2400" i="1" dirty="0" err="1"/>
              <a:t>Lutra</a:t>
            </a:r>
            <a:r>
              <a:rPr lang="cs-CZ" sz="2400" i="1" dirty="0"/>
              <a:t> </a:t>
            </a:r>
            <a:r>
              <a:rPr lang="cs-CZ" sz="2400" i="1" dirty="0" err="1"/>
              <a:t>lutra</a:t>
            </a:r>
            <a:r>
              <a:rPr lang="cs-CZ" sz="2400" dirty="0"/>
              <a:t>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- 2009 – 2018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rybáři jí nemusí (kompenzace a prevence škod)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naštěstí je roztomilá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vlk obecný (</a:t>
            </a:r>
            <a:r>
              <a:rPr lang="cs-CZ" sz="2400" b="1" i="1" dirty="0" err="1"/>
              <a:t>Canis</a:t>
            </a:r>
            <a:r>
              <a:rPr lang="cs-CZ" sz="2400" b="1" i="1" dirty="0"/>
              <a:t> lupus</a:t>
            </a:r>
            <a:r>
              <a:rPr lang="cs-CZ" sz="2400" b="1" dirty="0"/>
              <a:t>), bobr evropský (</a:t>
            </a:r>
            <a:r>
              <a:rPr lang="cs-CZ" sz="2400" b="1" i="1" dirty="0"/>
              <a:t>Castor </a:t>
            </a:r>
            <a:r>
              <a:rPr lang="cs-CZ" sz="2400" b="1" i="1" dirty="0" err="1"/>
              <a:t>fiber</a:t>
            </a:r>
            <a:r>
              <a:rPr lang="cs-CZ" sz="2400" b="1" dirty="0"/>
              <a:t>)</a:t>
            </a:r>
          </a:p>
        </p:txBody>
      </p:sp>
      <p:pic>
        <p:nvPicPr>
          <p:cNvPr id="10244" name="Picture 4" descr="Do Česka se vracejí vlci. Život dospělé vlčice teď vědci budou sledovat  téměř v přímém přenosu | Radiožurnál">
            <a:extLst>
              <a:ext uri="{FF2B5EF4-FFF2-40B4-BE49-F238E27FC236}">
                <a16:creationId xmlns:a16="http://schemas.microsoft.com/office/drawing/2014/main" id="{E52A29C8-BFD1-475A-7ED4-B5C8297B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1" y="5064890"/>
            <a:ext cx="3338804" cy="1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bobrovití - CoJeCo.cz">
            <a:extLst>
              <a:ext uri="{FF2B5EF4-FFF2-40B4-BE49-F238E27FC236}">
                <a16:creationId xmlns:a16="http://schemas.microsoft.com/office/drawing/2014/main" id="{917C7C80-E161-29C7-345C-72D8F5D95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724" y="3830566"/>
            <a:ext cx="2605924" cy="260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223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4D20F7-198F-B096-2E2D-0D88EE1E4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53FF5B46-C872-B163-4433-C4FCAE4B7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29D85C9-C1C1-5DA9-190F-08AC6BBFE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6C690024-3437-2508-B538-E76D28279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466268-2D6F-74D1-8BF4-A138B8F9A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5B1A65-D543-534F-CDFE-4C8540628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E645E4-0291-4741-CE70-6155E55B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2"/>
                </a:solidFill>
              </a:rPr>
              <a:t>Ohrožení živočichové a jejich ochrana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E6A9B7-0547-65B2-4AA5-49D10817C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2841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CDF06E-DB1E-97E6-1DAF-E6A67568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2"/>
                </a:solidFill>
              </a:rPr>
              <a:t>Ohrožení živočichové a jejich ochrana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0FF2A1-8816-C08B-F3F1-FFD9E5CDE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Ohrožení živočichů</a:t>
            </a:r>
          </a:p>
        </p:txBody>
      </p:sp>
    </p:spTree>
    <p:extLst>
      <p:ext uri="{BB962C8B-B14F-4D97-AF65-F5344CB8AC3E}">
        <p14:creationId xmlns:p14="http://schemas.microsoft.com/office/powerpoint/2010/main" val="150770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B524BA-B956-7853-ABF0-1A5DAF283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92AC68E8-B30F-BB1A-A98F-EDD73D50D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BC788484-D5EA-100B-8C0A-033777463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37DB69A-8A26-DCA8-72AB-7F40FF7C6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D0A694-8592-928F-A912-D829590C1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062DF-E60A-76D4-4BF2-80E387DF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8D26A8-9D44-E4C5-AFF2-A37FDBEB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2"/>
                </a:solidFill>
              </a:rPr>
              <a:t>Ohrožení živočichové a jejich ochrana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45F1B7-C0E5-A7F4-0B5B-D666033B6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Ohrožení živočichů</a:t>
            </a:r>
          </a:p>
          <a:p>
            <a:r>
              <a:rPr lang="cs-CZ" b="1" dirty="0"/>
              <a:t>Proč?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ubývaní přirozených stanovišť v důsledku lidské činnosti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fragmentace krajiny lidskou činností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nízká konkurenceschopnost (invaze)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- změny v obhospodařování krajiny</a:t>
            </a:r>
          </a:p>
        </p:txBody>
      </p:sp>
      <p:pic>
        <p:nvPicPr>
          <p:cNvPr id="8194" name="Picture 2" descr="Základová fotografie na téma krajina, letecká fotografie, orná půda, snímek  z dronu, venkov, venkovský, zemědělská půda, zemědělské pole, zemědělství  zdarma">
            <a:extLst>
              <a:ext uri="{FF2B5EF4-FFF2-40B4-BE49-F238E27FC236}">
                <a16:creationId xmlns:a16="http://schemas.microsoft.com/office/drawing/2014/main" id="{65A231AF-4BBA-D166-046A-DAD3D517B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767" y="1859360"/>
            <a:ext cx="3098916" cy="174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omePage - Ministerstvo životního prostředí">
            <a:extLst>
              <a:ext uri="{FF2B5EF4-FFF2-40B4-BE49-F238E27FC236}">
                <a16:creationId xmlns:a16="http://schemas.microsoft.com/office/drawing/2014/main" id="{0D4A40D9-C2D5-CC7D-5470-E9B3A924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01" y="3735855"/>
            <a:ext cx="3620936" cy="271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7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54D454-8D6B-2FD6-192C-D5F4D200C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7AD2A76-BB81-8EA5-92EC-575C114A4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70093ED-F3B3-C2F0-0D90-9C874FD4D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287B64C-09B2-CDEF-9ACE-23640FCE1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BD08A3-13EC-D5C5-17C6-4A38F1EEF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7BEDC6-3BEC-5F45-190C-551B6FDBD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99DC25-FB3D-6A47-2065-E0434459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2"/>
                </a:solidFill>
              </a:rPr>
              <a:t>Ohrožení živočichové a jejich ochrana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50079F-97F1-42F0-E21F-B80F2CF5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Červený seznam IUCN</a:t>
            </a:r>
          </a:p>
          <a:p>
            <a:endParaRPr lang="cs-CZ" sz="3200" b="1" dirty="0"/>
          </a:p>
        </p:txBody>
      </p:sp>
      <p:pic>
        <p:nvPicPr>
          <p:cNvPr id="6148" name="Picture 4" descr="Mezinárodní svaz ochrany přírody – Wikipedie">
            <a:extLst>
              <a:ext uri="{FF2B5EF4-FFF2-40B4-BE49-F238E27FC236}">
                <a16:creationId xmlns:a16="http://schemas.microsoft.com/office/drawing/2014/main" id="{A44C1AE9-EBFB-FFE7-7CD2-AD4EA1ED0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32" y="2250231"/>
            <a:ext cx="1077603" cy="102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UCN Red List - Wikipedia">
            <a:extLst>
              <a:ext uri="{FF2B5EF4-FFF2-40B4-BE49-F238E27FC236}">
                <a16:creationId xmlns:a16="http://schemas.microsoft.com/office/drawing/2014/main" id="{20F3CC68-994D-C5E5-8730-3EEF5F3E4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650" y="4111514"/>
            <a:ext cx="1664022" cy="154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99549F17-EBC6-D8E8-F584-5BFFE6372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61" y="3526132"/>
            <a:ext cx="8411616" cy="280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6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AD470-31EE-2315-1832-C5536D21E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AD237ED2-5DE9-3A0D-9E46-961D894FF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C61166D-1AE4-B432-257A-6BB79F63F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9D9EF07-B2C0-5FA5-9385-85F8A9E05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5CC22D-1AEB-4320-DE7F-9640B5DD4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5A9E50-90BF-B842-3049-22D1BDB5A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9B8651-7959-39B8-E8AD-6F733AD3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2"/>
                </a:solidFill>
              </a:rPr>
              <a:t>Ohrožení živočichové a jejich ochrana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93D6F3-23DD-4881-3C5E-8F5C9ACBD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Červený seznam IUCN</a:t>
            </a:r>
          </a:p>
          <a:p>
            <a:r>
              <a:rPr lang="cs-CZ" sz="2000" b="1" dirty="0"/>
              <a:t>vyhynulý nebo vyhubený (EX)</a:t>
            </a:r>
            <a:r>
              <a:rPr lang="cs-CZ" sz="2000" dirty="0"/>
              <a:t> – druh, pro který rozsáhlé průzkumy nezpochybňují skutečnost, že poslední jedinec uhynul </a:t>
            </a:r>
          </a:p>
          <a:p>
            <a:r>
              <a:rPr lang="cs-CZ" sz="2000" b="1" dirty="0"/>
              <a:t>vyhynulý nebo vyhubený ve volné přírodě (EW)</a:t>
            </a:r>
            <a:r>
              <a:rPr lang="cs-CZ" sz="2000" dirty="0"/>
              <a:t> – druh, který přežívá pouze v lidské péči (kultivace, pěstování, chov) </a:t>
            </a:r>
          </a:p>
          <a:p>
            <a:r>
              <a:rPr lang="cs-CZ" sz="2000" b="1" dirty="0"/>
              <a:t>kriticky ohrožený (CR)</a:t>
            </a:r>
            <a:r>
              <a:rPr lang="cs-CZ" sz="2000" dirty="0"/>
              <a:t> – druh, který čelí výjimečně vysokému nebezpečí vymizení ve volné přírodě </a:t>
            </a:r>
          </a:p>
          <a:p>
            <a:r>
              <a:rPr lang="cs-CZ" sz="2000" b="1" dirty="0"/>
              <a:t>ohrožený (EN)</a:t>
            </a:r>
            <a:r>
              <a:rPr lang="cs-CZ" sz="2000" dirty="0"/>
              <a:t> – druh, který čelí velmi vysokému nebezpečí vymizení ve volné přírodě </a:t>
            </a:r>
          </a:p>
          <a:p>
            <a:r>
              <a:rPr lang="cs-CZ" sz="2000" b="1" dirty="0"/>
              <a:t>zranitelný (VU) </a:t>
            </a:r>
            <a:r>
              <a:rPr lang="cs-CZ" sz="2000" dirty="0"/>
              <a:t>– druh, který čelí vysokému nebezpečí vymizení ve volné přírodě </a:t>
            </a:r>
          </a:p>
          <a:p>
            <a:r>
              <a:rPr lang="cs-CZ" sz="2000" b="1" dirty="0"/>
              <a:t>téměř ohrožený (NT) </a:t>
            </a:r>
            <a:r>
              <a:rPr lang="cs-CZ" sz="2000" dirty="0"/>
              <a:t>– druh, který prozatím neřadíme mezi druhy kriticky ohrožené, ohrožené nebo zranitelné, ale je blízko této klasifikaci, nebo bude pravděpodobně do jedné z těchto kategorií zařazen již v blízké budoucnosti </a:t>
            </a:r>
          </a:p>
          <a:p>
            <a:r>
              <a:rPr lang="cs-CZ" sz="2000" b="1" dirty="0"/>
              <a:t>málo dotčený (LC) </a:t>
            </a:r>
            <a:r>
              <a:rPr lang="cs-CZ" sz="2000" dirty="0"/>
              <a:t>– rozšířený a početný druh </a:t>
            </a:r>
          </a:p>
          <a:p>
            <a:r>
              <a:rPr lang="cs-CZ" sz="2000" b="1" dirty="0"/>
              <a:t>druh, o němž jsou nedostatečné údaje (DD) </a:t>
            </a:r>
            <a:r>
              <a:rPr lang="cs-CZ" sz="2000" dirty="0"/>
              <a:t>– druh, pro něž nejsou k dispozici informace, které by umožnily vyhodnotit, jakému nebezpečí vymizení čelí </a:t>
            </a:r>
          </a:p>
          <a:p>
            <a:r>
              <a:rPr lang="cs-CZ" sz="2000" b="1" dirty="0"/>
              <a:t>nevyhodnocený (NE)</a:t>
            </a:r>
            <a:r>
              <a:rPr lang="cs-CZ" sz="2000" dirty="0"/>
              <a:t> – druh, který zatím nebyl hodnocen podle kritérií IUCN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12608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6BB1C6-B359-2E63-1AA2-A16C27506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89A6746A-BE68-9639-94E5-D951A63B1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BC40D29-4374-E9ED-BEE5-584759084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5FBF4318-84D4-9B4F-5CF6-9EDD2529D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35FDA-AEEF-CC1A-AB5C-97028E83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4829CF-73C5-29C8-E2ED-6438A75FC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704951-921D-8B37-E945-E68331F9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2"/>
                </a:solidFill>
              </a:rPr>
              <a:t>Ohrožení živočichové a jejich ochrana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0291A1-491F-5B01-3563-594C54F19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929468"/>
            <a:ext cx="11434194" cy="465589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cs-CZ" sz="2400" b="1" dirty="0"/>
              <a:t>nosorožec tuponosý severní (</a:t>
            </a:r>
            <a:r>
              <a:rPr lang="cs-CZ" sz="2400" b="1" i="1" dirty="0" err="1"/>
              <a:t>Ceratotherium</a:t>
            </a:r>
            <a:r>
              <a:rPr lang="cs-CZ" sz="2400" b="1" i="1" dirty="0"/>
              <a:t> </a:t>
            </a:r>
            <a:r>
              <a:rPr lang="cs-CZ" sz="2400" b="1" i="1" dirty="0" err="1"/>
              <a:t>simum</a:t>
            </a:r>
            <a:r>
              <a:rPr lang="cs-CZ" sz="2400" b="1" i="1" dirty="0"/>
              <a:t> </a:t>
            </a:r>
            <a:r>
              <a:rPr lang="cs-CZ" sz="2400" b="1" i="1" dirty="0" err="1"/>
              <a:t>cottoni</a:t>
            </a:r>
            <a:r>
              <a:rPr lang="cs-CZ" sz="2400" b="1" dirty="0"/>
              <a:t>)</a:t>
            </a:r>
          </a:p>
          <a:p>
            <a:pPr marL="457200" lvl="1" indent="0">
              <a:lnSpc>
                <a:spcPct val="130000"/>
              </a:lnSpc>
              <a:spcBef>
                <a:spcPts val="200"/>
              </a:spcBef>
              <a:buNone/>
            </a:pPr>
            <a:r>
              <a:rPr lang="cs-CZ" sz="2000" dirty="0"/>
              <a:t>- kategorie CR (kriticky ohrožený)</a:t>
            </a:r>
          </a:p>
          <a:p>
            <a:pPr marL="457200" lvl="1" indent="0">
              <a:lnSpc>
                <a:spcPct val="130000"/>
              </a:lnSpc>
              <a:spcBef>
                <a:spcPts val="200"/>
              </a:spcBef>
              <a:buNone/>
            </a:pPr>
            <a:r>
              <a:rPr lang="cs-CZ" sz="2000" dirty="0"/>
              <a:t>- pytlačení, vybíjení farmáři</a:t>
            </a:r>
          </a:p>
          <a:p>
            <a:pPr marL="457200" lvl="1" indent="0">
              <a:lnSpc>
                <a:spcPct val="130000"/>
              </a:lnSpc>
              <a:spcBef>
                <a:spcPts val="200"/>
              </a:spcBef>
              <a:buNone/>
            </a:pPr>
            <a:r>
              <a:rPr lang="cs-CZ" sz="2000" dirty="0"/>
              <a:t>- Zoo Dvůr Králové nad Labem -&gt; 2 samice v Keni</a:t>
            </a:r>
          </a:p>
          <a:p>
            <a:pPr marL="457200" lvl="1" indent="0">
              <a:lnSpc>
                <a:spcPct val="130000"/>
              </a:lnSpc>
              <a:spcBef>
                <a:spcPts val="200"/>
              </a:spcBef>
              <a:buNone/>
            </a:pPr>
            <a:r>
              <a:rPr lang="cs-CZ" sz="2000" dirty="0"/>
              <a:t>- umělá reprodukce</a:t>
            </a:r>
          </a:p>
          <a:p>
            <a:pPr lvl="1">
              <a:lnSpc>
                <a:spcPct val="150000"/>
              </a:lnSpc>
            </a:pPr>
            <a:r>
              <a:rPr lang="cs-CZ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Vývoj populace:</a:t>
            </a:r>
            <a:br>
              <a:rPr lang="cs-CZ" sz="1600" dirty="0"/>
            </a:br>
            <a:r>
              <a:rPr lang="cs-CZ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-2002 - 32 kusů ve volné přírodě (Kongo)</a:t>
            </a:r>
            <a:br>
              <a:rPr lang="cs-CZ" sz="1600" dirty="0"/>
            </a:br>
            <a:r>
              <a:rPr lang="cs-CZ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-2006 - 4 kusy ve volné přírodě (Kongo)</a:t>
            </a:r>
            <a:br>
              <a:rPr lang="cs-CZ" sz="1600" dirty="0"/>
            </a:br>
            <a:r>
              <a:rPr lang="cs-CZ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-2008 - žádný jedinec ve volné přírodě nezjištěn</a:t>
            </a:r>
            <a:endParaRPr lang="cs-CZ" sz="2000" dirty="0"/>
          </a:p>
        </p:txBody>
      </p:sp>
      <p:pic>
        <p:nvPicPr>
          <p:cNvPr id="5" name="Obrázek 4" descr="Obsah obrázku savec, venku, tráva, obloha&#10;&#10;Popis byl vytvořen automaticky">
            <a:extLst>
              <a:ext uri="{FF2B5EF4-FFF2-40B4-BE49-F238E27FC236}">
                <a16:creationId xmlns:a16="http://schemas.microsoft.com/office/drawing/2014/main" id="{E1EFE29D-EF17-6BD7-58B9-C90ABB8FA6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"/>
          <a:stretch/>
        </p:blipFill>
        <p:spPr>
          <a:xfrm>
            <a:off x="6697793" y="3221371"/>
            <a:ext cx="4532410" cy="2319709"/>
          </a:xfrm>
          <a:prstGeom prst="rect">
            <a:avLst/>
          </a:prstGeom>
        </p:spPr>
      </p:pic>
      <p:pic>
        <p:nvPicPr>
          <p:cNvPr id="5122" name="Picture 2" descr="ZOO Dvůr Králové - Adventura.cz - poznávací dovolená, turistika, dovolená  na kole">
            <a:extLst>
              <a:ext uri="{FF2B5EF4-FFF2-40B4-BE49-F238E27FC236}">
                <a16:creationId xmlns:a16="http://schemas.microsoft.com/office/drawing/2014/main" id="{B2CDE34A-3F12-8671-098A-3F866B0F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998" y="1644359"/>
            <a:ext cx="1899591" cy="139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6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ADF19-684E-A92F-5B96-8AD553B2C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722C5170-89E7-EB94-DCB6-13472DC9B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39728DB-103B-EE82-5B73-CEF3F5FB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DEDB22C0-6B6D-3DBA-B2E2-9A373CDC9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A9F2B1-6D09-27CB-2BE3-F991DCDBA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C161ED-2309-3661-1B43-C0ACAABCB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6B8EC5-7698-C316-795C-6D8DA0C9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2"/>
                </a:solidFill>
              </a:rPr>
              <a:t>Ohrožení živočichové a jejich ochrana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D18A92-4FC7-AC85-EC92-2A309CF8A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971412"/>
            <a:ext cx="11434194" cy="4613945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2400" b="1" dirty="0" err="1"/>
              <a:t>ara</a:t>
            </a:r>
            <a:r>
              <a:rPr lang="cs-CZ" sz="2400" b="1" dirty="0"/>
              <a:t> škraboškový (</a:t>
            </a:r>
            <a:r>
              <a:rPr lang="cs-CZ" sz="2400" b="1" i="1" dirty="0" err="1"/>
              <a:t>Cyanopsitta</a:t>
            </a:r>
            <a:r>
              <a:rPr lang="cs-CZ" sz="2400" b="1" i="1" dirty="0"/>
              <a:t> </a:t>
            </a:r>
            <a:r>
              <a:rPr lang="cs-CZ" sz="2400" b="1" i="1" dirty="0" err="1"/>
              <a:t>spixii</a:t>
            </a:r>
            <a:r>
              <a:rPr lang="cs-CZ" sz="2400" b="1" dirty="0"/>
              <a:t>)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cs-CZ" sz="2000" dirty="0"/>
              <a:t>- kategorie EW (vyhynulý ve volné přírodě)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cs-CZ" sz="2000" dirty="0"/>
              <a:t>- naposledy r. 2000, Brazílie 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cs-CZ" sz="2000" dirty="0"/>
              <a:t>- kácení hnízdních stromů, odchyt pro chov v zajetí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cs-CZ" sz="2000" dirty="0"/>
              <a:t> </a:t>
            </a:r>
          </a:p>
        </p:txBody>
      </p:sp>
      <p:pic>
        <p:nvPicPr>
          <p:cNvPr id="2054" name="Picture 6" descr="40 Cyanopsitta Spixii Royalty-Free Photos and Stock Images | Shutterstock">
            <a:extLst>
              <a:ext uri="{FF2B5EF4-FFF2-40B4-BE49-F238E27FC236}">
                <a16:creationId xmlns:a16="http://schemas.microsoft.com/office/drawing/2014/main" id="{C9556D73-B020-FDBA-4241-9C8442D59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32" y="2401931"/>
            <a:ext cx="4484138" cy="29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o: ornitologická jízda v rytmu samby | Vltava">
            <a:extLst>
              <a:ext uri="{FF2B5EF4-FFF2-40B4-BE49-F238E27FC236}">
                <a16:creationId xmlns:a16="http://schemas.microsoft.com/office/drawing/2014/main" id="{FCA3648D-C821-6B73-CC5D-95D7501FA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20" y="4326447"/>
            <a:ext cx="3766457" cy="159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3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C088C2-F913-D4B7-03A0-480922933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7EB6DD65-ECF6-61AA-D63C-AF04B6925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064EB9DF-043C-58E4-FBC3-AEFC30ECE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7BD2F17D-10D8-F0F3-8749-DAD4A650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806F36-345F-4F17-57A7-771B405E2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BB48D6-D1AC-47C3-2685-3AD45D41B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871097-F714-CDBF-4138-E681F06E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2"/>
                </a:solidFill>
              </a:rPr>
              <a:t>Ohrožení živočichové a jejich ochrana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D358E1-E9DF-608B-F44D-5538671B1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971414"/>
            <a:ext cx="11434194" cy="4613944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cs-CZ" sz="2400" b="1" dirty="0"/>
              <a:t>modrásek</a:t>
            </a:r>
            <a:r>
              <a:rPr lang="cs-CZ" sz="2400" b="1" i="1" dirty="0"/>
              <a:t> (</a:t>
            </a:r>
            <a:r>
              <a:rPr lang="cs-CZ" sz="2400" b="1" i="1" dirty="0" err="1"/>
              <a:t>Glaucopsyche</a:t>
            </a:r>
            <a:r>
              <a:rPr lang="cs-CZ" sz="2400" b="1" i="1" dirty="0"/>
              <a:t> </a:t>
            </a:r>
            <a:r>
              <a:rPr lang="cs-CZ" sz="2400" b="1" i="1" dirty="0" err="1"/>
              <a:t>xerces</a:t>
            </a:r>
            <a:r>
              <a:rPr lang="cs-CZ" sz="2400" b="1" i="1" dirty="0"/>
              <a:t>)</a:t>
            </a:r>
          </a:p>
          <a:p>
            <a:pPr marL="457200" lvl="1" indent="0">
              <a:lnSpc>
                <a:spcPct val="130000"/>
              </a:lnSpc>
              <a:spcBef>
                <a:spcPts val="200"/>
              </a:spcBef>
              <a:buNone/>
            </a:pPr>
            <a:r>
              <a:rPr lang="cs-CZ" sz="2000" dirty="0"/>
              <a:t>- kategorie EX (vyhynulý)</a:t>
            </a:r>
          </a:p>
          <a:p>
            <a:pPr marL="457200" lvl="1" indent="0">
              <a:lnSpc>
                <a:spcPct val="130000"/>
              </a:lnSpc>
              <a:spcBef>
                <a:spcPts val="200"/>
              </a:spcBef>
              <a:buNone/>
            </a:pPr>
            <a:r>
              <a:rPr lang="cs-CZ" sz="2000" dirty="0"/>
              <a:t>- 1941, San Francisco</a:t>
            </a:r>
          </a:p>
          <a:p>
            <a:pPr marL="457200" lvl="1" indent="0">
              <a:lnSpc>
                <a:spcPct val="130000"/>
              </a:lnSpc>
              <a:spcBef>
                <a:spcPts val="200"/>
              </a:spcBef>
              <a:buNone/>
            </a:pPr>
            <a:r>
              <a:rPr lang="cs-CZ" sz="2000" dirty="0"/>
              <a:t>- ztráta stanovišť způsobená rozvojem měst</a:t>
            </a:r>
          </a:p>
        </p:txBody>
      </p:sp>
      <p:pic>
        <p:nvPicPr>
          <p:cNvPr id="7172" name="Picture 4" descr="Xerces Blue – Rare, Beautiful &amp; Fascinating: 100 Years @FloridaMuseum">
            <a:extLst>
              <a:ext uri="{FF2B5EF4-FFF2-40B4-BE49-F238E27FC236}">
                <a16:creationId xmlns:a16="http://schemas.microsoft.com/office/drawing/2014/main" id="{C0302B03-3B31-49DD-8104-A4F3E172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02" y="2921174"/>
            <a:ext cx="4536128" cy="31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2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BE8B99-137E-02C9-414E-88765829C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ABE050C1-9116-4949-02D4-6A23A3867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9E20434-6A88-58FF-7BDE-D5EA1C22A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D55F522-35FB-8214-4A66-16099DBF0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7606DA-B705-CC8D-9AC2-726A0011A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D96D8B-91E5-30DE-354B-E2AA8F7B5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0BBA65-31F7-39E4-D651-BB08E29D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2"/>
                </a:solidFill>
              </a:rPr>
              <a:t>Ohrožení živočichové a jejich ochrana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9A730E-9997-CC33-45A6-F44881C35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Červené knihy a seznamy</a:t>
            </a:r>
          </a:p>
          <a:p>
            <a:pPr>
              <a:lnSpc>
                <a:spcPct val="130000"/>
              </a:lnSpc>
            </a:pPr>
            <a:r>
              <a:rPr lang="cs-CZ" sz="2400" dirty="0"/>
              <a:t>AOPK ČR</a:t>
            </a:r>
          </a:p>
          <a:p>
            <a:pPr>
              <a:lnSpc>
                <a:spcPct val="130000"/>
              </a:lnSpc>
            </a:pPr>
            <a:r>
              <a:rPr lang="cs-CZ" sz="2400" dirty="0"/>
              <a:t>Vycházejí periodicky</a:t>
            </a:r>
          </a:p>
          <a:p>
            <a:pPr>
              <a:lnSpc>
                <a:spcPct val="130000"/>
              </a:lnSpc>
            </a:pPr>
            <a:r>
              <a:rPr lang="cs-CZ" sz="2400" dirty="0"/>
              <a:t>Údaje o stavu druhů, určení druhů pro ochranu, vyhodnocení účinnosti ochrany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b="1" dirty="0"/>
              <a:t>   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</p:txBody>
      </p:sp>
      <p:pic>
        <p:nvPicPr>
          <p:cNvPr id="1026" name="Picture 2" descr="Červený seznam ohrožených druhů ČR bezobratlí - ČSOP Vlašim">
            <a:extLst>
              <a:ext uri="{FF2B5EF4-FFF2-40B4-BE49-F238E27FC236}">
                <a16:creationId xmlns:a16="http://schemas.microsoft.com/office/drawing/2014/main" id="{BA681BE9-334E-F269-B318-D784E4EB1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64" y="4111514"/>
            <a:ext cx="1792909" cy="26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DF) Červený seznam ohrožených druhů České republiky. Obratlovci. Red List  of Threatened Species of the Czech Republic. Vertebrates.">
            <a:extLst>
              <a:ext uri="{FF2B5EF4-FFF2-40B4-BE49-F238E27FC236}">
                <a16:creationId xmlns:a16="http://schemas.microsoft.com/office/drawing/2014/main" id="{CEB5B0E6-2FD7-F6DA-1523-BDA7D693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55" y="4111514"/>
            <a:ext cx="1745547" cy="26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řírůstky v technické knihovně Ředitelství LČR | Lesy České republiky, s. p.">
            <a:extLst>
              <a:ext uri="{FF2B5EF4-FFF2-40B4-BE49-F238E27FC236}">
                <a16:creationId xmlns:a16="http://schemas.microsoft.com/office/drawing/2014/main" id="{CCD89506-914A-B2C1-87A6-9E24DBCD0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72" y="4085048"/>
            <a:ext cx="1804010" cy="26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text, Písmo, snímek obrazovky, řada/pruh&#10;&#10;Popis byl vytvořen automaticky">
            <a:extLst>
              <a:ext uri="{FF2B5EF4-FFF2-40B4-BE49-F238E27FC236}">
                <a16:creationId xmlns:a16="http://schemas.microsoft.com/office/drawing/2014/main" id="{05BCB4A9-1DA2-F9C0-C84E-C2CE144E0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73" y="2236477"/>
            <a:ext cx="5092213" cy="119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748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34">
      <a:dk1>
        <a:sysClr val="windowText" lastClr="000000"/>
      </a:dk1>
      <a:lt1>
        <a:srgbClr val="FFFFFF"/>
      </a:lt1>
      <a:dk2>
        <a:srgbClr val="09283F"/>
      </a:dk2>
      <a:lt2>
        <a:srgbClr val="FFFFFF"/>
      </a:lt2>
      <a:accent1>
        <a:srgbClr val="216828"/>
      </a:accent1>
      <a:accent2>
        <a:srgbClr val="2D8B36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733</Words>
  <Application>Microsoft Office PowerPoint</Application>
  <PresentationFormat>Širokoúhlá obrazovka</PresentationFormat>
  <Paragraphs>90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Motiv Office</vt:lpstr>
      <vt:lpstr>Ohrožení živočichové a jejich ochrana</vt:lpstr>
      <vt:lpstr>Ohrožení živočichové a jejich ochrana</vt:lpstr>
      <vt:lpstr>Ohrožení živočichové a jejich ochrana</vt:lpstr>
      <vt:lpstr>Ohrožení živočichové a jejich ochrana</vt:lpstr>
      <vt:lpstr>Ohrožení živočichové a jejich ochrana</vt:lpstr>
      <vt:lpstr>Ohrožení živočichové a jejich ochrana</vt:lpstr>
      <vt:lpstr>Ohrožení živočichové a jejich ochrana</vt:lpstr>
      <vt:lpstr>Ohrožení živočichové a jejich ochrana</vt:lpstr>
      <vt:lpstr>Ohrožení živočichové a jejich ochrana</vt:lpstr>
      <vt:lpstr>Ohrožení živočichové a jejich ochrana</vt:lpstr>
      <vt:lpstr>Ohrožení živočichové a jejich ochrana</vt:lpstr>
      <vt:lpstr>Ohrožení živočichové a jejich ochrana</vt:lpstr>
      <vt:lpstr>Ohrožení živočichové a jejich ochrana</vt:lpstr>
      <vt:lpstr>Ohrožení živočichové a jejich ochrana</vt:lpstr>
      <vt:lpstr>Ohrožení živočichové a jejich ochrana</vt:lpstr>
      <vt:lpstr>Ohrožení živočichové a jejich ochrana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Ohrožení živočichové a jejich ochrana</dc:title>
  <dc:creator>Aubrechtová Eliška</dc:creator>
  <cp:lastModifiedBy>Aubrechtová Eliška</cp:lastModifiedBy>
  <cp:revision>48</cp:revision>
  <dcterms:created xsi:type="dcterms:W3CDTF">2024-02-10T18:02:12Z</dcterms:created>
  <dcterms:modified xsi:type="dcterms:W3CDTF">2024-02-12T07:31:18Z</dcterms:modified>
</cp:coreProperties>
</file>