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větlý sty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883EDB-0C80-4C2C-5039-F9DA9EFF7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DCCC7D-7269-C679-F198-69FDEAC43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9B2CED-36C8-ACD9-837F-63523D67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CC34-2E6D-486B-87AB-2FD5B3A1AF6C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917142-33DA-3ED4-B37C-79273239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2B074B-A9AF-9F5F-EAD0-1A79C9D1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1D63-EF9F-47E3-A443-87EEE9230E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447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7F306-8D4D-480E-8D9B-3E331DE1C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AFE93F2-A11F-8EEB-1748-40987510C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1E7D6B-EFEA-FD6E-E9FA-BDFB3434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CC34-2E6D-486B-87AB-2FD5B3A1AF6C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D4FB58-E155-2173-243C-01923547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5CCAF1-B62A-10BD-1BB2-A93D9278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1D63-EF9F-47E3-A443-87EEE9230E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41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0C34C62-522E-3FD3-485C-9A1CEA3DB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E4AD0D-8BC2-192C-5128-C5C3A381C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36B09B-AA5E-A516-D729-A6F879C31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CC34-2E6D-486B-87AB-2FD5B3A1AF6C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5B56C1-D910-1D7F-42AA-DB43B697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647B06-A498-992C-5540-FDD56114F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1D63-EF9F-47E3-A443-87EEE9230E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12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C1DF85-5CDB-D802-59C2-9B155B1CB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2C2E8B-33EA-3784-B307-E186EF1D5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93FFD0-771D-B476-7EE3-11E430516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CC34-2E6D-486B-87AB-2FD5B3A1AF6C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B1D53C-B451-9B21-9661-D724A69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0D731E-9347-D4C6-DB6A-49FAC7C69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1D63-EF9F-47E3-A443-87EEE9230E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9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CD3F6F-4F31-0566-81EC-A8F4E68B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98BB5D-F33F-6D6C-368E-FF76C876E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D8158E-3D05-E72C-6313-81B7506C1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CC34-2E6D-486B-87AB-2FD5B3A1AF6C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D27F55-AE5F-82D3-E093-F2F7522A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A46401-28CB-6F11-8356-6C18709DD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1D63-EF9F-47E3-A443-87EEE9230E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48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8B5D2D-CB2B-D26B-DAF0-38A1534C3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FBE25A-DDB8-01FA-13C5-5DC05BFC6B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4CC1AC-61F6-B08F-EB9A-E0A84867E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447E52F-229D-1C89-D19E-29DDB5522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CC34-2E6D-486B-87AB-2FD5B3A1AF6C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232A79E-260C-D5CE-0245-2CD12BAB1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47D8A72-B92E-5D65-8102-4BB83803F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1D63-EF9F-47E3-A443-87EEE9230E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91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049DF-BC50-0721-907E-53218E98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471BEF-33CF-4AEB-EECB-E4D461A02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68D5F9-6D98-9836-DEDB-394A4E228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E705064-728F-20ED-43F8-AC5488B57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4D81C51-A760-9BE2-6333-0505113019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9DF49C3-70DC-8A33-E4D7-5812EAC7A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CC34-2E6D-486B-87AB-2FD5B3A1AF6C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915922D-C311-CD13-9D19-5AA22258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16F1910-F955-979D-87A3-FF372529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1D63-EF9F-47E3-A443-87EEE9230E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04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30E25-701D-C206-4B36-CC090F8C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ECEDB7D-E097-26F8-7A8F-9B4E9BD50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CC34-2E6D-486B-87AB-2FD5B3A1AF6C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0522441-AB31-1860-3356-95A992D85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772C46-274E-EB47-1803-E88163E2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1D63-EF9F-47E3-A443-87EEE9230E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9098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E1D2A5B-24F2-6A92-F495-A8E1604E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CC34-2E6D-486B-87AB-2FD5B3A1AF6C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B72E2CE-EBE2-A344-82E6-29F20252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B3F9E67-661E-B5D3-57DA-74718F4D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1D63-EF9F-47E3-A443-87EEE9230E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2392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8BE8E-8DB3-D15B-AF70-B56EDF10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BAB331-4850-D2A1-6FE8-58D0FF860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077BDA-39CD-E93A-1342-5447D7950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9FC1280-6B90-9FFA-92F6-2FD4D412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CC34-2E6D-486B-87AB-2FD5B3A1AF6C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E791C5-F63C-4AC2-7BB0-B1F7616E9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3D2B9AC-5199-83E3-C942-F2646A7A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1D63-EF9F-47E3-A443-87EEE9230E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042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10394-F6AD-4B96-7A3D-04E003190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F6D1BB8-B44E-8F88-4E0D-6436EA471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AC6A4C5-F7B6-CF84-F6D7-FE1011345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4CE57F-E7B6-AC35-EF63-B0CD1C087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CC34-2E6D-486B-87AB-2FD5B3A1AF6C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073AF4B-24FC-8E54-49C8-937ACFBBF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1C6CDB-4792-B858-E98C-633D216C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1D63-EF9F-47E3-A443-87EEE9230E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57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52DA801-E2B0-CFDA-A28F-89A9C4A99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188E59-8BC5-76B2-CA9A-6E508F7AD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DD333A-25CE-9001-56AB-46E12B3E6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ECC34-2E6D-486B-87AB-2FD5B3A1AF6C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0D9423-CABB-55A4-B64C-192B2D674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DACC37-AB47-0725-A40D-0C5C4D973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891D63-EF9F-47E3-A443-87EEE9230E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592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invaznidruhy.nature.cz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29FBC3-C20D-158C-82EE-8F23F2F787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Invazní organismy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0BC9B6A-2CE3-0516-8197-3CB1F5166C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630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A8F43-E9D1-758E-21D7-F155A20E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Více o invazních druzích a jak pomoci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C38EC5-0F21-9593-65BB-DAE3060A3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https://invaznidruhy.nature.cz/</a:t>
            </a:r>
            <a:endParaRPr lang="cs-CZ" dirty="0"/>
          </a:p>
          <a:p>
            <a:endParaRPr lang="cs-CZ" dirty="0"/>
          </a:p>
        </p:txBody>
      </p:sp>
      <p:pic>
        <p:nvPicPr>
          <p:cNvPr id="1026" name="Picture 2" descr="Sršen asijská - projekt financovaný EU | PSNV">
            <a:extLst>
              <a:ext uri="{FF2B5EF4-FFF2-40B4-BE49-F238E27FC236}">
                <a16:creationId xmlns:a16="http://schemas.microsoft.com/office/drawing/2014/main" id="{F15E52C3-592F-0385-8806-414592B4D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2507909"/>
            <a:ext cx="5124450" cy="351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25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1F292-8C99-8B5E-A17A-D8DE78CFA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0DB4FB-04F7-F3A8-090D-82FD0B40E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nepůvodní druh </a:t>
            </a:r>
          </a:p>
          <a:p>
            <a:pPr marL="0" indent="0">
              <a:buNone/>
            </a:pPr>
            <a:r>
              <a:rPr lang="cs-CZ" dirty="0"/>
              <a:t>- druh, který se vyskytuje mimo svůj přirozený areál, zavlečen úmyslně či neúmyslně </a:t>
            </a:r>
          </a:p>
          <a:p>
            <a:pPr marL="0" indent="0">
              <a:buNone/>
            </a:pPr>
            <a:r>
              <a:rPr lang="cs-CZ" dirty="0"/>
              <a:t>-přizpůsobivý druh</a:t>
            </a:r>
          </a:p>
          <a:p>
            <a:endParaRPr lang="cs-CZ" dirty="0"/>
          </a:p>
          <a:p>
            <a:r>
              <a:rPr lang="cs-CZ" b="1" dirty="0"/>
              <a:t>invazní druh </a:t>
            </a:r>
          </a:p>
          <a:p>
            <a:pPr marL="0" indent="0">
              <a:buNone/>
            </a:pPr>
            <a:r>
              <a:rPr lang="cs-CZ" dirty="0"/>
              <a:t>- nepůvodní druh s potenciálem rozšíření na velké území, negativní dopad na přirozené ekosystémy, zemědělství či lidské zdraví 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kompetičně</a:t>
            </a:r>
            <a:r>
              <a:rPr lang="cs-CZ" dirty="0"/>
              <a:t> silné druhy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788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F7D9ED-C76F-AC83-12C4-272912985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Invazní organismy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50D583-BE02-05B8-211F-F274130E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propojenost světa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snadno </a:t>
            </a:r>
            <a:r>
              <a:rPr lang="cs-CZ" dirty="0" err="1"/>
              <a:t>invadovatelná</a:t>
            </a:r>
            <a:r>
              <a:rPr lang="cs-CZ" dirty="0"/>
              <a:t> místa – města, rumiště, vysoké % dopravy</a:t>
            </a:r>
          </a:p>
          <a:p>
            <a:endParaRPr lang="cs-CZ" dirty="0"/>
          </a:p>
          <a:p>
            <a:r>
              <a:rPr lang="cs-CZ" dirty="0"/>
              <a:t>negativní dopady </a:t>
            </a:r>
          </a:p>
          <a:p>
            <a:pPr marL="0" indent="0">
              <a:buNone/>
            </a:pPr>
            <a:r>
              <a:rPr lang="cs-CZ" dirty="0"/>
              <a:t>– narušení původních vazeb, snížení biodiverzity, dopady ekonomické</a:t>
            </a:r>
          </a:p>
        </p:txBody>
      </p:sp>
    </p:spTree>
    <p:extLst>
      <p:ext uri="{BB962C8B-B14F-4D97-AF65-F5344CB8AC3E}">
        <p14:creationId xmlns:p14="http://schemas.microsoft.com/office/powerpoint/2010/main" val="300998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E621D-7527-7B2E-0524-383511DD7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Černý a šedý seznam nepůvodních druhů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AD8357-184B-1CD1-D3C4-A354FFD90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zhodnocení vlivu nepůvodních druhů organismů na životní prostředí</a:t>
            </a:r>
          </a:p>
          <a:p>
            <a:r>
              <a:rPr lang="cs-CZ" dirty="0"/>
              <a:t>po zhodnocení zařazení do kategorie</a:t>
            </a:r>
          </a:p>
          <a:p>
            <a:r>
              <a:rPr lang="cs-CZ" dirty="0"/>
              <a:t>podle toho patřičné zásahy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152F6DD-C53C-71A7-B750-8669D9152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578" y="3705634"/>
            <a:ext cx="4961050" cy="260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65A1E-9016-D4FC-849C-B634E2FB6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i="0" dirty="0">
                <a:solidFill>
                  <a:srgbClr val="000000"/>
                </a:solidFill>
                <a:effectLst/>
              </a:rPr>
              <a:t>Kategorie černého a šedého seznamu nepůvodních druhů</a:t>
            </a:r>
            <a:endParaRPr lang="cs-CZ" sz="3200" b="1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ADA2EFA6-AE64-F7C9-67BB-9C11C2210B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696993"/>
              </p:ext>
            </p:extLst>
          </p:nvPr>
        </p:nvGraphicFramePr>
        <p:xfrm>
          <a:off x="1381707" y="1763487"/>
          <a:ext cx="9647076" cy="48491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35453">
                  <a:extLst>
                    <a:ext uri="{9D8B030D-6E8A-4147-A177-3AD203B41FA5}">
                      <a16:colId xmlns:a16="http://schemas.microsoft.com/office/drawing/2014/main" val="2774598246"/>
                    </a:ext>
                  </a:extLst>
                </a:gridCol>
                <a:gridCol w="3113607">
                  <a:extLst>
                    <a:ext uri="{9D8B030D-6E8A-4147-A177-3AD203B41FA5}">
                      <a16:colId xmlns:a16="http://schemas.microsoft.com/office/drawing/2014/main" val="2854612350"/>
                    </a:ext>
                  </a:extLst>
                </a:gridCol>
                <a:gridCol w="2541074">
                  <a:extLst>
                    <a:ext uri="{9D8B030D-6E8A-4147-A177-3AD203B41FA5}">
                      <a16:colId xmlns:a16="http://schemas.microsoft.com/office/drawing/2014/main" val="898462621"/>
                    </a:ext>
                  </a:extLst>
                </a:gridCol>
                <a:gridCol w="2256942">
                  <a:extLst>
                    <a:ext uri="{9D8B030D-6E8A-4147-A177-3AD203B41FA5}">
                      <a16:colId xmlns:a16="http://schemas.microsoft.com/office/drawing/2014/main" val="2874335656"/>
                    </a:ext>
                  </a:extLst>
                </a:gridCol>
              </a:tblGrid>
              <a:tr h="401972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Kategorie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>
                          <a:effectLst/>
                        </a:rPr>
                        <a:t>Kritéria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>
                          <a:effectLst/>
                        </a:rPr>
                        <a:t>Rostliny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Živočichové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48139189"/>
                  </a:ext>
                </a:extLst>
              </a:tr>
              <a:tr h="91732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1" u="none" strike="noStrike">
                          <a:effectLst/>
                        </a:rPr>
                        <a:t>BL1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22860" marB="2286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</a:rPr>
                        <a:t>Vysoký dopad na živoní prostředí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ambrozie </a:t>
                      </a:r>
                      <a:r>
                        <a:rPr lang="cs-CZ" sz="1800" u="none" strike="noStrike" dirty="0" err="1">
                          <a:effectLst/>
                        </a:rPr>
                        <a:t>peřenolistá</a:t>
                      </a:r>
                      <a:r>
                        <a:rPr lang="cs-CZ" sz="1800" u="none" strike="noStrike" dirty="0">
                          <a:effectLst/>
                        </a:rPr>
                        <a:t>, bolševník velkolepý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norek americký, mýval severní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68321033"/>
                  </a:ext>
                </a:extLst>
              </a:tr>
              <a:tr h="13962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1" u="none" strike="noStrike">
                          <a:effectLst/>
                        </a:rPr>
                        <a:t>BL2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22860" marB="2286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</a:rPr>
                        <a:t>Mírný</a:t>
                      </a:r>
                      <a:br>
                        <a:rPr lang="cs-CZ" sz="1800" u="none" strike="noStrike">
                          <a:effectLst/>
                        </a:rPr>
                      </a:br>
                      <a:r>
                        <a:rPr lang="cs-CZ" sz="1800" u="none" strike="noStrike">
                          <a:effectLst/>
                        </a:rPr>
                        <a:t>až masivní dopad na</a:t>
                      </a:r>
                      <a:br>
                        <a:rPr lang="cs-CZ" sz="1800" u="none" strike="noStrike">
                          <a:effectLst/>
                        </a:rPr>
                      </a:br>
                      <a:r>
                        <a:rPr lang="cs-CZ" sz="1800" u="none" strike="noStrike">
                          <a:effectLst/>
                        </a:rPr>
                        <a:t>životního prostředí. Druh šířený člověkem</a:t>
                      </a:r>
                      <a:br>
                        <a:rPr lang="cs-CZ" sz="1800" u="none" strike="noStrike">
                          <a:effectLst/>
                        </a:rPr>
                      </a:b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javor jasanolistý, pajasan žláznatý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amur bílý, jelen sika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20994900"/>
                  </a:ext>
                </a:extLst>
              </a:tr>
              <a:tr h="117499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1" u="none" strike="noStrike">
                          <a:effectLst/>
                        </a:rPr>
                        <a:t>BL3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22860" marB="2286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</a:rPr>
                        <a:t>Mírný</a:t>
                      </a:r>
                      <a:br>
                        <a:rPr lang="cs-CZ" sz="1800" u="none" strike="noStrike">
                          <a:effectLst/>
                        </a:rPr>
                      </a:br>
                      <a:r>
                        <a:rPr lang="cs-CZ" sz="1800" u="none" strike="noStrike">
                          <a:effectLst/>
                        </a:rPr>
                        <a:t>až masivní dopad na</a:t>
                      </a:r>
                      <a:br>
                        <a:rPr lang="cs-CZ" sz="1800" u="none" strike="noStrike">
                          <a:effectLst/>
                        </a:rPr>
                      </a:br>
                      <a:r>
                        <a:rPr lang="cs-CZ" sz="1800" u="none" strike="noStrike">
                          <a:effectLst/>
                        </a:rPr>
                        <a:t>životního prostředí. Druh se šíří spontánně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</a:rPr>
                        <a:t>turanka kanadská, šťovík alpský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slunéčko východní, </a:t>
                      </a:r>
                      <a:r>
                        <a:rPr lang="cs-CZ" sz="1800" u="none" strike="noStrike" dirty="0" err="1">
                          <a:effectLst/>
                        </a:rPr>
                        <a:t>plzák</a:t>
                      </a:r>
                      <a:r>
                        <a:rPr lang="cs-CZ" sz="1800" u="none" strike="noStrike" dirty="0">
                          <a:effectLst/>
                        </a:rPr>
                        <a:t> španělský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6505866"/>
                  </a:ext>
                </a:extLst>
              </a:tr>
              <a:tr h="95854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1" u="none" strike="noStrike" dirty="0">
                          <a:effectLst/>
                        </a:rPr>
                        <a:t>GL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22860" marB="2286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Omezený dopad na životní prostředí. Výskyt tolerován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</a:rPr>
                        <a:t>turan roční, netýkavka malokvětá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sumeček americký, rak bahenní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51205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901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960075-F39A-3C49-8201-F4EF2951D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BL1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1F9BEA-AA0A-31BD-C0EE-1B6AFFB61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norek americký, mýval severní, </a:t>
            </a:r>
            <a:r>
              <a:rPr lang="cs-CZ" dirty="0" err="1"/>
              <a:t>kleštík</a:t>
            </a:r>
            <a:r>
              <a:rPr lang="cs-CZ" dirty="0"/>
              <a:t> včelí</a:t>
            </a:r>
          </a:p>
        </p:txBody>
      </p:sp>
      <p:pic>
        <p:nvPicPr>
          <p:cNvPr id="3074" name="Picture 2" descr="Norek jako aktivní predátor. Česko se ho chce zbavit | Domov | Lidovky.cz">
            <a:extLst>
              <a:ext uri="{FF2B5EF4-FFF2-40B4-BE49-F238E27FC236}">
                <a16:creationId xmlns:a16="http://schemas.microsoft.com/office/drawing/2014/main" id="{8CDA2FA4-DF6B-886D-ED87-A77B3BCE9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1" y="3678022"/>
            <a:ext cx="4045404" cy="263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ýval severní - Kdelovit.cz">
            <a:extLst>
              <a:ext uri="{FF2B5EF4-FFF2-40B4-BE49-F238E27FC236}">
                <a16:creationId xmlns:a16="http://schemas.microsoft.com/office/drawing/2014/main" id="{760B211F-4B94-FCE5-50C6-E6CE59132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85" y="2520783"/>
            <a:ext cx="3964344" cy="264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brázek - Varroa destructor (kleštík včelí) | BioLib.cz">
            <a:extLst>
              <a:ext uri="{FF2B5EF4-FFF2-40B4-BE49-F238E27FC236}">
                <a16:creationId xmlns:a16="http://schemas.microsoft.com/office/drawing/2014/main" id="{4CD2B0B5-F3B2-5EC0-EB65-96A899893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855" y="3347142"/>
            <a:ext cx="3814011" cy="296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42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4503C7-F3B3-2B0A-DA61-A260D02A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BL2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FB3886-CFDD-57AB-4576-A2B21764C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u="none" strike="noStrike" dirty="0">
                <a:effectLst/>
              </a:rPr>
              <a:t>amur bílý, jelen sika, tolstolobik bílý</a:t>
            </a:r>
            <a:endParaRPr lang="cs-CZ" sz="2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 descr="Silver carp (Asian carp) (Great Lakes Fishes Field Guide) · iNaturalist">
            <a:extLst>
              <a:ext uri="{FF2B5EF4-FFF2-40B4-BE49-F238E27FC236}">
                <a16:creationId xmlns:a16="http://schemas.microsoft.com/office/drawing/2014/main" id="{16D98B59-E913-73B8-1C6D-11D8766EF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498" y="4073027"/>
            <a:ext cx="4346509" cy="25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mur bílý">
            <a:extLst>
              <a:ext uri="{FF2B5EF4-FFF2-40B4-BE49-F238E27FC236}">
                <a16:creationId xmlns:a16="http://schemas.microsoft.com/office/drawing/2014/main" id="{1F08856F-7FB3-A325-BA38-221207CAD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9"/>
          <a:stretch/>
        </p:blipFill>
        <p:spPr bwMode="auto">
          <a:xfrm>
            <a:off x="159204" y="4369594"/>
            <a:ext cx="3763541" cy="225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Jelen sika – Wikipedie">
            <a:extLst>
              <a:ext uri="{FF2B5EF4-FFF2-40B4-BE49-F238E27FC236}">
                <a16:creationId xmlns:a16="http://schemas.microsoft.com/office/drawing/2014/main" id="{23D9DF19-E9BB-2F7D-5096-307F5009B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04" y="2798702"/>
            <a:ext cx="3807635" cy="254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324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27FCB6-F252-B9C5-493B-D8CFF927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BL3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3E7C4A-037D-A5C0-6E06-71994DC0F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u="none" strike="noStrike" dirty="0">
                <a:effectLst/>
              </a:rPr>
              <a:t>slunéčko východní, </a:t>
            </a:r>
            <a:r>
              <a:rPr lang="cs-CZ" sz="2800" u="none" strike="noStrike" dirty="0" err="1">
                <a:effectLst/>
              </a:rPr>
              <a:t>plzák</a:t>
            </a:r>
            <a:r>
              <a:rPr lang="cs-CZ" sz="2800" u="none" strike="noStrike" dirty="0">
                <a:effectLst/>
              </a:rPr>
              <a:t> španělský, klíněnka jírovcová</a:t>
            </a:r>
            <a:endParaRPr lang="cs-CZ" sz="2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122" name="Picture 2" descr="Horse Chestnut Leaf-miner Cameraria ohridella | UKmoths">
            <a:extLst>
              <a:ext uri="{FF2B5EF4-FFF2-40B4-BE49-F238E27FC236}">
                <a16:creationId xmlns:a16="http://schemas.microsoft.com/office/drawing/2014/main" id="{5429B358-BF7A-6737-EE0A-070A49AB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09" y="4001294"/>
            <a:ext cx="3960262" cy="257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Živa – Slunéčko východní – „užitečná“ invaze? (Jiří Skuhrovec, Zdenka  Martinková, Alois Honěk)">
            <a:extLst>
              <a:ext uri="{FF2B5EF4-FFF2-40B4-BE49-F238E27FC236}">
                <a16:creationId xmlns:a16="http://schemas.microsoft.com/office/drawing/2014/main" id="{C6E72C80-0A75-5E80-0834-B5B936BE3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42" y="4001294"/>
            <a:ext cx="3960263" cy="276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lzák španělský – Wikipedie">
            <a:extLst>
              <a:ext uri="{FF2B5EF4-FFF2-40B4-BE49-F238E27FC236}">
                <a16:creationId xmlns:a16="http://schemas.microsoft.com/office/drawing/2014/main" id="{E92FDE60-FD19-9A94-9A76-124FD2E92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88" y="2764988"/>
            <a:ext cx="4345387" cy="247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568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6E4CB2-7F34-5F9E-F5E5-FE08C449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BL4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9E3331-1F24-2D64-0DAE-785703DF2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u="none" strike="noStrike" dirty="0">
                <a:effectLst/>
              </a:rPr>
              <a:t>sumeček americký, rak bahenní, kamzík horský</a:t>
            </a:r>
            <a:endParaRPr lang="cs-CZ" sz="2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146" name="Picture 2" descr="Kamzík horský – Wikipedie">
            <a:extLst>
              <a:ext uri="{FF2B5EF4-FFF2-40B4-BE49-F238E27FC236}">
                <a16:creationId xmlns:a16="http://schemas.microsoft.com/office/drawing/2014/main" id="{7360452F-9B6F-3C4D-C8E5-6FE4BD021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570" y="3608615"/>
            <a:ext cx="3529076" cy="303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D970CCE-344E-8625-00F2-B2ADE4B2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54" y="4285983"/>
            <a:ext cx="3141306" cy="2355980"/>
          </a:xfrm>
          <a:prstGeom prst="rect">
            <a:avLst/>
          </a:prstGeom>
        </p:spPr>
      </p:pic>
      <p:pic>
        <p:nvPicPr>
          <p:cNvPr id="6150" name="Picture 6" descr="Pontastacus leptodactylus (rak bahenní) | BioLib.cz">
            <a:extLst>
              <a:ext uri="{FF2B5EF4-FFF2-40B4-BE49-F238E27FC236}">
                <a16:creationId xmlns:a16="http://schemas.microsoft.com/office/drawing/2014/main" id="{4E4196F7-8CB3-AB71-CE79-1FF8EFFA6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2"/>
          <a:stretch/>
        </p:blipFill>
        <p:spPr bwMode="auto">
          <a:xfrm>
            <a:off x="3979506" y="2790648"/>
            <a:ext cx="3920641" cy="26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1385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246</Words>
  <Application>Microsoft Office PowerPoint</Application>
  <PresentationFormat>Širokoúhlá obrazovka</PresentationFormat>
  <Paragraphs>51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Aptos Narrow</vt:lpstr>
      <vt:lpstr>Arial</vt:lpstr>
      <vt:lpstr>Motiv Office</vt:lpstr>
      <vt:lpstr>Invazní organismy</vt:lpstr>
      <vt:lpstr>Terminologie</vt:lpstr>
      <vt:lpstr>Invazní organismy</vt:lpstr>
      <vt:lpstr>Černý a šedý seznam nepůvodních druhů</vt:lpstr>
      <vt:lpstr>Kategorie černého a šedého seznamu nepůvodních druhů</vt:lpstr>
      <vt:lpstr>BL1</vt:lpstr>
      <vt:lpstr>BL2</vt:lpstr>
      <vt:lpstr>BL3</vt:lpstr>
      <vt:lpstr>BL4</vt:lpstr>
      <vt:lpstr>Více o invazních druzích a jak pomoci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Invazní organismy</dc:title>
  <dc:creator>Nehybová Kristýna</dc:creator>
  <cp:lastModifiedBy>Nehybová Kristýna</cp:lastModifiedBy>
  <cp:revision>4</cp:revision>
  <dcterms:created xsi:type="dcterms:W3CDTF">2024-02-09T10:13:04Z</dcterms:created>
  <dcterms:modified xsi:type="dcterms:W3CDTF">2024-02-12T09:05:01Z</dcterms:modified>
</cp:coreProperties>
</file>