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259" r:id="rId4"/>
    <p:sldId id="365" r:id="rId5"/>
    <p:sldId id="366" r:id="rId6"/>
    <p:sldId id="367" r:id="rId7"/>
    <p:sldId id="370" r:id="rId8"/>
    <p:sldId id="337" r:id="rId9"/>
    <p:sldId id="349" r:id="rId10"/>
    <p:sldId id="350" r:id="rId11"/>
    <p:sldId id="353" r:id="rId12"/>
    <p:sldId id="357" r:id="rId13"/>
    <p:sldId id="334" r:id="rId14"/>
    <p:sldId id="340" r:id="rId15"/>
    <p:sldId id="371" r:id="rId16"/>
    <p:sldId id="373" r:id="rId17"/>
    <p:sldId id="343" r:id="rId18"/>
    <p:sldId id="381" r:id="rId19"/>
    <p:sldId id="382" r:id="rId20"/>
    <p:sldId id="390" r:id="rId21"/>
    <p:sldId id="388" r:id="rId22"/>
    <p:sldId id="392" r:id="rId23"/>
    <p:sldId id="278" r:id="rId24"/>
    <p:sldId id="28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7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3084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49890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744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6651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78296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41764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50405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5040560"/>
          </a:xfrm>
        </p:spPr>
        <p:txBody>
          <a:bodyPr vert="eaVert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7"/>
            <a:ext cx="7916416" cy="115212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504056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8275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4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9"/>
            <a:ext cx="539552" cy="476672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AEDDAAB-A658-44E2-8C71-DECE112013F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283968" y="260649"/>
            <a:ext cx="4392488" cy="360039"/>
          </a:xfrm>
        </p:spPr>
        <p:txBody>
          <a:bodyPr anchor="ctr" anchorCtr="0"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83199" y="620689"/>
            <a:ext cx="4393257" cy="216023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aalbara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odinia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ndwana#Break-up" TargetMode="External"/><Relationship Id="rId2" Type="http://schemas.openxmlformats.org/officeDocument/2006/relationships/hyperlink" Target="https://en.wikipedia.org/wiki/Pannotia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Pangaea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>
            <a:noAutofit/>
          </a:bodyPr>
          <a:lstStyle/>
          <a:p>
            <a:r>
              <a:rPr lang="cs-CZ" sz="6600" dirty="0"/>
              <a:t>Ekologie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1043608" y="4989893"/>
            <a:ext cx="7916416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Vývoj Země</a:t>
            </a: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20094" y="6137919"/>
            <a:ext cx="9123905" cy="7200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000" b="0" dirty="0"/>
          </a:p>
          <a:p>
            <a:pPr algn="r"/>
            <a:r>
              <a:rPr lang="cs-CZ" sz="2000" b="0" dirty="0" err="1"/>
              <a:t>jakub.sruby</a:t>
            </a:r>
            <a:r>
              <a:rPr lang="en-US" sz="2000" b="0" dirty="0"/>
              <a:t>@</a:t>
            </a:r>
            <a:r>
              <a:rPr lang="cs-CZ" sz="2000" b="0" dirty="0"/>
              <a:t>seznam.cz; http://home.czu.cz/horakj/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Voda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Nevíme, </a:t>
            </a:r>
            <a:r>
              <a:rPr lang="cs-CZ" b="1" dirty="0"/>
              <a:t>kde</a:t>
            </a:r>
            <a:r>
              <a:rPr lang="cs-CZ" dirty="0"/>
              <a:t> se vzala…</a:t>
            </a:r>
          </a:p>
          <a:p>
            <a:r>
              <a:rPr lang="cs-CZ" dirty="0"/>
              <a:t>…ale </a:t>
            </a:r>
            <a:r>
              <a:rPr lang="cs-CZ" b="1" dirty="0"/>
              <a:t>najednou</a:t>
            </a:r>
            <a:r>
              <a:rPr lang="cs-CZ" dirty="0"/>
              <a:t> jí bylo </a:t>
            </a:r>
            <a:r>
              <a:rPr lang="cs-CZ" b="1" dirty="0"/>
              <a:t>velmi mnoho</a:t>
            </a:r>
            <a:r>
              <a:rPr lang="cs-CZ" dirty="0"/>
              <a:t>...</a:t>
            </a:r>
          </a:p>
          <a:p>
            <a:r>
              <a:rPr lang="cs-CZ" dirty="0"/>
              <a:t>…asi z </a:t>
            </a:r>
            <a:r>
              <a:rPr lang="cs-CZ" b="1" dirty="0"/>
              <a:t>asteroidů</a:t>
            </a:r>
            <a:r>
              <a:rPr lang="cs-CZ" dirty="0"/>
              <a:t> (nebo </a:t>
            </a:r>
            <a:r>
              <a:rPr lang="cs-CZ" b="1" dirty="0"/>
              <a:t>planetek</a:t>
            </a:r>
            <a:r>
              <a:rPr lang="cs-CZ" dirty="0"/>
              <a:t>), které dopadaly na Zemi.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8A5F3A01-1C48-4A84-A918-BBB3C7663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74138"/>
            <a:ext cx="3581678" cy="26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4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prvních kontinentů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 oceánu se </a:t>
            </a:r>
            <a:r>
              <a:rPr lang="cs-CZ" b="1" dirty="0"/>
              <a:t>vynořovaly</a:t>
            </a:r>
            <a:r>
              <a:rPr lang="cs-CZ" dirty="0"/>
              <a:t> a zase </a:t>
            </a:r>
            <a:r>
              <a:rPr lang="cs-CZ" b="1" dirty="0"/>
              <a:t>mizely</a:t>
            </a:r>
            <a:r>
              <a:rPr lang="cs-CZ" dirty="0"/>
              <a:t>…</a:t>
            </a:r>
          </a:p>
          <a:p>
            <a:r>
              <a:rPr lang="cs-CZ" dirty="0"/>
              <a:t>…</a:t>
            </a:r>
            <a:r>
              <a:rPr lang="cs-CZ" b="1" dirty="0"/>
              <a:t>srážely</a:t>
            </a:r>
            <a:r>
              <a:rPr lang="cs-CZ" dirty="0"/>
              <a:t> se a zase </a:t>
            </a:r>
            <a:r>
              <a:rPr lang="cs-CZ" b="1" dirty="0"/>
              <a:t>rozpojovaly</a:t>
            </a:r>
            <a:r>
              <a:rPr lang="cs-CZ" dirty="0"/>
              <a:t>.</a:t>
            </a:r>
          </a:p>
          <a:p>
            <a:r>
              <a:rPr lang="cs-CZ" dirty="0"/>
              <a:t>Někdy se označují jako </a:t>
            </a:r>
            <a:r>
              <a:rPr lang="cs-CZ" b="1" dirty="0"/>
              <a:t>dětské pevniny</a:t>
            </a:r>
            <a:r>
              <a:rPr lang="cs-CZ" dirty="0"/>
              <a:t>.</a:t>
            </a:r>
          </a:p>
          <a:p>
            <a:r>
              <a:rPr lang="cs-CZ" dirty="0"/>
              <a:t>Asi už s růstem prvních pevnin vznikaly </a:t>
            </a:r>
            <a:r>
              <a:rPr lang="cs-CZ" b="1" dirty="0"/>
              <a:t>první </a:t>
            </a:r>
            <a:r>
              <a:rPr lang="cs-CZ" b="1" dirty="0" err="1"/>
              <a:t>fotosyntetizující</a:t>
            </a:r>
            <a:r>
              <a:rPr lang="cs-CZ" b="1" dirty="0"/>
              <a:t> organismy </a:t>
            </a:r>
            <a:r>
              <a:rPr lang="cs-CZ" dirty="0"/>
              <a:t>(mikroby).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EF087E-6970-4EE5-8E4F-8A802A079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29" y="4836417"/>
            <a:ext cx="2234484" cy="16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Pauza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</p:spTree>
    <p:extLst>
      <p:ext uri="{BB962C8B-B14F-4D97-AF65-F5344CB8AC3E}">
        <p14:creationId xmlns:p14="http://schemas.microsoft.com/office/powerpoint/2010/main" val="216730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Vaalbara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Zřejmě jeden z prvních </a:t>
            </a:r>
            <a:r>
              <a:rPr lang="cs-CZ" b="1" dirty="0" err="1"/>
              <a:t>superkontinentů</a:t>
            </a:r>
            <a:r>
              <a:rPr lang="cs-CZ" dirty="0"/>
              <a:t>.</a:t>
            </a:r>
          </a:p>
          <a:p>
            <a:r>
              <a:rPr lang="cs-CZ" dirty="0"/>
              <a:t>Pozůstatky jsou </a:t>
            </a:r>
            <a:r>
              <a:rPr lang="cs-CZ" dirty="0" err="1"/>
              <a:t>kratóny</a:t>
            </a:r>
            <a:r>
              <a:rPr lang="en-US" dirty="0"/>
              <a:t> </a:t>
            </a:r>
            <a:r>
              <a:rPr lang="en-US" b="1" dirty="0" err="1"/>
              <a:t>Kaapvaal</a:t>
            </a:r>
            <a:r>
              <a:rPr lang="en-US" dirty="0"/>
              <a:t> v </a:t>
            </a:r>
            <a:r>
              <a:rPr lang="en-US" dirty="0" err="1"/>
              <a:t>jižní</a:t>
            </a:r>
            <a:r>
              <a:rPr lang="en-US" dirty="0"/>
              <a:t> </a:t>
            </a:r>
            <a:r>
              <a:rPr lang="en-US" dirty="0" err="1"/>
              <a:t>Africe</a:t>
            </a:r>
            <a:r>
              <a:rPr lang="en-US" dirty="0"/>
              <a:t> a </a:t>
            </a:r>
            <a:r>
              <a:rPr lang="en-US" b="1" dirty="0"/>
              <a:t>Pilbara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západě</a:t>
            </a:r>
            <a:r>
              <a:rPr lang="en-US" dirty="0"/>
              <a:t> </a:t>
            </a:r>
            <a:r>
              <a:rPr lang="en-US" dirty="0" err="1"/>
              <a:t>Austrálie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940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dál?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Zřejmě se opakovaly procesy </a:t>
            </a:r>
            <a:r>
              <a:rPr lang="cs-CZ" b="1" dirty="0"/>
              <a:t>bombardování</a:t>
            </a:r>
            <a:r>
              <a:rPr lang="cs-CZ" dirty="0"/>
              <a:t> povrchu asteroidy, </a:t>
            </a:r>
            <a:r>
              <a:rPr lang="cs-CZ" b="1" dirty="0"/>
              <a:t>chladnutí</a:t>
            </a:r>
            <a:r>
              <a:rPr lang="cs-CZ" dirty="0"/>
              <a:t>, </a:t>
            </a:r>
            <a:r>
              <a:rPr lang="cs-CZ" b="1" dirty="0"/>
              <a:t>srážek</a:t>
            </a:r>
            <a:r>
              <a:rPr lang="cs-CZ" dirty="0"/>
              <a:t> a </a:t>
            </a:r>
            <a:r>
              <a:rPr lang="cs-CZ" b="1" dirty="0"/>
              <a:t>odtrhování</a:t>
            </a:r>
            <a:r>
              <a:rPr lang="cs-CZ" dirty="0"/>
              <a:t> jednotlivých částí kontinentů.</a:t>
            </a:r>
          </a:p>
          <a:p>
            <a:r>
              <a:rPr lang="cs-CZ" dirty="0"/>
              <a:t>Ur, </a:t>
            </a:r>
            <a:r>
              <a:rPr lang="cs-CZ" dirty="0" err="1"/>
              <a:t>Kenorland</a:t>
            </a:r>
            <a:r>
              <a:rPr lang="cs-CZ" dirty="0"/>
              <a:t>, </a:t>
            </a:r>
            <a:r>
              <a:rPr lang="cs-CZ" dirty="0" err="1"/>
              <a:t>Arctica</a:t>
            </a:r>
            <a:r>
              <a:rPr lang="cs-CZ" dirty="0"/>
              <a:t>, </a:t>
            </a:r>
            <a:r>
              <a:rPr lang="cs-CZ" dirty="0" err="1"/>
              <a:t>Atlantica</a:t>
            </a:r>
            <a:r>
              <a:rPr lang="cs-CZ" dirty="0"/>
              <a:t>, </a:t>
            </a:r>
            <a:r>
              <a:rPr lang="cs-CZ" dirty="0" err="1"/>
              <a:t>Nuna</a:t>
            </a:r>
            <a:r>
              <a:rPr lang="cs-CZ" dirty="0"/>
              <a:t>…</a:t>
            </a:r>
          </a:p>
          <a:p>
            <a:r>
              <a:rPr lang="cs-CZ" dirty="0"/>
              <a:t>Mj. vznikla pevnina </a:t>
            </a:r>
            <a:r>
              <a:rPr lang="cs-CZ" b="1" dirty="0">
                <a:hlinkClick r:id="rId2"/>
              </a:rPr>
              <a:t>Rodinia</a:t>
            </a:r>
            <a:r>
              <a:rPr lang="cs-CZ" dirty="0"/>
              <a:t> a oceán </a:t>
            </a:r>
            <a:r>
              <a:rPr lang="cs-CZ" b="1" dirty="0" err="1"/>
              <a:t>Mirovia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738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kontinenty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Protogondwana</a:t>
            </a:r>
            <a:r>
              <a:rPr lang="cs-CZ" dirty="0"/>
              <a:t> se spojila se s </a:t>
            </a:r>
            <a:r>
              <a:rPr lang="cs-CZ" b="1" dirty="0" err="1"/>
              <a:t>Protolaurasiía</a:t>
            </a:r>
            <a:r>
              <a:rPr lang="cs-CZ" dirty="0"/>
              <a:t> vznikla </a:t>
            </a:r>
            <a:r>
              <a:rPr lang="cs-CZ" b="1" dirty="0">
                <a:hlinkClick r:id="rId2"/>
              </a:rPr>
              <a:t>Pannotia</a:t>
            </a:r>
            <a:r>
              <a:rPr lang="cs-CZ" dirty="0"/>
              <a:t>.</a:t>
            </a:r>
          </a:p>
          <a:p>
            <a:r>
              <a:rPr lang="cs-CZ" dirty="0"/>
              <a:t>Rozpad a vznik </a:t>
            </a:r>
            <a:r>
              <a:rPr lang="cs-CZ" b="1" dirty="0">
                <a:hlinkClick r:id="rId3"/>
              </a:rPr>
              <a:t>Gondwany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02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hlinkClick r:id="rId2"/>
              </a:rPr>
              <a:t>Pangea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Obrovský</a:t>
            </a:r>
            <a:r>
              <a:rPr lang="cs-CZ" dirty="0"/>
              <a:t> kontinent.</a:t>
            </a:r>
          </a:p>
          <a:p>
            <a:r>
              <a:rPr lang="cs-CZ" dirty="0"/>
              <a:t>Oceán </a:t>
            </a:r>
            <a:r>
              <a:rPr lang="cs-CZ" b="1" dirty="0" err="1"/>
              <a:t>Panthalassa</a:t>
            </a:r>
            <a:r>
              <a:rPr lang="cs-CZ" b="1" dirty="0"/>
              <a:t> </a:t>
            </a:r>
            <a:r>
              <a:rPr lang="cs-CZ" dirty="0"/>
              <a:t>(a Ural, Atlas…).</a:t>
            </a:r>
          </a:p>
          <a:p>
            <a:r>
              <a:rPr lang="cs-CZ" dirty="0"/>
              <a:t>Díky relativně malé části povrchu ve styku s oceánem silně </a:t>
            </a:r>
            <a:r>
              <a:rPr lang="cs-CZ" b="1" dirty="0"/>
              <a:t>kontinentální klima </a:t>
            </a:r>
            <a:r>
              <a:rPr lang="cs-CZ" dirty="0"/>
              <a:t>(den x noc; zima x léto).</a:t>
            </a:r>
          </a:p>
          <a:p>
            <a:r>
              <a:rPr lang="cs-CZ" dirty="0"/>
              <a:t>Zřejmě i jedno ze zásadních </a:t>
            </a:r>
            <a:r>
              <a:rPr lang="cs-CZ" b="1" dirty="0"/>
              <a:t>vymírání</a:t>
            </a:r>
            <a:r>
              <a:rPr lang="cs-CZ" dirty="0"/>
              <a:t>.</a:t>
            </a:r>
          </a:p>
          <a:p>
            <a:r>
              <a:rPr lang="cs-CZ" dirty="0"/>
              <a:t>Rozpad na </a:t>
            </a:r>
            <a:r>
              <a:rPr lang="cs-CZ" b="1" dirty="0"/>
              <a:t>dva</a:t>
            </a:r>
            <a:r>
              <a:rPr lang="cs-CZ" dirty="0"/>
              <a:t> větší </a:t>
            </a:r>
            <a:r>
              <a:rPr lang="cs-CZ" b="1" dirty="0"/>
              <a:t>kontinenty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stůl, malé, pták, různé&#10;&#10;Popis byl vytvořen automaticky">
            <a:extLst>
              <a:ext uri="{FF2B5EF4-FFF2-40B4-BE49-F238E27FC236}">
                <a16:creationId xmlns:a16="http://schemas.microsoft.com/office/drawing/2014/main" id="{AC21B86D-9C9C-4BFA-AF54-0BD5CEE03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06624"/>
            <a:ext cx="2000100" cy="14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1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Laurasie</a:t>
            </a:r>
            <a:r>
              <a:rPr lang="cs-CZ" dirty="0"/>
              <a:t>, </a:t>
            </a:r>
            <a:r>
              <a:rPr lang="cs-CZ" dirty="0" err="1"/>
              <a:t>Gondwana</a:t>
            </a:r>
            <a:r>
              <a:rPr lang="cs-CZ" dirty="0"/>
              <a:t> a </a:t>
            </a:r>
            <a:r>
              <a:rPr lang="cs-CZ" dirty="0" err="1"/>
              <a:t>Tethys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 err="1"/>
              <a:t>Laurasie</a:t>
            </a:r>
            <a:r>
              <a:rPr lang="cs-CZ" dirty="0"/>
              <a:t> na severu.</a:t>
            </a:r>
          </a:p>
          <a:p>
            <a:pPr lvl="1"/>
            <a:r>
              <a:rPr lang="cs-CZ" dirty="0"/>
              <a:t>Dnešní S. Amerika, Evropa a Asie.</a:t>
            </a:r>
          </a:p>
          <a:p>
            <a:r>
              <a:rPr lang="cs-CZ" b="1" dirty="0" err="1"/>
              <a:t>Gondwana</a:t>
            </a:r>
            <a:r>
              <a:rPr lang="cs-CZ" dirty="0"/>
              <a:t> na jihu.</a:t>
            </a:r>
          </a:p>
          <a:p>
            <a:pPr lvl="1"/>
            <a:r>
              <a:rPr lang="cs-CZ" dirty="0"/>
              <a:t>Dnešní J. Amerika, Afrika, Antarktidy a Austrálie.</a:t>
            </a:r>
          </a:p>
          <a:p>
            <a:r>
              <a:rPr lang="cs-CZ" dirty="0"/>
              <a:t>Vznik </a:t>
            </a:r>
            <a:r>
              <a:rPr lang="cs-CZ" b="1" dirty="0"/>
              <a:t>Atlantského</a:t>
            </a:r>
            <a:r>
              <a:rPr lang="cs-CZ" dirty="0"/>
              <a:t> oceánu (západ) a přítomnost obrovské masy vody </a:t>
            </a:r>
            <a:r>
              <a:rPr lang="cs-CZ" b="1" dirty="0" err="1"/>
              <a:t>Tethys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252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Laurasie</a:t>
            </a:r>
            <a:r>
              <a:rPr lang="cs-CZ" dirty="0"/>
              <a:t>, </a:t>
            </a:r>
            <a:r>
              <a:rPr lang="cs-CZ" dirty="0" err="1"/>
              <a:t>Gondwana</a:t>
            </a:r>
            <a:r>
              <a:rPr lang="cs-CZ" dirty="0"/>
              <a:t> a </a:t>
            </a:r>
            <a:r>
              <a:rPr lang="cs-CZ" dirty="0" err="1"/>
              <a:t>Tethys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/>
              <a:t>Laurasie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 Floridou, s Pyrenejským,  Balkánem a Apeninským poloostrovem, ale bez Číny a většiny jihovýchodní Asie.</a:t>
            </a:r>
          </a:p>
          <a:p>
            <a:pPr lvl="1"/>
            <a:r>
              <a:rPr lang="cs-CZ" dirty="0"/>
              <a:t>Rozpadla se na </a:t>
            </a:r>
            <a:r>
              <a:rPr lang="cs-CZ" b="1" dirty="0" err="1"/>
              <a:t>Laurentii</a:t>
            </a:r>
            <a:r>
              <a:rPr lang="cs-CZ" dirty="0"/>
              <a:t> (dnešní S. Amerika) a </a:t>
            </a:r>
            <a:r>
              <a:rPr lang="cs-CZ" b="1" dirty="0"/>
              <a:t>Eurasii</a:t>
            </a:r>
            <a:r>
              <a:rPr lang="cs-CZ" dirty="0"/>
              <a:t>.</a:t>
            </a:r>
          </a:p>
          <a:p>
            <a:r>
              <a:rPr lang="cs-CZ" b="1" dirty="0" err="1"/>
              <a:t>Gondwana</a:t>
            </a:r>
            <a:endParaRPr lang="cs-CZ" b="1" dirty="0"/>
          </a:p>
          <a:p>
            <a:pPr lvl="1"/>
            <a:r>
              <a:rPr lang="cs-CZ" dirty="0"/>
              <a:t>Nejprve se oddělila Antarktida (od té se odtrhla Austrálie).</a:t>
            </a:r>
          </a:p>
          <a:p>
            <a:pPr lvl="1"/>
            <a:r>
              <a:rPr lang="cs-CZ" dirty="0"/>
              <a:t>Pohrobek </a:t>
            </a:r>
            <a:r>
              <a:rPr lang="cs-CZ" dirty="0" err="1"/>
              <a:t>Atlantika</a:t>
            </a:r>
            <a:r>
              <a:rPr lang="cs-CZ" dirty="0"/>
              <a:t> se rozpadla na Afriku a Jižní Ameriku.</a:t>
            </a:r>
          </a:p>
          <a:p>
            <a:pPr lvl="1"/>
            <a:r>
              <a:rPr lang="cs-CZ" dirty="0"/>
              <a:t>Od </a:t>
            </a:r>
            <a:r>
              <a:rPr lang="cs-CZ" b="1" dirty="0"/>
              <a:t>Afriky</a:t>
            </a:r>
            <a:r>
              <a:rPr lang="cs-CZ" dirty="0"/>
              <a:t> se nakonec oddělila </a:t>
            </a:r>
            <a:r>
              <a:rPr lang="cs-CZ" b="1" dirty="0"/>
              <a:t>Indie</a:t>
            </a:r>
            <a:r>
              <a:rPr lang="cs-CZ" dirty="0"/>
              <a:t>, </a:t>
            </a:r>
            <a:r>
              <a:rPr lang="cs-CZ" b="1" dirty="0"/>
              <a:t>Madagaskar</a:t>
            </a:r>
            <a:r>
              <a:rPr lang="cs-CZ" dirty="0"/>
              <a:t> a </a:t>
            </a:r>
            <a:r>
              <a:rPr lang="cs-CZ" b="1" dirty="0"/>
              <a:t>Arábie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976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Vznik některých externalit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se kontinenty oddělovaly a spojovaly </a:t>
            </a:r>
            <a:r>
              <a:rPr lang="cs-CZ" b="1" dirty="0"/>
              <a:t>vznikaly</a:t>
            </a:r>
            <a:r>
              <a:rPr lang="cs-CZ" dirty="0"/>
              <a:t> i </a:t>
            </a:r>
            <a:r>
              <a:rPr lang="cs-CZ" b="1" dirty="0"/>
              <a:t>vulkanické horské hřbety </a:t>
            </a:r>
            <a:r>
              <a:rPr lang="cs-CZ" dirty="0"/>
              <a:t>v oceánech.</a:t>
            </a:r>
          </a:p>
          <a:p>
            <a:pPr lvl="1"/>
            <a:r>
              <a:rPr lang="cs-CZ" dirty="0"/>
              <a:t>Mj. vznik Islandu, tzv. střední Amerika</a:t>
            </a:r>
          </a:p>
          <a:p>
            <a:r>
              <a:rPr lang="cs-CZ" dirty="0"/>
              <a:t>O vzniku </a:t>
            </a:r>
            <a:r>
              <a:rPr lang="cs-CZ" b="1" dirty="0"/>
              <a:t>pohoří</a:t>
            </a:r>
            <a:r>
              <a:rPr lang="cs-CZ" dirty="0"/>
              <a:t> a </a:t>
            </a:r>
            <a:r>
              <a:rPr lang="cs-CZ" b="1" dirty="0"/>
              <a:t>kaňonů</a:t>
            </a:r>
            <a:r>
              <a:rPr lang="cs-CZ" dirty="0"/>
              <a:t> (např. Grand Canyon) na styku desek a vzniku </a:t>
            </a:r>
            <a:r>
              <a:rPr lang="cs-CZ" b="1" dirty="0"/>
              <a:t>atolů</a:t>
            </a:r>
            <a:r>
              <a:rPr lang="cs-CZ" dirty="0"/>
              <a:t> asi víte dost…</a:t>
            </a:r>
          </a:p>
        </p:txBody>
      </p:sp>
      <p:pic>
        <p:nvPicPr>
          <p:cNvPr id="4" name="Obrázek 3" descr="Obsah obrázku oblečení&#10;&#10;Popis byl vytvořen automaticky">
            <a:extLst>
              <a:ext uri="{FF2B5EF4-FFF2-40B4-BE49-F238E27FC236}">
                <a16:creationId xmlns:a16="http://schemas.microsoft.com/office/drawing/2014/main" id="{BE257DE5-4E3E-44C2-852C-E88CFD754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10" y="5166119"/>
            <a:ext cx="1802780" cy="13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8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Jak </a:t>
            </a:r>
            <a:r>
              <a:rPr lang="cs-CZ" b="1" dirty="0"/>
              <a:t>vznikla Země </a:t>
            </a:r>
            <a:r>
              <a:rPr lang="cs-CZ" dirty="0"/>
              <a:t>a jak se </a:t>
            </a:r>
            <a:r>
              <a:rPr lang="cs-CZ" b="1" dirty="0"/>
              <a:t>vyvíjela</a:t>
            </a:r>
            <a:r>
              <a:rPr lang="cs-CZ" dirty="0"/>
              <a:t> do dnešní doby?</a:t>
            </a:r>
          </a:p>
          <a:p>
            <a:r>
              <a:rPr lang="cs-CZ" dirty="0"/>
              <a:t>Nejdřív </a:t>
            </a:r>
            <a:r>
              <a:rPr lang="cs-CZ" b="1" dirty="0"/>
              <a:t>třesk</a:t>
            </a:r>
            <a:r>
              <a:rPr lang="cs-CZ" dirty="0"/>
              <a:t>, pak </a:t>
            </a:r>
            <a:r>
              <a:rPr lang="cs-CZ" b="1" dirty="0"/>
              <a:t>něco</a:t>
            </a:r>
            <a:r>
              <a:rPr lang="cs-CZ" dirty="0"/>
              <a:t>, pak stále nějaké </a:t>
            </a:r>
            <a:r>
              <a:rPr lang="cs-CZ" b="1" dirty="0"/>
              <a:t>šutry</a:t>
            </a:r>
            <a:r>
              <a:rPr lang="cs-CZ" dirty="0"/>
              <a:t>, </a:t>
            </a:r>
            <a:r>
              <a:rPr lang="cs-CZ" b="1" dirty="0"/>
              <a:t>láva</a:t>
            </a:r>
            <a:r>
              <a:rPr lang="cs-CZ" dirty="0"/>
              <a:t>, </a:t>
            </a:r>
            <a:r>
              <a:rPr lang="cs-CZ" b="1" dirty="0"/>
              <a:t>výbuch</a:t>
            </a:r>
            <a:r>
              <a:rPr lang="cs-CZ" dirty="0"/>
              <a:t>…</a:t>
            </a:r>
          </a:p>
          <a:p>
            <a:r>
              <a:rPr lang="cs-CZ" dirty="0"/>
              <a:t>To, jak se </a:t>
            </a:r>
            <a:r>
              <a:rPr lang="cs-CZ" b="1" dirty="0"/>
              <a:t>Zeměkoule</a:t>
            </a:r>
            <a:r>
              <a:rPr lang="cs-CZ" dirty="0"/>
              <a:t> následně </a:t>
            </a:r>
            <a:r>
              <a:rPr lang="cs-CZ" b="1" dirty="0"/>
              <a:t>vyvíjela</a:t>
            </a:r>
            <a:r>
              <a:rPr lang="cs-CZ" dirty="0"/>
              <a:t> až do dnešní doby má zásadní význam v </a:t>
            </a:r>
            <a:r>
              <a:rPr lang="cs-CZ" b="1" dirty="0"/>
              <a:t>ekologii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AutoShape 4" descr="Výsledek obrázku pro stvoření svě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690A01-E856-46EA-9C83-828D9E1FF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650" y="5077905"/>
            <a:ext cx="1868699" cy="13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Souhrn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090006" cy="26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3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Dopad pro ekologii krajiny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To vše má dopad na to, </a:t>
            </a:r>
            <a:r>
              <a:rPr lang="cs-CZ" b="1" dirty="0"/>
              <a:t>jak kde krajina vypadá</a:t>
            </a:r>
            <a:r>
              <a:rPr lang="cs-CZ" dirty="0"/>
              <a:t>, zda jsou poblíž pláží horské hřbety nebo zda se jedná o dalekosáhlou rovinu.</a:t>
            </a:r>
          </a:p>
          <a:p>
            <a:r>
              <a:rPr lang="cs-CZ" dirty="0"/>
              <a:t>Také na to </a:t>
            </a:r>
            <a:r>
              <a:rPr lang="cs-CZ" b="1" dirty="0"/>
              <a:t>jaké organismy tam žijí</a:t>
            </a:r>
            <a:r>
              <a:rPr lang="cs-CZ" dirty="0"/>
              <a:t>.</a:t>
            </a:r>
          </a:p>
          <a:p>
            <a:r>
              <a:rPr lang="cs-CZ" dirty="0"/>
              <a:t>Například </a:t>
            </a:r>
            <a:r>
              <a:rPr lang="cs-CZ" b="1" dirty="0"/>
              <a:t>megafauna</a:t>
            </a:r>
            <a:r>
              <a:rPr lang="cs-CZ" dirty="0"/>
              <a:t> dokáže krajinu měnit velmi viditelně a rychle.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2D3BBC-607B-441C-AFE6-C3A615D4E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34198"/>
            <a:ext cx="1666528" cy="1175122"/>
          </a:xfrm>
          <a:prstGeom prst="rect">
            <a:avLst/>
          </a:prstGeom>
        </p:spPr>
      </p:pic>
      <p:pic>
        <p:nvPicPr>
          <p:cNvPr id="8" name="Obrázek 7" descr="Obsah obrázku kreslení, text, mapa&#10;&#10;Popis byl vytvořen automaticky">
            <a:extLst>
              <a:ext uri="{FF2B5EF4-FFF2-40B4-BE49-F238E27FC236}">
                <a16:creationId xmlns:a16="http://schemas.microsoft.com/office/drawing/2014/main" id="{65AAC427-8D4D-4FDF-9895-AE292B54A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07" y="5134198"/>
            <a:ext cx="1666528" cy="12073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B3E351-6B56-4A95-B621-A170BFFA9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74" y="5143461"/>
            <a:ext cx="1666528" cy="11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79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 do ekologie krajiny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Čas na Vaše otázky…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A33C62-A494-42A2-BF1E-BB670CDDC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5" y="3140968"/>
            <a:ext cx="3779912" cy="27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44E5B0-1752-4BF6-B4C5-553BCE5C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/>
          <a:stretch/>
        </p:blipFill>
        <p:spPr>
          <a:xfrm>
            <a:off x="1553397" y="1851261"/>
            <a:ext cx="6037206" cy="44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/>
            <a:r>
              <a:rPr lang="cs-CZ" b="1" dirty="0"/>
              <a:t>Vývoj Země </a:t>
            </a:r>
            <a:r>
              <a:rPr lang="cs-CZ" dirty="0"/>
              <a:t>do značné míry určuje </a:t>
            </a:r>
            <a:r>
              <a:rPr lang="cs-CZ" b="1" dirty="0"/>
              <a:t>dnešní rozšíření druhů</a:t>
            </a:r>
            <a:r>
              <a:rPr lang="cs-CZ" dirty="0"/>
              <a:t> a jejich </a:t>
            </a:r>
            <a:r>
              <a:rPr lang="cs-CZ" b="1" dirty="0"/>
              <a:t>bohatství</a:t>
            </a:r>
            <a:r>
              <a:rPr lang="cs-CZ" dirty="0"/>
              <a:t> v konkrétních oblastech.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BBB01D7-41C4-4111-8E09-FEEE4D9FF3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2228271" y="3272320"/>
            <a:ext cx="4572000" cy="31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I významné </a:t>
            </a:r>
            <a:r>
              <a:rPr lang="cs-CZ" b="1" dirty="0"/>
              <a:t>odlišnosti</a:t>
            </a:r>
            <a:r>
              <a:rPr lang="cs-CZ" dirty="0"/>
              <a:t> </a:t>
            </a:r>
            <a:r>
              <a:rPr lang="cs-CZ" b="1" dirty="0"/>
              <a:t>mezi oblastmi </a:t>
            </a:r>
            <a:r>
              <a:rPr lang="cs-CZ" dirty="0"/>
              <a:t>dnes blízkými a naopak.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AB79B3-B484-4659-8A65-C5A0F0D85C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2228271" y="3272320"/>
            <a:ext cx="4572000" cy="31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U </a:t>
            </a:r>
            <a:r>
              <a:rPr lang="cs-CZ" b="1" dirty="0"/>
              <a:t>invazních</a:t>
            </a:r>
            <a:r>
              <a:rPr lang="cs-CZ" dirty="0"/>
              <a:t> druhů promlouvá do faktoru tzv. tlaku propagulí.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0D61688-27C6-4ED0-BD62-311D84A83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>
          <a:xfrm>
            <a:off x="2228271" y="3272320"/>
            <a:ext cx="4572000" cy="31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Jelikož se jedná o </a:t>
            </a:r>
            <a:r>
              <a:rPr lang="cs-CZ" b="1" dirty="0"/>
              <a:t>minulost</a:t>
            </a:r>
            <a:r>
              <a:rPr lang="cs-CZ" dirty="0"/>
              <a:t>, jde o </a:t>
            </a:r>
            <a:r>
              <a:rPr lang="cs-CZ" b="1" dirty="0"/>
              <a:t>dohady</a:t>
            </a:r>
            <a:r>
              <a:rPr lang="cs-CZ" dirty="0"/>
              <a:t>.</a:t>
            </a:r>
          </a:p>
          <a:p>
            <a:r>
              <a:rPr lang="cs-CZ" dirty="0"/>
              <a:t>Ovšem </a:t>
            </a:r>
            <a:r>
              <a:rPr lang="cs-CZ" b="1" dirty="0"/>
              <a:t>vědecky podložené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880B05D2-462B-44DD-961B-C74B552A45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27" y="3090811"/>
            <a:ext cx="4392488" cy="31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0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Theia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Srážka planet </a:t>
            </a:r>
            <a:r>
              <a:rPr lang="cs-CZ" b="1" dirty="0" err="1"/>
              <a:t>Gaia</a:t>
            </a:r>
            <a:r>
              <a:rPr lang="cs-CZ" dirty="0"/>
              <a:t> a </a:t>
            </a:r>
            <a:r>
              <a:rPr lang="cs-CZ" b="1" dirty="0" err="1"/>
              <a:t>Theia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2" name="AutoShape 2" descr="Výsledek obrázku pro theia pla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Obrázek 11" descr="Obsah obrázku sníh, vsedě, jídlo&#10;&#10;Popis byl vytvořen automaticky">
            <a:extLst>
              <a:ext uri="{FF2B5EF4-FFF2-40B4-BE49-F238E27FC236}">
                <a16:creationId xmlns:a16="http://schemas.microsoft.com/office/drawing/2014/main" id="{5161A120-A311-444B-A790-7C729452C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79" y="2780928"/>
            <a:ext cx="4540983" cy="33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Theia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b="1" dirty="0"/>
              <a:t>Vznik</a:t>
            </a:r>
            <a:r>
              <a:rPr lang="cs-CZ" dirty="0"/>
              <a:t> planety proporcemi a umístěním hodně blízkou dnešní </a:t>
            </a:r>
            <a:r>
              <a:rPr lang="cs-CZ" b="1" dirty="0"/>
              <a:t>Zemi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7" name="Obrázek 6" descr="Obsah obrázku stůl, košile, talíř&#10;&#10;Popis byl vytvořen automaticky">
            <a:extLst>
              <a:ext uri="{FF2B5EF4-FFF2-40B4-BE49-F238E27FC236}">
                <a16:creationId xmlns:a16="http://schemas.microsoft.com/office/drawing/2014/main" id="{328949F3-ADD7-41D7-A0FF-0DFD5D0A7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79" y="2890861"/>
            <a:ext cx="4540984" cy="33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Theia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21783" y="116632"/>
            <a:ext cx="4392488" cy="360039"/>
          </a:xfrm>
        </p:spPr>
        <p:txBody>
          <a:bodyPr/>
          <a:lstStyle/>
          <a:p>
            <a:r>
              <a:rPr lang="cs-CZ" dirty="0"/>
              <a:t>Vývoj Země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201547" y="548680"/>
            <a:ext cx="4393257" cy="216023"/>
          </a:xfrm>
        </p:spPr>
        <p:txBody>
          <a:bodyPr/>
          <a:lstStyle/>
          <a:p>
            <a:r>
              <a:rPr lang="cs-CZ" dirty="0"/>
              <a:t>Jakub Horák</a:t>
            </a:r>
          </a:p>
        </p:txBody>
      </p:sp>
      <p:sp>
        <p:nvSpPr>
          <p:cNvPr id="9" name="Zástupný symbol pro obsah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1947"/>
          </a:xfrm>
        </p:spPr>
        <p:txBody>
          <a:bodyPr>
            <a:normAutofit/>
          </a:bodyPr>
          <a:lstStyle/>
          <a:p>
            <a:r>
              <a:rPr lang="cs-CZ" dirty="0"/>
              <a:t>…a horká planeta postupně </a:t>
            </a:r>
            <a:r>
              <a:rPr lang="cs-CZ" b="1" dirty="0"/>
              <a:t>chladne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62700900-7B35-49E3-A149-47807B459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59" y="2467866"/>
            <a:ext cx="5116881" cy="37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45183"/>
      </p:ext>
    </p:extLst>
  </p:cSld>
  <p:clrMapOvr>
    <a:masterClrMapping/>
  </p:clrMapOvr>
</p:sld>
</file>

<file path=ppt/theme/theme1.xml><?xml version="1.0" encoding="utf-8"?>
<a:theme xmlns:a="http://schemas.openxmlformats.org/drawingml/2006/main" name="FLD_A3_CZ">
  <a:themeElements>
    <a:clrScheme name="Vlastní 2">
      <a:dk1>
        <a:srgbClr val="4B9846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">
  <a:themeElements>
    <a:clrScheme name="Vlastní 1">
      <a:dk1>
        <a:srgbClr val="000000"/>
      </a:dk1>
      <a:lt1>
        <a:sysClr val="window" lastClr="FFFFFF"/>
      </a:lt1>
      <a:dk2>
        <a:srgbClr val="008000"/>
      </a:dk2>
      <a:lt2>
        <a:srgbClr val="EEECE1"/>
      </a:lt2>
      <a:accent1>
        <a:srgbClr val="669900"/>
      </a:accent1>
      <a:accent2>
        <a:srgbClr val="7AAF71"/>
      </a:accent2>
      <a:accent3>
        <a:srgbClr val="9BBB59"/>
      </a:accent3>
      <a:accent4>
        <a:srgbClr val="CFFF70"/>
      </a:accent4>
      <a:accent5>
        <a:srgbClr val="6DC44E"/>
      </a:accent5>
      <a:accent6>
        <a:srgbClr val="9CD86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FLD_A3_CZ</Template>
  <TotalTime>2191</TotalTime>
  <Words>649</Words>
  <Application>Microsoft Office PowerPoint</Application>
  <PresentationFormat>Předvádění na obrazovce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FLD_A3_CZ</vt:lpstr>
      <vt:lpstr>Obsahové stránky</vt:lpstr>
      <vt:lpstr>Ekologie</vt:lpstr>
      <vt:lpstr>Úvod</vt:lpstr>
      <vt:lpstr>Úvod</vt:lpstr>
      <vt:lpstr>Úvod</vt:lpstr>
      <vt:lpstr>Úvod</vt:lpstr>
      <vt:lpstr>Úvod</vt:lpstr>
      <vt:lpstr>Theia</vt:lpstr>
      <vt:lpstr>Theia</vt:lpstr>
      <vt:lpstr>Theia</vt:lpstr>
      <vt:lpstr>Voda</vt:lpstr>
      <vt:lpstr>Vznik prvních kontinentů</vt:lpstr>
      <vt:lpstr>Pauza</vt:lpstr>
      <vt:lpstr>Vaalbara</vt:lpstr>
      <vt:lpstr>Co dál?</vt:lpstr>
      <vt:lpstr>Další kontinenty</vt:lpstr>
      <vt:lpstr>Pangea</vt:lpstr>
      <vt:lpstr>Laurasie, Gondwana a Tethys</vt:lpstr>
      <vt:lpstr>Laurasie, Gondwana a Tethys</vt:lpstr>
      <vt:lpstr>Vznik některých externalit</vt:lpstr>
      <vt:lpstr>Souhrn</vt:lpstr>
      <vt:lpstr>Dopad pro ekologii krajiny</vt:lpstr>
      <vt:lpstr>Úvod do ekologie krajiny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133</cp:revision>
  <dcterms:created xsi:type="dcterms:W3CDTF">2015-03-03T10:04:36Z</dcterms:created>
  <dcterms:modified xsi:type="dcterms:W3CDTF">2020-10-11T12:07:20Z</dcterms:modified>
</cp:coreProperties>
</file>