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395" r:id="rId4"/>
    <p:sldId id="407" r:id="rId5"/>
    <p:sldId id="413" r:id="rId6"/>
    <p:sldId id="365" r:id="rId7"/>
    <p:sldId id="259" r:id="rId8"/>
    <p:sldId id="410" r:id="rId9"/>
    <p:sldId id="396" r:id="rId10"/>
    <p:sldId id="399" r:id="rId11"/>
    <p:sldId id="402" r:id="rId12"/>
    <p:sldId id="405" r:id="rId13"/>
    <p:sldId id="397" r:id="rId14"/>
    <p:sldId id="409" r:id="rId15"/>
    <p:sldId id="403" r:id="rId16"/>
    <p:sldId id="394" r:id="rId17"/>
    <p:sldId id="400" r:id="rId18"/>
    <p:sldId id="408" r:id="rId19"/>
    <p:sldId id="406" r:id="rId20"/>
    <p:sldId id="398" r:id="rId21"/>
    <p:sldId id="411" r:id="rId22"/>
    <p:sldId id="412" r:id="rId23"/>
    <p:sldId id="278" r:id="rId24"/>
    <p:sldId id="28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2220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aDaOgu2CQtI&amp;ab_channel=PearljamVEVO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Ekologie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Organismus a druh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/>
              <a:t>jakub.sruby</a:t>
            </a:r>
            <a:r>
              <a:rPr lang="en-US" sz="2000" b="0" dirty="0"/>
              <a:t>@</a:t>
            </a:r>
            <a:r>
              <a:rPr lang="cs-CZ" sz="2000" b="0" dirty="0"/>
              <a:t>seznam.cz; http://home.czu.cz/horakj/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200" b="1" dirty="0"/>
              <a:t>Morfologie</a:t>
            </a:r>
          </a:p>
          <a:p>
            <a:pPr lvl="2"/>
            <a:r>
              <a:rPr lang="cs-CZ" dirty="0"/>
              <a:t>Jedinci s určitými společnými znaky a unikátním společným předkem.</a:t>
            </a:r>
          </a:p>
          <a:p>
            <a:pPr lvl="2"/>
            <a:r>
              <a:rPr lang="cs-CZ" dirty="0"/>
              <a:t>Paleontologie.</a:t>
            </a:r>
          </a:p>
          <a:p>
            <a:pPr lvl="1"/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 descr="Obsah obrázku letící, skupina, košile, lidé&#10;&#10;Popis byl vytvořen automaticky">
            <a:extLst>
              <a:ext uri="{FF2B5EF4-FFF2-40B4-BE49-F238E27FC236}">
                <a16:creationId xmlns:a16="http://schemas.microsoft.com/office/drawing/2014/main" id="{BB83EC1D-91D0-41E5-BB6D-4405737D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7257" r="16139" b="14260"/>
          <a:stretch/>
        </p:blipFill>
        <p:spPr>
          <a:xfrm>
            <a:off x="2457156" y="3861048"/>
            <a:ext cx="4114229" cy="22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1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200" b="1" dirty="0"/>
              <a:t>Genetika</a:t>
            </a:r>
          </a:p>
          <a:p>
            <a:pPr lvl="2"/>
            <a:r>
              <a:rPr lang="cs-CZ" dirty="0"/>
              <a:t>DNA a spol.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DCDF2CDD-E958-4C75-BEC4-F88449B26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4" y="3284984"/>
            <a:ext cx="3851920" cy="28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2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200" b="1" dirty="0" err="1"/>
              <a:t>Fylogenetika</a:t>
            </a:r>
            <a:endParaRPr lang="cs-CZ" sz="3200" b="1" dirty="0"/>
          </a:p>
          <a:p>
            <a:pPr lvl="2"/>
            <a:r>
              <a:rPr lang="cs-CZ" dirty="0"/>
              <a:t>Dva druhy nemusí jít odlišit na první pohled.</a:t>
            </a:r>
          </a:p>
          <a:p>
            <a:pPr lvl="2"/>
            <a:r>
              <a:rPr lang="cs-CZ" dirty="0"/>
              <a:t>V ideálním případě kombinace přístupů:</a:t>
            </a:r>
          </a:p>
          <a:p>
            <a:pPr lvl="3"/>
            <a:r>
              <a:rPr lang="cs-CZ" dirty="0"/>
              <a:t>embryologie, evoluční biologie, fyziologie, etologie, ekologie…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Obrázek 10" descr="Obsah obrázku kočka&#10;&#10;Popis byl vytvořen automaticky">
            <a:extLst>
              <a:ext uri="{FF2B5EF4-FFF2-40B4-BE49-F238E27FC236}">
                <a16:creationId xmlns:a16="http://schemas.microsoft.com/office/drawing/2014/main" id="{E9CFD7A0-88D2-46E9-9C4E-A46E47253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99" y="4058970"/>
            <a:ext cx="3096344" cy="21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3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200" b="1" dirty="0" err="1"/>
              <a:t>Fylogenomika</a:t>
            </a:r>
            <a:endParaRPr lang="cs-CZ" sz="3200" b="1" dirty="0"/>
          </a:p>
          <a:p>
            <a:pPr lvl="2"/>
            <a:r>
              <a:rPr lang="cs-CZ" dirty="0"/>
              <a:t>Molekulární </a:t>
            </a:r>
            <a:r>
              <a:rPr lang="cs-CZ" dirty="0" err="1"/>
              <a:t>fylogenetika</a:t>
            </a:r>
            <a:endParaRPr lang="cs-CZ" dirty="0"/>
          </a:p>
          <a:p>
            <a:pPr lvl="2"/>
            <a:r>
              <a:rPr lang="cs-CZ" dirty="0"/>
              <a:t>Jde hlavně o získávání a mapování DNA.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200" b="1" dirty="0"/>
              <a:t>Ekologie</a:t>
            </a:r>
          </a:p>
          <a:p>
            <a:pPr lvl="2"/>
            <a:r>
              <a:rPr lang="cs-CZ" dirty="0"/>
              <a:t>Dva stejně vypadající druhy využívají odlišné niky.</a:t>
            </a:r>
          </a:p>
          <a:p>
            <a:pPr lvl="2"/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Definic je více, pojďme raději dál…</a:t>
            </a:r>
          </a:p>
          <a:p>
            <a:pPr lvl="1"/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9139F45-1EAE-4DA3-9786-FA4868D48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1841" r="42913" b="19675"/>
          <a:stretch/>
        </p:blipFill>
        <p:spPr>
          <a:xfrm>
            <a:off x="2987824" y="3850507"/>
            <a:ext cx="264029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0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Nika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Soubor </a:t>
            </a:r>
            <a:r>
              <a:rPr lang="cs-CZ" b="1" dirty="0"/>
              <a:t>podmínek</a:t>
            </a:r>
            <a:r>
              <a:rPr lang="cs-CZ" dirty="0"/>
              <a:t> pro </a:t>
            </a:r>
            <a:r>
              <a:rPr lang="cs-CZ" b="1" dirty="0"/>
              <a:t>život</a:t>
            </a:r>
            <a:r>
              <a:rPr lang="cs-CZ" dirty="0"/>
              <a:t> druhu. </a:t>
            </a:r>
          </a:p>
          <a:p>
            <a:r>
              <a:rPr lang="cs-CZ" dirty="0"/>
              <a:t>Podmínky jsou </a:t>
            </a:r>
            <a:r>
              <a:rPr lang="cs-CZ" b="1" dirty="0"/>
              <a:t>abiotické</a:t>
            </a:r>
            <a:r>
              <a:rPr lang="cs-CZ" dirty="0"/>
              <a:t> (neživé) a </a:t>
            </a:r>
            <a:r>
              <a:rPr lang="cs-CZ" b="1" dirty="0"/>
              <a:t>biotické</a:t>
            </a:r>
            <a:r>
              <a:rPr lang="cs-CZ" dirty="0"/>
              <a:t> (živé).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muž, sníh&#10;&#10;Popis byl vytvořen automaticky">
            <a:extLst>
              <a:ext uri="{FF2B5EF4-FFF2-40B4-BE49-F238E27FC236}">
                <a16:creationId xmlns:a16="http://schemas.microsoft.com/office/drawing/2014/main" id="{50C11EC8-E30B-4CD9-B513-AE1EE108D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58" y="3212976"/>
            <a:ext cx="4102083" cy="29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nového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Druhy </a:t>
            </a:r>
            <a:r>
              <a:rPr lang="cs-CZ" b="1" dirty="0"/>
              <a:t>přirozeně vymírají </a:t>
            </a:r>
            <a:r>
              <a:rPr lang="cs-CZ" dirty="0"/>
              <a:t>a nové zase </a:t>
            </a:r>
            <a:r>
              <a:rPr lang="cs-CZ" b="1" dirty="0"/>
              <a:t>vznikají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Mutace.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Vikarizace.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Adaptivní radiace.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Alopatrická, sympatrická,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parapatrická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peripatrická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speciace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ED68C69-3ECD-4D4A-8E91-8EB02A0CA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54" y="5088132"/>
            <a:ext cx="3486892" cy="13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4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nového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 err="1"/>
              <a:t>Atomizátoři</a:t>
            </a:r>
            <a:r>
              <a:rPr lang="cs-CZ" dirty="0"/>
              <a:t> vs. spojovači.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DA25A5-FFA9-4B43-B451-69562510F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91" y="2636912"/>
            <a:ext cx="4788617" cy="34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6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Problémy s jednici a druhy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 err="1"/>
              <a:t>Polykormony</a:t>
            </a:r>
            <a:r>
              <a:rPr lang="cs-CZ" dirty="0"/>
              <a:t> (a nesmrtelní jedinci).</a:t>
            </a:r>
          </a:p>
          <a:p>
            <a:r>
              <a:rPr lang="cs-CZ" dirty="0"/>
              <a:t>Houby a plísně (ukončený jedinec a genetický druh).</a:t>
            </a:r>
          </a:p>
          <a:p>
            <a:r>
              <a:rPr lang="cs-CZ" dirty="0"/>
              <a:t>Nepohlavní množení (např. apomixie).</a:t>
            </a: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3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Renschovo</a:t>
            </a:r>
            <a:r>
              <a:rPr lang="cs-CZ" dirty="0"/>
              <a:t> pravidlo:</a:t>
            </a:r>
          </a:p>
          <a:p>
            <a:pPr lvl="1"/>
            <a:r>
              <a:rPr lang="cs-CZ" dirty="0"/>
              <a:t>U živočichů se </a:t>
            </a:r>
            <a:r>
              <a:rPr lang="cs-CZ" b="1" dirty="0"/>
              <a:t>pohlavní dimorfismus zvyšuje s velikostí těla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Platí to třeba pro primáty nebo tuleně.</a:t>
            </a:r>
          </a:p>
          <a:p>
            <a:pPr lvl="1"/>
            <a:r>
              <a:rPr lang="cs-CZ" dirty="0"/>
              <a:t>Toto ale platí, pokud je samec větší.</a:t>
            </a:r>
          </a:p>
          <a:p>
            <a:pPr lvl="1"/>
            <a:r>
              <a:rPr lang="cs-CZ" dirty="0"/>
              <a:t>Pokud je větší samice, tak se dimorfismus</a:t>
            </a:r>
            <a:r>
              <a:rPr lang="cs-CZ" b="1" dirty="0"/>
              <a:t> </a:t>
            </a:r>
            <a:r>
              <a:rPr lang="cs-CZ" dirty="0"/>
              <a:t>naopak snižuje.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BBD7913-D621-4F9D-BC3D-A7CEFFC70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61" y="1056186"/>
            <a:ext cx="1345136" cy="14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7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Nejnižší jednotkou v ekologii je </a:t>
            </a:r>
            <a:r>
              <a:rPr lang="cs-CZ" b="1" dirty="0"/>
              <a:t>organismus </a:t>
            </a:r>
            <a:r>
              <a:rPr lang="cs-CZ" dirty="0"/>
              <a:t>(= jedinec).</a:t>
            </a:r>
          </a:p>
          <a:p>
            <a:r>
              <a:rPr lang="cs-CZ" dirty="0"/>
              <a:t>Bez </a:t>
            </a:r>
            <a:r>
              <a:rPr lang="cs-CZ" b="1" dirty="0"/>
              <a:t>organismů</a:t>
            </a:r>
            <a:r>
              <a:rPr lang="cs-CZ" dirty="0"/>
              <a:t> by </a:t>
            </a:r>
            <a:r>
              <a:rPr lang="cs-CZ" b="1" dirty="0"/>
              <a:t>ekologie</a:t>
            </a:r>
            <a:r>
              <a:rPr lang="cs-CZ" dirty="0"/>
              <a:t> nedávala valný </a:t>
            </a:r>
            <a:r>
              <a:rPr lang="cs-CZ" b="1" dirty="0"/>
              <a:t>smysl</a:t>
            </a:r>
            <a:r>
              <a:rPr lang="cs-CZ" dirty="0"/>
              <a:t>. </a:t>
            </a:r>
          </a:p>
          <a:p>
            <a:r>
              <a:rPr lang="cs-CZ" dirty="0"/>
              <a:t>Definovat </a:t>
            </a:r>
            <a:r>
              <a:rPr lang="cs-CZ" b="1" dirty="0"/>
              <a:t>jedince</a:t>
            </a:r>
            <a:r>
              <a:rPr lang="cs-CZ" dirty="0"/>
              <a:t> nemusí být snadné.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EEEF0D-CEBB-464E-8ED1-89692AA3C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91291"/>
            <a:ext cx="2744946" cy="1995897"/>
          </a:xfrm>
          <a:prstGeom prst="rect">
            <a:avLst/>
          </a:prstGeom>
        </p:spPr>
      </p:pic>
      <p:pic>
        <p:nvPicPr>
          <p:cNvPr id="10" name="Obrázek 9" descr="Obsah obrázku ručník&#10;&#10;Popis byl vytvořen automaticky">
            <a:extLst>
              <a:ext uri="{FF2B5EF4-FFF2-40B4-BE49-F238E27FC236}">
                <a16:creationId xmlns:a16="http://schemas.microsoft.com/office/drawing/2014/main" id="{BE2C1150-E0E3-45D8-AC58-F5484C990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04" y="4591291"/>
            <a:ext cx="2744945" cy="19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26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Dollův</a:t>
            </a:r>
            <a:r>
              <a:rPr lang="cs-CZ" dirty="0"/>
              <a:t> zákon nezvratnosti :</a:t>
            </a:r>
          </a:p>
          <a:p>
            <a:pPr lvl="1"/>
            <a:r>
              <a:rPr lang="cs-CZ" dirty="0"/>
              <a:t>Žádný </a:t>
            </a:r>
            <a:r>
              <a:rPr lang="cs-CZ" b="1" dirty="0"/>
              <a:t>organismus se nevrací do původní formy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Platí to i kdyby se vrátil do stejných podmínek, kde se vyskytoval jeho předek.</a:t>
            </a:r>
          </a:p>
          <a:p>
            <a:pPr lvl="1"/>
            <a:r>
              <a:rPr lang="cs-CZ" dirty="0"/>
              <a:t>Paleontologie.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69CABC-0D54-41D0-ABF1-9A149A403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61" y="1056186"/>
            <a:ext cx="1345136" cy="14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Van Valenův </a:t>
            </a:r>
            <a:r>
              <a:rPr lang="cs-CZ" dirty="0"/>
              <a:t>zákon:</a:t>
            </a:r>
          </a:p>
          <a:p>
            <a:pPr lvl="1"/>
            <a:r>
              <a:rPr lang="cs-CZ" b="1" dirty="0"/>
              <a:t>Pravděpodobnost vyhynutí </a:t>
            </a:r>
            <a:r>
              <a:rPr lang="cs-CZ" dirty="0"/>
              <a:t>druhů </a:t>
            </a:r>
            <a:r>
              <a:rPr lang="cs-CZ" b="1" dirty="0"/>
              <a:t>je</a:t>
            </a:r>
            <a:r>
              <a:rPr lang="cs-CZ" dirty="0"/>
              <a:t> v čase </a:t>
            </a:r>
            <a:r>
              <a:rPr lang="cs-CZ" b="1" dirty="0"/>
              <a:t>konstantní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Platí i pro čeledi a řády. </a:t>
            </a:r>
          </a:p>
          <a:p>
            <a:pPr lvl="1"/>
            <a:r>
              <a:rPr lang="cs-CZ" dirty="0"/>
              <a:t>Neexistují odolnější nebo ohroženější druhy.</a:t>
            </a:r>
          </a:p>
          <a:p>
            <a:pPr lvl="1"/>
            <a:r>
              <a:rPr lang="cs-CZ" dirty="0"/>
              <a:t>Vyhynutí je otázkou času, a ten mají všichni přibliž-ně stejný.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69CABC-0D54-41D0-ABF1-9A149A403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61" y="1056186"/>
            <a:ext cx="1345136" cy="14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8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Organismus a druh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Čas na Vaše otázky…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B2B17417-121A-4E8F-9621-A708B6356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29423" r="46063" b="8844"/>
          <a:stretch/>
        </p:blipFill>
        <p:spPr>
          <a:xfrm>
            <a:off x="3003048" y="2996952"/>
            <a:ext cx="31835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4" name="Obrázek 3" descr="Obsah obrázku stůl, dort, vsedě, skupina&#10;&#10;Popis byl vytvořen automaticky">
            <a:extLst>
              <a:ext uri="{FF2B5EF4-FFF2-40B4-BE49-F238E27FC236}">
                <a16:creationId xmlns:a16="http://schemas.microsoft.com/office/drawing/2014/main" id="{2E07D0EB-123A-49DD-AB9D-A28636D19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"/>
          <a:stretch/>
        </p:blipFill>
        <p:spPr>
          <a:xfrm>
            <a:off x="1774697" y="2268861"/>
            <a:ext cx="564021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jedince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Ontogeneze.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DF39520-9A1A-4A81-85BA-356E29A00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52" y="3117205"/>
            <a:ext cx="556869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Evoluce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C6B10D-8FE1-48D4-A923-2F1BE7CAF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1" y="3068960"/>
            <a:ext cx="5760640" cy="21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Nižší jednotky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Mezi nižší jednotky lze z pohledu ekologie řadit to, co je uvnitř organismu.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Mitochondrie, paraziti, symbiózy…</a:t>
            </a:r>
          </a:p>
          <a:p>
            <a:r>
              <a:rPr lang="cs-CZ" dirty="0"/>
              <a:t>V učebnicích ekologie se to nepoužívá.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Geny.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Napadená DNA a všechny její varianty.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Organismy zabudované do organismu.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71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Druh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Každý </a:t>
            </a:r>
            <a:r>
              <a:rPr lang="cs-CZ" b="1" dirty="0"/>
              <a:t>jedinec</a:t>
            </a:r>
            <a:r>
              <a:rPr lang="cs-CZ" dirty="0"/>
              <a:t> je </a:t>
            </a:r>
            <a:r>
              <a:rPr lang="cs-CZ" b="1" dirty="0"/>
              <a:t>příslušníkem druhu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Kříženci.</a:t>
            </a:r>
          </a:p>
          <a:p>
            <a:pPr lvl="1"/>
            <a:r>
              <a:rPr lang="cs-CZ" dirty="0"/>
              <a:t>Nepopsané druhy.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4807D6A-554F-46B8-AF0D-8C652BF08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40" y="3628547"/>
            <a:ext cx="3923928" cy="28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1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Jedna z mnoha definic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Biologickým druhem jsou jedinci:</a:t>
            </a:r>
          </a:p>
          <a:p>
            <a:pPr lvl="1"/>
            <a:r>
              <a:rPr lang="cs-CZ" dirty="0"/>
              <a:t>kteří se </a:t>
            </a:r>
            <a:r>
              <a:rPr lang="cs-CZ" b="1" dirty="0"/>
              <a:t>vzájemně rozmnožují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jsou </a:t>
            </a:r>
            <a:r>
              <a:rPr lang="cs-CZ" b="1" dirty="0"/>
              <a:t>reprodukčně izolovaní </a:t>
            </a:r>
            <a:r>
              <a:rPr lang="cs-CZ" dirty="0"/>
              <a:t>od ostatních druhů (nemohou se s nimi křížit).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Polemika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Druh</a:t>
            </a:r>
            <a:r>
              <a:rPr lang="cs-CZ" dirty="0"/>
              <a:t> je </a:t>
            </a:r>
            <a:r>
              <a:rPr lang="cs-CZ" b="1" dirty="0"/>
              <a:t>škatulka</a:t>
            </a:r>
            <a:r>
              <a:rPr lang="cs-CZ" dirty="0"/>
              <a:t>, kterou si vymyslel člověk?</a:t>
            </a:r>
          </a:p>
          <a:p>
            <a:r>
              <a:rPr lang="cs-CZ" dirty="0"/>
              <a:t>Jde o </a:t>
            </a:r>
            <a:r>
              <a:rPr lang="cs-CZ" b="1" dirty="0"/>
              <a:t>přirozenou jednotku</a:t>
            </a:r>
            <a:r>
              <a:rPr lang="cs-CZ" dirty="0"/>
              <a:t>?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34794B-FA2D-445D-8A85-7C3005464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69733"/>
            <a:ext cx="4392488" cy="31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3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Názvosloví a hierarchie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Binomické</a:t>
            </a:r>
            <a:r>
              <a:rPr lang="cs-CZ" dirty="0"/>
              <a:t> názvosloví.</a:t>
            </a:r>
          </a:p>
          <a:p>
            <a:r>
              <a:rPr lang="cs-CZ" b="1" dirty="0"/>
              <a:t>Hierarchické</a:t>
            </a:r>
            <a:r>
              <a:rPr lang="cs-CZ" dirty="0"/>
              <a:t> členění – taxonomický systém.</a:t>
            </a:r>
          </a:p>
          <a:p>
            <a:pPr lvl="1"/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Fylogenetika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2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Každá skupina přirozená vývojová větev (tzv. klád) s jediným společným předkem.</a:t>
            </a:r>
          </a:p>
          <a:p>
            <a:pPr lvl="2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Evoluční historie samostatná a unikátní.</a:t>
            </a:r>
          </a:p>
          <a:p>
            <a:pPr lvl="2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Taxon je monofyletický (viz ptáci).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8002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2324</TotalTime>
  <Words>601</Words>
  <Application>Microsoft Office PowerPoint</Application>
  <PresentationFormat>Předvádění na obrazovce (4:3)</PresentationFormat>
  <Paragraphs>141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FLD_A3_CZ</vt:lpstr>
      <vt:lpstr>Obsahové stránky</vt:lpstr>
      <vt:lpstr>Ekologie</vt:lpstr>
      <vt:lpstr>Úvod</vt:lpstr>
      <vt:lpstr>Vývoj jedince</vt:lpstr>
      <vt:lpstr>Vývoj druhu</vt:lpstr>
      <vt:lpstr>Nižší jednotky</vt:lpstr>
      <vt:lpstr>Druh</vt:lpstr>
      <vt:lpstr>Jedna z mnoha definic druhu</vt:lpstr>
      <vt:lpstr>Polemika</vt:lpstr>
      <vt:lpstr>Názvosloví a hierarchie</vt:lpstr>
      <vt:lpstr>Definice druhu</vt:lpstr>
      <vt:lpstr>Definice druhu</vt:lpstr>
      <vt:lpstr>Definice druhu</vt:lpstr>
      <vt:lpstr>Definice druhu</vt:lpstr>
      <vt:lpstr>Definice druhu</vt:lpstr>
      <vt:lpstr>Nika</vt:lpstr>
      <vt:lpstr>Vznik nového druhu</vt:lpstr>
      <vt:lpstr>Vznik nového druhu</vt:lpstr>
      <vt:lpstr>Problémy s jednici a druhy</vt:lpstr>
      <vt:lpstr>Pravidla a zákony</vt:lpstr>
      <vt:lpstr>Pravidla a zákony</vt:lpstr>
      <vt:lpstr>Pravidla a zákony</vt:lpstr>
      <vt:lpstr>Organismus a druh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Horak</cp:lastModifiedBy>
  <cp:revision>158</cp:revision>
  <dcterms:created xsi:type="dcterms:W3CDTF">2015-03-03T10:04:36Z</dcterms:created>
  <dcterms:modified xsi:type="dcterms:W3CDTF">2020-10-11T14:08:40Z</dcterms:modified>
</cp:coreProperties>
</file>