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sldIdLst>
    <p:sldId id="256" r:id="rId3"/>
    <p:sldId id="395" r:id="rId4"/>
    <p:sldId id="422" r:id="rId5"/>
    <p:sldId id="407" r:id="rId6"/>
    <p:sldId id="423" r:id="rId7"/>
    <p:sldId id="424" r:id="rId8"/>
    <p:sldId id="425" r:id="rId9"/>
    <p:sldId id="413" r:id="rId10"/>
    <p:sldId id="426" r:id="rId11"/>
    <p:sldId id="427" r:id="rId12"/>
    <p:sldId id="365" r:id="rId13"/>
    <p:sldId id="428" r:id="rId14"/>
    <p:sldId id="429" r:id="rId15"/>
    <p:sldId id="414" r:id="rId16"/>
    <p:sldId id="430" r:id="rId17"/>
    <p:sldId id="416" r:id="rId18"/>
    <p:sldId id="431" r:id="rId19"/>
    <p:sldId id="432" r:id="rId20"/>
    <p:sldId id="433" r:id="rId21"/>
    <p:sldId id="417" r:id="rId22"/>
    <p:sldId id="434" r:id="rId23"/>
    <p:sldId id="418" r:id="rId24"/>
    <p:sldId id="435" r:id="rId25"/>
    <p:sldId id="437" r:id="rId26"/>
    <p:sldId id="436" r:id="rId27"/>
    <p:sldId id="438" r:id="rId28"/>
    <p:sldId id="439" r:id="rId29"/>
    <p:sldId id="420" r:id="rId30"/>
    <p:sldId id="440" r:id="rId31"/>
    <p:sldId id="443" r:id="rId32"/>
    <p:sldId id="441" r:id="rId33"/>
    <p:sldId id="442" r:id="rId34"/>
    <p:sldId id="444" r:id="rId35"/>
    <p:sldId id="445" r:id="rId36"/>
    <p:sldId id="446" r:id="rId37"/>
    <p:sldId id="449" r:id="rId38"/>
    <p:sldId id="450" r:id="rId39"/>
    <p:sldId id="259" r:id="rId40"/>
    <p:sldId id="451" r:id="rId41"/>
    <p:sldId id="278" r:id="rId42"/>
    <p:sldId id="286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2220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tránka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4941167"/>
            <a:ext cx="7916416" cy="72008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5661248"/>
            <a:ext cx="6768752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3084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340768"/>
            <a:ext cx="5111750" cy="49890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08313" cy="37444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16651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340768"/>
            <a:ext cx="5486400" cy="37444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5040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78296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132856"/>
            <a:ext cx="8229600" cy="4176464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68760"/>
            <a:ext cx="2057400" cy="50405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6019800" cy="5040560"/>
          </a:xfrm>
        </p:spPr>
        <p:txBody>
          <a:bodyPr vert="eaVert"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811882" y="4941168"/>
            <a:ext cx="831641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 hasCustomPrompt="1"/>
          </p:nvPr>
        </p:nvSpPr>
        <p:spPr>
          <a:xfrm>
            <a:off x="1043608" y="4941167"/>
            <a:ext cx="7916416" cy="115212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="1"/>
            </a:lvl1pPr>
          </a:lstStyle>
          <a:p>
            <a:r>
              <a:rPr lang="cs-CZ" dirty="0"/>
              <a:t>Poděkování / Kontakt …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04056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04056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82750"/>
            <a:ext cx="8229600" cy="634082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997150"/>
            <a:ext cx="4040188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708920"/>
            <a:ext cx="4040188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997150"/>
            <a:ext cx="4041775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708920"/>
            <a:ext cx="4041775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4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811882" y="4941168"/>
            <a:ext cx="831641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3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8" cy="1080120"/>
          </a:xfrm>
        </p:spPr>
        <p:txBody>
          <a:bodyPr>
            <a:noAutofit/>
          </a:bodyPr>
          <a:lstStyle/>
          <a:p>
            <a:r>
              <a:rPr lang="cs-CZ" sz="6600" dirty="0"/>
              <a:t>Ekologie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1043608" y="4989893"/>
            <a:ext cx="7916416" cy="7200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Populace</a:t>
            </a: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20094" y="6137919"/>
            <a:ext cx="9123905" cy="7200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/>
              <a:t>jakub.sruby</a:t>
            </a:r>
            <a:r>
              <a:rPr lang="en-US" sz="2000" b="0" dirty="0"/>
              <a:t>@</a:t>
            </a:r>
            <a:r>
              <a:rPr lang="cs-CZ" sz="2000" b="0" dirty="0"/>
              <a:t>seznam.cz; http://home.czu.cz/horakj/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3C741CE-BC53-4C03-9E3A-E280356E67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45" y="1912813"/>
            <a:ext cx="3704709" cy="26937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pl-PL" dirty="0"/>
              <a:t>V roce 2017 byl celkový odhad počtu stromů na Zemi 3,04 bilionu jedinců.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 descr="Obsah obrázku podepsat, stojící&#10;&#10;Popis byl vytvořen automaticky">
            <a:extLst>
              <a:ext uri="{FF2B5EF4-FFF2-40B4-BE49-F238E27FC236}">
                <a16:creationId xmlns:a16="http://schemas.microsoft.com/office/drawing/2014/main" id="{515BAB69-BC21-4097-9123-FA4B6CD0EA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29" y="3222584"/>
            <a:ext cx="4423483" cy="321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52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Velikost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Například </a:t>
            </a:r>
            <a:r>
              <a:rPr lang="cs-CZ" b="1" dirty="0"/>
              <a:t>pozorování</a:t>
            </a:r>
            <a:r>
              <a:rPr lang="cs-CZ" dirty="0"/>
              <a:t> či </a:t>
            </a:r>
            <a:r>
              <a:rPr lang="cs-CZ" b="1" dirty="0"/>
              <a:t>odchyt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6714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Velikost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Například pozorování či odchyt.</a:t>
            </a:r>
          </a:p>
          <a:p>
            <a:r>
              <a:rPr lang="cs-CZ" b="1" dirty="0"/>
              <a:t>Odhady</a:t>
            </a:r>
            <a:r>
              <a:rPr lang="cs-CZ" dirty="0"/>
              <a:t> velikosti populace (zpětné odchyty, </a:t>
            </a:r>
            <a:r>
              <a:rPr lang="cs-CZ" dirty="0" err="1"/>
              <a:t>transekty</a:t>
            </a:r>
            <a:r>
              <a:rPr lang="cs-CZ" dirty="0"/>
              <a:t>, fotopasti…).</a:t>
            </a:r>
          </a:p>
        </p:txBody>
      </p:sp>
      <p:pic>
        <p:nvPicPr>
          <p:cNvPr id="4" name="Obrázek 3" descr="Obsah obrázku stůl, místnost, hodiny&#10;&#10;Popis byl vytvořen automaticky">
            <a:extLst>
              <a:ext uri="{FF2B5EF4-FFF2-40B4-BE49-F238E27FC236}">
                <a16:creationId xmlns:a16="http://schemas.microsoft.com/office/drawing/2014/main" id="{D1CFEF25-2C9F-421E-A0DC-5EDF0A753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049" y="4322655"/>
            <a:ext cx="2915816" cy="212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34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Velikost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Například pozorování či odchyt</a:t>
            </a:r>
          </a:p>
          <a:p>
            <a:r>
              <a:rPr lang="cs-CZ" dirty="0"/>
              <a:t>Odhady velikosti populace (zpětné odchyty, </a:t>
            </a:r>
            <a:r>
              <a:rPr lang="cs-CZ" dirty="0" err="1"/>
              <a:t>transekty</a:t>
            </a:r>
            <a:r>
              <a:rPr lang="cs-CZ" dirty="0"/>
              <a:t>, fotopasti…).</a:t>
            </a:r>
          </a:p>
          <a:p>
            <a:r>
              <a:rPr lang="cs-CZ" dirty="0"/>
              <a:t>Kromě velikosti i stáří, pohlaví, přežívání, pokryvnost, biomasa…</a:t>
            </a:r>
          </a:p>
        </p:txBody>
      </p:sp>
      <p:pic>
        <p:nvPicPr>
          <p:cNvPr id="4" name="Obrázek 3" descr="Obsah obrázku stůl, místnost, hodiny&#10;&#10;Popis byl vytvořen automaticky">
            <a:extLst>
              <a:ext uri="{FF2B5EF4-FFF2-40B4-BE49-F238E27FC236}">
                <a16:creationId xmlns:a16="http://schemas.microsoft.com/office/drawing/2014/main" id="{D1CFEF25-2C9F-421E-A0DC-5EDF0A753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049" y="4322655"/>
            <a:ext cx="2915816" cy="212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4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Hustota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Počítáme jako </a:t>
            </a:r>
            <a:r>
              <a:rPr lang="cs-CZ" b="1" dirty="0"/>
              <a:t>počet jedinců </a:t>
            </a:r>
            <a:r>
              <a:rPr lang="cs-CZ" dirty="0"/>
              <a:t>na </a:t>
            </a:r>
            <a:r>
              <a:rPr lang="cs-CZ" b="1" dirty="0"/>
              <a:t>plochu</a:t>
            </a:r>
            <a:r>
              <a:rPr lang="cs-CZ" dirty="0"/>
              <a:t>.</a:t>
            </a:r>
          </a:p>
        </p:txBody>
      </p:sp>
      <p:pic>
        <p:nvPicPr>
          <p:cNvPr id="7" name="Obrázek 6" descr="Obsah obrázku oblečení, stůl, vsedě, tkanina&#10;&#10;Popis byl vytvořen automaticky">
            <a:extLst>
              <a:ext uri="{FF2B5EF4-FFF2-40B4-BE49-F238E27FC236}">
                <a16:creationId xmlns:a16="http://schemas.microsoft.com/office/drawing/2014/main" id="{727E39A9-F641-4030-B346-BDB63A7BB8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116632"/>
            <a:ext cx="2441839" cy="177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29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Hustota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Počítáme jako počet jedinců na plochu.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Například počet stromů na hektar v lesnictví.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Viz zeměpis (demografické údaje o hustotě zalidnění jednotlivých států).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U nás je to sto třicet čtyři lidí na čtverečný kilometr. </a:t>
            </a:r>
          </a:p>
        </p:txBody>
      </p:sp>
      <p:pic>
        <p:nvPicPr>
          <p:cNvPr id="7" name="Obrázek 6" descr="Obsah obrázku oblečení, stůl, vsedě, tkanina&#10;&#10;Popis byl vytvořen automaticky">
            <a:extLst>
              <a:ext uri="{FF2B5EF4-FFF2-40B4-BE49-F238E27FC236}">
                <a16:creationId xmlns:a16="http://schemas.microsoft.com/office/drawing/2014/main" id="{727E39A9-F641-4030-B346-BDB63A7BB8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116632"/>
            <a:ext cx="2441839" cy="177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34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Pohyb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Aktivní</a:t>
            </a:r>
            <a:r>
              <a:rPr lang="cs-CZ" dirty="0"/>
              <a:t> a </a:t>
            </a:r>
            <a:r>
              <a:rPr lang="cs-CZ" b="1" dirty="0"/>
              <a:t>pasivní</a:t>
            </a:r>
            <a:r>
              <a:rPr lang="cs-CZ" dirty="0"/>
              <a:t>.</a:t>
            </a:r>
          </a:p>
        </p:txBody>
      </p:sp>
      <p:pic>
        <p:nvPicPr>
          <p:cNvPr id="4" name="Obrázek 3" descr="Obsah obrázku exteriér, lidé, skupina, lyžování&#10;&#10;Popis byl vytvořen automaticky">
            <a:extLst>
              <a:ext uri="{FF2B5EF4-FFF2-40B4-BE49-F238E27FC236}">
                <a16:creationId xmlns:a16="http://schemas.microsoft.com/office/drawing/2014/main" id="{C7CCBEC1-8DDB-4A4D-8CC6-52EA4D71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2" t="69985" r="1232" b="-1574"/>
          <a:stretch/>
        </p:blipFill>
        <p:spPr>
          <a:xfrm>
            <a:off x="4405949" y="135706"/>
            <a:ext cx="4536504" cy="104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01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Pohyb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Aktivní a pasivní.</a:t>
            </a:r>
          </a:p>
          <a:p>
            <a:r>
              <a:rPr lang="cs-CZ" dirty="0"/>
              <a:t>Hromadný pohyb populace (</a:t>
            </a:r>
            <a:r>
              <a:rPr lang="cs-CZ" b="1" dirty="0"/>
              <a:t>migrace</a:t>
            </a:r>
            <a:r>
              <a:rPr lang="cs-CZ" dirty="0"/>
              <a:t>).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Větší počet jedinců, pohyb směrovaný, opakuje se a jedinci se vrací zpět.</a:t>
            </a:r>
          </a:p>
        </p:txBody>
      </p:sp>
      <p:pic>
        <p:nvPicPr>
          <p:cNvPr id="4" name="Obrázek 3" descr="Obsah obrázku exteriér, lidé, skupina, lyžování&#10;&#10;Popis byl vytvořen automaticky">
            <a:extLst>
              <a:ext uri="{FF2B5EF4-FFF2-40B4-BE49-F238E27FC236}">
                <a16:creationId xmlns:a16="http://schemas.microsoft.com/office/drawing/2014/main" id="{C7CCBEC1-8DDB-4A4D-8CC6-52EA4D71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2" t="69985" r="1232" b="-1574"/>
          <a:stretch/>
        </p:blipFill>
        <p:spPr>
          <a:xfrm>
            <a:off x="4405949" y="135706"/>
            <a:ext cx="4536504" cy="104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0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Pohyb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Aktivní a pasivní.</a:t>
            </a:r>
          </a:p>
          <a:p>
            <a:r>
              <a:rPr lang="cs-CZ" dirty="0"/>
              <a:t>Hromadný pohyb populace (migrace).</a:t>
            </a:r>
          </a:p>
          <a:p>
            <a:pPr lvl="1"/>
            <a:r>
              <a:rPr lang="cs-CZ" dirty="0"/>
              <a:t>Větší počet jedinců, pohyb směrovaný, opakuje se a jedinci se vrací zpět.</a:t>
            </a:r>
          </a:p>
          <a:p>
            <a:r>
              <a:rPr lang="cs-CZ" dirty="0"/>
              <a:t>Pohyb pryč z populace (</a:t>
            </a:r>
            <a:r>
              <a:rPr lang="cs-CZ" b="1" dirty="0"/>
              <a:t>emigrace</a:t>
            </a:r>
            <a:r>
              <a:rPr lang="cs-CZ" dirty="0"/>
              <a:t>), opak je </a:t>
            </a:r>
            <a:r>
              <a:rPr lang="cs-CZ" b="1" dirty="0"/>
              <a:t>imigrace</a:t>
            </a:r>
            <a:r>
              <a:rPr lang="cs-CZ" dirty="0"/>
              <a:t>.</a:t>
            </a:r>
          </a:p>
        </p:txBody>
      </p:sp>
      <p:pic>
        <p:nvPicPr>
          <p:cNvPr id="4" name="Obrázek 3" descr="Obsah obrázku exteriér, lidé, skupina, lyžování&#10;&#10;Popis byl vytvořen automaticky">
            <a:extLst>
              <a:ext uri="{FF2B5EF4-FFF2-40B4-BE49-F238E27FC236}">
                <a16:creationId xmlns:a16="http://schemas.microsoft.com/office/drawing/2014/main" id="{C7CCBEC1-8DDB-4A4D-8CC6-52EA4D71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2" t="69985" r="1232" b="-1574"/>
          <a:stretch/>
        </p:blipFill>
        <p:spPr>
          <a:xfrm>
            <a:off x="4405949" y="135706"/>
            <a:ext cx="4536504" cy="104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13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Pohyb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Aktivní a pasivní.</a:t>
            </a:r>
          </a:p>
          <a:p>
            <a:r>
              <a:rPr lang="cs-CZ" dirty="0"/>
              <a:t>Hromadný pohyb populace (migrace).</a:t>
            </a:r>
          </a:p>
          <a:p>
            <a:pPr lvl="1"/>
            <a:r>
              <a:rPr lang="cs-CZ" dirty="0"/>
              <a:t>Větší počet jedinců, pohyb směrovaný, opakuje se a jedinci se vrací zpět.</a:t>
            </a:r>
          </a:p>
          <a:p>
            <a:r>
              <a:rPr lang="cs-CZ" dirty="0"/>
              <a:t>Pohyb pryč z populace (emigrace), opak je imigrace.</a:t>
            </a:r>
          </a:p>
          <a:p>
            <a:r>
              <a:rPr lang="cs-CZ" dirty="0"/>
              <a:t>Pohyb v rámci území populace (</a:t>
            </a:r>
            <a:r>
              <a:rPr lang="cs-CZ" b="1" dirty="0"/>
              <a:t>disperze</a:t>
            </a:r>
            <a:r>
              <a:rPr lang="cs-CZ" dirty="0"/>
              <a:t>).</a:t>
            </a:r>
          </a:p>
        </p:txBody>
      </p:sp>
      <p:pic>
        <p:nvPicPr>
          <p:cNvPr id="4" name="Obrázek 3" descr="Obsah obrázku exteriér, lidé, skupina, lyžování&#10;&#10;Popis byl vytvořen automaticky">
            <a:extLst>
              <a:ext uri="{FF2B5EF4-FFF2-40B4-BE49-F238E27FC236}">
                <a16:creationId xmlns:a16="http://schemas.microsoft.com/office/drawing/2014/main" id="{C7CCBEC1-8DDB-4A4D-8CC6-52EA4D71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2" t="69985" r="1232" b="-1574"/>
          <a:stretch/>
        </p:blipFill>
        <p:spPr>
          <a:xfrm>
            <a:off x="4405949" y="135706"/>
            <a:ext cx="4536504" cy="104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05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Populační</a:t>
            </a:r>
            <a:r>
              <a:rPr lang="cs-CZ" dirty="0"/>
              <a:t> ekologie.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E88F806-08EF-42C5-9B72-DBC2B898FB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" r="-1"/>
          <a:stretch/>
        </p:blipFill>
        <p:spPr>
          <a:xfrm>
            <a:off x="4716016" y="2060848"/>
            <a:ext cx="4203234" cy="311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26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Věkové složení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Pyramida</a:t>
            </a:r>
            <a:r>
              <a:rPr lang="cs-CZ" dirty="0"/>
              <a:t>, </a:t>
            </a:r>
            <a:r>
              <a:rPr lang="cs-CZ" b="1" dirty="0"/>
              <a:t>zvon</a:t>
            </a:r>
            <a:r>
              <a:rPr lang="cs-CZ" dirty="0"/>
              <a:t> a </a:t>
            </a:r>
            <a:r>
              <a:rPr lang="cs-CZ" b="1" dirty="0"/>
              <a:t>urna</a:t>
            </a:r>
            <a:r>
              <a:rPr lang="cs-CZ" dirty="0"/>
              <a:t>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E19385E-2E6F-453D-A6A9-66CE19BEA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00" y="4293896"/>
            <a:ext cx="2771800" cy="201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33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Věkové složení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Pyramida, zvon a urna.</a:t>
            </a:r>
          </a:p>
          <a:p>
            <a:r>
              <a:rPr lang="cs-CZ" b="1" dirty="0"/>
              <a:t>Křivka přežívání</a:t>
            </a:r>
            <a:r>
              <a:rPr lang="cs-CZ" dirty="0"/>
              <a:t>.</a:t>
            </a:r>
            <a:endParaRPr lang="cs-CZ" b="1" dirty="0"/>
          </a:p>
          <a:p>
            <a:pPr lvl="1"/>
            <a:r>
              <a:rPr lang="cs-CZ" dirty="0"/>
              <a:t>Kdy u druhu dochází k největší úmrtnosti?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U člověka je to až ke konci průměrného života.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E19385E-2E6F-453D-A6A9-66CE19BEA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00" y="4293896"/>
            <a:ext cx="2771800" cy="201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75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Růst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Porodnost</a:t>
            </a:r>
            <a:r>
              <a:rPr lang="cs-CZ" dirty="0"/>
              <a:t>, </a:t>
            </a:r>
            <a:r>
              <a:rPr lang="cs-CZ" b="1" dirty="0"/>
              <a:t>potenciální</a:t>
            </a:r>
            <a:r>
              <a:rPr lang="cs-CZ" dirty="0"/>
              <a:t> porodnost, počet </a:t>
            </a:r>
            <a:r>
              <a:rPr lang="cs-CZ" b="1" dirty="0"/>
              <a:t>životaschopných potomků</a:t>
            </a:r>
            <a:r>
              <a:rPr lang="cs-CZ" dirty="0"/>
              <a:t>, </a:t>
            </a:r>
            <a:r>
              <a:rPr lang="cs-CZ" b="1" dirty="0"/>
              <a:t>úmrtnost</a:t>
            </a:r>
            <a:r>
              <a:rPr lang="cs-CZ" dirty="0"/>
              <a:t>.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2E694905-807D-4738-AD21-64F9B5747B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128" y="3397065"/>
            <a:ext cx="3779743" cy="274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15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Růst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Populační křivka</a:t>
            </a:r>
            <a:r>
              <a:rPr lang="cs-CZ" dirty="0"/>
              <a:t>.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B49688B-6CE2-4EEE-9750-0B8AF6ACE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33" y="4365104"/>
            <a:ext cx="2379341" cy="173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36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Růst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Populační křivka.</a:t>
            </a:r>
          </a:p>
          <a:p>
            <a:pPr lvl="1"/>
            <a:r>
              <a:rPr lang="cs-CZ" dirty="0"/>
              <a:t>Exponenciální (J), po nasycení prostředí asymptota (S), klesající.</a:t>
            </a:r>
          </a:p>
          <a:p>
            <a:pPr lvl="1"/>
            <a:r>
              <a:rPr lang="cs-CZ" b="1" dirty="0"/>
              <a:t>Kolísání</a:t>
            </a:r>
            <a:r>
              <a:rPr lang="cs-CZ" dirty="0"/>
              <a:t>: oscilace (krátkodobě), fluktuace (dlouhodobě)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D2D432B-8881-4CDF-AA04-10797CA642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33" y="4365104"/>
            <a:ext cx="2379341" cy="173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93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Růst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Strategie</a:t>
            </a:r>
            <a:r>
              <a:rPr lang="cs-CZ" dirty="0"/>
              <a:t>.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45F0146-7FE4-41F2-9E3D-45D9CDAE31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33" y="4365104"/>
            <a:ext cx="2379341" cy="173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59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Růst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Strategie.</a:t>
            </a:r>
          </a:p>
          <a:p>
            <a:pPr lvl="1"/>
            <a:r>
              <a:rPr lang="cs-CZ" dirty="0"/>
              <a:t>Rychlé namnožení: </a:t>
            </a:r>
            <a:r>
              <a:rPr lang="cs-CZ" b="1" dirty="0"/>
              <a:t>r</a:t>
            </a:r>
            <a:r>
              <a:rPr lang="cs-CZ" dirty="0"/>
              <a:t>; méně potomků: </a:t>
            </a:r>
            <a:r>
              <a:rPr lang="cs-CZ" b="1" dirty="0"/>
              <a:t>K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4BE6DEB-9E77-4108-BBE4-F41CF64B36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33" y="4365104"/>
            <a:ext cx="2379341" cy="173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19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Růst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Strategie.</a:t>
            </a:r>
          </a:p>
          <a:p>
            <a:pPr lvl="1"/>
            <a:r>
              <a:rPr lang="cs-CZ" dirty="0"/>
              <a:t>Rychlé namnožení: r; méně potomků: K</a:t>
            </a:r>
          </a:p>
          <a:p>
            <a:pPr lvl="1"/>
            <a:r>
              <a:rPr lang="cs-CZ" b="1" dirty="0"/>
              <a:t>Stres</a:t>
            </a:r>
            <a:r>
              <a:rPr lang="cs-CZ" dirty="0"/>
              <a:t>, </a:t>
            </a:r>
            <a:r>
              <a:rPr lang="cs-CZ" b="1" dirty="0"/>
              <a:t>konkurence</a:t>
            </a:r>
            <a:r>
              <a:rPr lang="cs-CZ" dirty="0"/>
              <a:t>, </a:t>
            </a:r>
            <a:r>
              <a:rPr lang="cs-CZ" b="1" dirty="0"/>
              <a:t>narušení</a:t>
            </a:r>
            <a:r>
              <a:rPr lang="cs-CZ" dirty="0"/>
              <a:t>.</a:t>
            </a:r>
            <a:endParaRPr lang="cs-CZ" b="1" dirty="0"/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929BEAE-C105-4221-A2FC-888A3729F1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33" y="4365104"/>
            <a:ext cx="2379341" cy="173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36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Prostor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Většina populací je ve </a:t>
            </a:r>
            <a:r>
              <a:rPr lang="cs-CZ" b="1" dirty="0"/>
              <a:t>shlucích</a:t>
            </a:r>
          </a:p>
          <a:p>
            <a:pPr lvl="1"/>
            <a:r>
              <a:rPr lang="cs-CZ" dirty="0"/>
              <a:t>hejna, smečky, tlupy…</a:t>
            </a:r>
          </a:p>
          <a:p>
            <a:r>
              <a:rPr lang="cs-CZ" dirty="0"/>
              <a:t>Občas </a:t>
            </a:r>
            <a:r>
              <a:rPr lang="cs-CZ" b="1" dirty="0"/>
              <a:t>pravidelně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plástve v úlu, hnízda v koloniích.</a:t>
            </a:r>
          </a:p>
          <a:p>
            <a:r>
              <a:rPr lang="cs-CZ" b="1" dirty="0"/>
              <a:t>Náhodně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velmi vzácné, když jsou zdroje v nadbytku (například při iniciálním stádiu sukcese).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2C64E28-576A-408F-91D0-47C4D3CA1F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028" y="1373877"/>
            <a:ext cx="2483768" cy="180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76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Vztahy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Spolupráce</a:t>
            </a:r>
            <a:r>
              <a:rPr lang="cs-CZ" dirty="0"/>
              <a:t> (kooperace).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Dělnice a královna.</a:t>
            </a:r>
          </a:p>
        </p:txBody>
      </p:sp>
      <p:pic>
        <p:nvPicPr>
          <p:cNvPr id="7" name="Obrázek 6" descr="Obsah obrázku tkanina, místnost, ručník&#10;&#10;Popis byl vytvořen automaticky">
            <a:extLst>
              <a:ext uri="{FF2B5EF4-FFF2-40B4-BE49-F238E27FC236}">
                <a16:creationId xmlns:a16="http://schemas.microsoft.com/office/drawing/2014/main" id="{936E124B-08E1-42CA-9C5F-C067AB428E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383" y="4584446"/>
            <a:ext cx="2555776" cy="185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58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Populační ekologie.</a:t>
            </a:r>
          </a:p>
          <a:p>
            <a:r>
              <a:rPr lang="cs-CZ" b="1" dirty="0"/>
              <a:t>Populace</a:t>
            </a:r>
            <a:r>
              <a:rPr lang="cs-CZ" dirty="0"/>
              <a:t>:</a:t>
            </a:r>
          </a:p>
          <a:p>
            <a:pPr lvl="1"/>
            <a:r>
              <a:rPr lang="cs-CZ" b="1" dirty="0"/>
              <a:t>všichni jedinci </a:t>
            </a:r>
            <a:r>
              <a:rPr lang="cs-CZ" dirty="0"/>
              <a:t>druhu.</a:t>
            </a:r>
          </a:p>
          <a:p>
            <a:pPr lvl="1"/>
            <a:r>
              <a:rPr lang="cs-CZ" dirty="0"/>
              <a:t>v určitém </a:t>
            </a:r>
            <a:r>
              <a:rPr lang="cs-CZ" b="1" dirty="0"/>
              <a:t>čase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na vymezeném </a:t>
            </a:r>
            <a:r>
              <a:rPr lang="cs-CZ" b="1" dirty="0"/>
              <a:t>místě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E88F806-08EF-42C5-9B72-DBC2B898FB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0848"/>
            <a:ext cx="4275242" cy="311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26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Vztahy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Spolupráce (kooperace).</a:t>
            </a:r>
          </a:p>
          <a:p>
            <a:pPr lvl="1"/>
            <a:r>
              <a:rPr lang="cs-CZ" dirty="0"/>
              <a:t>Dělnice a královna.</a:t>
            </a:r>
          </a:p>
          <a:p>
            <a:r>
              <a:rPr lang="cs-CZ" b="1" dirty="0" err="1"/>
              <a:t>Protokooperace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spolupráce </a:t>
            </a:r>
            <a:r>
              <a:rPr lang="cs-CZ" b="1" dirty="0"/>
              <a:t>výhodná</a:t>
            </a:r>
            <a:r>
              <a:rPr lang="cs-CZ" dirty="0"/>
              <a:t>, ale </a:t>
            </a:r>
            <a:r>
              <a:rPr lang="cs-CZ" b="1" dirty="0"/>
              <a:t>dočasná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Hejna při migraci.</a:t>
            </a:r>
          </a:p>
        </p:txBody>
      </p:sp>
      <p:pic>
        <p:nvPicPr>
          <p:cNvPr id="4" name="Obrázek 3" descr="Obsah obrázku tkanina, místnost, ručník&#10;&#10;Popis byl vytvořen automaticky">
            <a:extLst>
              <a:ext uri="{FF2B5EF4-FFF2-40B4-BE49-F238E27FC236}">
                <a16:creationId xmlns:a16="http://schemas.microsoft.com/office/drawing/2014/main" id="{3E3233B8-7048-4341-87F0-14F7ABCA12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383" y="4584446"/>
            <a:ext cx="2555776" cy="185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945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Vztahy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Nic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Vzácné.</a:t>
            </a:r>
          </a:p>
        </p:txBody>
      </p:sp>
    </p:spTree>
    <p:extLst>
      <p:ext uri="{BB962C8B-B14F-4D97-AF65-F5344CB8AC3E}">
        <p14:creationId xmlns:p14="http://schemas.microsoft.com/office/powerpoint/2010/main" val="1538873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Vztahy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Konkurence</a:t>
            </a:r>
            <a:r>
              <a:rPr lang="cs-CZ" dirty="0"/>
              <a:t>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Mláďata v hnízdě</a:t>
            </a:r>
            <a:r>
              <a:rPr lang="cs-CZ" dirty="0"/>
              <a:t>.</a:t>
            </a:r>
          </a:p>
        </p:txBody>
      </p:sp>
      <p:pic>
        <p:nvPicPr>
          <p:cNvPr id="4" name="Obrázek 3" descr="Obsah obrázku kolo, stůl, žena, stojící&#10;&#10;Popis byl vytvořen automaticky">
            <a:extLst>
              <a:ext uri="{FF2B5EF4-FFF2-40B4-BE49-F238E27FC236}">
                <a16:creationId xmlns:a16="http://schemas.microsoft.com/office/drawing/2014/main" id="{8EBF9972-4C5D-4E8B-9D22-CA0FF0A53A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259" y="2961340"/>
            <a:ext cx="4788024" cy="348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388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Vztahy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Konkurence.</a:t>
            </a:r>
          </a:p>
          <a:p>
            <a:pPr lvl="1"/>
            <a:r>
              <a:rPr lang="cs-CZ" b="1" dirty="0"/>
              <a:t>Kanibalismus</a:t>
            </a:r>
            <a:r>
              <a:rPr lang="cs-CZ" dirty="0"/>
              <a:t> (i požírání samečků po páření).</a:t>
            </a:r>
          </a:p>
        </p:txBody>
      </p:sp>
    </p:spTree>
    <p:extLst>
      <p:ext uri="{BB962C8B-B14F-4D97-AF65-F5344CB8AC3E}">
        <p14:creationId xmlns:p14="http://schemas.microsoft.com/office/powerpoint/2010/main" val="1607791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Vztahy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Konkurence.</a:t>
            </a:r>
          </a:p>
          <a:p>
            <a:pPr lvl="1"/>
            <a:r>
              <a:rPr lang="cs-CZ" dirty="0"/>
              <a:t>Kanibalismus (i požírání samečků po páření).</a:t>
            </a:r>
          </a:p>
          <a:p>
            <a:pPr lvl="1"/>
            <a:r>
              <a:rPr lang="cs-CZ" dirty="0"/>
              <a:t>Starší mládě zabije mladší: </a:t>
            </a:r>
            <a:r>
              <a:rPr lang="cs-CZ" b="1" dirty="0" err="1"/>
              <a:t>kainismus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3645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Vztahy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Konkurence.</a:t>
            </a:r>
          </a:p>
          <a:p>
            <a:pPr lvl="1"/>
            <a:r>
              <a:rPr lang="cs-CZ" dirty="0"/>
              <a:t>Kanibalismus (i požírání samečků po páření).</a:t>
            </a:r>
          </a:p>
          <a:p>
            <a:pPr lvl="1"/>
            <a:r>
              <a:rPr lang="cs-CZ" dirty="0"/>
              <a:t>Starší mládě zabije mladší: </a:t>
            </a:r>
            <a:r>
              <a:rPr lang="cs-CZ" dirty="0" err="1"/>
              <a:t>kainismus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Mládě usmrtí rodič: </a:t>
            </a:r>
            <a:r>
              <a:rPr lang="cs-CZ" b="1" dirty="0" err="1"/>
              <a:t>kronismus</a:t>
            </a:r>
            <a:r>
              <a:rPr lang="cs-CZ" dirty="0"/>
              <a:t>.</a:t>
            </a:r>
          </a:p>
        </p:txBody>
      </p:sp>
      <p:pic>
        <p:nvPicPr>
          <p:cNvPr id="4" name="Obrázek 3" descr="Obsah obrázku stůl, malé, pták, různé&#10;&#10;Popis byl vytvořen automaticky">
            <a:extLst>
              <a:ext uri="{FF2B5EF4-FFF2-40B4-BE49-F238E27FC236}">
                <a16:creationId xmlns:a16="http://schemas.microsoft.com/office/drawing/2014/main" id="{C8BD0171-20CF-465B-8877-619BE2A5C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723" y="4149080"/>
            <a:ext cx="2953096" cy="214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907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Vztahy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Konkurence.</a:t>
            </a:r>
          </a:p>
          <a:p>
            <a:pPr lvl="1"/>
            <a:r>
              <a:rPr lang="cs-CZ" dirty="0"/>
              <a:t>Kanibalismus (i požírání samečků po páření).</a:t>
            </a:r>
          </a:p>
          <a:p>
            <a:pPr lvl="1"/>
            <a:r>
              <a:rPr lang="cs-CZ" dirty="0"/>
              <a:t>Starší mládě zabije mladší: </a:t>
            </a:r>
            <a:r>
              <a:rPr lang="cs-CZ" dirty="0" err="1"/>
              <a:t>kainismus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Mládě usmrtí rodič: </a:t>
            </a:r>
            <a:r>
              <a:rPr lang="cs-CZ" dirty="0" err="1"/>
              <a:t>kronismus</a:t>
            </a:r>
            <a:r>
              <a:rPr lang="cs-CZ" dirty="0"/>
              <a:t>.</a:t>
            </a:r>
          </a:p>
          <a:p>
            <a:pPr lvl="1"/>
            <a:r>
              <a:rPr lang="cs-CZ" b="1" dirty="0"/>
              <a:t>Nitroděložní</a:t>
            </a:r>
            <a:r>
              <a:rPr lang="cs-CZ" dirty="0"/>
              <a:t> (u některých žraloků).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61E20064-A4B7-4A1A-8E8C-0682F727C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87" y="4636804"/>
            <a:ext cx="2483768" cy="180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734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Vztahy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Konkurence.</a:t>
            </a:r>
          </a:p>
          <a:p>
            <a:pPr lvl="1"/>
            <a:r>
              <a:rPr lang="cs-CZ" dirty="0"/>
              <a:t>Kanibalismus (i požírání samečků po páření).</a:t>
            </a:r>
          </a:p>
          <a:p>
            <a:pPr lvl="1"/>
            <a:r>
              <a:rPr lang="cs-CZ" dirty="0"/>
              <a:t>Starší mládě zabije mladší: </a:t>
            </a:r>
            <a:r>
              <a:rPr lang="cs-CZ" dirty="0" err="1"/>
              <a:t>kainismus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Mládě usmrtí rodič: </a:t>
            </a:r>
            <a:r>
              <a:rPr lang="cs-CZ" dirty="0" err="1"/>
              <a:t>kronismus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Nitroděložní (u některých žraloků).</a:t>
            </a:r>
          </a:p>
          <a:p>
            <a:pPr lvl="1"/>
            <a:r>
              <a:rPr lang="cs-CZ" b="1" dirty="0" err="1"/>
              <a:t>Autofagie</a:t>
            </a:r>
            <a:r>
              <a:rPr lang="cs-CZ" dirty="0"/>
              <a:t> (pojídání sebe sama).</a:t>
            </a:r>
          </a:p>
        </p:txBody>
      </p:sp>
    </p:spTree>
    <p:extLst>
      <p:ext uri="{BB962C8B-B14F-4D97-AF65-F5344CB8AC3E}">
        <p14:creationId xmlns:p14="http://schemas.microsoft.com/office/powerpoint/2010/main" val="39441720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Metapopulace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Soubor populací </a:t>
            </a:r>
            <a:r>
              <a:rPr lang="cs-CZ" dirty="0"/>
              <a:t>na vymezeném území.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3E11623-7F8E-46F7-ADF0-C38D2E831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090" y="3446855"/>
            <a:ext cx="4077428" cy="294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195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Metapopulace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Soubor populací na vymezeném území.</a:t>
            </a:r>
          </a:p>
          <a:p>
            <a:r>
              <a:rPr lang="cs-CZ" dirty="0"/>
              <a:t>Jsou </a:t>
            </a:r>
            <a:r>
              <a:rPr lang="cs-CZ" b="1" dirty="0"/>
              <a:t>propojené</a:t>
            </a:r>
            <a:r>
              <a:rPr lang="cs-CZ" dirty="0"/>
              <a:t>, jedinci mohou mezi nimi </a:t>
            </a:r>
            <a:r>
              <a:rPr lang="cs-CZ" b="1" dirty="0"/>
              <a:t>migrovat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3E11623-7F8E-46F7-ADF0-C38D2E831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090" y="3446855"/>
            <a:ext cx="4077428" cy="294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54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sčítat?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Jedinec </a:t>
            </a:r>
            <a:r>
              <a:rPr lang="cs-CZ" b="1" dirty="0"/>
              <a:t>unitární</a:t>
            </a:r>
            <a:r>
              <a:rPr lang="cs-CZ" dirty="0"/>
              <a:t> (ukončený vývoj).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 descr="Obsah obrázku stůl, vsedě, malé, staré&#10;&#10;Popis byl vytvořen automaticky">
            <a:extLst>
              <a:ext uri="{FF2B5EF4-FFF2-40B4-BE49-F238E27FC236}">
                <a16:creationId xmlns:a16="http://schemas.microsoft.com/office/drawing/2014/main" id="{6DC4515D-1C4A-4D99-9DC6-942DD6EE9F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21928"/>
            <a:ext cx="2347198" cy="170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781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Čas na Vaše otázky…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EAC4B5A3-6CB2-4052-BE86-F101CA0A94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64" y="2060848"/>
            <a:ext cx="5292080" cy="38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697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Děkuji za pozornost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A63329D-7CA1-429C-BE0E-9D879D9B49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48" y="1988840"/>
            <a:ext cx="5580112" cy="405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1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sčítat?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Jedinec unitární (ukončený vývoj).</a:t>
            </a:r>
          </a:p>
          <a:p>
            <a:pPr lvl="1"/>
            <a:r>
              <a:rPr lang="cs-CZ" dirty="0"/>
              <a:t>člověk, sýkora či pes…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…hormonální poruchy.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 descr="Obsah obrázku stůl, vsedě, malé, staré&#10;&#10;Popis byl vytvořen automaticky">
            <a:extLst>
              <a:ext uri="{FF2B5EF4-FFF2-40B4-BE49-F238E27FC236}">
                <a16:creationId xmlns:a16="http://schemas.microsoft.com/office/drawing/2014/main" id="{6DC4515D-1C4A-4D99-9DC6-942DD6EE9F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21928"/>
            <a:ext cx="2347198" cy="170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7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sčítat?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Jedinec unitární (ukončený vývoj).</a:t>
            </a:r>
          </a:p>
          <a:p>
            <a:pPr lvl="1"/>
            <a:r>
              <a:rPr lang="cs-CZ" dirty="0"/>
              <a:t>člověk, sýkora či pes…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…hormonální poruchy.</a:t>
            </a:r>
          </a:p>
          <a:p>
            <a:r>
              <a:rPr lang="cs-CZ" dirty="0"/>
              <a:t>Jedinec </a:t>
            </a:r>
            <a:r>
              <a:rPr lang="cs-CZ" b="1" dirty="0"/>
              <a:t>modulární</a:t>
            </a:r>
            <a:r>
              <a:rPr lang="cs-CZ" dirty="0"/>
              <a:t> (neustále se zvětšuje).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 descr="Obsah obrázku stůl, vsedě, malé, staré&#10;&#10;Popis byl vytvořen automaticky">
            <a:extLst>
              <a:ext uri="{FF2B5EF4-FFF2-40B4-BE49-F238E27FC236}">
                <a16:creationId xmlns:a16="http://schemas.microsoft.com/office/drawing/2014/main" id="{6DC4515D-1C4A-4D99-9DC6-942DD6EE9F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21928"/>
            <a:ext cx="2347198" cy="170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24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sčítat?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Jedinec unitární (ukončený vývoj).</a:t>
            </a:r>
          </a:p>
          <a:p>
            <a:pPr lvl="1"/>
            <a:r>
              <a:rPr lang="cs-CZ" dirty="0"/>
              <a:t>člověk, sýkora či pes…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…hormonální poruchy.</a:t>
            </a:r>
          </a:p>
          <a:p>
            <a:r>
              <a:rPr lang="cs-CZ" dirty="0"/>
              <a:t>Jedinec modulární (neustále se zvětšuje).</a:t>
            </a:r>
          </a:p>
          <a:p>
            <a:pPr lvl="1"/>
            <a:r>
              <a:rPr lang="cs-CZ" dirty="0"/>
              <a:t>lípa, houbovec nebo korál…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většinou se aktivně nepohybují.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 descr="Obsah obrázku stůl, vsedě, malé, staré&#10;&#10;Popis byl vytvořen automaticky">
            <a:extLst>
              <a:ext uri="{FF2B5EF4-FFF2-40B4-BE49-F238E27FC236}">
                <a16:creationId xmlns:a16="http://schemas.microsoft.com/office/drawing/2014/main" id="{6DC4515D-1C4A-4D99-9DC6-942DD6EE9F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21928"/>
            <a:ext cx="2347198" cy="170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76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pl-PL" dirty="0"/>
              <a:t>V roce 2017 bylo na Zemi 7,53 miliard lidí.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Obrázek 12" descr="Obsah obrázku podepsat, stojící&#10;&#10;Popis byl vytvořen automaticky">
            <a:extLst>
              <a:ext uri="{FF2B5EF4-FFF2-40B4-BE49-F238E27FC236}">
                <a16:creationId xmlns:a16="http://schemas.microsoft.com/office/drawing/2014/main" id="{77D4C4A2-DE98-4214-BA95-58DE38CE97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29" y="3222584"/>
            <a:ext cx="4423483" cy="321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28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Populace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Tygrů žije ve volné přírodě mezi 3402 a 5140 dospělými jedinci (Tygři ročně zabijí šedesát až sto lidí).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 descr="Obsah obrázku podepsat, stojící&#10;&#10;Popis byl vytvořen automaticky">
            <a:extLst>
              <a:ext uri="{FF2B5EF4-FFF2-40B4-BE49-F238E27FC236}">
                <a16:creationId xmlns:a16="http://schemas.microsoft.com/office/drawing/2014/main" id="{230FC46E-8CE0-445F-8AFA-35D1C1EF85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29" y="3222584"/>
            <a:ext cx="4423483" cy="321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1477"/>
      </p:ext>
    </p:extLst>
  </p:cSld>
  <p:clrMapOvr>
    <a:masterClrMapping/>
  </p:clrMapOvr>
</p:sld>
</file>

<file path=ppt/theme/theme1.xml><?xml version="1.0" encoding="utf-8"?>
<a:theme xmlns:a="http://schemas.openxmlformats.org/drawingml/2006/main" name="FLD_A3_CZ">
  <a:themeElements>
    <a:clrScheme name="Vlastní 2">
      <a:dk1>
        <a:srgbClr val="4B9846"/>
      </a:dk1>
      <a:lt1>
        <a:sysClr val="window" lastClr="FFFFFF"/>
      </a:lt1>
      <a:dk2>
        <a:srgbClr val="008000"/>
      </a:dk2>
      <a:lt2>
        <a:srgbClr val="EEECE1"/>
      </a:lt2>
      <a:accent1>
        <a:srgbClr val="669900"/>
      </a:accent1>
      <a:accent2>
        <a:srgbClr val="7AAF71"/>
      </a:accent2>
      <a:accent3>
        <a:srgbClr val="9BBB59"/>
      </a:accent3>
      <a:accent4>
        <a:srgbClr val="CFFF70"/>
      </a:accent4>
      <a:accent5>
        <a:srgbClr val="6DC44E"/>
      </a:accent5>
      <a:accent6>
        <a:srgbClr val="9CD86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bsahové stránky">
  <a:themeElements>
    <a:clrScheme name="Vlastní 1">
      <a:dk1>
        <a:srgbClr val="000000"/>
      </a:dk1>
      <a:lt1>
        <a:sysClr val="window" lastClr="FFFFFF"/>
      </a:lt1>
      <a:dk2>
        <a:srgbClr val="008000"/>
      </a:dk2>
      <a:lt2>
        <a:srgbClr val="EEECE1"/>
      </a:lt2>
      <a:accent1>
        <a:srgbClr val="669900"/>
      </a:accent1>
      <a:accent2>
        <a:srgbClr val="7AAF71"/>
      </a:accent2>
      <a:accent3>
        <a:srgbClr val="9BBB59"/>
      </a:accent3>
      <a:accent4>
        <a:srgbClr val="CFFF70"/>
      </a:accent4>
      <a:accent5>
        <a:srgbClr val="6DC44E"/>
      </a:accent5>
      <a:accent6>
        <a:srgbClr val="9CD86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FLD_A3_CZ</Template>
  <TotalTime>2477</TotalTime>
  <Words>858</Words>
  <Application>Microsoft Office PowerPoint</Application>
  <PresentationFormat>Předvádění na obrazovce (4:3)</PresentationFormat>
  <Paragraphs>228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41</vt:i4>
      </vt:variant>
    </vt:vector>
  </HeadingPairs>
  <TitlesOfParts>
    <vt:vector size="45" baseType="lpstr">
      <vt:lpstr>Arial</vt:lpstr>
      <vt:lpstr>Calibri</vt:lpstr>
      <vt:lpstr>FLD_A3_CZ</vt:lpstr>
      <vt:lpstr>Obsahové stránky</vt:lpstr>
      <vt:lpstr>Ekologie</vt:lpstr>
      <vt:lpstr>Úvod</vt:lpstr>
      <vt:lpstr>Úvod</vt:lpstr>
      <vt:lpstr>Co sčítat?</vt:lpstr>
      <vt:lpstr>Co sčítat?</vt:lpstr>
      <vt:lpstr>Co sčítat?</vt:lpstr>
      <vt:lpstr>Co sčítat?</vt:lpstr>
      <vt:lpstr>Příklady</vt:lpstr>
      <vt:lpstr>Příklady</vt:lpstr>
      <vt:lpstr>Příklady</vt:lpstr>
      <vt:lpstr>Velikost</vt:lpstr>
      <vt:lpstr>Velikost</vt:lpstr>
      <vt:lpstr>Velikost</vt:lpstr>
      <vt:lpstr>Hustota</vt:lpstr>
      <vt:lpstr>Hustota</vt:lpstr>
      <vt:lpstr>Pohyb</vt:lpstr>
      <vt:lpstr>Pohyb</vt:lpstr>
      <vt:lpstr>Pohyb</vt:lpstr>
      <vt:lpstr>Pohyb</vt:lpstr>
      <vt:lpstr>Věkové složení</vt:lpstr>
      <vt:lpstr>Věkové složení</vt:lpstr>
      <vt:lpstr>Růst</vt:lpstr>
      <vt:lpstr>Růst</vt:lpstr>
      <vt:lpstr>Růst</vt:lpstr>
      <vt:lpstr>Růst</vt:lpstr>
      <vt:lpstr>Růst</vt:lpstr>
      <vt:lpstr>Růst</vt:lpstr>
      <vt:lpstr>Prostor</vt:lpstr>
      <vt:lpstr>Vztahy</vt:lpstr>
      <vt:lpstr>Vztahy</vt:lpstr>
      <vt:lpstr>Vztahy</vt:lpstr>
      <vt:lpstr>Vztahy</vt:lpstr>
      <vt:lpstr>Vztahy</vt:lpstr>
      <vt:lpstr>Vztahy</vt:lpstr>
      <vt:lpstr>Vztahy</vt:lpstr>
      <vt:lpstr>Vztahy</vt:lpstr>
      <vt:lpstr>Vztahy</vt:lpstr>
      <vt:lpstr>Metapopulace</vt:lpstr>
      <vt:lpstr>Metapopulace</vt:lpstr>
      <vt:lpstr>Čas na Vaše otázky…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Horak</dc:creator>
  <cp:lastModifiedBy>Jakub Horak</cp:lastModifiedBy>
  <cp:revision>175</cp:revision>
  <dcterms:created xsi:type="dcterms:W3CDTF">2015-03-03T10:04:36Z</dcterms:created>
  <dcterms:modified xsi:type="dcterms:W3CDTF">2020-10-19T07:45:12Z</dcterms:modified>
</cp:coreProperties>
</file>