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22" r:id="rId5"/>
    <p:sldId id="407" r:id="rId6"/>
    <p:sldId id="455" r:id="rId7"/>
    <p:sldId id="424" r:id="rId8"/>
    <p:sldId id="456" r:id="rId9"/>
    <p:sldId id="457" r:id="rId10"/>
    <p:sldId id="458" r:id="rId11"/>
    <p:sldId id="459" r:id="rId12"/>
    <p:sldId id="425" r:id="rId13"/>
    <p:sldId id="460" r:id="rId14"/>
    <p:sldId id="413" r:id="rId15"/>
    <p:sldId id="461" r:id="rId16"/>
    <p:sldId id="462" r:id="rId17"/>
    <p:sldId id="463" r:id="rId18"/>
    <p:sldId id="464" r:id="rId19"/>
    <p:sldId id="423" r:id="rId20"/>
    <p:sldId id="465" r:id="rId21"/>
    <p:sldId id="426" r:id="rId22"/>
    <p:sldId id="466" r:id="rId23"/>
    <p:sldId id="467" r:id="rId24"/>
    <p:sldId id="468" r:id="rId25"/>
    <p:sldId id="469" r:id="rId26"/>
    <p:sldId id="470" r:id="rId27"/>
    <p:sldId id="453" r:id="rId28"/>
    <p:sldId id="471" r:id="rId29"/>
    <p:sldId id="472" r:id="rId30"/>
    <p:sldId id="473" r:id="rId31"/>
    <p:sldId id="452" r:id="rId32"/>
    <p:sldId id="474" r:id="rId33"/>
    <p:sldId id="427" r:id="rId34"/>
    <p:sldId id="475" r:id="rId35"/>
    <p:sldId id="476" r:id="rId36"/>
    <p:sldId id="365" r:id="rId37"/>
    <p:sldId id="477" r:id="rId38"/>
    <p:sldId id="478" r:id="rId39"/>
    <p:sldId id="479" r:id="rId40"/>
    <p:sldId id="454" r:id="rId41"/>
    <p:sldId id="480" r:id="rId42"/>
    <p:sldId id="481" r:id="rId43"/>
    <p:sldId id="482" r:id="rId44"/>
    <p:sldId id="428" r:id="rId45"/>
    <p:sldId id="429" r:id="rId46"/>
    <p:sldId id="484" r:id="rId47"/>
    <p:sldId id="485" r:id="rId48"/>
    <p:sldId id="486" r:id="rId49"/>
    <p:sldId id="451" r:id="rId50"/>
    <p:sldId id="278" r:id="rId51"/>
    <p:sldId id="286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222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Společenstva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  <p:pic>
        <p:nvPicPr>
          <p:cNvPr id="8" name="Obrázek 7" descr="Obsah obrázku pták, stojící&#10;&#10;Popis byl vytvořen automaticky">
            <a:extLst>
              <a:ext uri="{FF2B5EF4-FFF2-40B4-BE49-F238E27FC236}">
                <a16:creationId xmlns:a16="http://schemas.microsoft.com/office/drawing/2014/main" id="{8BFE7AB5-6232-4CF9-8E2A-C91023B8C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1700808"/>
            <a:ext cx="4248472" cy="3089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dirty="0"/>
              <a:t>Producent (tráva)-spásač (kráva).</a:t>
            </a:r>
          </a:p>
          <a:p>
            <a:pPr lvl="1"/>
            <a:r>
              <a:rPr lang="cs-CZ" dirty="0"/>
              <a:t>Je sežrána?: predátor (vlk).</a:t>
            </a:r>
          </a:p>
          <a:p>
            <a:pPr lvl="1"/>
            <a:r>
              <a:rPr lang="cs-CZ" dirty="0"/>
              <a:t>Chcípne?: rozkladač (hrobařík).</a:t>
            </a:r>
          </a:p>
          <a:p>
            <a:pPr lvl="1"/>
            <a:r>
              <a:rPr lang="cs-CZ" dirty="0"/>
              <a:t>Chcípe pozvolna?: </a:t>
            </a:r>
            <a:r>
              <a:rPr lang="cs-CZ" b="1" dirty="0"/>
              <a:t>parazitoid</a:t>
            </a:r>
            <a:r>
              <a:rPr lang="cs-CZ" dirty="0"/>
              <a:t> (motolice).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Fytofág, zoofág, </a:t>
            </a:r>
            <a:r>
              <a:rPr lang="cs-CZ" b="1" dirty="0" err="1"/>
              <a:t>mykofág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fungivor</a:t>
            </a:r>
            <a:r>
              <a:rPr lang="cs-CZ" dirty="0"/>
              <a:t>), </a:t>
            </a:r>
            <a:r>
              <a:rPr lang="cs-CZ" b="1" dirty="0"/>
              <a:t>bakteriofág, saprofág</a:t>
            </a:r>
            <a:r>
              <a:rPr lang="cs-CZ" dirty="0"/>
              <a:t>... </a:t>
            </a:r>
            <a:r>
              <a:rPr lang="cs-CZ" dirty="0" err="1"/>
              <a:t>pantofág</a:t>
            </a:r>
            <a:r>
              <a:rPr lang="cs-CZ" dirty="0"/>
              <a:t>, všežravec.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7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Fytofág, zoofág, </a:t>
            </a:r>
            <a:r>
              <a:rPr lang="cs-CZ" dirty="0" err="1"/>
              <a:t>mykofág</a:t>
            </a:r>
            <a:r>
              <a:rPr lang="cs-CZ" dirty="0"/>
              <a:t> (</a:t>
            </a:r>
            <a:r>
              <a:rPr lang="cs-CZ" dirty="0" err="1"/>
              <a:t>fungivor</a:t>
            </a:r>
            <a:r>
              <a:rPr lang="cs-CZ" dirty="0"/>
              <a:t>), bakteriofág, saprofág... všežravec.</a:t>
            </a:r>
          </a:p>
          <a:p>
            <a:r>
              <a:rPr lang="cs-CZ" dirty="0"/>
              <a:t>Dále dělení do: </a:t>
            </a:r>
            <a:r>
              <a:rPr lang="cs-CZ" b="1" dirty="0" err="1"/>
              <a:t>Monofág</a:t>
            </a:r>
            <a:r>
              <a:rPr lang="cs-CZ" b="1" dirty="0"/>
              <a:t>, </a:t>
            </a:r>
            <a:r>
              <a:rPr lang="cs-CZ" b="1" dirty="0" err="1"/>
              <a:t>oligofág</a:t>
            </a:r>
            <a:r>
              <a:rPr lang="cs-CZ" b="1" dirty="0"/>
              <a:t>, </a:t>
            </a:r>
            <a:r>
              <a:rPr lang="cs-CZ" b="1" dirty="0" err="1"/>
              <a:t>polyfág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3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b="1" dirty="0"/>
              <a:t>Potrava</a:t>
            </a:r>
            <a:r>
              <a:rPr lang="pl-PL" dirty="0"/>
              <a:t> slouží hlavně jako zdroj </a:t>
            </a:r>
            <a:r>
              <a:rPr lang="pl-PL" b="1" dirty="0"/>
              <a:t>energie</a:t>
            </a:r>
            <a:r>
              <a:rPr lang="pl-PL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3264C37-6079-4F33-B1CC-CB904BF2D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86" y="2610563"/>
            <a:ext cx="5264435" cy="38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b="1" dirty="0"/>
              <a:t>Energie</a:t>
            </a:r>
            <a:r>
              <a:rPr lang="pl-PL" dirty="0"/>
              <a:t> nikam z naší planety </a:t>
            </a:r>
            <a:r>
              <a:rPr lang="pl-PL" b="1" dirty="0"/>
              <a:t>nemizí</a:t>
            </a:r>
            <a:r>
              <a:rPr lang="pl-PL" dirty="0"/>
              <a:t>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dirty="0"/>
              <a:t>Energie nikam z naší planety nemizí.</a:t>
            </a:r>
          </a:p>
          <a:p>
            <a:r>
              <a:rPr lang="pt-BR" dirty="0"/>
              <a:t>Pouze se </a:t>
            </a:r>
            <a:r>
              <a:rPr lang="pt-BR" b="1" dirty="0"/>
              <a:t>přemění</a:t>
            </a:r>
            <a:r>
              <a:rPr lang="pt-BR" dirty="0"/>
              <a:t> na </a:t>
            </a:r>
            <a:r>
              <a:rPr lang="pt-BR" b="1" dirty="0"/>
              <a:t>jinou</a:t>
            </a:r>
            <a:r>
              <a:rPr lang="cs-CZ" dirty="0"/>
              <a:t> (např. teplo).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dirty="0"/>
              <a:t>Energie nikam z naší planety nemizí.</a:t>
            </a:r>
          </a:p>
          <a:p>
            <a:r>
              <a:rPr lang="pt-BR" dirty="0"/>
              <a:t>Pouze se přemění na jinou</a:t>
            </a:r>
            <a:r>
              <a:rPr lang="cs-CZ" dirty="0"/>
              <a:t> (např. teplo).</a:t>
            </a:r>
          </a:p>
          <a:p>
            <a:r>
              <a:rPr lang="cs-CZ" b="1" dirty="0"/>
              <a:t>Nejvyšší kapacitu </a:t>
            </a:r>
            <a:r>
              <a:rPr lang="cs-CZ" dirty="0"/>
              <a:t>mají </a:t>
            </a:r>
            <a:r>
              <a:rPr lang="cs-CZ" b="1" dirty="0"/>
              <a:t>producenti</a:t>
            </a:r>
            <a:r>
              <a:rPr lang="cs-CZ" dirty="0"/>
              <a:t>, pak klesá.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dirty="0"/>
              <a:t>Energie nikam z naší planety nemizí.</a:t>
            </a:r>
          </a:p>
          <a:p>
            <a:r>
              <a:rPr lang="pt-BR" dirty="0"/>
              <a:t>Pouze se přemění na jinou</a:t>
            </a:r>
            <a:r>
              <a:rPr lang="cs-CZ" dirty="0"/>
              <a:t> (např. teplo).</a:t>
            </a:r>
          </a:p>
          <a:p>
            <a:r>
              <a:rPr lang="cs-CZ" dirty="0"/>
              <a:t>Nejvyšší kapacitu mají producenti, pak klesá.</a:t>
            </a:r>
          </a:p>
          <a:p>
            <a:r>
              <a:rPr lang="cs-CZ" b="1" dirty="0"/>
              <a:t>Rostliny jako producenti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poutají </a:t>
            </a:r>
            <a:r>
              <a:rPr lang="cs-CZ" b="1" dirty="0"/>
              <a:t>nejvíce energie,</a:t>
            </a:r>
            <a:endParaRPr lang="cs-CZ" dirty="0"/>
          </a:p>
          <a:p>
            <a:pPr lvl="1"/>
            <a:r>
              <a:rPr lang="cs-CZ" b="1" dirty="0"/>
              <a:t>nejvíc jedinců,</a:t>
            </a:r>
            <a:endParaRPr lang="cs-CZ" dirty="0"/>
          </a:p>
          <a:p>
            <a:pPr lvl="1"/>
            <a:r>
              <a:rPr lang="cs-CZ" b="1" dirty="0"/>
              <a:t>nejvíc biomasy,</a:t>
            </a:r>
            <a:endParaRPr lang="cs-CZ" dirty="0"/>
          </a:p>
          <a:p>
            <a:pPr lvl="1"/>
            <a:r>
              <a:rPr lang="cs-CZ" dirty="0"/>
              <a:t>často </a:t>
            </a:r>
            <a:r>
              <a:rPr lang="cs-CZ" b="1" dirty="0"/>
              <a:t>největší</a:t>
            </a:r>
            <a:r>
              <a:rPr lang="cs-CZ" dirty="0"/>
              <a:t> </a:t>
            </a:r>
            <a:r>
              <a:rPr lang="cs-CZ" b="1" dirty="0"/>
              <a:t>počet druhů</a:t>
            </a:r>
            <a:r>
              <a:rPr lang="cs-CZ" dirty="0"/>
              <a:t>. 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 těla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 rostoucí </a:t>
            </a:r>
            <a:r>
              <a:rPr lang="cs-CZ" b="1" dirty="0"/>
              <a:t>velikostí těla </a:t>
            </a:r>
            <a:r>
              <a:rPr lang="cs-CZ" dirty="0"/>
              <a:t>organismu zpravidla </a:t>
            </a:r>
            <a:r>
              <a:rPr lang="cs-CZ" b="1" dirty="0"/>
              <a:t>roste</a:t>
            </a:r>
            <a:r>
              <a:rPr lang="cs-CZ" dirty="0"/>
              <a:t> </a:t>
            </a:r>
            <a:r>
              <a:rPr lang="cs-CZ" b="1" dirty="0"/>
              <a:t>spotřeba energie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5E6C70C2-437E-40BA-92D0-CBF881C71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2969430"/>
            <a:ext cx="4572000" cy="3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 těla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 rostoucí velikostí těla organismu zpravidla roste spotřeba energie.</a:t>
            </a:r>
          </a:p>
          <a:p>
            <a:r>
              <a:rPr lang="cs-CZ" b="1" dirty="0"/>
              <a:t>Menších</a:t>
            </a:r>
            <a:r>
              <a:rPr lang="cs-CZ" dirty="0"/>
              <a:t> je na Zemi mnohem </a:t>
            </a:r>
            <a:r>
              <a:rPr lang="cs-CZ" b="1" dirty="0"/>
              <a:t>více</a:t>
            </a:r>
            <a:r>
              <a:rPr lang="cs-CZ" dirty="0"/>
              <a:t> než velkých.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letící&#10;&#10;Popis byl vytvořen automaticky">
            <a:extLst>
              <a:ext uri="{FF2B5EF4-FFF2-40B4-BE49-F238E27FC236}">
                <a16:creationId xmlns:a16="http://schemas.microsoft.com/office/drawing/2014/main" id="{CDA53BE4-0B02-4832-B80B-079AAAFBA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28" y="3576878"/>
            <a:ext cx="3779743" cy="27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Ekologie </a:t>
            </a:r>
            <a:r>
              <a:rPr lang="cs-CZ" b="1" dirty="0"/>
              <a:t>společenstev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B71373-31FC-451E-9642-E4DD306CD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92" y="2636912"/>
            <a:ext cx="4788024" cy="34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Druhové bohatství </a:t>
            </a:r>
            <a:r>
              <a:rPr lang="cs-CZ" dirty="0"/>
              <a:t>(biodiverzita).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1A062C-0FA2-46F4-B7E6-A98A537A8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717032"/>
            <a:ext cx="2492324" cy="18122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D4ECD1-32B1-41B4-A586-EB98E4BEE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23" y="3717032"/>
            <a:ext cx="2492324" cy="18122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5552B74-43C3-4C73-A023-ED9E71D75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6" y="3717032"/>
            <a:ext cx="2492324" cy="18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b="1" dirty="0"/>
              <a:t>Početnost</a:t>
            </a:r>
            <a:r>
              <a:rPr lang="cs-CZ" dirty="0"/>
              <a:t> (= abundance).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9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b="1" dirty="0"/>
              <a:t>Biomasa</a:t>
            </a:r>
            <a:r>
              <a:rPr lang="cs-CZ" dirty="0"/>
              <a:t> (funkční ekologie).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Objem, váha, délka…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dirty="0"/>
              <a:t>Biomasa (funkční ekologie).</a:t>
            </a:r>
          </a:p>
          <a:p>
            <a:pPr lvl="1"/>
            <a:r>
              <a:rPr lang="cs-CZ" dirty="0"/>
              <a:t>Objem, váha, délka…</a:t>
            </a:r>
          </a:p>
          <a:p>
            <a:r>
              <a:rPr lang="cs-CZ" b="1" dirty="0"/>
              <a:t>Diverzita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Shannon, Simpson index…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dirty="0"/>
              <a:t>Biomasa (funkční ekologie).</a:t>
            </a:r>
          </a:p>
          <a:p>
            <a:pPr lvl="1"/>
            <a:r>
              <a:rPr lang="cs-CZ" dirty="0"/>
              <a:t>Objem, váha, délka…</a:t>
            </a:r>
          </a:p>
          <a:p>
            <a:r>
              <a:rPr lang="cs-CZ" dirty="0"/>
              <a:t>Diverzita.</a:t>
            </a:r>
          </a:p>
          <a:p>
            <a:pPr lvl="1"/>
            <a:r>
              <a:rPr lang="cs-CZ" dirty="0"/>
              <a:t>Shannon, Simpson index…</a:t>
            </a:r>
          </a:p>
          <a:p>
            <a:r>
              <a:rPr lang="cs-CZ" b="1" dirty="0"/>
              <a:t>Vzácnost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Fisherova</a:t>
            </a:r>
            <a:r>
              <a:rPr lang="cs-CZ" dirty="0"/>
              <a:t> alfa, počet obsazených kvadrátů…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dirty="0"/>
              <a:t>Biomasa (funkční ekologie).</a:t>
            </a:r>
          </a:p>
          <a:p>
            <a:pPr lvl="1"/>
            <a:r>
              <a:rPr lang="cs-CZ" dirty="0"/>
              <a:t>Objem, váha, délka…</a:t>
            </a:r>
          </a:p>
          <a:p>
            <a:r>
              <a:rPr lang="cs-CZ" dirty="0"/>
              <a:t>Diverzita.</a:t>
            </a:r>
          </a:p>
          <a:p>
            <a:pPr lvl="1"/>
            <a:r>
              <a:rPr lang="cs-CZ" dirty="0"/>
              <a:t>Shannon, Simpson index…</a:t>
            </a:r>
          </a:p>
          <a:p>
            <a:r>
              <a:rPr lang="cs-CZ" dirty="0"/>
              <a:t>Vzácnost.</a:t>
            </a:r>
          </a:p>
          <a:p>
            <a:pPr lvl="1"/>
            <a:r>
              <a:rPr lang="cs-CZ" dirty="0" err="1"/>
              <a:t>Fisherova</a:t>
            </a:r>
            <a:r>
              <a:rPr lang="cs-CZ" dirty="0"/>
              <a:t> alfa, počet obsazených kvadrátů…</a:t>
            </a:r>
          </a:p>
          <a:p>
            <a:r>
              <a:rPr lang="cs-CZ" b="1" dirty="0"/>
              <a:t>Ohroženost</a:t>
            </a:r>
            <a:r>
              <a:rPr lang="cs-CZ" dirty="0"/>
              <a:t> (ochranářská biologie).</a:t>
            </a:r>
          </a:p>
          <a:p>
            <a:pPr lvl="1"/>
            <a:r>
              <a:rPr lang="cs-CZ" dirty="0"/>
              <a:t>Index červeného seznamu.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Alfa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8204AE-6EEC-4EF8-9EB4-F2F582F00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0" y="3356992"/>
            <a:ext cx="3563888" cy="2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Alfa diverzita.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r>
              <a:rPr lang="cs-CZ" b="1" dirty="0"/>
              <a:t>Beta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Změna v druhovém složení mezi stanovišti. 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FFA3BA-73A1-4095-880B-D6045DA0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37674"/>
            <a:ext cx="3011962" cy="21900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16D280-3985-41F6-AB5F-AE2C46931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98" y="4252746"/>
            <a:ext cx="3011962" cy="21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Alfa diverzita.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r>
              <a:rPr lang="cs-CZ" dirty="0"/>
              <a:t>Beta diverzita.</a:t>
            </a:r>
          </a:p>
          <a:p>
            <a:pPr lvl="1"/>
            <a:r>
              <a:rPr lang="cs-CZ" dirty="0"/>
              <a:t>Změna v druhovém složení mezi stanovišti. </a:t>
            </a:r>
          </a:p>
          <a:p>
            <a:r>
              <a:rPr lang="cs-CZ" b="1" dirty="0" err="1"/>
              <a:t>Gamma</a:t>
            </a:r>
            <a:r>
              <a:rPr lang="cs-CZ" b="1" dirty="0"/>
              <a:t>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Alfa-diverzita na velké škále. Úplná druhová bohatost velkých geografických celků.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47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Alfa diverzita.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r>
              <a:rPr lang="cs-CZ" dirty="0"/>
              <a:t>Beta diverzita.</a:t>
            </a:r>
          </a:p>
          <a:p>
            <a:pPr lvl="1"/>
            <a:r>
              <a:rPr lang="cs-CZ" dirty="0"/>
              <a:t>Změna v druhovém složení mezi stanovišti. </a:t>
            </a:r>
          </a:p>
          <a:p>
            <a:r>
              <a:rPr lang="cs-CZ" dirty="0" err="1"/>
              <a:t>Gamma</a:t>
            </a:r>
            <a:r>
              <a:rPr lang="cs-CZ" dirty="0"/>
              <a:t> diverzita.</a:t>
            </a:r>
          </a:p>
          <a:p>
            <a:pPr lvl="1"/>
            <a:r>
              <a:rPr lang="cs-CZ" dirty="0"/>
              <a:t>Alfa-diverzita na velké škále. Úplná druhová bohatost velkých geografických celků.</a:t>
            </a:r>
          </a:p>
          <a:p>
            <a:r>
              <a:rPr lang="cs-CZ" dirty="0"/>
              <a:t>…</a:t>
            </a:r>
          </a:p>
          <a:p>
            <a:r>
              <a:rPr lang="cs-CZ" b="1" dirty="0"/>
              <a:t>Zeta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Změny v počtu sdílených druhů mezi stanovišti.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Ekologie společenstev.</a:t>
            </a:r>
          </a:p>
          <a:p>
            <a:r>
              <a:rPr lang="cs-CZ" b="1" dirty="0"/>
              <a:t>Společenstvo </a:t>
            </a:r>
            <a:r>
              <a:rPr lang="cs-CZ" dirty="0"/>
              <a:t>je:</a:t>
            </a:r>
          </a:p>
          <a:p>
            <a:pPr lvl="1"/>
            <a:r>
              <a:rPr lang="cs-CZ" dirty="0"/>
              <a:t>Soubor</a:t>
            </a:r>
            <a:r>
              <a:rPr lang="cs-CZ" b="1" dirty="0"/>
              <a:t> populací </a:t>
            </a:r>
            <a:r>
              <a:rPr lang="cs-CZ" dirty="0"/>
              <a:t>všech druhů.</a:t>
            </a:r>
          </a:p>
          <a:p>
            <a:pPr lvl="1"/>
            <a:r>
              <a:rPr lang="cs-CZ" dirty="0"/>
              <a:t>v určitém </a:t>
            </a:r>
            <a:r>
              <a:rPr lang="cs-CZ" b="1" dirty="0"/>
              <a:t>čase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na vymezeném </a:t>
            </a:r>
            <a:r>
              <a:rPr lang="cs-CZ" b="1" dirty="0"/>
              <a:t>místě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Hutchinsonův</a:t>
            </a:r>
            <a:r>
              <a:rPr lang="cs-CZ" dirty="0"/>
              <a:t> nedostatek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U značného </a:t>
            </a:r>
            <a:r>
              <a:rPr lang="cs-CZ" b="1" dirty="0"/>
              <a:t>množství druhů </a:t>
            </a:r>
            <a:r>
              <a:rPr lang="cs-CZ" dirty="0"/>
              <a:t>vůbec </a:t>
            </a:r>
            <a:r>
              <a:rPr lang="cs-CZ" b="1" dirty="0"/>
              <a:t>neznáme</a:t>
            </a:r>
            <a:r>
              <a:rPr lang="cs-CZ" dirty="0"/>
              <a:t> jejich </a:t>
            </a:r>
            <a:r>
              <a:rPr lang="cs-CZ" b="1" dirty="0"/>
              <a:t>způsob života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793AABB-384A-4956-BAF0-C1826CC96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248941"/>
            <a:ext cx="4392488" cy="3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6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Hutchinsonův</a:t>
            </a:r>
            <a:r>
              <a:rPr lang="cs-CZ" dirty="0"/>
              <a:t> nedostatek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U značného množství druhů vůbec neznáme jejich způsob života.</a:t>
            </a:r>
          </a:p>
          <a:p>
            <a:r>
              <a:rPr lang="cs-CZ" b="1" dirty="0"/>
              <a:t>Nevíme</a:t>
            </a:r>
            <a:r>
              <a:rPr lang="cs-CZ" dirty="0"/>
              <a:t>, jak jsou druhy </a:t>
            </a:r>
            <a:r>
              <a:rPr lang="cs-CZ" b="1" dirty="0"/>
              <a:t>citlivé</a:t>
            </a:r>
            <a:r>
              <a:rPr lang="cs-CZ" dirty="0"/>
              <a:t> na </a:t>
            </a:r>
            <a:r>
              <a:rPr lang="cs-CZ" b="1" dirty="0"/>
              <a:t>změny</a:t>
            </a:r>
            <a:r>
              <a:rPr lang="cs-CZ" dirty="0"/>
              <a:t> jejich </a:t>
            </a:r>
            <a:r>
              <a:rPr lang="cs-CZ" b="1" dirty="0"/>
              <a:t>prostředí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8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Dominanty a vzácné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 společenstvech je </a:t>
            </a:r>
            <a:r>
              <a:rPr lang="cs-CZ" b="1" dirty="0"/>
              <a:t>více vzácných druhů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C54AC3-894E-427C-ABF5-2928F0AB5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2" y="2708920"/>
            <a:ext cx="4770064" cy="34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2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Dominanty a vzácné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 společenstvech je více vzácných druhů.</a:t>
            </a:r>
          </a:p>
          <a:p>
            <a:r>
              <a:rPr lang="cs-CZ" b="1" dirty="0"/>
              <a:t>Jedináčci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Značné množství druhů bude pouze v jednom jedinci.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sníh, kousek, vsedě&#10;&#10;Popis byl vytvořen automaticky">
            <a:extLst>
              <a:ext uri="{FF2B5EF4-FFF2-40B4-BE49-F238E27FC236}">
                <a16:creationId xmlns:a16="http://schemas.microsoft.com/office/drawing/2014/main" id="{E2F4B9A8-B363-47A0-819D-3496E02D4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71" y="4107805"/>
            <a:ext cx="2771800" cy="20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5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Dominanty a vzácné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 společenstvech je více vzácných druhů.</a:t>
            </a:r>
          </a:p>
          <a:p>
            <a:r>
              <a:rPr lang="cs-CZ" dirty="0"/>
              <a:t>Jedináčci.</a:t>
            </a:r>
          </a:p>
          <a:p>
            <a:pPr lvl="1"/>
            <a:r>
              <a:rPr lang="cs-CZ" dirty="0"/>
              <a:t>Značné množství druhů bude pouze v jednom jedinci.</a:t>
            </a:r>
          </a:p>
          <a:p>
            <a:r>
              <a:rPr lang="cs-CZ" b="1" dirty="0"/>
              <a:t>Turisti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Náhodný výskyt.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2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Mezidruhové</a:t>
            </a:r>
            <a:r>
              <a:rPr lang="cs-CZ" dirty="0"/>
              <a:t> vztahy (= </a:t>
            </a:r>
            <a:r>
              <a:rPr lang="cs-CZ" dirty="0" err="1"/>
              <a:t>interspecifické</a:t>
            </a:r>
            <a:r>
              <a:rPr lang="cs-CZ" dirty="0"/>
              <a:t>)</a:t>
            </a:r>
          </a:p>
        </p:txBody>
      </p:sp>
      <p:pic>
        <p:nvPicPr>
          <p:cNvPr id="8" name="Obrázek 7" descr="Obsah obrázku pták, jídlo, stojící&#10;&#10;Popis byl vytvořen automaticky">
            <a:extLst>
              <a:ext uri="{FF2B5EF4-FFF2-40B4-BE49-F238E27FC236}">
                <a16:creationId xmlns:a16="http://schemas.microsoft.com/office/drawing/2014/main" id="{6021CEEE-F6FA-4A2A-A610-71872A221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0" y="2747236"/>
            <a:ext cx="4932040" cy="35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Spolupráce</a:t>
            </a:r>
            <a:r>
              <a:rPr lang="cs-CZ" dirty="0"/>
              <a:t> (kooperace).</a:t>
            </a:r>
          </a:p>
        </p:txBody>
      </p:sp>
      <p:pic>
        <p:nvPicPr>
          <p:cNvPr id="8" name="Obrázek 7" descr="Obsah obrázku kočka&#10;&#10;Popis byl vytvořen automaticky">
            <a:extLst>
              <a:ext uri="{FF2B5EF4-FFF2-40B4-BE49-F238E27FC236}">
                <a16:creationId xmlns:a16="http://schemas.microsoft.com/office/drawing/2014/main" id="{A00E390A-B8F7-4109-A09C-CE613E422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35" y="2852936"/>
            <a:ext cx="4514271" cy="31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3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Spolupráce (kooperace).</a:t>
            </a:r>
          </a:p>
          <a:p>
            <a:r>
              <a:rPr lang="cs-CZ" b="1" dirty="0" err="1"/>
              <a:t>Neutralismus</a:t>
            </a:r>
            <a:r>
              <a:rPr lang="cs-CZ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535B54-F91D-4017-BD93-8A091C9CF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87" y="3177333"/>
            <a:ext cx="4472968" cy="32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8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Spolupráce (kooperace).</a:t>
            </a:r>
          </a:p>
          <a:p>
            <a:r>
              <a:rPr lang="cs-CZ" dirty="0" err="1"/>
              <a:t>Neutralismus</a:t>
            </a:r>
            <a:r>
              <a:rPr lang="cs-CZ" dirty="0"/>
              <a:t>.</a:t>
            </a:r>
          </a:p>
          <a:p>
            <a:r>
              <a:rPr lang="cs-CZ" b="1" dirty="0"/>
              <a:t>Konkurence</a:t>
            </a:r>
            <a:r>
              <a:rPr lang="cs-CZ" dirty="0"/>
              <a:t> (=kompetice).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83B251EF-0676-4561-86B8-2AA709B03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5" y="4054519"/>
            <a:ext cx="3086517" cy="22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Predace</a:t>
            </a:r>
            <a:r>
              <a:rPr lang="cs-CZ" dirty="0"/>
              <a:t> nebo </a:t>
            </a:r>
            <a:r>
              <a:rPr lang="cs-CZ" b="1" dirty="0"/>
              <a:t>parazitizmus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Jednostranně výhodný.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A25ADF-B179-4B1A-9EF0-5DD5F2A0F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32" y="3164189"/>
            <a:ext cx="4373936" cy="31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Botanici vs. zoologové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Botanici</a:t>
            </a:r>
            <a:r>
              <a:rPr lang="cs-CZ" dirty="0"/>
              <a:t> inklinují k vymezení jasných vegetačních jednotek (</a:t>
            </a:r>
            <a:r>
              <a:rPr lang="cs-CZ" dirty="0" err="1"/>
              <a:t>superorganismus</a:t>
            </a:r>
            <a:r>
              <a:rPr lang="cs-CZ" dirty="0"/>
              <a:t>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EEBB6C11-227F-42B3-BCF3-35B2AEF3F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93" y="4293096"/>
            <a:ext cx="2591356" cy="1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Predace nebo parazitizmus.</a:t>
            </a:r>
          </a:p>
          <a:p>
            <a:pPr lvl="1"/>
            <a:r>
              <a:rPr lang="cs-CZ" dirty="0"/>
              <a:t>Jednostranně výhodný.</a:t>
            </a:r>
          </a:p>
          <a:p>
            <a:r>
              <a:rPr lang="cs-CZ" b="1" dirty="0"/>
              <a:t>Mutualismus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Oboustranně výhodný.</a:t>
            </a:r>
          </a:p>
        </p:txBody>
      </p:sp>
      <p:pic>
        <p:nvPicPr>
          <p:cNvPr id="4" name="Obrázek 3" descr="Obsah obrázku drak, letící, lednička, košile&#10;&#10;Popis byl vytvořen automaticky">
            <a:extLst>
              <a:ext uri="{FF2B5EF4-FFF2-40B4-BE49-F238E27FC236}">
                <a16:creationId xmlns:a16="http://schemas.microsoft.com/office/drawing/2014/main" id="{CA32BBF8-85F3-4171-BC91-1D494D082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3199300" cy="23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1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Predace nebo parazitizmus.</a:t>
            </a:r>
          </a:p>
          <a:p>
            <a:pPr lvl="1"/>
            <a:r>
              <a:rPr lang="cs-CZ" dirty="0"/>
              <a:t>Jednostranně výhodný.</a:t>
            </a:r>
          </a:p>
          <a:p>
            <a:r>
              <a:rPr lang="cs-CZ" dirty="0"/>
              <a:t>Mutualismus.</a:t>
            </a:r>
          </a:p>
          <a:p>
            <a:pPr lvl="1"/>
            <a:r>
              <a:rPr lang="cs-CZ" dirty="0"/>
              <a:t>Oboustranně výhodný.</a:t>
            </a:r>
          </a:p>
          <a:p>
            <a:r>
              <a:rPr lang="cs-CZ" b="1" dirty="0" err="1"/>
              <a:t>Komenzalismus</a:t>
            </a:r>
            <a:endParaRPr lang="cs-CZ" b="1" dirty="0"/>
          </a:p>
          <a:p>
            <a:pPr lvl="1"/>
            <a:r>
              <a:rPr lang="pl-PL" dirty="0"/>
              <a:t>Jeden profit (komenzál) a druhému to je jedno.</a:t>
            </a:r>
          </a:p>
        </p:txBody>
      </p:sp>
    </p:spTree>
    <p:extLst>
      <p:ext uri="{BB962C8B-B14F-4D97-AF65-F5344CB8AC3E}">
        <p14:creationId xmlns:p14="http://schemas.microsoft.com/office/powerpoint/2010/main" val="1909986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Biotické 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Predace nebo parazitizmus.</a:t>
            </a:r>
          </a:p>
          <a:p>
            <a:pPr lvl="1"/>
            <a:r>
              <a:rPr lang="cs-CZ" dirty="0"/>
              <a:t>Jednostranně výhodný.</a:t>
            </a:r>
          </a:p>
          <a:p>
            <a:r>
              <a:rPr lang="cs-CZ" dirty="0"/>
              <a:t>Mutualismus.</a:t>
            </a:r>
          </a:p>
          <a:p>
            <a:pPr lvl="1"/>
            <a:r>
              <a:rPr lang="cs-CZ" dirty="0"/>
              <a:t>Oboustranně výhodný.</a:t>
            </a:r>
          </a:p>
          <a:p>
            <a:r>
              <a:rPr lang="cs-CZ" dirty="0" err="1"/>
              <a:t>Komenzalismus</a:t>
            </a:r>
            <a:endParaRPr lang="cs-CZ" dirty="0"/>
          </a:p>
          <a:p>
            <a:pPr lvl="1"/>
            <a:r>
              <a:rPr lang="pl-PL" dirty="0"/>
              <a:t>Jeden profit (komenzál) a druhému to je jedno.</a:t>
            </a:r>
          </a:p>
          <a:p>
            <a:r>
              <a:rPr lang="pl-PL" b="1" dirty="0"/>
              <a:t>Amenzalismus</a:t>
            </a:r>
            <a:r>
              <a:rPr lang="pl-PL" dirty="0"/>
              <a:t>.</a:t>
            </a:r>
          </a:p>
          <a:p>
            <a:pPr lvl="1"/>
            <a:r>
              <a:rPr lang="cs-CZ" dirty="0"/>
              <a:t>Jednomu to je jedno, jiný je utlačován (</a:t>
            </a:r>
            <a:r>
              <a:rPr lang="cs-CZ" dirty="0" err="1"/>
              <a:t>amenzál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39400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Funkční skupina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Skupina druhů, která má </a:t>
            </a:r>
            <a:r>
              <a:rPr lang="cs-CZ" b="1" dirty="0"/>
              <a:t>v ekosystému stejnou ekologickou roli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Příkladem jsou všichni predátoři v jehličnatém lese.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98BEF1-984C-471C-8FF2-185AE9C6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12" y="4398613"/>
            <a:ext cx="2627784" cy="19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4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Gilda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Skupina organismů, která </a:t>
            </a:r>
            <a:r>
              <a:rPr lang="cs-CZ" b="1" dirty="0"/>
              <a:t>využívá společný zdroj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Příkladem jsou organismy vázané na mrtvé dřevo. </a:t>
            </a:r>
          </a:p>
        </p:txBody>
      </p:sp>
      <p:pic>
        <p:nvPicPr>
          <p:cNvPr id="8" name="Obrázek 7" descr="Obsah obrázku pták, stojící&#10;&#10;Popis byl vytvořen automaticky">
            <a:extLst>
              <a:ext uri="{FF2B5EF4-FFF2-40B4-BE49-F238E27FC236}">
                <a16:creationId xmlns:a16="http://schemas.microsoft.com/office/drawing/2014/main" id="{C3EE6467-1C5C-491D-9AA0-3297335EB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39" y="3717032"/>
            <a:ext cx="3347864" cy="2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Harrisonovo pravidlo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Velikost těla parazita koreluje s jeho hostitelem.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6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Eichlerovo pravidlo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Druhová rozmanitost parazitů roste s diverzitou jejich potenciálních hostitelů.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9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Emeryho</a:t>
            </a:r>
            <a:r>
              <a:rPr lang="cs-CZ" b="1" dirty="0"/>
              <a:t> pravidlo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U hmyzích sociálních parazitů platí, že jsou blízce příbuzní jejich hostitelům.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0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Biosféra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Hierarchicky na konci.</a:t>
            </a:r>
          </a:p>
          <a:p>
            <a:r>
              <a:rPr lang="cs-CZ" b="1" dirty="0"/>
              <a:t>Živý obal Země </a:t>
            </a:r>
            <a:r>
              <a:rPr lang="cs-CZ" dirty="0"/>
              <a:t>- společenstvo celé Země.</a:t>
            </a:r>
          </a:p>
          <a:p>
            <a:r>
              <a:rPr lang="cs-CZ" dirty="0"/>
              <a:t>I ozonosféra, která v oblasti tropů sahá až do 16km.</a:t>
            </a:r>
          </a:p>
          <a:p>
            <a:r>
              <a:rPr lang="cs-CZ" dirty="0"/>
              <a:t>Půlmilimetroví hlísti (</a:t>
            </a:r>
            <a:r>
              <a:rPr lang="cs-CZ" i="1" dirty="0" err="1"/>
              <a:t>Halicephalobus</a:t>
            </a:r>
            <a:r>
              <a:rPr lang="cs-CZ" i="1" dirty="0"/>
              <a:t> </a:t>
            </a:r>
            <a:r>
              <a:rPr lang="cs-CZ" i="1" dirty="0" err="1"/>
              <a:t>mephisto</a:t>
            </a:r>
            <a:r>
              <a:rPr lang="cs-CZ" dirty="0"/>
              <a:t>) více než kilometr hluboko.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4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Čas na Vaše otázky…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6273FBFC-1653-41F1-9DB0-97948F932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4" y="2060848"/>
            <a:ext cx="5661354" cy="41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Botanici vs. zoologové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Botanici inklinují k vymezení jasných vegetačních jednotek (</a:t>
            </a:r>
            <a:r>
              <a:rPr lang="cs-CZ" dirty="0" err="1"/>
              <a:t>superorganismus</a:t>
            </a:r>
            <a:r>
              <a:rPr lang="cs-CZ" dirty="0"/>
              <a:t>).</a:t>
            </a:r>
          </a:p>
          <a:p>
            <a:r>
              <a:rPr lang="cs-CZ" b="1" dirty="0"/>
              <a:t>Zoologové</a:t>
            </a:r>
            <a:r>
              <a:rPr lang="cs-CZ" dirty="0"/>
              <a:t> jsou více benevolentní (otevřená koexistence = soubor nezávislých jedinců).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D0228411-863C-4C16-B787-EFF5F4D89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93" y="4293096"/>
            <a:ext cx="2591356" cy="1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6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87B192-3800-4AA1-B822-5FDBB6871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52" y="2450885"/>
            <a:ext cx="4274903" cy="31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Potravní pyramida.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A06BCF5A-6AC3-4E16-813B-B3BF47FF6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6" y="2924944"/>
            <a:ext cx="4373936" cy="31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b="1" dirty="0"/>
              <a:t>Producent</a:t>
            </a:r>
            <a:r>
              <a:rPr lang="cs-CZ" dirty="0"/>
              <a:t> (tráva)-</a:t>
            </a:r>
            <a:r>
              <a:rPr lang="cs-CZ" b="1" dirty="0"/>
              <a:t>spásač</a:t>
            </a:r>
            <a:r>
              <a:rPr lang="cs-CZ" dirty="0"/>
              <a:t> (kráva).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kočka&#10;&#10;Popis byl vytvořen automaticky">
            <a:extLst>
              <a:ext uri="{FF2B5EF4-FFF2-40B4-BE49-F238E27FC236}">
                <a16:creationId xmlns:a16="http://schemas.microsoft.com/office/drawing/2014/main" id="{C2E08605-4A22-4246-AC68-A66F71756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27" y="2996952"/>
            <a:ext cx="4392488" cy="30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dirty="0"/>
              <a:t>Producent (tráva)-spásač (kráva).</a:t>
            </a:r>
          </a:p>
          <a:p>
            <a:pPr lvl="1"/>
            <a:r>
              <a:rPr lang="cs-CZ" dirty="0"/>
              <a:t>Je sežrána?: </a:t>
            </a:r>
            <a:r>
              <a:rPr lang="cs-CZ" b="1" dirty="0"/>
              <a:t>predátor</a:t>
            </a:r>
            <a:r>
              <a:rPr lang="cs-CZ" dirty="0"/>
              <a:t> (vlk).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B354CBD4-086C-4A7C-80C7-D3225E979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74" y="3789040"/>
            <a:ext cx="2956252" cy="21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dirty="0"/>
              <a:t>Producent (tráva)-spásač (kráva).</a:t>
            </a:r>
          </a:p>
          <a:p>
            <a:pPr lvl="1"/>
            <a:r>
              <a:rPr lang="cs-CZ" dirty="0"/>
              <a:t>Je sežrána?: predátor (vlk).</a:t>
            </a:r>
          </a:p>
          <a:p>
            <a:pPr lvl="1"/>
            <a:r>
              <a:rPr lang="cs-CZ" dirty="0"/>
              <a:t>Chcípne?: </a:t>
            </a:r>
            <a:r>
              <a:rPr lang="cs-CZ" b="1" dirty="0"/>
              <a:t>rozkladač</a:t>
            </a:r>
            <a:r>
              <a:rPr lang="cs-CZ" dirty="0"/>
              <a:t> (hrobařík).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7775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2736</TotalTime>
  <Words>1165</Words>
  <Application>Microsoft Office PowerPoint</Application>
  <PresentationFormat>Předvádění na obrazovce (4:3)</PresentationFormat>
  <Paragraphs>311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Botanici vs. zoologové</vt:lpstr>
      <vt:lpstr>Botanici vs. zoologové</vt:lpstr>
      <vt:lpstr>Potravní specializace</vt:lpstr>
      <vt:lpstr>Potravní specializace</vt:lpstr>
      <vt:lpstr>Potravní specializace</vt:lpstr>
      <vt:lpstr>Potravní specializace</vt:lpstr>
      <vt:lpstr>Potravní specializace</vt:lpstr>
      <vt:lpstr>Potravní specializace</vt:lpstr>
      <vt:lpstr>Potravní specializace</vt:lpstr>
      <vt:lpstr>Energie</vt:lpstr>
      <vt:lpstr>Energie</vt:lpstr>
      <vt:lpstr>Energie</vt:lpstr>
      <vt:lpstr>Energie</vt:lpstr>
      <vt:lpstr>Energie</vt:lpstr>
      <vt:lpstr>Velikost těla</vt:lpstr>
      <vt:lpstr>Velikost těla</vt:lpstr>
      <vt:lpstr>Co sčítat?</vt:lpstr>
      <vt:lpstr>Co sčítat?</vt:lpstr>
      <vt:lpstr>Co sčítat?</vt:lpstr>
      <vt:lpstr>Co sčítat?</vt:lpstr>
      <vt:lpstr>Co sčítat?</vt:lpstr>
      <vt:lpstr>Co sčítat?</vt:lpstr>
      <vt:lpstr>Počítání druhového bohatství</vt:lpstr>
      <vt:lpstr>Počítání druhového bohatství</vt:lpstr>
      <vt:lpstr>Počítání druhového bohatství</vt:lpstr>
      <vt:lpstr>Počítání druhového bohatství</vt:lpstr>
      <vt:lpstr>Hutchinsonův nedostatek</vt:lpstr>
      <vt:lpstr>Hutchinsonův nedostatek</vt:lpstr>
      <vt:lpstr>Dominanty a vzácné druhy</vt:lpstr>
      <vt:lpstr>Dominanty a vzácné druhy</vt:lpstr>
      <vt:lpstr>Dominanty a vzácné druhy</vt:lpstr>
      <vt:lpstr>Biotické vztahy</vt:lpstr>
      <vt:lpstr>Biotické vztahy</vt:lpstr>
      <vt:lpstr>Biotické vztahy</vt:lpstr>
      <vt:lpstr>Biotické vztahy</vt:lpstr>
      <vt:lpstr>Biotické vztahy</vt:lpstr>
      <vt:lpstr>Biotické vztahy</vt:lpstr>
      <vt:lpstr>Biotické vztahy</vt:lpstr>
      <vt:lpstr>Biotické vztahy</vt:lpstr>
      <vt:lpstr>Termíny</vt:lpstr>
      <vt:lpstr>Termíny</vt:lpstr>
      <vt:lpstr>Pravidla</vt:lpstr>
      <vt:lpstr>Pravidla</vt:lpstr>
      <vt:lpstr>Pravidla</vt:lpstr>
      <vt:lpstr>Biosféra</vt:lpstr>
      <vt:lpstr>Čas na Vaše otázky…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189</cp:revision>
  <dcterms:created xsi:type="dcterms:W3CDTF">2015-03-03T10:04:36Z</dcterms:created>
  <dcterms:modified xsi:type="dcterms:W3CDTF">2020-10-26T09:44:59Z</dcterms:modified>
</cp:coreProperties>
</file>