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22" r:id="rId5"/>
    <p:sldId id="397" r:id="rId6"/>
    <p:sldId id="423" r:id="rId7"/>
    <p:sldId id="396" r:id="rId8"/>
    <p:sldId id="424" r:id="rId9"/>
    <p:sldId id="398" r:id="rId10"/>
    <p:sldId id="425" r:id="rId11"/>
    <p:sldId id="426" r:id="rId12"/>
    <p:sldId id="427" r:id="rId13"/>
    <p:sldId id="409" r:id="rId14"/>
    <p:sldId id="428" r:id="rId15"/>
    <p:sldId id="429" r:id="rId16"/>
    <p:sldId id="399" r:id="rId17"/>
    <p:sldId id="430" r:id="rId18"/>
    <p:sldId id="431" r:id="rId19"/>
    <p:sldId id="400" r:id="rId20"/>
    <p:sldId id="432" r:id="rId21"/>
    <p:sldId id="433" r:id="rId22"/>
    <p:sldId id="434" r:id="rId23"/>
    <p:sldId id="435" r:id="rId24"/>
    <p:sldId id="436" r:id="rId25"/>
    <p:sldId id="437" r:id="rId26"/>
    <p:sldId id="401" r:id="rId27"/>
    <p:sldId id="438" r:id="rId28"/>
    <p:sldId id="402" r:id="rId29"/>
    <p:sldId id="439" r:id="rId30"/>
    <p:sldId id="440" r:id="rId31"/>
    <p:sldId id="441" r:id="rId32"/>
    <p:sldId id="405" r:id="rId33"/>
    <p:sldId id="406" r:id="rId34"/>
    <p:sldId id="442" r:id="rId35"/>
    <p:sldId id="443" r:id="rId36"/>
    <p:sldId id="410" r:id="rId37"/>
    <p:sldId id="444" r:id="rId38"/>
    <p:sldId id="411" r:id="rId39"/>
    <p:sldId id="445" r:id="rId40"/>
    <p:sldId id="412" r:id="rId41"/>
    <p:sldId id="446" r:id="rId42"/>
    <p:sldId id="413" r:id="rId43"/>
    <p:sldId id="447" r:id="rId44"/>
    <p:sldId id="448" r:id="rId45"/>
    <p:sldId id="449" r:id="rId46"/>
    <p:sldId id="414" r:id="rId47"/>
    <p:sldId id="450" r:id="rId48"/>
    <p:sldId id="415" r:id="rId49"/>
    <p:sldId id="451" r:id="rId50"/>
    <p:sldId id="417" r:id="rId51"/>
    <p:sldId id="453" r:id="rId52"/>
    <p:sldId id="416" r:id="rId53"/>
    <p:sldId id="452" r:id="rId54"/>
    <p:sldId id="418" r:id="rId55"/>
    <p:sldId id="454" r:id="rId56"/>
    <p:sldId id="419" r:id="rId57"/>
    <p:sldId id="455" r:id="rId58"/>
    <p:sldId id="420" r:id="rId59"/>
    <p:sldId id="456" r:id="rId60"/>
    <p:sldId id="421" r:id="rId61"/>
    <p:sldId id="457" r:id="rId62"/>
    <p:sldId id="278" r:id="rId63"/>
    <p:sldId id="286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222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Ekosystémy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F472926A-1517-4478-B03F-70DB0A76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9"/>
          <a:stretch/>
        </p:blipFill>
        <p:spPr>
          <a:xfrm>
            <a:off x="2319772" y="1923118"/>
            <a:ext cx="5364088" cy="2794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Topografie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Tvar povrchu Země.</a:t>
            </a:r>
          </a:p>
          <a:p>
            <a:r>
              <a:rPr lang="cs-CZ" dirty="0"/>
              <a:t>Nadmořská výška.</a:t>
            </a:r>
          </a:p>
          <a:p>
            <a:r>
              <a:rPr lang="cs-CZ" b="1" dirty="0"/>
              <a:t>Zeměpisná šířka </a:t>
            </a:r>
            <a:r>
              <a:rPr lang="cs-CZ" dirty="0"/>
              <a:t>a </a:t>
            </a:r>
            <a:r>
              <a:rPr lang="cs-CZ" b="1" dirty="0"/>
              <a:t>délka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Oceánické a kontinentální klima.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Topografie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Tvar povrchu Země.</a:t>
            </a:r>
          </a:p>
          <a:p>
            <a:r>
              <a:rPr lang="cs-CZ" dirty="0"/>
              <a:t>Nadmořská výška.</a:t>
            </a:r>
          </a:p>
          <a:p>
            <a:r>
              <a:rPr lang="cs-CZ" dirty="0"/>
              <a:t>Zeměpisná šířka a délka.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Oceánické a kontinentální klima.</a:t>
            </a:r>
          </a:p>
          <a:p>
            <a:r>
              <a:rPr lang="cs-CZ" b="1" dirty="0"/>
              <a:t>Expozice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Inverzní zvrat ve fauně či vegetaci.</a:t>
            </a:r>
          </a:p>
          <a:p>
            <a:r>
              <a:rPr lang="cs-CZ" dirty="0"/>
              <a:t>…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Horniny a půda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Horninový podklad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Chudý vs. bohatý.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A87D68-32E3-47E5-BD9B-E6E07CB25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266465"/>
            <a:ext cx="4392488" cy="31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Horniny a půda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Horninový podklad.</a:t>
            </a:r>
          </a:p>
          <a:p>
            <a:pPr lvl="1"/>
            <a:r>
              <a:rPr lang="cs-CZ" dirty="0"/>
              <a:t>Chudý vs. bohatý.</a:t>
            </a:r>
          </a:p>
          <a:p>
            <a:r>
              <a:rPr lang="cs-CZ" b="1" dirty="0"/>
              <a:t>Vyvinutost půd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Skeletovité</a:t>
            </a:r>
            <a:r>
              <a:rPr lang="cs-CZ" dirty="0"/>
              <a:t> vs. hluboké.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Horniny a půda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Horninový podklad.</a:t>
            </a:r>
          </a:p>
          <a:p>
            <a:pPr lvl="1"/>
            <a:r>
              <a:rPr lang="cs-CZ" dirty="0"/>
              <a:t>Chudý vs. bohatý.</a:t>
            </a:r>
          </a:p>
          <a:p>
            <a:r>
              <a:rPr lang="cs-CZ" dirty="0"/>
              <a:t>Vyvinutost půd.</a:t>
            </a:r>
          </a:p>
          <a:p>
            <a:pPr lvl="1"/>
            <a:r>
              <a:rPr lang="cs-CZ" dirty="0" err="1"/>
              <a:t>Skeletovité</a:t>
            </a:r>
            <a:r>
              <a:rPr lang="cs-CZ" dirty="0"/>
              <a:t> vs. hluboké.</a:t>
            </a:r>
          </a:p>
          <a:p>
            <a:r>
              <a:rPr lang="cs-CZ" b="1" dirty="0"/>
              <a:t>pH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Kyselé vs. bazické.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Využití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Spolu s </a:t>
            </a:r>
            <a:r>
              <a:rPr lang="cs-CZ" b="1" dirty="0"/>
              <a:t>klimatem</a:t>
            </a:r>
            <a:r>
              <a:rPr lang="cs-CZ" dirty="0"/>
              <a:t> </a:t>
            </a:r>
            <a:r>
              <a:rPr lang="cs-CZ" b="1" dirty="0"/>
              <a:t>nejdůležitější faktor</a:t>
            </a:r>
            <a:r>
              <a:rPr lang="cs-CZ" dirty="0"/>
              <a:t>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id="{01782B97-57E6-46B8-92B6-59510B84B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96" y="2636912"/>
            <a:ext cx="4716016" cy="34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Využití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Spolu s klimatem nejdůležitější faktor.</a:t>
            </a:r>
          </a:p>
          <a:p>
            <a:r>
              <a:rPr lang="cs-CZ" dirty="0"/>
              <a:t>Ovlivňuje </a:t>
            </a:r>
            <a:r>
              <a:rPr lang="cs-CZ" b="1" dirty="0"/>
              <a:t>člověk</a:t>
            </a:r>
            <a:r>
              <a:rPr lang="cs-CZ" dirty="0"/>
              <a:t> a jiná </a:t>
            </a:r>
            <a:r>
              <a:rPr lang="cs-CZ" b="1" dirty="0"/>
              <a:t>zvířátka</a:t>
            </a:r>
            <a:r>
              <a:rPr lang="cs-CZ" dirty="0"/>
              <a:t>, </a:t>
            </a:r>
            <a:r>
              <a:rPr lang="cs-CZ" b="1" dirty="0"/>
              <a:t>abiotické</a:t>
            </a:r>
            <a:r>
              <a:rPr lang="cs-CZ" dirty="0"/>
              <a:t> faktory.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Krajinné plánování, vichřice, pastva…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Využití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Spolu s klimatem nejdůležitější faktor.</a:t>
            </a:r>
          </a:p>
          <a:p>
            <a:r>
              <a:rPr lang="cs-CZ" dirty="0"/>
              <a:t>Ovlivňuje člověk a jiná zvířátka, abiotické faktory.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Krajinné plánování, vichřice, pastva…</a:t>
            </a:r>
          </a:p>
          <a:p>
            <a:r>
              <a:rPr lang="cs-CZ" dirty="0"/>
              <a:t>Les, voda, zástavba, louky a pastviny, pole.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Například invaze, ohroženost…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Biotop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035ADC-7FBE-4B3F-A715-A20DF6B5D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74" y="2686367"/>
            <a:ext cx="5166193" cy="37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Biotop.</a:t>
            </a:r>
          </a:p>
          <a:p>
            <a:r>
              <a:rPr lang="cs-CZ" dirty="0"/>
              <a:t>Vymezený v závislosti na </a:t>
            </a:r>
            <a:r>
              <a:rPr lang="cs-CZ" b="1" dirty="0"/>
              <a:t>nárocích daného druhu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7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Ekosystém je </a:t>
            </a:r>
            <a:r>
              <a:rPr lang="cs-CZ" b="1" dirty="0"/>
              <a:t>společenstvo</a:t>
            </a:r>
            <a:r>
              <a:rPr lang="cs-CZ" dirty="0"/>
              <a:t> včetně </a:t>
            </a:r>
            <a:r>
              <a:rPr lang="cs-CZ" b="1" dirty="0"/>
              <a:t>abiotických faktorů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letící, letadlo, planina, staré&#10;&#10;Popis byl vytvořen automaticky">
            <a:extLst>
              <a:ext uri="{FF2B5EF4-FFF2-40B4-BE49-F238E27FC236}">
                <a16:creationId xmlns:a16="http://schemas.microsoft.com/office/drawing/2014/main" id="{877C3898-2E93-47C2-8E46-B0D86E9C8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68" y="3406447"/>
            <a:ext cx="4175871" cy="30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Biotop.</a:t>
            </a:r>
          </a:p>
          <a:p>
            <a:r>
              <a:rPr lang="cs-CZ" dirty="0"/>
              <a:t>Vymezený v závislosti na nárocích daného druhu.</a:t>
            </a:r>
          </a:p>
          <a:p>
            <a:pPr lvl="1"/>
            <a:r>
              <a:rPr lang="cs-CZ" dirty="0"/>
              <a:t>Mokřad pro volavku.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Biotop.</a:t>
            </a:r>
          </a:p>
          <a:p>
            <a:r>
              <a:rPr lang="cs-CZ" dirty="0"/>
              <a:t>Vymezený v závislosti na nárocích daného druhu.</a:t>
            </a:r>
          </a:p>
          <a:p>
            <a:pPr lvl="1"/>
            <a:r>
              <a:rPr lang="cs-CZ" dirty="0"/>
              <a:t>Mokřad pro volavku.</a:t>
            </a:r>
          </a:p>
          <a:p>
            <a:pPr lvl="1"/>
            <a:r>
              <a:rPr lang="cs-CZ" dirty="0"/>
              <a:t>Vlhká louka pro kosatec sibiřský.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Biotop.</a:t>
            </a:r>
          </a:p>
          <a:p>
            <a:r>
              <a:rPr lang="cs-CZ" dirty="0"/>
              <a:t>Vymezený v závislosti na nárocích daného druhu.</a:t>
            </a:r>
          </a:p>
          <a:p>
            <a:pPr lvl="1"/>
            <a:r>
              <a:rPr lang="cs-CZ" dirty="0"/>
              <a:t>Mokřad pro volavku.</a:t>
            </a:r>
          </a:p>
          <a:p>
            <a:pPr lvl="1"/>
            <a:r>
              <a:rPr lang="cs-CZ" dirty="0"/>
              <a:t>Vlhká louka pro kosatec sibiřský.</a:t>
            </a:r>
          </a:p>
          <a:p>
            <a:pPr lvl="1"/>
            <a:r>
              <a:rPr lang="cs-CZ" dirty="0"/>
              <a:t>Veteránský strom pro tesaříka obrovského.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Biotop.</a:t>
            </a:r>
          </a:p>
          <a:p>
            <a:r>
              <a:rPr lang="cs-CZ" dirty="0"/>
              <a:t>Vymezený v závislosti na nárocích daného druhu.</a:t>
            </a:r>
          </a:p>
          <a:p>
            <a:pPr lvl="1"/>
            <a:r>
              <a:rPr lang="cs-CZ" dirty="0"/>
              <a:t>Mokřad pro volavku.</a:t>
            </a:r>
          </a:p>
          <a:p>
            <a:pPr lvl="1"/>
            <a:r>
              <a:rPr lang="cs-CZ" dirty="0"/>
              <a:t>Vlhká louka pro kosatec sibiřský.</a:t>
            </a:r>
          </a:p>
          <a:p>
            <a:pPr lvl="1"/>
            <a:r>
              <a:rPr lang="cs-CZ" dirty="0"/>
              <a:t>Veteránský strom pro tesaříka obrovského.</a:t>
            </a:r>
          </a:p>
          <a:p>
            <a:pPr lvl="1"/>
            <a:r>
              <a:rPr lang="cs-CZ" dirty="0"/>
              <a:t>Dutina v něm pro páchníka hnědého.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Stanoviště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Biotop.</a:t>
            </a:r>
          </a:p>
          <a:p>
            <a:r>
              <a:rPr lang="cs-CZ" dirty="0"/>
              <a:t>Vymezený v závislosti na nárocích daného druhu.</a:t>
            </a:r>
          </a:p>
          <a:p>
            <a:pPr lvl="1"/>
            <a:r>
              <a:rPr lang="cs-CZ" dirty="0"/>
              <a:t>Mokřad pro volavku.</a:t>
            </a:r>
          </a:p>
          <a:p>
            <a:pPr lvl="1"/>
            <a:r>
              <a:rPr lang="cs-CZ" dirty="0"/>
              <a:t>Vlhká louka pro kosatec sibiřský.</a:t>
            </a:r>
          </a:p>
          <a:p>
            <a:pPr lvl="1"/>
            <a:r>
              <a:rPr lang="cs-CZ" dirty="0"/>
              <a:t>Veteránský strom pro tesaříka obrovského.</a:t>
            </a:r>
          </a:p>
          <a:p>
            <a:pPr lvl="1"/>
            <a:r>
              <a:rPr lang="cs-CZ" dirty="0"/>
              <a:t>Dutina v něm pro páchníka hnědého.</a:t>
            </a:r>
          </a:p>
          <a:p>
            <a:r>
              <a:rPr lang="cs-CZ" b="1" dirty="0" err="1"/>
              <a:t>Mikrostanoviště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2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Mikrokosmos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Velmi </a:t>
            </a:r>
            <a:r>
              <a:rPr lang="cs-CZ" b="1" dirty="0"/>
              <a:t>malé ekosystémy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Mikrobiom</a:t>
            </a:r>
            <a:r>
              <a:rPr lang="cs-CZ" dirty="0"/>
              <a:t> střeva hrabavého ptáka – živé i neživé složky (</a:t>
            </a:r>
            <a:r>
              <a:rPr lang="cs-CZ" dirty="0" err="1"/>
              <a:t>gastrolity</a:t>
            </a:r>
            <a:r>
              <a:rPr lang="cs-CZ" dirty="0"/>
              <a:t>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ručník&#10;&#10;Popis byl vytvořen automaticky">
            <a:extLst>
              <a:ext uri="{FF2B5EF4-FFF2-40B4-BE49-F238E27FC236}">
                <a16:creationId xmlns:a16="http://schemas.microsoft.com/office/drawing/2014/main" id="{8E4F5BD4-5731-4D90-AA1F-1CD75F84A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92" y="3645024"/>
            <a:ext cx="3847758" cy="27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5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Mikrokosmos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Velmi malé ekosystémy.</a:t>
            </a:r>
          </a:p>
          <a:p>
            <a:pPr lvl="1"/>
            <a:r>
              <a:rPr lang="cs-CZ" dirty="0" err="1"/>
              <a:t>Mikrobiom</a:t>
            </a:r>
            <a:r>
              <a:rPr lang="cs-CZ" dirty="0"/>
              <a:t> střeva hrabavého ptáka – živé i neživé složky (</a:t>
            </a:r>
            <a:r>
              <a:rPr lang="cs-CZ" dirty="0" err="1"/>
              <a:t>gastrolity</a:t>
            </a:r>
            <a:r>
              <a:rPr lang="cs-CZ" dirty="0"/>
              <a:t>).</a:t>
            </a:r>
          </a:p>
          <a:p>
            <a:r>
              <a:rPr lang="cs-CZ" b="1" dirty="0"/>
              <a:t>Často jedinečné nebo svérázné ekosystémy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Halančíkovec</a:t>
            </a:r>
            <a:r>
              <a:rPr lang="cs-CZ" dirty="0"/>
              <a:t> ďábelský je endemitem Ďáblovy díry v Údolí smrti v Nevadě.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ručník&#10;&#10;Popis byl vytvořen automaticky">
            <a:extLst>
              <a:ext uri="{FF2B5EF4-FFF2-40B4-BE49-F238E27FC236}">
                <a16:creationId xmlns:a16="http://schemas.microsoft.com/office/drawing/2014/main" id="{3D57AEEC-B923-4D5D-9095-11966B838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64" y="5123456"/>
            <a:ext cx="1814479" cy="13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Stabilita ekosystémů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Ekologická stabilita </a:t>
            </a:r>
            <a:r>
              <a:rPr lang="cs-CZ" dirty="0"/>
              <a:t>je schopnost ekosystému přetrvávat za působení rušivého vlivu a obnovovat své charakteristiky.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košile, talíř&#10;&#10;Popis byl vytvořen automaticky">
            <a:extLst>
              <a:ext uri="{FF2B5EF4-FFF2-40B4-BE49-F238E27FC236}">
                <a16:creationId xmlns:a16="http://schemas.microsoft.com/office/drawing/2014/main" id="{9A0CD9CC-EC75-4DBB-959D-1E719BDD9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13" y="3910503"/>
            <a:ext cx="3284582" cy="23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Stabilita ekosystémů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Ekologická stabilita je schopnost ekosystému přetrvávat za působení rušivého vlivu a obnovovat své charakteristiky. </a:t>
            </a:r>
          </a:p>
          <a:p>
            <a:r>
              <a:rPr lang="cs-CZ" dirty="0"/>
              <a:t>Schopnost ekosystému odolávat narušení se nazývá </a:t>
            </a:r>
            <a:r>
              <a:rPr lang="cs-CZ" b="1" dirty="0"/>
              <a:t>rezistence</a:t>
            </a:r>
            <a:r>
              <a:rPr lang="cs-CZ" dirty="0"/>
              <a:t> (odolnost).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5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Stabilita ekosystémů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Ekologická stabilita je schopnost ekosystému přetrvávat za působení rušivého vlivu a obnovovat své charakteristiky. </a:t>
            </a:r>
          </a:p>
          <a:p>
            <a:r>
              <a:rPr lang="cs-CZ" dirty="0"/>
              <a:t>Schopnost ekosystému odolávat narušení se nazývá rezistence (odolnost).</a:t>
            </a:r>
          </a:p>
          <a:p>
            <a:r>
              <a:rPr lang="cs-CZ" dirty="0"/>
              <a:t>Rychlost, s jakou se vrátí do původního stavu je </a:t>
            </a:r>
            <a:r>
              <a:rPr lang="cs-CZ" b="1" dirty="0" err="1"/>
              <a:t>resilience</a:t>
            </a:r>
            <a:r>
              <a:rPr lang="cs-CZ" dirty="0"/>
              <a:t> (pružnost).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Ekosystém je </a:t>
            </a:r>
            <a:r>
              <a:rPr lang="cs-CZ" b="1" dirty="0"/>
              <a:t>společenstvo</a:t>
            </a:r>
            <a:r>
              <a:rPr lang="cs-CZ" dirty="0"/>
              <a:t> včetně </a:t>
            </a:r>
            <a:r>
              <a:rPr lang="cs-CZ" b="1" dirty="0"/>
              <a:t>abiotických faktorů</a:t>
            </a:r>
            <a:r>
              <a:rPr lang="cs-CZ" dirty="0"/>
              <a:t>.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Zákon o životním prostředí: ekosystém je funkční soustava živých a neživých složek životního prostředí, jež jsou navzájem spojeny výměnou látek, tokem energie a předáváním informací a které se vzájemně ovlivňují a vyvíjejí v určitém prostoru a čase.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3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Stabilita ekosystémů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Ekologická stabilita je schopnost ekosystému přetrvávat za působení rušivého vlivu a obnovovat své charakteristiky. </a:t>
            </a:r>
          </a:p>
          <a:p>
            <a:r>
              <a:rPr lang="cs-CZ" dirty="0"/>
              <a:t>Schopnost ekosystému odolávat narušení se nazývá rezistence (odolnost).</a:t>
            </a:r>
          </a:p>
          <a:p>
            <a:r>
              <a:rPr lang="cs-CZ" dirty="0"/>
              <a:t>Rychlost, s jakou se vrátí do původního stavu je </a:t>
            </a:r>
            <a:r>
              <a:rPr lang="cs-CZ" dirty="0" err="1"/>
              <a:t>resilience</a:t>
            </a:r>
            <a:r>
              <a:rPr lang="cs-CZ" dirty="0"/>
              <a:t> (pružnost).</a:t>
            </a:r>
          </a:p>
          <a:p>
            <a:r>
              <a:rPr lang="cs-CZ" b="1" dirty="0"/>
              <a:t>Teorie</a:t>
            </a:r>
            <a:r>
              <a:rPr lang="cs-CZ" dirty="0"/>
              <a:t>, protože v ekosystémech probíhají neustálé změny.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6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Ekosystémová péče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Vše navzájem propojené.</a:t>
            </a:r>
          </a:p>
          <a:p>
            <a:r>
              <a:rPr lang="cs-CZ" dirty="0"/>
              <a:t>Chránit </a:t>
            </a:r>
            <a:r>
              <a:rPr lang="cs-CZ" b="1" dirty="0"/>
              <a:t>populace</a:t>
            </a:r>
            <a:r>
              <a:rPr lang="cs-CZ" dirty="0"/>
              <a:t> konkrétního druhu nemá cenu bez ochrany jeho </a:t>
            </a:r>
            <a:r>
              <a:rPr lang="cs-CZ" b="1" dirty="0"/>
              <a:t>stanoviště</a:t>
            </a:r>
            <a:r>
              <a:rPr lang="cs-CZ" dirty="0"/>
              <a:t>. </a:t>
            </a:r>
          </a:p>
          <a:p>
            <a:r>
              <a:rPr lang="cs-CZ" dirty="0"/>
              <a:t>Součástí společenstev je </a:t>
            </a:r>
            <a:r>
              <a:rPr lang="cs-CZ" b="1" dirty="0"/>
              <a:t>člověk</a:t>
            </a:r>
            <a:r>
              <a:rPr lang="cs-CZ" dirty="0"/>
              <a:t>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2AFA9D-B0BC-419D-AA8E-B8B34CDC4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17267"/>
            <a:ext cx="2771800" cy="19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40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Bergmanovo pravidlo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650CB42-4254-4478-8F93-F70A57216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2936"/>
            <a:ext cx="4572000" cy="32805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099F93-CCD4-48F5-9B7E-FA4A076D9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9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Bergmanovo pravidlo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Zvířata z klimaticky </a:t>
            </a:r>
            <a:r>
              <a:rPr lang="cs-CZ" b="1" dirty="0"/>
              <a:t>chladnějších</a:t>
            </a:r>
            <a:r>
              <a:rPr lang="cs-CZ" dirty="0"/>
              <a:t> oblastí jsou </a:t>
            </a:r>
            <a:r>
              <a:rPr lang="cs-CZ" b="1" dirty="0"/>
              <a:t>větší</a:t>
            </a:r>
            <a:r>
              <a:rPr lang="cs-CZ" dirty="0"/>
              <a:t> než jejich příbuzní z oblastí klimaticky </a:t>
            </a:r>
            <a:r>
              <a:rPr lang="cs-CZ" b="1" dirty="0"/>
              <a:t>teplejších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Tygr ussurijský je mnohem větší než sumaterský. </a:t>
            </a:r>
          </a:p>
          <a:p>
            <a:pPr lvl="1"/>
            <a:r>
              <a:rPr lang="cs-CZ" dirty="0"/>
              <a:t>Platí pro teplokrevné živočichy (savce a ptáky), prokázáno i u mravenců.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114D41-DCD5-405A-9D94-C3886A238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94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Bergmanovo pravidlo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Zvířata z klimaticky </a:t>
            </a:r>
            <a:r>
              <a:rPr lang="cs-CZ" b="1" dirty="0"/>
              <a:t>chladnějších</a:t>
            </a:r>
            <a:r>
              <a:rPr lang="cs-CZ" dirty="0"/>
              <a:t> oblastí jsou </a:t>
            </a:r>
            <a:r>
              <a:rPr lang="cs-CZ" b="1" dirty="0"/>
              <a:t>větší</a:t>
            </a:r>
            <a:r>
              <a:rPr lang="cs-CZ" dirty="0"/>
              <a:t> než jejich příbuzní z oblastí klimaticky </a:t>
            </a:r>
            <a:r>
              <a:rPr lang="cs-CZ" b="1" dirty="0"/>
              <a:t>teplejších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Tygr ussurijský je mnohem větší než sumaterský. </a:t>
            </a:r>
          </a:p>
          <a:p>
            <a:pPr lvl="1"/>
            <a:r>
              <a:rPr lang="cs-CZ" dirty="0"/>
              <a:t>Platí pro teplokrevné živočichy (savce a ptáky), prokázáno i u mravenců.</a:t>
            </a:r>
          </a:p>
          <a:p>
            <a:r>
              <a:rPr lang="cs-CZ" dirty="0"/>
              <a:t>S tímto pravidlem souvisí i:</a:t>
            </a:r>
          </a:p>
          <a:p>
            <a:pPr lvl="1"/>
            <a:r>
              <a:rPr lang="cs-CZ" dirty="0"/>
              <a:t>Nárůst velikosti těla savců je dán poměrem objemu těla ku jeho ploše (Větší organismy mají relativně menší povrch těla).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Tučňáci se v nehostinných končinách Antarktidy shlukují do uzavřených kolonií.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B51027-245D-460A-8D8F-27099D8D8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Copeho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106CEB-FE96-44C9-A2BE-0B33D8CE3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2936"/>
            <a:ext cx="4572000" cy="32805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9632895-7915-4AB6-A100-88517FDA4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0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Copeho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evoluční pravidlo.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průběhu času </a:t>
            </a:r>
            <a:r>
              <a:rPr lang="cs-CZ" dirty="0"/>
              <a:t>se </a:t>
            </a:r>
            <a:r>
              <a:rPr lang="cs-CZ" b="1" dirty="0"/>
              <a:t>zvířata zvětšují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určitá linie (například hominidi) se s každým novým druhem zvětšuje (roste).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4EA794-8E82-4A55-88BE-535526508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5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Allenovo pravidlo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778E02-7B8C-4088-913B-7461C484D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1E257-9B9D-4EC8-8CE8-957996703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86" y="3069297"/>
            <a:ext cx="5014170" cy="26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1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Allenovo pravidlo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chladnějších</a:t>
            </a:r>
            <a:r>
              <a:rPr lang="cs-CZ" dirty="0"/>
              <a:t> oblastech mají zvířata (i lidé) </a:t>
            </a:r>
            <a:r>
              <a:rPr lang="cs-CZ" b="1" dirty="0"/>
              <a:t>kratší tělesné přívěsky</a:t>
            </a:r>
            <a:r>
              <a:rPr lang="cs-CZ" dirty="0"/>
              <a:t> než v teplejších oblastech.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Polární liška má uši menší než ta naše.</a:t>
            </a:r>
          </a:p>
          <a:p>
            <a:pPr lvl="1"/>
            <a:r>
              <a:rPr lang="cs-CZ" dirty="0"/>
              <a:t>Platí to i v rámci celosvětové populace konkrétního druhu.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BB0431-DE9F-4D35-912A-388E32553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6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Willistonův</a:t>
            </a:r>
            <a:r>
              <a:rPr lang="cs-CZ" b="1" dirty="0"/>
              <a:t> zákon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72DF6D-917B-4AA7-8518-6AC4E9B99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3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Limitující faktory prostředí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Shelfordův</a:t>
            </a:r>
            <a:r>
              <a:rPr lang="cs-CZ" dirty="0"/>
              <a:t> zákon tolerance:</a:t>
            </a:r>
          </a:p>
          <a:p>
            <a:pPr lvl="1"/>
            <a:r>
              <a:rPr lang="cs-CZ" dirty="0"/>
              <a:t>Každý </a:t>
            </a:r>
            <a:r>
              <a:rPr lang="cs-CZ" b="1" dirty="0"/>
              <a:t>organismus</a:t>
            </a:r>
            <a:r>
              <a:rPr lang="cs-CZ" dirty="0"/>
              <a:t> </a:t>
            </a:r>
            <a:r>
              <a:rPr lang="cs-CZ" b="1" dirty="0"/>
              <a:t>toleruje</a:t>
            </a:r>
            <a:r>
              <a:rPr lang="cs-CZ" dirty="0"/>
              <a:t> určité </a:t>
            </a:r>
            <a:r>
              <a:rPr lang="cs-CZ" b="1" dirty="0"/>
              <a:t>rozpětí</a:t>
            </a:r>
            <a:r>
              <a:rPr lang="cs-CZ" dirty="0"/>
              <a:t> </a:t>
            </a:r>
            <a:r>
              <a:rPr lang="cs-CZ" b="1" dirty="0"/>
              <a:t>abiotických</a:t>
            </a:r>
            <a:r>
              <a:rPr lang="cs-CZ" dirty="0"/>
              <a:t> faktorů, ve kterém je schopen </a:t>
            </a:r>
            <a:r>
              <a:rPr lang="cs-CZ" b="1" dirty="0"/>
              <a:t>žít</a:t>
            </a:r>
            <a:r>
              <a:rPr lang="cs-CZ" dirty="0"/>
              <a:t>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muž, sníh&#10;&#10;Popis byl vytvořen automaticky">
            <a:extLst>
              <a:ext uri="{FF2B5EF4-FFF2-40B4-BE49-F238E27FC236}">
                <a16:creationId xmlns:a16="http://schemas.microsoft.com/office/drawing/2014/main" id="{F13C5E02-BD90-4E93-9414-E68BC8B78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2" y="3746714"/>
            <a:ext cx="3707904" cy="26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Willistonův</a:t>
            </a:r>
            <a:r>
              <a:rPr lang="cs-CZ" b="1" dirty="0"/>
              <a:t> zákon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Části</a:t>
            </a:r>
            <a:r>
              <a:rPr lang="cs-CZ" dirty="0"/>
              <a:t> organismů jsou postupně </a:t>
            </a:r>
            <a:r>
              <a:rPr lang="cs-CZ" b="1" dirty="0"/>
              <a:t>početně redukované</a:t>
            </a:r>
            <a:r>
              <a:rPr lang="cs-CZ" dirty="0"/>
              <a:t> a zároveň více </a:t>
            </a:r>
            <a:r>
              <a:rPr lang="cs-CZ" b="1" dirty="0"/>
              <a:t>specializované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Zuby u primitivních druhů v porovnání s moderními řezáky a špičáky šelem nebo velikými stoličkami u současných býložravců.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DE4618-5FE0-456F-B6B8-38F531F8E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2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Glogerovo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DC7802-B3D4-4036-A4A3-9ADD48D3B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01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Glogerovo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Zvířata v tropech </a:t>
            </a:r>
            <a:r>
              <a:rPr lang="cs-CZ" dirty="0"/>
              <a:t>jsou </a:t>
            </a:r>
            <a:r>
              <a:rPr lang="cs-CZ" b="1" dirty="0"/>
              <a:t>tmavší</a:t>
            </a:r>
            <a:r>
              <a:rPr lang="cs-CZ" dirty="0"/>
              <a:t> než jejich příbuzní v sušších a chladnějších oblastech.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Medvědi, ale platí i pro chvostoskoky.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E6ED95-C91B-4819-86B8-B6CC69F7A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52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Renschovo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F38F32-3A54-4E10-8621-42239F0C8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1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Renschovo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hustota a délka srsti </a:t>
            </a:r>
            <a:r>
              <a:rPr lang="cs-CZ" dirty="0"/>
              <a:t>teplokrevných obratlovců se </a:t>
            </a:r>
            <a:r>
              <a:rPr lang="cs-CZ" b="1" dirty="0"/>
              <a:t>s rostoucí </a:t>
            </a:r>
            <a:r>
              <a:rPr lang="cs-CZ" dirty="0"/>
              <a:t>průměrnou </a:t>
            </a:r>
            <a:r>
              <a:rPr lang="cs-CZ" b="1" dirty="0"/>
              <a:t>teplotou zmenšuje</a:t>
            </a:r>
            <a:r>
              <a:rPr lang="cs-CZ" dirty="0"/>
              <a:t>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98B0D7-963E-436C-B72B-0581DE532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3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Hopkinsův</a:t>
            </a:r>
            <a:r>
              <a:rPr lang="cs-CZ" b="1" dirty="0"/>
              <a:t> zákon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C7828D-F25D-4A07-A3DA-C7079CD69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  <p:pic>
        <p:nvPicPr>
          <p:cNvPr id="10" name="Obrázek 9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49E687FF-AA13-4EA9-8B0D-C3F044C7C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2996952"/>
            <a:ext cx="4392488" cy="3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9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Hopkinsův</a:t>
            </a:r>
            <a:r>
              <a:rPr lang="cs-CZ" b="1" dirty="0"/>
              <a:t> zákon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Začátek</a:t>
            </a:r>
            <a:r>
              <a:rPr lang="cs-CZ" dirty="0"/>
              <a:t> </a:t>
            </a:r>
            <a:r>
              <a:rPr lang="cs-CZ" b="1" dirty="0"/>
              <a:t>biologických stavů </a:t>
            </a:r>
            <a:r>
              <a:rPr lang="cs-CZ" dirty="0"/>
              <a:t>se v čase posouvá v závislosti na průměrné </a:t>
            </a:r>
            <a:r>
              <a:rPr lang="cs-CZ" b="1" dirty="0"/>
              <a:t>teplotě</a:t>
            </a:r>
            <a:r>
              <a:rPr lang="cs-CZ" dirty="0"/>
              <a:t> dané oblasti.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Třeba kvetení nebo rozmnožování.</a:t>
            </a:r>
          </a:p>
          <a:p>
            <a:pPr lvl="1"/>
            <a:r>
              <a:rPr lang="cs-CZ" dirty="0"/>
              <a:t>Jeden stupeň zeměpisné šířky nebo čtyřicet výškových metrů odpovídá přibližně čtyřem dnům.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357D8B-1D01-47E3-8F98-B0622C72F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09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Hesseho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C72608-0FDB-433C-8A8F-B078D6CC7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Hesseho</a:t>
            </a:r>
            <a:r>
              <a:rPr lang="cs-CZ" b="1" dirty="0"/>
              <a:t> pravidlo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Velikost srdce </a:t>
            </a:r>
            <a:r>
              <a:rPr lang="cs-CZ" dirty="0"/>
              <a:t>se </a:t>
            </a:r>
            <a:r>
              <a:rPr lang="cs-CZ" b="1" dirty="0"/>
              <a:t>zvětšuje</a:t>
            </a:r>
            <a:r>
              <a:rPr lang="cs-CZ" dirty="0"/>
              <a:t> z teplejších oblastí </a:t>
            </a:r>
            <a:r>
              <a:rPr lang="cs-CZ" b="1" dirty="0"/>
              <a:t>do chladnějších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Prokázáno to bylo i u plic (myšice a norníka) na rostoucím gradientu nadmořské výšky.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B0B4E5-0388-47D6-A0F6-376282693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0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Jordanovo pravidlo</a:t>
            </a:r>
            <a:r>
              <a:rPr lang="cs-CZ" dirty="0"/>
              <a:t>:</a:t>
            </a:r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EFBEF3-3AEE-47A7-A062-1409590F6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E231273-2335-4820-A851-D5F2EF271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11" y="2437135"/>
            <a:ext cx="5652120" cy="40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Limitující faktory prostředí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Shelfordův</a:t>
            </a:r>
            <a:r>
              <a:rPr lang="cs-CZ" dirty="0"/>
              <a:t> zákon tolerance:</a:t>
            </a:r>
          </a:p>
          <a:p>
            <a:pPr lvl="1"/>
            <a:r>
              <a:rPr lang="cs-CZ" dirty="0"/>
              <a:t>Každý organismus toleruje určité rozpětí abiotických faktorů, ve kterém je schopen žít. </a:t>
            </a:r>
          </a:p>
          <a:p>
            <a:r>
              <a:rPr lang="cs-CZ" b="1" dirty="0" err="1"/>
              <a:t>Liebigův</a:t>
            </a:r>
            <a:r>
              <a:rPr lang="cs-CZ" dirty="0"/>
              <a:t> zákon minima:</a:t>
            </a:r>
          </a:p>
          <a:p>
            <a:pPr lvl="1"/>
            <a:r>
              <a:rPr lang="cs-CZ" dirty="0"/>
              <a:t>Úspěch každého druhu je ovlivněn faktory, které potřebuje k přežití. </a:t>
            </a:r>
          </a:p>
          <a:p>
            <a:pPr lvl="1"/>
            <a:r>
              <a:rPr lang="cs-CZ" dirty="0"/>
              <a:t>Největší vliv má ten, který je v </a:t>
            </a:r>
            <a:r>
              <a:rPr lang="cs-CZ" b="1" dirty="0"/>
              <a:t>největším nedostatku</a:t>
            </a:r>
            <a:r>
              <a:rPr lang="cs-CZ" dirty="0"/>
              <a:t>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9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Jordanovo pravidlo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 </a:t>
            </a:r>
            <a:r>
              <a:rPr lang="cs-CZ" b="1" dirty="0"/>
              <a:t>klesající teplotou vody roste</a:t>
            </a:r>
            <a:r>
              <a:rPr lang="cs-CZ" dirty="0"/>
              <a:t> </a:t>
            </a:r>
            <a:r>
              <a:rPr lang="cs-CZ" b="1" dirty="0"/>
              <a:t>počet</a:t>
            </a:r>
            <a:r>
              <a:rPr lang="cs-CZ" dirty="0"/>
              <a:t> </a:t>
            </a:r>
            <a:r>
              <a:rPr lang="cs-CZ" dirty="0" err="1"/>
              <a:t>meristických</a:t>
            </a:r>
            <a:r>
              <a:rPr lang="cs-CZ" dirty="0"/>
              <a:t> </a:t>
            </a:r>
            <a:r>
              <a:rPr lang="cs-CZ" b="1" dirty="0"/>
              <a:t>znaků</a:t>
            </a:r>
            <a:r>
              <a:rPr lang="cs-CZ" dirty="0"/>
              <a:t>.</a:t>
            </a:r>
          </a:p>
          <a:p>
            <a:pPr lvl="1"/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Meristické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znaky jsou ty části těla, které lze spočítat (počet prstů, mláďat nebo očí).</a:t>
            </a:r>
          </a:p>
          <a:p>
            <a:pPr lvl="1"/>
            <a:r>
              <a:rPr lang="cs-CZ" dirty="0"/>
              <a:t>U ryb (počet paprsků ploutve nebo obratlů).</a:t>
            </a:r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FEB7EE-3CBD-4F0D-9C84-A60CA39E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3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Hlubokomořský gigantismus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F601D4-CEF8-450B-8061-263F9AAD1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40962A-7AF7-4987-BBDD-36E2E9683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09" y="2682828"/>
            <a:ext cx="5385582" cy="38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5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Hlubokomořský gigantismus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Bezobratlí žijící </a:t>
            </a:r>
            <a:r>
              <a:rPr lang="cs-CZ" b="1" dirty="0"/>
              <a:t>v hlubokých mořích </a:t>
            </a:r>
            <a:r>
              <a:rPr lang="cs-CZ" dirty="0"/>
              <a:t>jsou </a:t>
            </a:r>
            <a:r>
              <a:rPr lang="cs-CZ" b="1" dirty="0"/>
              <a:t>větší</a:t>
            </a:r>
            <a:r>
              <a:rPr lang="cs-CZ" dirty="0"/>
              <a:t> než ti, kteří preferují mělké vody.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krakatice obrovská, která dorůstá s chapadly více než 10 metrů.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29AE3B-449E-4199-8915-127ED8EDD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7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Ekosystémový inženýr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B800670-F792-4F4F-B00F-0C3324119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0" y="2589260"/>
            <a:ext cx="5210522" cy="37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9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Ekosystémový inženýr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Druh, který svou činností dokáže </a:t>
            </a:r>
            <a:r>
              <a:rPr lang="cs-CZ" b="1" dirty="0"/>
              <a:t>ekosystém změnit</a:t>
            </a:r>
            <a:r>
              <a:rPr lang="cs-CZ" dirty="0"/>
              <a:t> </a:t>
            </a:r>
            <a:r>
              <a:rPr lang="cs-CZ" b="1" dirty="0"/>
              <a:t>na</a:t>
            </a:r>
            <a:r>
              <a:rPr lang="cs-CZ" dirty="0"/>
              <a:t> úplně </a:t>
            </a:r>
            <a:r>
              <a:rPr lang="cs-CZ" b="1" dirty="0"/>
              <a:t>jiný</a:t>
            </a:r>
            <a:r>
              <a:rPr lang="cs-CZ" dirty="0"/>
              <a:t>.</a:t>
            </a:r>
          </a:p>
          <a:p>
            <a:pPr lvl="1"/>
            <a:r>
              <a:rPr lang="cs-CZ" b="1" dirty="0"/>
              <a:t>Nový</a:t>
            </a:r>
            <a:r>
              <a:rPr lang="cs-CZ" dirty="0"/>
              <a:t> ekosystém </a:t>
            </a:r>
            <a:r>
              <a:rPr lang="cs-CZ" b="1" dirty="0"/>
              <a:t>druhově bohatší </a:t>
            </a:r>
            <a:r>
              <a:rPr lang="cs-CZ" dirty="0"/>
              <a:t>než ten před ním.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Bobr vytvoří z lesa bažinu.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Klíčový druh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 descr="Obsah obrázku letící, drak, muž, letecká doprava&#10;&#10;Popis byl vytvořen automaticky">
            <a:extLst>
              <a:ext uri="{FF2B5EF4-FFF2-40B4-BE49-F238E27FC236}">
                <a16:creationId xmlns:a16="http://schemas.microsoft.com/office/drawing/2014/main" id="{23DD4151-3FD2-48C7-8C15-3BC9ADD45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56776" y="2607891"/>
            <a:ext cx="5076056" cy="36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1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Klíčový druh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Druh, jehož </a:t>
            </a:r>
            <a:r>
              <a:rPr lang="cs-CZ" b="1" dirty="0"/>
              <a:t>nepřítomnost</a:t>
            </a:r>
            <a:r>
              <a:rPr lang="cs-CZ" dirty="0"/>
              <a:t> další existenci </a:t>
            </a:r>
            <a:r>
              <a:rPr lang="cs-CZ" b="1" dirty="0"/>
              <a:t>ekosystému ohrožuje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Dominanty nebo predátoři.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Včela medonosná.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3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Bioindikátoři</a:t>
            </a:r>
            <a:r>
              <a:rPr lang="cs-CZ" b="1" dirty="0"/>
              <a:t>: 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 descr="Obsah obrázku text, jídlo, graffiti&#10;&#10;Popis byl vytvořen automaticky">
            <a:extLst>
              <a:ext uri="{FF2B5EF4-FFF2-40B4-BE49-F238E27FC236}">
                <a16:creationId xmlns:a16="http://schemas.microsoft.com/office/drawing/2014/main" id="{43CDBDB0-060E-4173-BCF3-DD932BE18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23" y="2487659"/>
            <a:ext cx="5436096" cy="39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0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Bioindikátoři</a:t>
            </a:r>
            <a:r>
              <a:rPr lang="cs-CZ" b="1" dirty="0"/>
              <a:t>:  </a:t>
            </a:r>
          </a:p>
          <a:p>
            <a:pPr lvl="1"/>
            <a:r>
              <a:rPr lang="cs-CZ" dirty="0"/>
              <a:t>Druhy, které </a:t>
            </a:r>
            <a:r>
              <a:rPr lang="cs-CZ" b="1" dirty="0"/>
              <a:t>svou přítomností indikují </a:t>
            </a:r>
            <a:r>
              <a:rPr lang="cs-CZ" dirty="0"/>
              <a:t>určitý </a:t>
            </a:r>
            <a:r>
              <a:rPr lang="cs-CZ" b="1" dirty="0"/>
              <a:t>stav prostředí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Měly by být </a:t>
            </a:r>
            <a:r>
              <a:rPr lang="cs-CZ" b="1" dirty="0"/>
              <a:t>dobře identifikovatelné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Rak říční nebo perlorodka říční.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96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Deštníkové druhy</a:t>
            </a:r>
            <a:r>
              <a:rPr lang="cs-CZ" dirty="0"/>
              <a:t>: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ručník&#10;&#10;Popis byl vytvořen automaticky">
            <a:extLst>
              <a:ext uri="{FF2B5EF4-FFF2-40B4-BE49-F238E27FC236}">
                <a16:creationId xmlns:a16="http://schemas.microsoft.com/office/drawing/2014/main" id="{6FD7C1D1-381B-4FB6-8DDE-9CBA53958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10" y="2492896"/>
            <a:ext cx="5562322" cy="40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3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Počasí a podnebí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Klima</a:t>
            </a:r>
            <a:r>
              <a:rPr lang="cs-CZ" dirty="0"/>
              <a:t> (podnebí) je dlouhodobý stav </a:t>
            </a:r>
            <a:r>
              <a:rPr lang="cs-CZ" b="1" dirty="0"/>
              <a:t>počasí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Průměrná roční teplota, průměrný úhrn srážek…</a:t>
            </a:r>
          </a:p>
          <a:p>
            <a:pPr lvl="1"/>
            <a:r>
              <a:rPr lang="cs-CZ" dirty="0"/>
              <a:t>Okamžitá teplota, vlhkost, rychlost větru…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AC2F9E-15B5-4A1B-8311-C0D65FAB8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76" y="3717032"/>
            <a:ext cx="3275856" cy="23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78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Deštníkové druhy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Berou pod svá </a:t>
            </a:r>
            <a:r>
              <a:rPr lang="cs-CZ" b="1" dirty="0"/>
              <a:t>ochranná křídla </a:t>
            </a:r>
            <a:r>
              <a:rPr lang="cs-CZ" dirty="0"/>
              <a:t>celou škálu dalších </a:t>
            </a:r>
            <a:r>
              <a:rPr lang="cs-CZ" b="1" dirty="0"/>
              <a:t>méně nápadných </a:t>
            </a:r>
            <a:r>
              <a:rPr lang="cs-CZ" dirty="0"/>
              <a:t>a často ohroženějších </a:t>
            </a:r>
            <a:r>
              <a:rPr lang="cs-CZ" b="1" dirty="0"/>
              <a:t>druhů</a:t>
            </a:r>
            <a:r>
              <a:rPr lang="cs-CZ" dirty="0"/>
              <a:t>.</a:t>
            </a:r>
          </a:p>
          <a:p>
            <a:pPr lvl="1"/>
            <a:r>
              <a:rPr lang="cs-CZ" b="1" dirty="0"/>
              <a:t>Místa</a:t>
            </a:r>
            <a:r>
              <a:rPr lang="cs-CZ" dirty="0"/>
              <a:t> s jejich výskytem jsou </a:t>
            </a:r>
            <a:r>
              <a:rPr lang="cs-CZ" b="1" dirty="0"/>
              <a:t>druhově bohatší </a:t>
            </a:r>
            <a:r>
              <a:rPr lang="cs-CZ" dirty="0"/>
              <a:t>než obdobná místa, kde absentují.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Lesák rumělkový.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7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Čas na Vaše otázky…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031A25-FE8A-4FCC-8120-7ECF5C899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31" y="2060848"/>
            <a:ext cx="6001679" cy="42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sníh, lyžování, zakryté, muž&#10;&#10;Popis byl vytvořen automaticky">
            <a:extLst>
              <a:ext uri="{FF2B5EF4-FFF2-40B4-BE49-F238E27FC236}">
                <a16:creationId xmlns:a16="http://schemas.microsoft.com/office/drawing/2014/main" id="{584743C9-A3AE-4602-8DCD-452E156B1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96" y="1916832"/>
            <a:ext cx="5978215" cy="42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Počasí a podnebí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Klima (podnebí) je dlouhodobý stav počasí.</a:t>
            </a:r>
          </a:p>
          <a:p>
            <a:pPr lvl="1"/>
            <a:r>
              <a:rPr lang="cs-CZ" dirty="0"/>
              <a:t>Průměrná roční teplota, průměrný úhrn srážek…</a:t>
            </a:r>
          </a:p>
          <a:p>
            <a:pPr lvl="1"/>
            <a:r>
              <a:rPr lang="cs-CZ" dirty="0"/>
              <a:t>Okamžitá teplota, vlhkost, rychlost větru…</a:t>
            </a:r>
          </a:p>
          <a:p>
            <a:r>
              <a:rPr lang="cs-CZ" b="1" dirty="0" err="1"/>
              <a:t>Ektotermní</a:t>
            </a:r>
            <a:r>
              <a:rPr lang="cs-CZ" dirty="0"/>
              <a:t> vs. </a:t>
            </a:r>
            <a:r>
              <a:rPr lang="cs-CZ" b="1" dirty="0"/>
              <a:t>endotermní</a:t>
            </a:r>
            <a:r>
              <a:rPr lang="cs-CZ" dirty="0"/>
              <a:t> organismy.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Topografie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Tvar </a:t>
            </a:r>
            <a:r>
              <a:rPr lang="cs-CZ" b="1" dirty="0"/>
              <a:t>povrchu</a:t>
            </a:r>
            <a:r>
              <a:rPr lang="cs-CZ" dirty="0"/>
              <a:t> Země.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18A13C-59BC-4D2F-812B-E34F35DAA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24" y="2708920"/>
            <a:ext cx="4211960" cy="30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Topografie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Ekosystémy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Tvar povrchu Země.</a:t>
            </a:r>
          </a:p>
          <a:p>
            <a:r>
              <a:rPr lang="cs-CZ" b="1" dirty="0"/>
              <a:t>Nadmořská výška</a:t>
            </a:r>
            <a:r>
              <a:rPr lang="cs-CZ" dirty="0"/>
              <a:t>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oblečení&#10;&#10;Popis byl vytvořen automaticky">
            <a:extLst>
              <a:ext uri="{FF2B5EF4-FFF2-40B4-BE49-F238E27FC236}">
                <a16:creationId xmlns:a16="http://schemas.microsoft.com/office/drawing/2014/main" id="{8B5BEB33-3BA6-4E64-9239-40EBDA548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5" y="3429000"/>
            <a:ext cx="3779912" cy="27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4773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2904</TotalTime>
  <Words>1559</Words>
  <Application>Microsoft Office PowerPoint</Application>
  <PresentationFormat>Předvádění na obrazovce (4:3)</PresentationFormat>
  <Paragraphs>358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Limitující faktory prostředí</vt:lpstr>
      <vt:lpstr>Limitující faktory prostředí</vt:lpstr>
      <vt:lpstr>Počasí a podnebí</vt:lpstr>
      <vt:lpstr>Počasí a podnebí</vt:lpstr>
      <vt:lpstr>Topografie</vt:lpstr>
      <vt:lpstr>Topografie</vt:lpstr>
      <vt:lpstr>Topografie</vt:lpstr>
      <vt:lpstr>Topografie</vt:lpstr>
      <vt:lpstr>Horniny a půda</vt:lpstr>
      <vt:lpstr>Horniny a půda</vt:lpstr>
      <vt:lpstr>Horniny a půda</vt:lpstr>
      <vt:lpstr>Využití krajiny</vt:lpstr>
      <vt:lpstr>Využití krajiny</vt:lpstr>
      <vt:lpstr>Využití krajiny</vt:lpstr>
      <vt:lpstr>Stanoviště</vt:lpstr>
      <vt:lpstr>Stanoviště</vt:lpstr>
      <vt:lpstr>Stanoviště</vt:lpstr>
      <vt:lpstr>Stanoviště</vt:lpstr>
      <vt:lpstr>Stanoviště</vt:lpstr>
      <vt:lpstr>Stanoviště</vt:lpstr>
      <vt:lpstr>Stanoviště</vt:lpstr>
      <vt:lpstr>Mikrokosmos</vt:lpstr>
      <vt:lpstr>Mikrokosmos</vt:lpstr>
      <vt:lpstr>Stabilita ekosystémů</vt:lpstr>
      <vt:lpstr>Stabilita ekosystémů</vt:lpstr>
      <vt:lpstr>Stabilita ekosystémů</vt:lpstr>
      <vt:lpstr>Stabilita ekosystémů</vt:lpstr>
      <vt:lpstr>Ekosystémová péče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Pravidla a zákony</vt:lpstr>
      <vt:lpstr>Termíny</vt:lpstr>
      <vt:lpstr>Termíny</vt:lpstr>
      <vt:lpstr>Termíny</vt:lpstr>
      <vt:lpstr>Termíny</vt:lpstr>
      <vt:lpstr>Termíny</vt:lpstr>
      <vt:lpstr>Termíny</vt:lpstr>
      <vt:lpstr>Termíny</vt:lpstr>
      <vt:lpstr>Termíny</vt:lpstr>
      <vt:lpstr>Čas na Vaše otázky…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212</cp:revision>
  <dcterms:created xsi:type="dcterms:W3CDTF">2015-03-03T10:04:36Z</dcterms:created>
  <dcterms:modified xsi:type="dcterms:W3CDTF">2020-10-26T10:58:44Z</dcterms:modified>
</cp:coreProperties>
</file>