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2" r:id="rId4"/>
    <p:sldId id="315" r:id="rId5"/>
    <p:sldId id="314" r:id="rId6"/>
    <p:sldId id="293" r:id="rId7"/>
    <p:sldId id="294" r:id="rId8"/>
    <p:sldId id="295" r:id="rId9"/>
    <p:sldId id="296" r:id="rId10"/>
    <p:sldId id="338" r:id="rId11"/>
    <p:sldId id="316" r:id="rId12"/>
    <p:sldId id="297" r:id="rId13"/>
    <p:sldId id="299" r:id="rId14"/>
    <p:sldId id="300" r:id="rId15"/>
    <p:sldId id="317" r:id="rId16"/>
    <p:sldId id="301" r:id="rId17"/>
    <p:sldId id="318" r:id="rId18"/>
    <p:sldId id="319" r:id="rId19"/>
    <p:sldId id="320" r:id="rId20"/>
    <p:sldId id="321" r:id="rId21"/>
    <p:sldId id="322" r:id="rId22"/>
    <p:sldId id="302" r:id="rId23"/>
    <p:sldId id="323" r:id="rId24"/>
    <p:sldId id="324" r:id="rId25"/>
    <p:sldId id="303" r:id="rId26"/>
    <p:sldId id="339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05" r:id="rId41"/>
    <p:sldId id="306" r:id="rId42"/>
    <p:sldId id="307" r:id="rId43"/>
    <p:sldId id="308" r:id="rId44"/>
    <p:sldId id="313" r:id="rId45"/>
    <p:sldId id="310" r:id="rId46"/>
    <p:sldId id="311" r:id="rId47"/>
    <p:sldId id="31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1" autoAdjust="0"/>
    <p:restoredTop sz="94660"/>
  </p:normalViewPr>
  <p:slideViewPr>
    <p:cSldViewPr snapToGrid="0">
      <p:cViewPr varScale="1">
        <p:scale>
          <a:sx n="133" d="100"/>
          <a:sy n="133" d="100"/>
        </p:scale>
        <p:origin x="23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0C6D42-5752-4A82-A1A8-EB23575E1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EF63ABD-6E1A-4D2E-BA21-56EACD3B0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41031B-035B-4FAA-B976-A4CA68671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399984-DF8D-4314-B37E-16CE111B8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34CE2A-044C-4A68-A6D2-A71BFAFA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57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F0364-6D6D-4654-B935-A21B977B5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43A4BB3-FD49-4B38-800D-B414A5799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602FA6-EB41-482E-BF10-3E123C30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AB8218-2DF2-4A28-B223-FF6D758B8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BBB21C-7808-4DE6-9D34-D5165A682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9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E25D68C-49E8-48E9-9E47-888BE3DB1B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9CCB62E-8140-4134-BEB0-18BF5B3F2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078DAA-38CD-4803-BB37-A28ED64AD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BAED6C-2D3E-4C23-A93D-A9E075776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DAE9BD-F3A6-47EB-B3B5-7D0CCE995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5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E38A23-F184-4059-8733-240C3FB9E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119F8F-8AA5-4DE5-9376-5CE5A397D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3BB35F-F323-47E1-94FC-393466686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D63C4A-AF81-41EC-92C1-D11FBF062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DDE3FC-F34E-49D6-A4EF-AC3C45D0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4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F887B5-34A3-403E-A147-9A0D6B201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C414014-C589-4875-A3F2-E3E6D5B30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4E759D-6605-4474-88EF-7209FA7A5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CFF1B2-B455-4CAD-9585-87AEED574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B3EB99-0F58-4803-BA31-083DEB695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9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F148D-EB8B-435F-819B-789FADBB0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B615CF-D233-4985-8AB1-BB45E1337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B7052E7-D1D3-41F2-9A08-AA01895BB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28CADA0-0974-48BB-B369-C4BB2C332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2/2/24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2D968D6-0E2C-47B1-8883-080C763FC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370985-729A-424A-A020-7A9A978D9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9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EAF387-3FFF-4075-8362-848668FB3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79EFB2D-93C0-4777-8133-25355879E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9454B9C-B83C-4C7D-A0BA-DD339909D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2604E40-E824-4743-B75B-496E2E8A1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7DDC339-5CDA-4B15-9A63-52865CD50B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D5CDCB3-8C21-42CC-AF3B-AAA87803E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2/2/24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E4D607B-4391-454D-94AB-EEE27D32B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B0FD4BB-DEBF-4024-8E95-2752F229A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15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BA9160-E84E-4307-9072-72F954414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64A38F8-CDD2-412E-8200-58A8890CA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2/2/24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50C4874-4392-408B-9668-3F3D3203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16E73DB-7F3D-4A9F-8131-D969C35CB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76FBEFE-651E-49A0-A6BF-8487CEC1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2/2/24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E4EDD3D-BBCF-4C66-9AE8-5091F86CF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2FEE47-BA15-4604-97DF-1C5386FD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95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040394-4E84-4E8A-A5F2-134CE965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49C365-4DD0-4921-8ED7-394C8F0FA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C6B6E4-BAD1-4E03-A107-FDADCBD91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BD1998-7742-469B-89C7-D63957DEC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2/2/24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3D73C77-2C2B-4266-8074-9EAA6E058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50ABBCC-AD05-4F06-A6C1-9272248E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86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94511D-E2F2-4FD7-895A-536183DEA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B190487-0640-4576-833C-D0042AFDEF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F954DB2-77C2-4023-9229-210823AFD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1D55E0F-BFDD-4C88-8CFA-01B7FCD5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2/2/24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F27BCE-E300-4975-A510-94E29BECB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A32F3BB-73BC-4582-9045-6B59F0CE1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7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D1E588E-497D-4FE9-82C7-7314336DE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AD78BB-D26B-443B-A987-C3EA92A11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7E4068-DA99-4DA0-A16D-66924F0B14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2C5C-100F-4A01-BBE8-C269C5211687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F74D5F-E72A-4BB9-86E8-9129E10CB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016D5D-E812-4241-B13F-FF0CDACBC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2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Pleistoc&#233;n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8C58D8FD-22FF-4DFD-819C-D32D5BB58D2D}"/>
              </a:ext>
            </a:extLst>
          </p:cNvPr>
          <p:cNvSpPr/>
          <p:nvPr/>
        </p:nvSpPr>
        <p:spPr>
          <a:xfrm>
            <a:off x="95249" y="76200"/>
            <a:ext cx="12011025" cy="20478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15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Ekologie</a:t>
            </a:r>
            <a:endParaRPr lang="en-US" sz="11500" b="1" dirty="0"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383EA141-6D7A-4F76-8386-FEF62FA3FDCF}"/>
              </a:ext>
            </a:extLst>
          </p:cNvPr>
          <p:cNvSpPr/>
          <p:nvPr/>
        </p:nvSpPr>
        <p:spPr>
          <a:xfrm>
            <a:off x="2533649" y="4362449"/>
            <a:ext cx="9572625" cy="20478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Paleontologie</a:t>
            </a:r>
          </a:p>
          <a:p>
            <a:endParaRPr lang="cs-CZ" sz="32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Jakub Horák</a:t>
            </a:r>
            <a:endParaRPr lang="en-US" b="1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2701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9ECEF-CF53-5F43-4634-D2EF4B049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30067CA1-8977-470D-7080-C2747A86AAA8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54DD0CBE-756E-3DA6-B013-D900CEC7B4EC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6486EE9-2789-931C-91F7-16114AA838A8}"/>
              </a:ext>
            </a:extLst>
          </p:cNvPr>
          <p:cNvSpPr txBox="1"/>
          <p:nvPr/>
        </p:nvSpPr>
        <p:spPr>
          <a:xfrm>
            <a:off x="85726" y="1442907"/>
            <a:ext cx="120110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Vznik života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1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Život prý vznikl před 3,5 miliardami let.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1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1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5041A-A98F-AE4D-B39C-277C1CC2E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8A6EEF2F-8FCA-B4ED-B1B9-EB9227782C8B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6D97A7B-369C-8F9F-EE71-17B6405D1A4F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86F2130-4FC3-BD97-BA47-9D70982A5992}"/>
              </a:ext>
            </a:extLst>
          </p:cNvPr>
          <p:cNvSpPr txBox="1"/>
          <p:nvPr/>
        </p:nvSpPr>
        <p:spPr>
          <a:xfrm>
            <a:off x="85726" y="1442907"/>
            <a:ext cx="1201102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Vznik života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1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Život prý vznikl před 3,5 miliardami let.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Šlo o vláknité </a:t>
            </a:r>
            <a:r>
              <a:rPr lang="cs-CZ" sz="2800" b="1" kern="1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mikrofosilie</a:t>
            </a:r>
            <a:r>
              <a:rPr lang="cs-CZ" sz="2800" b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 metanovým metabolismem obývající podzemní hydrotermální systém v dnešní jižní Africe (kolonizovaly stěny).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577E493-4674-073A-4E35-0F5FB54B6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8" y="4943669"/>
            <a:ext cx="5731510" cy="121031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7E97EBD-55A9-6033-3C44-C5B8C923E3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660"/>
          <a:stretch/>
        </p:blipFill>
        <p:spPr>
          <a:xfrm>
            <a:off x="243702" y="3804202"/>
            <a:ext cx="3704015" cy="26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23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Vznik života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Tak ne. Bylo to už před 3,95 miliardami let.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Byl objeven biogenní grafit.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D2A5CBA-2F31-004C-ED3B-0E7496AA2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47" y="4158326"/>
            <a:ext cx="5731510" cy="159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88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90487" y="2278821"/>
            <a:ext cx="62497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Mezi prvními jednobuněčnými </a:t>
            </a:r>
            <a:r>
              <a:rPr lang="cs-CZ" sz="2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fotosyntetizujícícmi</a:t>
            </a: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byly bakterie, sinice a stromatolity (Hlízovitá vápnitá biogenní usazenina bochníkovitého až polokulovitého tvaru. Dnes u Austrálie).</a:t>
            </a:r>
          </a:p>
          <a:p>
            <a:endParaRPr lang="cs-CZ" sz="2800" b="1" dirty="0"/>
          </a:p>
          <a:p>
            <a:endParaRPr lang="cs-CZ" sz="32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7F94562-A52D-ED5C-8F73-5C1ABAA1C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247" y="2674327"/>
            <a:ext cx="5160217" cy="342867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C0B9FB2-BECC-BB3E-255E-A9287A18A0F9}"/>
              </a:ext>
            </a:extLst>
          </p:cNvPr>
          <p:cNvSpPr txBox="1"/>
          <p:nvPr/>
        </p:nvSpPr>
        <p:spPr>
          <a:xfrm>
            <a:off x="569167" y="1604865"/>
            <a:ext cx="110381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První organismy na planetě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8894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První živočichové na planetě</a:t>
            </a:r>
          </a:p>
          <a:p>
            <a:endParaRPr lang="cs-CZ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(Mnohobuněční) živočichové vznikly před 0,6 miliardami let (v období </a:t>
            </a:r>
            <a:r>
              <a:rPr lang="cs-CZ" sz="3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Pannotie</a:t>
            </a: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</a:t>
            </a:r>
          </a:p>
          <a:p>
            <a:endParaRPr lang="cs-CZ" sz="32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DEAD809-97CB-0C1A-8BCE-DC12F9573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55" y="4590518"/>
            <a:ext cx="5731510" cy="1446530"/>
          </a:xfrm>
          <a:prstGeom prst="rect">
            <a:avLst/>
          </a:prstGeom>
        </p:spPr>
      </p:pic>
      <p:pic>
        <p:nvPicPr>
          <p:cNvPr id="7" name="Obrázek 6" descr="Obsah obrázku skica, kresba, bílé, diagram&#10;&#10;Popis byl vytvořen automaticky">
            <a:extLst>
              <a:ext uri="{FF2B5EF4-FFF2-40B4-BE49-F238E27FC236}">
                <a16:creationId xmlns:a16="http://schemas.microsoft.com/office/drawing/2014/main" id="{21407175-6D5C-72D4-334C-DC45B746F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35" y="4228127"/>
            <a:ext cx="4546000" cy="206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00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776E1-9E8E-A4C9-A571-447FF98E6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64B2FD54-4E8A-CCA8-06FF-342FC81B2225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EC88A7D6-77D2-B985-CB1F-0DE4741FC0F7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DB8EADF-2C3B-28A7-210B-073ED5384704}"/>
              </a:ext>
            </a:extLst>
          </p:cNvPr>
          <p:cNvSpPr txBox="1"/>
          <p:nvPr/>
        </p:nvSpPr>
        <p:spPr>
          <a:xfrm>
            <a:off x="85726" y="1442907"/>
            <a:ext cx="120110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První živočichové na planetě</a:t>
            </a:r>
          </a:p>
          <a:p>
            <a:endParaRPr lang="cs-CZ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(Mnohobuněční) živočichové vznikly před 0,6 miliardami let (v období </a:t>
            </a:r>
            <a:r>
              <a:rPr lang="cs-CZ" sz="3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Pannotie</a:t>
            </a: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Možná i 2 miliardy (v období </a:t>
            </a:r>
            <a:r>
              <a:rPr lang="cs-CZ" sz="3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Rodinie</a:t>
            </a: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</a:t>
            </a:r>
          </a:p>
          <a:p>
            <a:endParaRPr lang="cs-CZ" sz="32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146E2C0-6DD1-AA31-3CD9-93FA4E27C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55" y="4590518"/>
            <a:ext cx="5731510" cy="1446530"/>
          </a:xfrm>
          <a:prstGeom prst="rect">
            <a:avLst/>
          </a:prstGeom>
        </p:spPr>
      </p:pic>
      <p:pic>
        <p:nvPicPr>
          <p:cNvPr id="7" name="Obrázek 6" descr="Obsah obrázku skica, kresba, bílé, diagram&#10;&#10;Popis byl vytvořen automaticky">
            <a:extLst>
              <a:ext uri="{FF2B5EF4-FFF2-40B4-BE49-F238E27FC236}">
                <a16:creationId xmlns:a16="http://schemas.microsoft.com/office/drawing/2014/main" id="{4C4922E6-FA97-A142-FBF4-A8E9450E4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35" y="4228127"/>
            <a:ext cx="4546000" cy="206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56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7" y="1442907"/>
            <a:ext cx="12011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Fosilie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Zbytky a otisky organismů z minulých dob. Dnes i jejich stopy, výkaly (koprolity).</a:t>
            </a:r>
          </a:p>
          <a:p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645273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7B1A1-DCB8-5520-E6E0-06998F432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0E81A2E5-4A2B-ABA8-20DF-0CDA8AF7CAC4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4B4BBB0D-9008-267B-9B06-5DE6CDB98CE8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2904EEF-C653-A8B8-24E7-53136971378C}"/>
              </a:ext>
            </a:extLst>
          </p:cNvPr>
          <p:cNvSpPr txBox="1"/>
          <p:nvPr/>
        </p:nvSpPr>
        <p:spPr>
          <a:xfrm>
            <a:off x="85727" y="1442907"/>
            <a:ext cx="120110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Fosilie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Zbytky a otisky organismů z minulých dob. Dnes i jejich stopy, výkaly (koprolity).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Někdy nazývané jako zkameněliny – ale ne všechny musí petrifikovat (např. v ledu, jantaru).</a:t>
            </a:r>
          </a:p>
          <a:p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918602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78388-71F5-7819-C57B-773D98574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520DE926-6CA8-CEF0-BA96-34A6F037A3F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5BE9B564-9438-1593-E2AE-8AC996212C3C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F0D68C6-B054-5D61-A58E-D53BD8E9744B}"/>
              </a:ext>
            </a:extLst>
          </p:cNvPr>
          <p:cNvSpPr txBox="1"/>
          <p:nvPr/>
        </p:nvSpPr>
        <p:spPr>
          <a:xfrm>
            <a:off x="85727" y="1442907"/>
            <a:ext cx="120110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Fosilie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Zbytky a otisky organismů z minulých dob. Dnes i jejich stopy, výkaly (koprolity).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Někdy nazývané jako zkameněliny – ale ne všechny musí petrifikovat (např. v ledu, jantaru).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Zřetelný důkaz existence organismu.</a:t>
            </a:r>
          </a:p>
          <a:p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864472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FD10F-A1C4-C248-9CAC-1F483DF9B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C124D383-6999-95DE-3DA7-5B4893E475A0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D6BDDC5-0806-AE9F-334B-9A54C920736D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51F5B17-0FA5-FD9D-3342-58CF28F28976}"/>
              </a:ext>
            </a:extLst>
          </p:cNvPr>
          <p:cNvSpPr txBox="1"/>
          <p:nvPr/>
        </p:nvSpPr>
        <p:spPr>
          <a:xfrm>
            <a:off x="85727" y="1442907"/>
            <a:ext cx="1201102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Fosilie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Zbytky a otisky organismů z minulých dob. Dnes i jejich stopy, výkaly (koprolity).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Někdy nazývané jako zkameněliny – ale ne všechny musí petrifikovat (např. v ledu, jantaru).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Zřetelný důkaz existence organismu.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Představa o tvaru a stavbě organismu (proto není jantar fosilie).</a:t>
            </a:r>
          </a:p>
          <a:p>
            <a:endParaRPr lang="cs-CZ" sz="32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7923BC6-8CD9-4512-9E99-0E42C6A6A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837" y="4600349"/>
            <a:ext cx="2551080" cy="17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97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200" b="1" dirty="0"/>
              <a:t>Paleontologie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Věda o životě v minulých geologických obdobích (</a:t>
            </a: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pleistocén</a:t>
            </a: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dříve).</a:t>
            </a:r>
          </a:p>
        </p:txBody>
      </p:sp>
    </p:spTree>
    <p:extLst>
      <p:ext uri="{BB962C8B-B14F-4D97-AF65-F5344CB8AC3E}">
        <p14:creationId xmlns:p14="http://schemas.microsoft.com/office/powerpoint/2010/main" val="3004359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A0BA5-0E1A-4CD3-C608-F87A1E06B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1FC4D399-D585-AAAD-E81D-CB3BA67490E5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EE781A32-C01D-B504-562B-C058F8670488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706D692-E0C6-8BB2-E061-F826C521FADC}"/>
              </a:ext>
            </a:extLst>
          </p:cNvPr>
          <p:cNvSpPr txBox="1"/>
          <p:nvPr/>
        </p:nvSpPr>
        <p:spPr>
          <a:xfrm>
            <a:off x="85727" y="1442907"/>
            <a:ext cx="120110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Fosilie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Zbytky a otisky organismů z minulých dob. Dnes i jejich stopy, výkaly (koprolity).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Někdy nazývané jako zkameněliny – ale ne všechny musí petrifikovat (např. v ledu, jantaru).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Zřetelný důkaz existence organismu.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Představa o tvaru a stavbě organismu (proto není jantar fosilie).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Starší než 10 000 let.</a:t>
            </a:r>
          </a:p>
          <a:p>
            <a:endParaRPr lang="cs-CZ" sz="32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9DC8E13-9F1C-7FF5-0BC5-F5E6B031B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837" y="4600349"/>
            <a:ext cx="2551080" cy="17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60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02B50-F412-3211-C562-F3A5EE01F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B0FB8494-F9B1-6008-7DC4-88E7B354D9CB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51C581B9-1644-BC7C-2709-47747137703B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072757B-2ADB-3C93-7852-4B9AE04A4163}"/>
              </a:ext>
            </a:extLst>
          </p:cNvPr>
          <p:cNvSpPr txBox="1"/>
          <p:nvPr/>
        </p:nvSpPr>
        <p:spPr>
          <a:xfrm>
            <a:off x="85727" y="1442907"/>
            <a:ext cx="120110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Fosilie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Zbytky a otisky organismů z minulých dob. Dnes i jejich stopy, výkaly (koprolity).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Někdy nazývané jako zkameněliny – ale ne všechny musí petrifikovat (např. v ledu, jantaru).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Zřetelný důkaz existence organismu.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Představa o tvaru a stavbě organismu (proto není jantar fosilie).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Starší než 10 000 let.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Není artefaktem (archeologie).</a:t>
            </a:r>
          </a:p>
          <a:p>
            <a:endParaRPr lang="cs-CZ" sz="32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D24512-0C04-8CE2-C78E-417AB46F7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837" y="4600349"/>
            <a:ext cx="2551080" cy="17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17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Fosilizace</a:t>
            </a:r>
          </a:p>
          <a:p>
            <a:pPr algn="ctr"/>
            <a:endParaRPr lang="cs-CZ" sz="2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v zásadě vzácná událost, která následuje po uhynutí. Musí uniknout rozkladačům.</a:t>
            </a:r>
          </a:p>
          <a:p>
            <a:r>
              <a:rPr lang="cs-CZ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cs-CZ" sz="3200" b="1" i="1" dirty="0"/>
          </a:p>
        </p:txBody>
      </p:sp>
    </p:spTree>
    <p:extLst>
      <p:ext uri="{BB962C8B-B14F-4D97-AF65-F5344CB8AC3E}">
        <p14:creationId xmlns:p14="http://schemas.microsoft.com/office/powerpoint/2010/main" val="3556329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7ED6C-1896-D3AC-4B07-BFB0EFA3E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5EBB098-AD2A-681A-B464-74D650B85EE0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1A29B9B3-2AAD-33DF-127A-E960E085108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93425B5-E5B9-757B-FC3A-241F666FF31C}"/>
              </a:ext>
            </a:extLst>
          </p:cNvPr>
          <p:cNvSpPr txBox="1"/>
          <p:nvPr/>
        </p:nvSpPr>
        <p:spPr>
          <a:xfrm>
            <a:off x="85726" y="1442907"/>
            <a:ext cx="120110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Fosilizace</a:t>
            </a:r>
          </a:p>
          <a:p>
            <a:pPr algn="ctr"/>
            <a:endParaRPr lang="cs-CZ" sz="2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v zásadě vzácná událost, která následuje po uhynutí. Musí uniknout rozkladačům.</a:t>
            </a:r>
          </a:p>
          <a:p>
            <a:r>
              <a:rPr lang="cs-CZ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cs-CZ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Nejznámější fosilie?</a:t>
            </a:r>
          </a:p>
          <a:p>
            <a:endParaRPr lang="cs-CZ" sz="3200" b="1" i="1" dirty="0"/>
          </a:p>
        </p:txBody>
      </p:sp>
    </p:spTree>
    <p:extLst>
      <p:ext uri="{BB962C8B-B14F-4D97-AF65-F5344CB8AC3E}">
        <p14:creationId xmlns:p14="http://schemas.microsoft.com/office/powerpoint/2010/main" val="2477526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CFDBC-8597-7297-6171-BD4F1F0CB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63A16632-855C-D692-5800-93D6547A197F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67780D99-6F97-38F2-E472-001B033631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F9811B0-C5AF-7F9A-00E9-FCEDD315C2CE}"/>
              </a:ext>
            </a:extLst>
          </p:cNvPr>
          <p:cNvSpPr txBox="1"/>
          <p:nvPr/>
        </p:nvSpPr>
        <p:spPr>
          <a:xfrm>
            <a:off x="85726" y="1442907"/>
            <a:ext cx="1201102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Fosilizace</a:t>
            </a:r>
          </a:p>
          <a:p>
            <a:pPr algn="ctr"/>
            <a:endParaRPr lang="cs-CZ" sz="2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v zásadě vzácná událost, která následuje po uhynutí. Musí uniknout rozkladačům.</a:t>
            </a:r>
          </a:p>
          <a:p>
            <a:r>
              <a:rPr lang="cs-CZ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cs-CZ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Nejznámější fosilie: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Trilobiti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Dinosauři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Mamuti (?)</a:t>
            </a:r>
          </a:p>
          <a:p>
            <a:endParaRPr lang="cs-CZ" sz="3200" b="1" i="1" dirty="0"/>
          </a:p>
        </p:txBody>
      </p:sp>
      <p:pic>
        <p:nvPicPr>
          <p:cNvPr id="4" name="Obrázek 3" descr="undefined">
            <a:extLst>
              <a:ext uri="{FF2B5EF4-FFF2-40B4-BE49-F238E27FC236}">
                <a16:creationId xmlns:a16="http://schemas.microsoft.com/office/drawing/2014/main" id="{5AA4F7C0-1AC2-1379-A051-0CA2C0E4E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836" y="3220182"/>
            <a:ext cx="3553110" cy="30043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15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Fosilní záznam</a:t>
            </a:r>
          </a:p>
          <a:p>
            <a:pPr algn="ctr"/>
            <a:endParaRPr lang="cs-CZ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Informace z nalezených fosilií.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Dnes lze odhadnout stáří až s 99,5% přesností – ale je to náročné.</a:t>
            </a:r>
          </a:p>
          <a:p>
            <a:endParaRPr lang="cs-CZ" sz="3200" b="1" dirty="0"/>
          </a:p>
        </p:txBody>
      </p:sp>
      <p:pic>
        <p:nvPicPr>
          <p:cNvPr id="2050" name="Picture 2" descr="Fosilní záznam | kreacionismus.cz">
            <a:extLst>
              <a:ext uri="{FF2B5EF4-FFF2-40B4-BE49-F238E27FC236}">
                <a16:creationId xmlns:a16="http://schemas.microsoft.com/office/drawing/2014/main" id="{C014A00D-7E97-6B29-3E83-6B59F0814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573" y="3766555"/>
            <a:ext cx="4745978" cy="262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459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2E4A7-F902-9ADB-3AEA-DA6937317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40FB2DA3-FB0E-E0E3-0A85-52EE109A4985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A1AFD6F-3500-6798-8853-A9DDBC2E0B86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1C6DD2A-40C9-DCC8-1D07-1D858152FBCF}"/>
              </a:ext>
            </a:extLst>
          </p:cNvPr>
          <p:cNvSpPr txBox="1"/>
          <p:nvPr/>
        </p:nvSpPr>
        <p:spPr>
          <a:xfrm>
            <a:off x="85726" y="1442907"/>
            <a:ext cx="12011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Zviřátko</a:t>
            </a:r>
            <a:r>
              <a:rPr lang="cs-CZ" sz="3200" b="1" dirty="0"/>
              <a:t> s příběhem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4235365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DF0A5-7B76-269F-4A2E-2B9DA2671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9B40AA35-697C-FF9F-51F0-FDF9577D9A8B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3C58C4D1-48E9-E2A3-0404-937A79D2D7D3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904EE9A-47D0-F9AE-889D-BAB0AF25CCD9}"/>
              </a:ext>
            </a:extLst>
          </p:cNvPr>
          <p:cNvSpPr txBox="1"/>
          <p:nvPr/>
        </p:nvSpPr>
        <p:spPr>
          <a:xfrm>
            <a:off x="85726" y="1442907"/>
            <a:ext cx="12011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O zkamenělém ptáku Choceňském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Před 92 mil. let zahynulo u Chocně mládě ptakoještěra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Ornithocheirus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hlavaci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b="1" dirty="0"/>
          </a:p>
        </p:txBody>
      </p:sp>
      <p:pic>
        <p:nvPicPr>
          <p:cNvPr id="6" name="Obrázek 5" descr="Obsah obrázku savec, netopýr, dinosaurus&#10;&#10;Popis byl vytvořen automaticky">
            <a:extLst>
              <a:ext uri="{FF2B5EF4-FFF2-40B4-BE49-F238E27FC236}">
                <a16:creationId xmlns:a16="http://schemas.microsoft.com/office/drawing/2014/main" id="{8CDB9501-EABE-26DD-80D2-7501FFBF8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722" y="2553439"/>
            <a:ext cx="5200077" cy="349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89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D6D7E-8E58-7CBF-323D-AE17EF922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DAD014F3-3809-1DBE-DAFC-1AF1C1A3068A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885B53DF-B01C-4010-78FE-D1AA7B11BDC3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2362A00-AEBD-B496-29FD-83D26F5D3660}"/>
              </a:ext>
            </a:extLst>
          </p:cNvPr>
          <p:cNvSpPr txBox="1"/>
          <p:nvPr/>
        </p:nvSpPr>
        <p:spPr>
          <a:xfrm>
            <a:off x="85726" y="1442907"/>
            <a:ext cx="120110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O zkamenělém ptáku Choceňském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Před 92 mil. let zahynulo u Chocně mládě ptakoještěra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Ornithocheirus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hlavaci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1880 byla nalezena v opukovém lomu dosud jediná známá kostra ptakoještěra u nás.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585110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71DAF-EC54-B498-2138-3BB313425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AFFA93F6-3607-5A78-7BD0-61E877CE547A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3E961FA9-9A01-117A-7E5F-313A5DDBE100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D405813-CBFF-842D-DB83-6FFFD5616113}"/>
              </a:ext>
            </a:extLst>
          </p:cNvPr>
          <p:cNvSpPr txBox="1"/>
          <p:nvPr/>
        </p:nvSpPr>
        <p:spPr>
          <a:xfrm>
            <a:off x="85726" y="1442907"/>
            <a:ext cx="1201102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O zkamenělém ptáku Choceňském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Před 92 mil. let zahynulo u Chocně mládě ptakoještěra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Ornithocheirus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hlavaci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1880 byla nalezena v opukovém lomu dosud jediná známá kostra ptakoještěra u nás.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Většinu kostí si dělníci rozebrali na památku, ale krupařka Tomková je naprášila Hlaváčovi.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265613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231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200" b="1" dirty="0"/>
              <a:t>Archeologie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32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3200" b="1" dirty="0" err="1"/>
          </a:p>
        </p:txBody>
      </p:sp>
    </p:spTree>
    <p:extLst>
      <p:ext uri="{BB962C8B-B14F-4D97-AF65-F5344CB8AC3E}">
        <p14:creationId xmlns:p14="http://schemas.microsoft.com/office/powerpoint/2010/main" val="1153855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A2473-5C5F-6D58-D2B0-AC0988895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7FC9CAE-64BC-29E2-4FED-C49133099E30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DF772E99-A57D-3C54-F833-46B750091B21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CB1A021-AA49-D4D9-3F6A-2D268E347B11}"/>
              </a:ext>
            </a:extLst>
          </p:cNvPr>
          <p:cNvSpPr txBox="1"/>
          <p:nvPr/>
        </p:nvSpPr>
        <p:spPr>
          <a:xfrm>
            <a:off x="85726" y="1442907"/>
            <a:ext cx="120110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O zkamenělém ptáku Choceňském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Před 92 mil. let zahynulo u Chocně mládě ptakoještěra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Ornithocheirus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hlavaci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1880 byla nalezena v opukovém lomu dosud jediná známá kostra ptakoještěra u nás.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Většinu kostí si dělníci rozebrali na památku, ale krupařka Tomková je naprášila Hlaváčovi.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Lékárník František Hlaváč doběhl na místo sebral to, co zbylo a poslal Fričovi.</a:t>
            </a:r>
          </a:p>
        </p:txBody>
      </p:sp>
    </p:spTree>
    <p:extLst>
      <p:ext uri="{BB962C8B-B14F-4D97-AF65-F5344CB8AC3E}">
        <p14:creationId xmlns:p14="http://schemas.microsoft.com/office/powerpoint/2010/main" val="2366239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B4849-2117-C4A6-3D49-D94DF8624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F7EF471F-A9CA-1087-F5FD-C95CBA9726E7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226A293E-022D-0216-34EF-31960E4AEEF1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8CE4DC9-0653-7C3D-D68B-E416039868A5}"/>
              </a:ext>
            </a:extLst>
          </p:cNvPr>
          <p:cNvSpPr txBox="1"/>
          <p:nvPr/>
        </p:nvSpPr>
        <p:spPr>
          <a:xfrm>
            <a:off x="85726" y="1442907"/>
            <a:ext cx="1201102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O zkamenělém ptáku Choceňském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Před 92 mil. let zahynulo u Chocně mládě ptakoještěra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Ornithocheirus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hlavaci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1880 byla nalezena v opukovém lomu dosud jediná známá kostra ptakoještěra u nás.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Většinu kostí si dělníci rozebrali na památku, ale krupařka Tomková je naprášila Hlaváčovi.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Lékárník František Hlaváč doběhl na místo sebral to, co zbylo a poslal Fričovi.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1881 ji Antonín Frič popsal jako: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Cretornis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Hlaváči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pozůstatek křídla pravěkého ptáka, poněkud podobného labuti.</a:t>
            </a:r>
          </a:p>
        </p:txBody>
      </p:sp>
      <p:pic>
        <p:nvPicPr>
          <p:cNvPr id="1026" name="Picture 2" descr="Dochované fosilie českého ptakoještěra.">
            <a:extLst>
              <a:ext uri="{FF2B5EF4-FFF2-40B4-BE49-F238E27FC236}">
                <a16:creationId xmlns:a16="http://schemas.microsoft.com/office/drawing/2014/main" id="{DECC33BB-C6A7-27D2-7102-44D301537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37" y="3576630"/>
            <a:ext cx="3794048" cy="284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590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C0A59-6D3C-8532-2D0C-768C5ED87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F45B693B-FD94-00C6-D5B4-E5413F36D1C0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DB138DBB-196B-0092-C156-AA958BBCD834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D043DD-EE18-3E27-385C-C1E1D47BCD17}"/>
              </a:ext>
            </a:extLst>
          </p:cNvPr>
          <p:cNvSpPr txBox="1"/>
          <p:nvPr/>
        </p:nvSpPr>
        <p:spPr>
          <a:xfrm>
            <a:off x="85726" y="1442907"/>
            <a:ext cx="1201102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O zkamenělém ptáku Choceňském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Před 92 mil. let zahynulo u Chocně mládě ptakoještěra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Ornithocheirus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hlavaci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1880 byla nalezena v opukovém lomu dosud jediná známá kostra ptakoještěra u nás.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Většinu kostí si dělníci rozebrali na památku, ale krupařka Tomková je naprášila Hlaváčovi.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Lékárník František Hlaváč doběhl na místo sebral to, co zbylo a poslal Fričovi.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1881 ji Antonín Frič popsal jako: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Cretornis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Hlaváči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pozůstatek křídla pravěkého ptáka, poněkud podobného labuti.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1888 ji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brit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Richard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Lydekker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překlasifikoval jako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Ornithochirus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hlavatschi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2931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0B050-4FD3-97DF-BD5F-8D265DCAE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2D935AC9-20F8-BC31-255C-8CE441624965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1A9D3EEC-8151-FF32-8050-C6B86C1D3FBE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31A9C93-87B0-F1CF-26DF-69D23034E260}"/>
              </a:ext>
            </a:extLst>
          </p:cNvPr>
          <p:cNvSpPr txBox="1"/>
          <p:nvPr/>
        </p:nvSpPr>
        <p:spPr>
          <a:xfrm>
            <a:off x="85726" y="1442907"/>
            <a:ext cx="120110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O zkamenělém ptáku Choceňském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Před 92 mil. let zahynulo u Chocně mládě ptakoještěra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Ornithocheirus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hlavaci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1880 byla nalezena v opukovém lomu dosud jediná známá kostra ptakoještěra u nás.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Většinu kostí si dělníci rozebrali na památku, ale krupařka Tomková je naprášila Hlaváčovi.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Lékárník František Hlaváč doběhl na místo sebral to, co zbylo a poslal Fričovi.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1881 ji Antonín Frič popsal jako: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Cretornis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Hlaváči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pozůstatek křídla pravěkého ptáka, poněkud podobného labuti.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1888 ji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brit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Richard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Lydekker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překlasifikoval jako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Ornithochirus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hlavatschi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Pak vše utichlo.</a:t>
            </a:r>
          </a:p>
        </p:txBody>
      </p:sp>
    </p:spTree>
    <p:extLst>
      <p:ext uri="{BB962C8B-B14F-4D97-AF65-F5344CB8AC3E}">
        <p14:creationId xmlns:p14="http://schemas.microsoft.com/office/powerpoint/2010/main" val="5731706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47BB6-4ABD-47AF-4DCA-D17247189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227B4EC6-1098-3686-E6A5-56FA50CFFF61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2B76060E-E899-E6DE-7EC2-96BDA3A02399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86D0117-A4C3-B647-D067-DDC21C0F38E2}"/>
              </a:ext>
            </a:extLst>
          </p:cNvPr>
          <p:cNvSpPr txBox="1"/>
          <p:nvPr/>
        </p:nvSpPr>
        <p:spPr>
          <a:xfrm>
            <a:off x="85726" y="1442907"/>
            <a:ext cx="1201102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O zkamenělém ptáku Choceňském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Před 92 mil. let zahynulo u Chocně mládě ptakoještěra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Ornithocheirus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hlavaci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1880 byla nalezena v opukovém lomu dosud jediná známá kostra ptakoještěra u nás.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Většinu kostí si dělníci rozebrali na památku, ale krupařka Tomková je naprášila Hlaváčovi.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Lékárník František Hlaváč doběhl na místo sebral to, co zbylo a poslal Fričovi.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1881 ji Antonín Frič popsal jako: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Cretornis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Hlaváči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pozůstatek křídla pravěkého ptáka, poněkud podobného labuti.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1888 ji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brit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Richard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Lydekker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překlasifikoval jako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Ornithochirus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hlavatschi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Pak vše utichlo.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1997 přeřazen do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Pteranodontidae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8390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6F9EC-CAF7-A31F-4166-7EE0734BF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30958662-3913-77A7-EAB2-5E4F9EF0C894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457242B-EDC3-6499-80F5-3D02777B7270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CA8F36F-B10D-3AE8-B6C8-4D86A73AFF15}"/>
              </a:ext>
            </a:extLst>
          </p:cNvPr>
          <p:cNvSpPr txBox="1"/>
          <p:nvPr/>
        </p:nvSpPr>
        <p:spPr>
          <a:xfrm>
            <a:off x="85726" y="1442907"/>
            <a:ext cx="1201102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O zkamenělém ptáku Choceňském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Před 92 mil. let zahynulo u Chocně mládě ptakoještěra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Ornithocheirus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hlavaci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1880 byla nalezena v opukovém lomu dosud jediná známá kostra ptakoještěra u nás.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Většinu kostí si dělníci rozebrali na památku, ale krupařka Tomková je naprášila Hlaváčovi.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Lékárník František Hlaváč doběhl na místo sebral to, co zbylo a poslal Fričovi.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1881 ji Antonín Frič popsal jako: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Cretornis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Hlaváči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pozůstatek křídla pravěkého ptáka, poněkud podobného labuti.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1888 ji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brit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Richard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Lydekker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překlasifikoval jako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Ornithochirus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hlavatschi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Pak vše utichlo.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1997 přeřazen do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Pteranodontidae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2010 do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Azhdarchidae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(největší létající obludy).</a:t>
            </a:r>
          </a:p>
        </p:txBody>
      </p:sp>
    </p:spTree>
    <p:extLst>
      <p:ext uri="{BB962C8B-B14F-4D97-AF65-F5344CB8AC3E}">
        <p14:creationId xmlns:p14="http://schemas.microsoft.com/office/powerpoint/2010/main" val="31191799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D201D-93BA-F7F0-EBFE-2DA1723E1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069BBAB5-8C61-C928-A981-DFC7403E70B8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B8507032-A96D-88BC-9DB8-AEBDE4D3E71F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908B25A-203E-E7F0-0BFB-65212E7494E1}"/>
              </a:ext>
            </a:extLst>
          </p:cNvPr>
          <p:cNvSpPr txBox="1"/>
          <p:nvPr/>
        </p:nvSpPr>
        <p:spPr>
          <a:xfrm>
            <a:off x="85726" y="1442907"/>
            <a:ext cx="120110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O zkamenělém ptáku Choceňském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Před 92 mil. let zahynulo u Chocně mládě ptakoještěra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Ornithocheirus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hlavaci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1880 byla nalezena v opukovém lomu dosud jediná známá kostra ptakoještěra u nás.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Většinu kostí si dělníci rozebrali na památku, ale krupařka Tomková je naprášila Hlaváčovi.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Lékárník František Hlaváč doběhl na místo sebral to, co zbylo a poslal Fričovi.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1881 ji Antonín Frič popsal jako: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Cretornis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Hlaváči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pozůstatek křídla pravěkého ptáka, poněkud podobného labuti.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1888 ji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brit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Richard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Lydekker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překlasifikoval jako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Ornithochirus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hlavatschi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Pak vše utichlo.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1997 přeřazen do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Pteranodontidae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2010 do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Azhdarchidae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(největší létající obludy).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2015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neazdarchidní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azdarchoid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(první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pterosaur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z východní polokoule).</a:t>
            </a:r>
          </a:p>
        </p:txBody>
      </p:sp>
    </p:spTree>
    <p:extLst>
      <p:ext uri="{BB962C8B-B14F-4D97-AF65-F5344CB8AC3E}">
        <p14:creationId xmlns:p14="http://schemas.microsoft.com/office/powerpoint/2010/main" val="4081617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3B52A-CF0C-5312-B62F-5BC687608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22C4A8A-98C5-D15B-27EA-3B8B7A892364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EB4A5697-9802-AD1A-BB79-61721527C01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E667520-4D60-D55B-DCC0-7866A2969572}"/>
              </a:ext>
            </a:extLst>
          </p:cNvPr>
          <p:cNvSpPr txBox="1"/>
          <p:nvPr/>
        </p:nvSpPr>
        <p:spPr>
          <a:xfrm>
            <a:off x="85726" y="1442907"/>
            <a:ext cx="1201102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O zkamenělém ptáku Choceňském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Před 92 mil. let zahynulo u Chocně mládě ptakoještěra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Ornithocheirus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hlavaci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1880 byla nalezena v opukovém lomu dosud jediná známá kostra ptakoještěra u nás.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Většinu kostí si dělníci rozebrali na památku, ale krupařka Tomková je naprášila Hlaváčovi.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Lékárník František Hlaváč doběhl na místo sebral to, co zbylo a poslal Fričovi.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1881 ji Antonín Frič popsal jako: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Cretornis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Hlaváči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pozůstatek křídla pravěkého ptáka, poněkud podobného labuti.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1888 ji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brit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Richard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Lydekker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překlasifikoval jako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Ornithochirus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hlavatschi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Pak vše utichlo.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1997 přeřazen do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Pteranodontidae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2010 do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Azhdarchidae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(největší létající obludy).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2015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neazdarchidní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azdarchoid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(první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pterosaur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z východní polokoule).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2018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Nyctosaurid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7639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F4A86-3CDE-8A55-0A0A-1B6792A72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2C11F938-582F-EC1D-9060-657E6C8AFAF3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BBDA7562-35A2-B31E-B00A-B0BA98679283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08F8EE7-8DD4-8A48-77A0-D8F79C8732EB}"/>
              </a:ext>
            </a:extLst>
          </p:cNvPr>
          <p:cNvSpPr txBox="1"/>
          <p:nvPr/>
        </p:nvSpPr>
        <p:spPr>
          <a:xfrm>
            <a:off x="85726" y="1442907"/>
            <a:ext cx="1201102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O zkamenělém ptáku Choceňském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Před 92 mil. let zahynulo u Chocně mládě ptakoještěra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Ornithocheirus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hlavaci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1880 byla nalezena v opukovém lomu dosud jediná známá kostra ptakoještěra u nás.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Většinu kostí si dělníci rozebrali na památku, ale krupařka Tomková je naprášila Hlaváčovi.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Lékárník František Hlaváč doběhl na místo sebral to, co zbylo a poslal Fričovi.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1881 ji Antonín Frič popsal jako: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Cretornis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Hlaváči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pozůstatek křídla pravěkého ptáka, poněkud podobného labuti.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1888 ji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brit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Richard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Lydekker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překlasifikoval jako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Ornithochirus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hlavatschi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Pak vše utichlo.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1997 přeřazen do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Pteranodontidae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2010 do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Azhdarchidae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(největší létající obludy).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2015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neazdarchidní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azdarchoid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(první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pterosaur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z východní polokoule).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2018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Nyctosaurid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Nejstarší známý zástupce velké skupiny ptakoještěrů?</a:t>
            </a:r>
          </a:p>
        </p:txBody>
      </p:sp>
    </p:spTree>
    <p:extLst>
      <p:ext uri="{BB962C8B-B14F-4D97-AF65-F5344CB8AC3E}">
        <p14:creationId xmlns:p14="http://schemas.microsoft.com/office/powerpoint/2010/main" val="37818931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0995E-389B-318F-8877-8696F8E73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932175EC-3F67-BDBC-EBD3-602F3C2448F3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EF10EDA1-0EED-7744-AF35-31BF298B3023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CDBDD72-54CC-E6B3-1902-1A6E9D7C3FFC}"/>
              </a:ext>
            </a:extLst>
          </p:cNvPr>
          <p:cNvSpPr txBox="1"/>
          <p:nvPr/>
        </p:nvSpPr>
        <p:spPr>
          <a:xfrm>
            <a:off x="85726" y="1442907"/>
            <a:ext cx="1201102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O zkamenělém ptáku Choceňském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Před 92 mil. let zahynulo u Chocně mládě ptakoještěra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Ornithocheirus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hlavaci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1880 byla nalezena v opukovém lomu dosud jediná známá kostra ptakoještěra u nás.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Většinu kostí si dělníci rozebrali na památku, ale krupařka Tomková je naprášila Hlaváčovi.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Lékárník František Hlaváč doběhl na místo sebral to, co zbylo a poslal Fričovi.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1881 ji Antonín Frič popsal jako: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Cretornis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Hlaváči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pozůstatek křídla pravěkého ptáka, poněkud podobného labuti.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1888 ji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brit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Richard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Lydekker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překlasifikoval jako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Ornithochirus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hlavatschi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Pak vše utichlo.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1997 přeřazen do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Pteranodontidae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2010 do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Azhdarchidae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(největší létající obludy).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2015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neazdarchidní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azdarchoid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(první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pterosaur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z východní polokoule).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2018 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Nyctosaurid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Nejstarší známý zástupce velké skupiny ptakoještěrů?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Dnes v NM.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55797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85D44-6B3C-1305-B7F2-3FA563F4E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196E0460-4720-F5CF-BD71-5F3CF7E59C91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C2ECC84-3103-D8DC-0807-AD745608A733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3A7AB98-191D-EED8-4A13-CD564B891A8F}"/>
              </a:ext>
            </a:extLst>
          </p:cNvPr>
          <p:cNvSpPr txBox="1"/>
          <p:nvPr/>
        </p:nvSpPr>
        <p:spPr>
          <a:xfrm>
            <a:off x="85726" y="1442907"/>
            <a:ext cx="12011025" cy="2970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200" b="1" dirty="0"/>
              <a:t>Archeologie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Věda o artefaktech – lidských výtvorech.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32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3200" b="1" dirty="0" err="1"/>
          </a:p>
        </p:txBody>
      </p:sp>
    </p:spTree>
    <p:extLst>
      <p:ext uri="{BB962C8B-B14F-4D97-AF65-F5344CB8AC3E}">
        <p14:creationId xmlns:p14="http://schemas.microsoft.com/office/powerpoint/2010/main" val="34618258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Vůdčí fosilie</a:t>
            </a:r>
          </a:p>
          <a:p>
            <a:pPr algn="ctr"/>
            <a:endParaRPr lang="cs-CZ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Dostatečně charakteristická pro určité horizonty usazených hornin.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Ideálně početný kosmopolitní </a:t>
            </a:r>
            <a:r>
              <a:rPr lang="cs-CZ" sz="2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generalista</a:t>
            </a: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který se vyskytoval krátce.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Pomocí nich – </a:t>
            </a:r>
            <a:r>
              <a:rPr lang="cs-CZ" sz="2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biostratigrafie</a:t>
            </a: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(důležitá pro geology a ropný průmysl).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Amoniti jsou nej.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Dále koráli, </a:t>
            </a:r>
            <a:r>
              <a:rPr lang="cs-CZ" sz="2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graptoliti</a:t>
            </a: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ramenonožci, trilobiti a ježovky.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Konodonti za použití mikroskopu.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Zuby savců.</a:t>
            </a:r>
          </a:p>
        </p:txBody>
      </p:sp>
    </p:spTree>
    <p:extLst>
      <p:ext uri="{BB962C8B-B14F-4D97-AF65-F5344CB8AC3E}">
        <p14:creationId xmlns:p14="http://schemas.microsoft.com/office/powerpoint/2010/main" val="3521003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Fosilie charakteristické pro různé geologické éry</a:t>
            </a:r>
          </a:p>
          <a:p>
            <a:endParaRPr lang="cs-CZ" sz="3200" b="1" dirty="0"/>
          </a:p>
        </p:txBody>
      </p:sp>
      <p:pic>
        <p:nvPicPr>
          <p:cNvPr id="4" name="Obrázek 3" descr="undefined">
            <a:extLst>
              <a:ext uri="{FF2B5EF4-FFF2-40B4-BE49-F238E27FC236}">
                <a16:creationId xmlns:a16="http://schemas.microsoft.com/office/drawing/2014/main" id="{C67A1E98-1ED9-1423-D062-EF1725F5C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073" y="2082249"/>
            <a:ext cx="5413854" cy="4276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2153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90487" y="2024742"/>
            <a:ext cx="45889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Zuby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Schránky (ulity)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Skořápky vajec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Krunýře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 měkkých částí: mumie (suché prostředí nebo zmrznutí, bažiny, ohořelá těla, parohy atd.)</a:t>
            </a:r>
            <a:endParaRPr lang="cs-CZ" sz="32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EC43F2-7224-6C7C-23E8-A146A535A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4948" y="2265456"/>
            <a:ext cx="2018622" cy="201862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209422B-5F06-EE3D-28B8-2D4784B21FB3}"/>
              </a:ext>
            </a:extLst>
          </p:cNvPr>
          <p:cNvSpPr txBox="1"/>
          <p:nvPr/>
        </p:nvSpPr>
        <p:spPr>
          <a:xfrm>
            <a:off x="811764" y="1566284"/>
            <a:ext cx="99464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Nejčastější fosilie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FA0839D-9247-F7B6-F771-B0E71DE10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727" y="4631525"/>
            <a:ext cx="3013787" cy="16561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F6FE23C-AB82-8B42-4376-381A4667F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770" y="2551435"/>
            <a:ext cx="2984545" cy="165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749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Vznik</a:t>
            </a:r>
          </a:p>
          <a:p>
            <a:pPr algn="ctr"/>
            <a:endParaRPr lang="cs-CZ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Živočich uvízne pod vodou v usazenině a tvrdé části zůstanou zachovány nebo zanechají dutinu.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Nejvíce v usazených horninách – břidlice, vápenec, pískovec.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6706659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7" y="1442907"/>
            <a:ext cx="631507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Ediacara</a:t>
            </a:r>
            <a:r>
              <a:rPr lang="cs-CZ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Hills</a:t>
            </a:r>
            <a:r>
              <a:rPr lang="cs-CZ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Austrálie</a:t>
            </a:r>
          </a:p>
          <a:p>
            <a:pPr algn="ctr"/>
            <a:endParaRPr lang="cs-CZ" sz="32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Nejstarší mnohobuněční živočichové? Lišejníky, řasy, houby, mezistupeň rostliny a živočichové?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sz="2800" b="1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diakarium</a:t>
            </a:r>
            <a:r>
              <a:rPr lang="cs-CZ" sz="2800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(poslední fáze starohor).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Ediakarská</a:t>
            </a: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fauna.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b="1" dirty="0"/>
          </a:p>
        </p:txBody>
      </p:sp>
      <p:pic>
        <p:nvPicPr>
          <p:cNvPr id="2050" name="Picture 2" descr="The secret Garden of Ediacara and the origin of | Earth Archives">
            <a:extLst>
              <a:ext uri="{FF2B5EF4-FFF2-40B4-BE49-F238E27FC236}">
                <a16:creationId xmlns:a16="http://schemas.microsoft.com/office/drawing/2014/main" id="{CA540E20-CEA7-A78F-65A6-B10F5DC37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941" y="3574142"/>
            <a:ext cx="4281973" cy="285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0D601DA-8E29-8EED-3638-220026ADE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1" y="374274"/>
            <a:ext cx="3928188" cy="294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136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CF664E2-9ED3-AD88-86E2-250A6075EB8F}"/>
              </a:ext>
            </a:extLst>
          </p:cNvPr>
          <p:cNvSpPr txBox="1"/>
          <p:nvPr/>
        </p:nvSpPr>
        <p:spPr>
          <a:xfrm>
            <a:off x="307910" y="1679510"/>
            <a:ext cx="540242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Burgesské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břidlice</a:t>
            </a:r>
          </a:p>
          <a:p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Kanada, Skalisté hory.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Střední kambrium, 505 mil. Let.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 z nejstarších nalezišť na Zemi.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Trilobiti s tykadly.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D9A2633-E3A6-0E50-B161-AD4292DFD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667" y="1521548"/>
            <a:ext cx="4141431" cy="494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709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572724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i="0" dirty="0" err="1">
                <a:effectLst/>
                <a:latin typeface="Arial" panose="020B0604020202020204" pitchFamily="34" charset="0"/>
              </a:rPr>
              <a:t>Solnhofen</a:t>
            </a:r>
            <a:r>
              <a:rPr lang="cs-CZ" sz="3200" b="1" i="0" dirty="0">
                <a:effectLst/>
                <a:latin typeface="Arial" panose="020B0604020202020204" pitchFamily="34" charset="0"/>
              </a:rPr>
              <a:t> - Německo</a:t>
            </a:r>
          </a:p>
          <a:p>
            <a:endParaRPr lang="cs-CZ" sz="2800" b="1" dirty="0"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Žluté vápence z období svrchní jury.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Archaeopteryx</a:t>
            </a: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ctr"/>
            <a:endParaRPr lang="cs-CZ" sz="3200" b="1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ctr"/>
            <a:endParaRPr lang="cs-CZ" sz="3200" b="1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ctr"/>
            <a:endParaRPr lang="cs-CZ" sz="3200" b="1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ctr"/>
            <a:endParaRPr lang="cs-CZ" sz="3200" b="1" dirty="0"/>
          </a:p>
        </p:txBody>
      </p:sp>
      <p:pic>
        <p:nvPicPr>
          <p:cNvPr id="1026" name="Picture 2" descr="alternativní popis obrázku chybí">
            <a:extLst>
              <a:ext uri="{FF2B5EF4-FFF2-40B4-BE49-F238E27FC236}">
                <a16:creationId xmlns:a16="http://schemas.microsoft.com/office/drawing/2014/main" id="{D110B4BB-0FE0-D288-52A7-5E32F3C84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594" y="1763836"/>
            <a:ext cx="3298177" cy="445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0551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251927" y="1442907"/>
            <a:ext cx="505913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Barrandien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Starší prvohory.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Teplé mělké moře.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Trilobiti, ramenonožci, lilijice.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1D8EB89-7721-76A0-AF24-2BC8F10B2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933" y="1907299"/>
            <a:ext cx="3669650" cy="242844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D2E62FD-975F-106C-3210-609C6F054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6323" y="1894168"/>
            <a:ext cx="2935643" cy="418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18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EB89D-302D-7707-2F9D-036B2C2AF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F403ADD7-2E50-6F4D-2EFD-A43A814481CE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0CA94DA-45BD-C1E9-AA95-0FCCBFC668D1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434FF1B-F946-9606-8AD0-AE16DEF3BE6E}"/>
              </a:ext>
            </a:extLst>
          </p:cNvPr>
          <p:cNvSpPr txBox="1"/>
          <p:nvPr/>
        </p:nvSpPr>
        <p:spPr>
          <a:xfrm>
            <a:off x="85726" y="1442907"/>
            <a:ext cx="12011025" cy="5186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200" b="1" dirty="0"/>
              <a:t>Archeologie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Věda o artefaktech – lidských výtvorech.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3200" b="1" dirty="0"/>
          </a:p>
          <a:p>
            <a:pPr algn="ctr">
              <a:lnSpc>
                <a:spcPct val="150000"/>
              </a:lnSpc>
            </a:pPr>
            <a:r>
              <a:rPr lang="cs-CZ" sz="3200" b="1" dirty="0"/>
              <a:t>Geologie a klimatologie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Jsou velmi důležité pro paleontologii.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32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3200" b="1" dirty="0" err="1"/>
          </a:p>
        </p:txBody>
      </p:sp>
    </p:spTree>
    <p:extLst>
      <p:ext uri="{BB962C8B-B14F-4D97-AF65-F5344CB8AC3E}">
        <p14:creationId xmlns:p14="http://schemas.microsoft.com/office/powerpoint/2010/main" val="2084790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7052192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200" b="1" dirty="0"/>
              <a:t>Vznik Země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Vznikla před 4,6 miliardami let.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 prachu obíhajícího kolem rodící se hvězdy Slunce.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E1B8808-741D-01EC-9436-B03A32B09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102" y="1928229"/>
            <a:ext cx="4147069" cy="311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93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39935F0-0385-9AE1-6EE7-A4C7A158B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511" y="4682721"/>
            <a:ext cx="5731510" cy="156591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098FA70-DA48-48A1-8586-0492B61B4B55}"/>
              </a:ext>
            </a:extLst>
          </p:cNvPr>
          <p:cNvSpPr txBox="1"/>
          <p:nvPr/>
        </p:nvSpPr>
        <p:spPr>
          <a:xfrm>
            <a:off x="382555" y="1566537"/>
            <a:ext cx="11467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Důkazy</a:t>
            </a:r>
          </a:p>
          <a:p>
            <a:pPr algn="ctr"/>
            <a:endParaRPr lang="cs-CZ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Nejstarší minerál zirkon před 4,4 miliardami let.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A972226-D141-E502-3E55-7FE1ACDA7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557" y="3622380"/>
            <a:ext cx="3226153" cy="265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21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1881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800" b="1" dirty="0"/>
              <a:t>Důkazy</a:t>
            </a:r>
            <a:endParaRPr lang="cs-CZ" sz="2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Nejstarší horniny 4,3 mld let (dnes v Kanadě).</a:t>
            </a:r>
          </a:p>
          <a:p>
            <a:pPr algn="ctr">
              <a:lnSpc>
                <a:spcPct val="150000"/>
              </a:lnSpc>
            </a:pPr>
            <a:endParaRPr lang="cs-CZ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Obrázek 3" descr="undefined">
            <a:extLst>
              <a:ext uri="{FF2B5EF4-FFF2-40B4-BE49-F238E27FC236}">
                <a16:creationId xmlns:a16="http://schemas.microsoft.com/office/drawing/2014/main" id="{39D97FDE-EB2C-2C07-D5AD-0F379598D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922" y="2741752"/>
            <a:ext cx="4952156" cy="3710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217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Paleontologie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Vznik života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1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1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988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</TotalTime>
  <Words>2117</Words>
  <Application>Microsoft Macintosh PowerPoint</Application>
  <PresentationFormat>Širokoúhlá obrazovka</PresentationFormat>
  <Paragraphs>337</Paragraphs>
  <Slides>47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Jakub Horak</dc:creator>
  <cp:lastModifiedBy>Jakub Horák</cp:lastModifiedBy>
  <cp:revision>124</cp:revision>
  <dcterms:created xsi:type="dcterms:W3CDTF">2020-10-29T16:23:05Z</dcterms:created>
  <dcterms:modified xsi:type="dcterms:W3CDTF">2024-02-02T13:20:18Z</dcterms:modified>
</cp:coreProperties>
</file>