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336" r:id="rId4"/>
    <p:sldId id="322" r:id="rId5"/>
    <p:sldId id="291" r:id="rId6"/>
    <p:sldId id="372" r:id="rId7"/>
    <p:sldId id="375" r:id="rId8"/>
    <p:sldId id="292" r:id="rId9"/>
    <p:sldId id="337" r:id="rId10"/>
    <p:sldId id="323" r:id="rId11"/>
    <p:sldId id="324" r:id="rId12"/>
    <p:sldId id="293" r:id="rId13"/>
    <p:sldId id="338" r:id="rId14"/>
    <p:sldId id="327" r:id="rId15"/>
    <p:sldId id="326" r:id="rId16"/>
    <p:sldId id="325" r:id="rId17"/>
    <p:sldId id="294" r:id="rId18"/>
    <p:sldId id="379" r:id="rId19"/>
    <p:sldId id="295" r:id="rId20"/>
    <p:sldId id="380" r:id="rId21"/>
    <p:sldId id="383" r:id="rId22"/>
    <p:sldId id="296" r:id="rId23"/>
    <p:sldId id="386" r:id="rId24"/>
    <p:sldId id="387" r:id="rId25"/>
    <p:sldId id="297" r:id="rId26"/>
    <p:sldId id="342" r:id="rId27"/>
    <p:sldId id="345" r:id="rId28"/>
    <p:sldId id="346" r:id="rId29"/>
    <p:sldId id="391" r:id="rId30"/>
    <p:sldId id="394" r:id="rId31"/>
    <p:sldId id="396" r:id="rId32"/>
    <p:sldId id="397" r:id="rId33"/>
    <p:sldId id="349" r:id="rId34"/>
    <p:sldId id="348" r:id="rId35"/>
    <p:sldId id="347" r:id="rId36"/>
    <p:sldId id="302" r:id="rId37"/>
    <p:sldId id="350" r:id="rId38"/>
    <p:sldId id="303" r:id="rId39"/>
    <p:sldId id="354" r:id="rId40"/>
    <p:sldId id="353" r:id="rId41"/>
    <p:sldId id="352" r:id="rId42"/>
    <p:sldId id="304" r:id="rId43"/>
    <p:sldId id="305" r:id="rId44"/>
    <p:sldId id="370" r:id="rId45"/>
    <p:sldId id="331" r:id="rId46"/>
    <p:sldId id="330" r:id="rId47"/>
    <p:sldId id="329" r:id="rId48"/>
    <p:sldId id="328" r:id="rId49"/>
    <p:sldId id="332" r:id="rId50"/>
    <p:sldId id="306" r:id="rId51"/>
    <p:sldId id="371" r:id="rId52"/>
    <p:sldId id="333" r:id="rId53"/>
    <p:sldId id="307" r:id="rId54"/>
    <p:sldId id="355" r:id="rId55"/>
    <p:sldId id="308" r:id="rId56"/>
    <p:sldId id="369" r:id="rId57"/>
    <p:sldId id="368" r:id="rId58"/>
    <p:sldId id="309" r:id="rId59"/>
    <p:sldId id="310" r:id="rId60"/>
    <p:sldId id="311" r:id="rId61"/>
    <p:sldId id="367" r:id="rId62"/>
    <p:sldId id="312" r:id="rId63"/>
    <p:sldId id="313" r:id="rId64"/>
    <p:sldId id="314" r:id="rId65"/>
    <p:sldId id="315" r:id="rId66"/>
    <p:sldId id="316" r:id="rId67"/>
    <p:sldId id="317" r:id="rId68"/>
    <p:sldId id="373" r:id="rId69"/>
    <p:sldId id="366" r:id="rId70"/>
    <p:sldId id="365" r:id="rId71"/>
    <p:sldId id="318" r:id="rId72"/>
    <p:sldId id="364" r:id="rId73"/>
    <p:sldId id="363" r:id="rId74"/>
    <p:sldId id="319" r:id="rId75"/>
    <p:sldId id="362" r:id="rId76"/>
    <p:sldId id="320" r:id="rId77"/>
    <p:sldId id="361" r:id="rId78"/>
    <p:sldId id="321" r:id="rId79"/>
    <p:sldId id="360" r:id="rId80"/>
    <p:sldId id="359" r:id="rId81"/>
    <p:sldId id="358" r:id="rId82"/>
    <p:sldId id="357" r:id="rId83"/>
    <p:sldId id="374" r:id="rId84"/>
    <p:sldId id="290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82844" autoAdjust="0"/>
  </p:normalViewPr>
  <p:slideViewPr>
    <p:cSldViewPr snapToGrid="0">
      <p:cViewPr>
        <p:scale>
          <a:sx n="89" d="100"/>
          <a:sy n="89" d="100"/>
        </p:scale>
        <p:origin x="145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C3C8C-0812-49B9-B489-489DC1B72535}" type="datetimeFigureOut">
              <a:rPr lang="cs-CZ" smtClean="0"/>
              <a:t>3.2.2024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D4A10-7856-4E1F-B155-06730E845F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84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465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88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454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10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65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538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355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91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01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47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7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28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05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44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80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81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11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D4A10-7856-4E1F-B155-06730E845F3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70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C6D42-5752-4A82-A1A8-EB23575E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F63ABD-6E1A-4D2E-BA21-56EACD3B0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41031B-035B-4FAA-B976-A4CA6867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399984-DF8D-4314-B37E-16CE111B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4CE2A-044C-4A68-A6D2-A71BFAFA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F0364-6D6D-4654-B935-A21B977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3A4BB3-FD49-4B38-800D-B414A579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602FA6-EB41-482E-BF10-3E123C30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AB8218-2DF2-4A28-B223-FF6D758B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BBB21C-7808-4DE6-9D34-D5165A6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25D68C-49E8-48E9-9E47-888BE3DB1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CCB62E-8140-4134-BEB0-18BF5B3F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078DAA-38CD-4803-BB37-A28ED64A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BAED6C-2D3E-4C23-A93D-A9E07577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DAE9BD-F3A6-47EB-B3B5-7D0CCE99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38A23-F184-4059-8733-240C3FB9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19F8F-8AA5-4DE5-9376-5CE5A397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3BB35F-F323-47E1-94FC-39346668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63C4A-AF81-41EC-92C1-D11FBF06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DDE3FC-F34E-49D6-A4EF-AC3C45D0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4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887B5-34A3-403E-A147-9A0D6B20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414014-C589-4875-A3F2-E3E6D5B30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4E759D-6605-4474-88EF-7209FA7A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FF1B2-B455-4CAD-9585-87AEED57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B3EB99-0F58-4803-BA31-083DEB69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F148D-EB8B-435F-819B-789FADBB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15CF-D233-4985-8AB1-BB45E1337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7052E7-D1D3-41F2-9A08-AA01895BB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8CADA0-0974-48BB-B369-C4BB2C33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D968D6-0E2C-47B1-8883-080C763F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370985-729A-424A-A020-7A9A978D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AF387-3FFF-4075-8362-848668FB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9EFB2D-93C0-4777-8133-25355879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454B9C-B83C-4C7D-A0BA-DD339909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604E40-E824-4743-B75B-496E2E8A1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DDC339-5CDA-4B15-9A63-52865CD50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5CDCB3-8C21-42CC-AF3B-AAA87803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4D607B-4391-454D-94AB-EEE27D32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0FD4BB-DEBF-4024-8E95-2752F229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A9160-E84E-4307-9072-72F95441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4A38F8-CDD2-412E-8200-58A8890C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0C4874-4392-408B-9668-3F3D3203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6E73DB-7F3D-4A9F-8131-D969C35C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6FBEFE-651E-49A0-A6BF-8487CEC1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4EDD3D-BBCF-4C66-9AE8-5091F86C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2FEE47-BA15-4604-97DF-1C5386FD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40394-4E84-4E8A-A5F2-134CE965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9C365-4DD0-4921-8ED7-394C8F0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6B6E4-BAD1-4E03-A107-FDADCBD91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D1998-7742-469B-89C7-D63957DE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D73C77-2C2B-4266-8074-9EAA6E05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0ABBCC-AD05-4F06-A6C1-9272248E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4511D-E2F2-4FD7-895A-536183DE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B190487-0640-4576-833C-D0042AFDE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954DB2-77C2-4023-9229-210823AF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D55E0F-BFDD-4C88-8CFA-01B7FCD5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F27BCE-E300-4975-A510-94E29BEC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32F3BB-73BC-4582-9045-6B59F0CE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1E588E-497D-4FE9-82C7-7314336D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AD78BB-D26B-443B-A987-C3EA92A1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7E4068-DA99-4DA0-A16D-66924F0B1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2C5C-100F-4A01-BBE8-C269C5211687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F74D5F-E72A-4BB9-86E8-9129E10CB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16D5D-E812-4241-B13F-FF0CDACBC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file:////Users/jakubhorak/Library/Group%20Containers/UBF8T346G9.ms/WebArchiveCopyPasteTempFiles/com.microsoft.Word/Img4_web.jp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m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tm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C58D8FD-22FF-4DFD-819C-D32D5BB58D2D}"/>
              </a:ext>
            </a:extLst>
          </p:cNvPr>
          <p:cNvSpPr/>
          <p:nvPr/>
        </p:nvSpPr>
        <p:spPr>
          <a:xfrm>
            <a:off x="95249" y="76200"/>
            <a:ext cx="120110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5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Ekologie</a:t>
            </a:r>
            <a:endParaRPr lang="en-US" sz="115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83EA141-6D7A-4F76-8386-FEF62FA3FDCF}"/>
              </a:ext>
            </a:extLst>
          </p:cNvPr>
          <p:cNvSpPr/>
          <p:nvPr/>
        </p:nvSpPr>
        <p:spPr>
          <a:xfrm>
            <a:off x="2533649" y="4362449"/>
            <a:ext cx="95726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Paleoantropologie a hominidi</a:t>
            </a:r>
          </a:p>
          <a:p>
            <a:endParaRPr lang="cs-CZ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Jakub Horák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701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80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Hominini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Všichni žijící a vymřelí předkové od společného předka se šimpanzi po současnost.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dirty="0"/>
              <a:t>Chůze po dvou je brána jako rozhodující krok (sic!) k vývoji člověka.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  <p:pic>
        <p:nvPicPr>
          <p:cNvPr id="2052" name="Picture 4" descr="The Evolutionary Leap to Bipedalism Took Place in Trees | Ancient Origins">
            <a:extLst>
              <a:ext uri="{FF2B5EF4-FFF2-40B4-BE49-F238E27FC236}">
                <a16:creationId xmlns:a16="http://schemas.microsoft.com/office/drawing/2014/main" id="{474CCE52-0A66-3173-3527-B588EFB9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3878811"/>
            <a:ext cx="4053840" cy="24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5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651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Hominini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Všichni žijící a vymřelí předkové od společného předka se šimpanzi po současnost.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Chůze po dvou je brána jako rozhodující krok (sic!) k vývoji člověka.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dirty="0"/>
              <a:t>Rody: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Sahelanthropus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Orrorin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Ardipithecus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Australopithecus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Paranthropus</a:t>
            </a:r>
            <a:endParaRPr lang="cs-CZ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301200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</p:txBody>
      </p:sp>
    </p:spTree>
    <p:extLst>
      <p:ext uri="{BB962C8B-B14F-4D97-AF65-F5344CB8AC3E}">
        <p14:creationId xmlns:p14="http://schemas.microsoft.com/office/powerpoint/2010/main" val="310129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 err="1"/>
              <a:t>Sahelanthropus</a:t>
            </a:r>
            <a:r>
              <a:rPr lang="cs-CZ" sz="3200" b="1" i="1" dirty="0"/>
              <a:t>, </a:t>
            </a:r>
            <a:r>
              <a:rPr lang="cs-CZ" sz="3200" b="1" i="1" dirty="0" err="1"/>
              <a:t>Orrorin</a:t>
            </a:r>
            <a:r>
              <a:rPr lang="cs-CZ" sz="3200" b="1" i="1" dirty="0"/>
              <a:t>, </a:t>
            </a:r>
            <a:r>
              <a:rPr lang="cs-CZ" sz="3200" b="1" i="1" dirty="0" err="1"/>
              <a:t>Ardipithecus</a:t>
            </a:r>
            <a:r>
              <a:rPr lang="cs-CZ" sz="3200" b="1" i="1" dirty="0"/>
              <a:t> = </a:t>
            </a:r>
            <a:r>
              <a:rPr lang="cs-CZ" sz="3200" b="1" i="1" dirty="0" err="1"/>
              <a:t>Ardipithecus</a:t>
            </a:r>
            <a:r>
              <a:rPr lang="cs-CZ" sz="3200" b="1" i="1" dirty="0"/>
              <a:t> </a:t>
            </a:r>
            <a:r>
              <a:rPr lang="cs-CZ" sz="3200" b="1" i="1" dirty="0" err="1"/>
              <a:t>ramidus</a:t>
            </a:r>
            <a:r>
              <a:rPr lang="cs-CZ" sz="3200" b="1" i="1" dirty="0"/>
              <a:t>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361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Sahelanthropus</a:t>
            </a:r>
            <a:r>
              <a:rPr lang="cs-CZ" sz="3200" i="1" dirty="0"/>
              <a:t>, </a:t>
            </a:r>
            <a:r>
              <a:rPr lang="cs-CZ" sz="3200" i="1" dirty="0" err="1"/>
              <a:t>Orrorin</a:t>
            </a:r>
            <a:r>
              <a:rPr lang="cs-CZ" sz="3200" i="1" dirty="0"/>
              <a:t>, </a:t>
            </a:r>
            <a:r>
              <a:rPr lang="cs-CZ" sz="3200" i="1" dirty="0" err="1"/>
              <a:t>Ardipithecus</a:t>
            </a:r>
            <a:r>
              <a:rPr lang="cs-CZ" sz="3200" i="1" dirty="0"/>
              <a:t> = </a:t>
            </a:r>
            <a:r>
              <a:rPr lang="cs-CZ" sz="3200" i="1" dirty="0" err="1"/>
              <a:t>Ardipithecus</a:t>
            </a:r>
            <a:r>
              <a:rPr lang="cs-CZ" sz="3200" i="1" dirty="0"/>
              <a:t> </a:t>
            </a:r>
            <a:r>
              <a:rPr lang="cs-CZ" sz="3200" i="1" dirty="0" err="1"/>
              <a:t>ramidus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afarensis</a:t>
            </a:r>
            <a:r>
              <a:rPr lang="cs-CZ" sz="3200" b="1" i="1" dirty="0"/>
              <a:t>, </a:t>
            </a:r>
            <a:r>
              <a:rPr lang="cs-CZ" sz="32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r>
              <a:rPr lang="cs-CZ" sz="3200" b="1" i="1" dirty="0"/>
              <a:t> = </a:t>
            </a:r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afarensis</a:t>
            </a:r>
            <a:r>
              <a:rPr lang="cs-CZ" sz="3200" b="1" i="1" dirty="0"/>
              <a:t>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34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Sahelanthropus</a:t>
            </a:r>
            <a:r>
              <a:rPr lang="cs-CZ" sz="3200" i="1" dirty="0"/>
              <a:t>, </a:t>
            </a:r>
            <a:r>
              <a:rPr lang="cs-CZ" sz="3200" i="1" dirty="0" err="1"/>
              <a:t>Orrorin</a:t>
            </a:r>
            <a:r>
              <a:rPr lang="cs-CZ" sz="3200" i="1" dirty="0"/>
              <a:t>, </a:t>
            </a:r>
            <a:r>
              <a:rPr lang="cs-CZ" sz="3200" i="1" dirty="0" err="1"/>
              <a:t>Ardipithecus</a:t>
            </a:r>
            <a:r>
              <a:rPr lang="cs-CZ" sz="3200" i="1" dirty="0"/>
              <a:t> = </a:t>
            </a:r>
            <a:r>
              <a:rPr lang="cs-CZ" sz="3200" i="1" dirty="0" err="1"/>
              <a:t>Ardipithecus</a:t>
            </a:r>
            <a:r>
              <a:rPr lang="cs-CZ" sz="3200" i="1" dirty="0"/>
              <a:t> </a:t>
            </a:r>
            <a:r>
              <a:rPr lang="cs-CZ" sz="3200" i="1" dirty="0" err="1"/>
              <a:t>ramidus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afarensis</a:t>
            </a:r>
            <a:r>
              <a:rPr lang="cs-CZ" sz="3200" i="1" dirty="0"/>
              <a:t>, </a:t>
            </a:r>
            <a:r>
              <a:rPr lang="cs-CZ" sz="3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r>
              <a:rPr lang="cs-CZ" sz="3200" i="1" dirty="0"/>
              <a:t> = </a:t>
            </a: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afarensis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africanus</a:t>
            </a:r>
            <a:r>
              <a:rPr lang="cs-CZ" sz="3200" b="1" i="1" dirty="0"/>
              <a:t>, A. </a:t>
            </a:r>
            <a:r>
              <a:rPr lang="cs-CZ" sz="3200" b="1" i="1" dirty="0" err="1"/>
              <a:t>gahri</a:t>
            </a:r>
            <a:r>
              <a:rPr lang="cs-CZ" sz="3200" b="1" i="1" dirty="0"/>
              <a:t>, A. </a:t>
            </a:r>
            <a:r>
              <a:rPr lang="cs-CZ" sz="3200" b="1" i="1" dirty="0" err="1"/>
              <a:t>sediba</a:t>
            </a:r>
            <a:r>
              <a:rPr lang="cs-CZ" sz="3200" b="1" i="1" dirty="0"/>
              <a:t> = </a:t>
            </a:r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africanus</a:t>
            </a:r>
            <a:r>
              <a:rPr lang="cs-CZ" sz="3200" b="1" i="1" dirty="0"/>
              <a:t>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6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Sahelanthropus</a:t>
            </a:r>
            <a:r>
              <a:rPr lang="cs-CZ" sz="3200" i="1" dirty="0"/>
              <a:t>, </a:t>
            </a:r>
            <a:r>
              <a:rPr lang="cs-CZ" sz="3200" i="1" dirty="0" err="1"/>
              <a:t>Orrorin</a:t>
            </a:r>
            <a:r>
              <a:rPr lang="cs-CZ" sz="3200" i="1" dirty="0"/>
              <a:t>, </a:t>
            </a:r>
            <a:r>
              <a:rPr lang="cs-CZ" sz="3200" i="1" dirty="0" err="1"/>
              <a:t>Ardipithecus</a:t>
            </a:r>
            <a:r>
              <a:rPr lang="cs-CZ" sz="3200" i="1" dirty="0"/>
              <a:t> = </a:t>
            </a:r>
            <a:r>
              <a:rPr lang="cs-CZ" sz="3200" i="1" dirty="0" err="1"/>
              <a:t>Ardipithecus</a:t>
            </a:r>
            <a:r>
              <a:rPr lang="cs-CZ" sz="3200" i="1" dirty="0"/>
              <a:t> </a:t>
            </a:r>
            <a:r>
              <a:rPr lang="cs-CZ" sz="3200" i="1" dirty="0" err="1"/>
              <a:t>ramidus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afarensis</a:t>
            </a:r>
            <a:r>
              <a:rPr lang="cs-CZ" sz="3200" i="1" dirty="0"/>
              <a:t>, </a:t>
            </a:r>
            <a:r>
              <a:rPr lang="cs-CZ" sz="3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r>
              <a:rPr lang="cs-CZ" sz="3200" i="1" dirty="0"/>
              <a:t> = </a:t>
            </a: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afarensis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africanus</a:t>
            </a:r>
            <a:r>
              <a:rPr lang="cs-CZ" sz="3200" i="1" dirty="0"/>
              <a:t>, A. </a:t>
            </a:r>
            <a:r>
              <a:rPr lang="cs-CZ" sz="3200" i="1" dirty="0" err="1"/>
              <a:t>gahri</a:t>
            </a:r>
            <a:r>
              <a:rPr lang="cs-CZ" sz="3200" i="1" dirty="0"/>
              <a:t>, A. </a:t>
            </a:r>
            <a:r>
              <a:rPr lang="cs-CZ" sz="3200" i="1" dirty="0" err="1"/>
              <a:t>sediba</a:t>
            </a:r>
            <a:r>
              <a:rPr lang="cs-CZ" sz="3200" i="1" dirty="0"/>
              <a:t> = </a:t>
            </a:r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africanus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 err="1"/>
              <a:t>Paranthropus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aethiopicus</a:t>
            </a:r>
            <a:r>
              <a:rPr lang="cs-CZ" sz="3200" b="1" i="1" dirty="0"/>
              <a:t>, P. </a:t>
            </a:r>
            <a:r>
              <a:rPr lang="cs-CZ" sz="3200" b="1" i="1" dirty="0" err="1"/>
              <a:t>boisei</a:t>
            </a:r>
            <a:r>
              <a:rPr lang="cs-CZ" sz="3200" b="1" i="1" dirty="0"/>
              <a:t> = </a:t>
            </a:r>
            <a:r>
              <a:rPr lang="cs-CZ" sz="3200" b="1" i="1" dirty="0" err="1"/>
              <a:t>Paranthropus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boisei</a:t>
            </a:r>
            <a:r>
              <a:rPr lang="cs-CZ" sz="3200" b="1" i="1" dirty="0"/>
              <a:t>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109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Sahelanthropus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Sahelanthropus tchadensis | The Smithsonian Institution's Human Origins  Program">
            <a:extLst>
              <a:ext uri="{FF2B5EF4-FFF2-40B4-BE49-F238E27FC236}">
                <a16:creationId xmlns:a16="http://schemas.microsoft.com/office/drawing/2014/main" id="{750A6D2A-7861-28DD-CC52-E7058BCE6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421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Sahelanthropus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dirty="0" err="1"/>
              <a:t>sahelantrop</a:t>
            </a:r>
            <a:r>
              <a:rPr lang="cs-CZ" sz="3200" b="1" dirty="0"/>
              <a:t> čadský (</a:t>
            </a:r>
            <a:r>
              <a:rPr lang="cs-CZ" sz="3200" b="1" i="1" dirty="0" err="1"/>
              <a:t>Sahelanthropus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tchadensis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Objeven 2001 v Čadu ve více jedincích. Dobře zachovalá lebka.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120cm/40kg (samice šimpanze).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Před 7 miliony let, nejstarší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hominin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  <a:endParaRPr lang="cs-CZ" sz="2400" b="1" dirty="0"/>
          </a:p>
        </p:txBody>
      </p:sp>
      <p:sp>
        <p:nvSpPr>
          <p:cNvPr id="4" name="AutoShape 2" descr="Sahelanthropus tchadensis | The Smithsonian Institution's Human Origins  Program">
            <a:extLst>
              <a:ext uri="{FF2B5EF4-FFF2-40B4-BE49-F238E27FC236}">
                <a16:creationId xmlns:a16="http://schemas.microsoft.com/office/drawing/2014/main" id="{750A6D2A-7861-28DD-CC52-E7058BCE6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 descr="Sahelanthropus tchadensis: Ten Years After the Disocvery | Science|  Smithsonian Magazine">
            <a:extLst>
              <a:ext uri="{FF2B5EF4-FFF2-40B4-BE49-F238E27FC236}">
                <a16:creationId xmlns:a16="http://schemas.microsoft.com/office/drawing/2014/main" id="{F8AD96BB-8C70-1288-C045-C6DE5A88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97" y="3757970"/>
            <a:ext cx="3158218" cy="24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helanthropus tchadensis – Wikipedie">
            <a:extLst>
              <a:ext uri="{FF2B5EF4-FFF2-40B4-BE49-F238E27FC236}">
                <a16:creationId xmlns:a16="http://schemas.microsoft.com/office/drawing/2014/main" id="{E84ECDAB-9866-E8C0-F4EA-145F0FE0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09" y="1867863"/>
            <a:ext cx="3158219" cy="265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10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Orrorin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1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58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300435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Orrorin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Orrorin</a:t>
            </a:r>
            <a:r>
              <a:rPr lang="cs-CZ" sz="3200" b="1" i="1" dirty="0"/>
              <a:t> </a:t>
            </a:r>
            <a:r>
              <a:rPr lang="cs-CZ" sz="3200" b="1" i="1" dirty="0" err="1"/>
              <a:t>tugenensis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2000 v Keni jeden jedinec, později dalších minimálně 5. Jedna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stolička již z 1974. Pravděpodobně kořist kočkovité šelmy.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milionu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Orrorin Tugenensis is the second oldest know member of the human tree of  life, the researchers … | Alienígenas antiguos, Museo de historia natural,  Historia antigua">
            <a:extLst>
              <a:ext uri="{FF2B5EF4-FFF2-40B4-BE49-F238E27FC236}">
                <a16:creationId xmlns:a16="http://schemas.microsoft.com/office/drawing/2014/main" id="{4B6BB812-C568-9450-CBCD-99D8B79CC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91" y="2880545"/>
            <a:ext cx="3520289" cy="34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09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Orrorin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Orrorin</a:t>
            </a:r>
            <a:r>
              <a:rPr lang="cs-CZ" sz="3200" i="1" dirty="0"/>
              <a:t> </a:t>
            </a:r>
            <a:r>
              <a:rPr lang="cs-CZ" sz="3200" i="1" dirty="0" err="1"/>
              <a:t>tugenensis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2000 v Keni jeden jedinec, později dalších minimálně 5. Jedna </a:t>
            </a:r>
          </a:p>
          <a:p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stolička již z 1974. Pravděpodobně kořist kočkovité šelmy.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 milionu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b="1" i="1" dirty="0" err="1"/>
              <a:t>Orrorin</a:t>
            </a:r>
            <a:r>
              <a:rPr lang="cs-CZ" sz="3200" b="1" i="1" dirty="0"/>
              <a:t> </a:t>
            </a:r>
            <a:r>
              <a:rPr lang="cs-CZ" sz="3200" b="1" i="1" dirty="0" err="1"/>
              <a:t>praegens</a:t>
            </a:r>
            <a:endParaRPr lang="cs-CZ" sz="32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Mladší druh zařazen zpětně do tohoto rodu původně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antiquus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praegens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572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Ardipithecus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98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Ardipithecus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Ardipithecus</a:t>
            </a:r>
            <a:r>
              <a:rPr lang="cs-CZ" sz="3200" b="1" i="1" dirty="0"/>
              <a:t> </a:t>
            </a:r>
            <a:r>
              <a:rPr lang="cs-CZ" sz="3200" b="1" i="1" dirty="0" err="1"/>
              <a:t>kadabba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2001 v Etiopii fragmenty a zuby a poté i čelist a další části kostry. Nálezy již z 1997.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5,6 milionu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Původně jako poddruh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ramidus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předek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ramidus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Ardipithecus kadabba - reconstruction by Sergey Krivoplyasova | Human  evolution, Anthropology, Natural history">
            <a:extLst>
              <a:ext uri="{FF2B5EF4-FFF2-40B4-BE49-F238E27FC236}">
                <a16:creationId xmlns:a16="http://schemas.microsoft.com/office/drawing/2014/main" id="{1D14EA56-93E8-7BD9-1544-75C1D16DC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86"/>
          <a:stretch/>
        </p:blipFill>
        <p:spPr bwMode="auto">
          <a:xfrm>
            <a:off x="7833360" y="3270147"/>
            <a:ext cx="3266440" cy="31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31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Ardipithecus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>
                <a:highlight>
                  <a:srgbClr val="008000"/>
                </a:highlight>
              </a:rPr>
              <a:t>Ardipithecus</a:t>
            </a:r>
            <a:r>
              <a:rPr lang="cs-CZ" sz="3200" b="1" i="1" dirty="0">
                <a:highlight>
                  <a:srgbClr val="008000"/>
                </a:highlight>
              </a:rPr>
              <a:t> </a:t>
            </a:r>
            <a:r>
              <a:rPr lang="cs-CZ" sz="3200" b="1" i="1" dirty="0" err="1">
                <a:highlight>
                  <a:srgbClr val="008000"/>
                </a:highlight>
              </a:rPr>
              <a:t>ramidus</a:t>
            </a:r>
            <a:endParaRPr lang="cs-CZ" sz="3200" b="1" i="1" dirty="0">
              <a:highlight>
                <a:srgbClr val="008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1992 fragmenty včetně lebky, popsán 1994 včetně nových nálezů jako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Australopithecus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120cm/50kg. Téměř kompletní kostra samice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Ardi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Stále slabý pohlavní dimorfismus.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4,4 miliony.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Ardipithecus ramidus | McHenry County College">
            <a:extLst>
              <a:ext uri="{FF2B5EF4-FFF2-40B4-BE49-F238E27FC236}">
                <a16:creationId xmlns:a16="http://schemas.microsoft.com/office/drawing/2014/main" id="{7161C8C7-8C58-46BD-89EC-872351DC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83" y="3713451"/>
            <a:ext cx="2329384" cy="26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Ardipithecus ramidus | The Smithsonian Institution's Human Origins Program">
            <a:extLst>
              <a:ext uri="{FF2B5EF4-FFF2-40B4-BE49-F238E27FC236}">
                <a16:creationId xmlns:a16="http://schemas.microsoft.com/office/drawing/2014/main" id="{EA473A9A-81FE-CC15-44B1-D01E747D7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Obsah obrázku savec, primát, opice, Hominidé&#10;&#10;Popis byl vytvořen automaticky">
            <a:extLst>
              <a:ext uri="{FF2B5EF4-FFF2-40B4-BE49-F238E27FC236}">
                <a16:creationId xmlns:a16="http://schemas.microsoft.com/office/drawing/2014/main" id="{3250430F-92FC-3A78-D30B-337ED2209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75" y="3549256"/>
            <a:ext cx="2894249" cy="289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61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88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let.</a:t>
            </a:r>
          </a:p>
        </p:txBody>
      </p:sp>
    </p:spTree>
    <p:extLst>
      <p:ext uri="{BB962C8B-B14F-4D97-AF65-F5344CB8AC3E}">
        <p14:creationId xmlns:p14="http://schemas.microsoft.com/office/powerpoint/2010/main" val="3836732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/>
              <a:t>parafyletický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(správně do něj patří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Paranthopus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49857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parafyletický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(správně do něj patří </a:t>
            </a:r>
            <a:r>
              <a:rPr lang="cs-CZ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Kenyanthropus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Paranthopus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Pohlavní dimorfismus 138/41 a 115/30.</a:t>
            </a:r>
          </a:p>
        </p:txBody>
      </p:sp>
      <p:pic>
        <p:nvPicPr>
          <p:cNvPr id="3074" name="Picture 2" descr="Model of a male and female Australopithecus afarensis walking toward the viewer. They are lightly covered in brown fur and are human-looking apes.">
            <a:extLst>
              <a:ext uri="{FF2B5EF4-FFF2-40B4-BE49-F238E27FC236}">
                <a16:creationId xmlns:a16="http://schemas.microsoft.com/office/drawing/2014/main" id="{2FCF4743-55C0-F25B-1873-6AF023A7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 b="13887"/>
          <a:stretch/>
        </p:blipFill>
        <p:spPr bwMode="auto">
          <a:xfrm>
            <a:off x="4023678" y="3474232"/>
            <a:ext cx="4135120" cy="29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83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anamensis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Etiopie a Keňa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6" name="Picture 2" descr="MRD cranium - the face of Australopithecus anamensis - YouTube">
            <a:extLst>
              <a:ext uri="{FF2B5EF4-FFF2-40B4-BE49-F238E27FC236}">
                <a16:creationId xmlns:a16="http://schemas.microsoft.com/office/drawing/2014/main" id="{94B3366B-2A12-A8C1-25B1-E94CBE1E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2809613"/>
            <a:ext cx="4682082" cy="26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3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Nauka o pravěkém člověku.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  <p:pic>
        <p:nvPicPr>
          <p:cNvPr id="32770" name="Picture 2" descr="What is the relationship between prehistoric men and Adam?">
            <a:extLst>
              <a:ext uri="{FF2B5EF4-FFF2-40B4-BE49-F238E27FC236}">
                <a16:creationId xmlns:a16="http://schemas.microsoft.com/office/drawing/2014/main" id="{2D8D1F85-1EDF-DD92-DB05-55AF66D5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65" y="3150784"/>
            <a:ext cx="4019270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78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anamensis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Etiopie a Keňa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b="1" i="1" dirty="0" err="1">
                <a:highlight>
                  <a:srgbClr val="008000"/>
                </a:highlight>
              </a:rPr>
              <a:t>Australopithecus</a:t>
            </a:r>
            <a:r>
              <a:rPr lang="cs-CZ" sz="3200" b="1" i="1" dirty="0">
                <a:highlight>
                  <a:srgbClr val="008000"/>
                </a:highlight>
              </a:rPr>
              <a:t> </a:t>
            </a:r>
            <a:r>
              <a:rPr lang="cs-CZ" sz="3200" b="1" i="1" dirty="0" err="1">
                <a:highlight>
                  <a:srgbClr val="008000"/>
                </a:highlight>
              </a:rPr>
              <a:t>afarensis</a:t>
            </a:r>
            <a:endParaRPr lang="cs-CZ" sz="3200" b="1" i="1" dirty="0">
              <a:highlight>
                <a:srgbClr val="008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1935 Etiopie, Keňa a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Tanzánie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Zmatek v popisu vyřešen až 1973.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3,8 miliony, více než 100 jedinců a 3 skoro celé kostry.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Kromě mozaikovité krajiny i stepi.</a:t>
            </a:r>
          </a:p>
        </p:txBody>
      </p:sp>
      <p:pic>
        <p:nvPicPr>
          <p:cNvPr id="7170" name="Picture 2" descr="Australopithecus afarensis | fossil hominin | Britannica">
            <a:extLst>
              <a:ext uri="{FF2B5EF4-FFF2-40B4-BE49-F238E27FC236}">
                <a16:creationId xmlns:a16="http://schemas.microsoft.com/office/drawing/2014/main" id="{6BD87625-19C9-2C4F-07D0-E325CA47A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9197422" y="2521180"/>
            <a:ext cx="2330368" cy="402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29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anamensis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4,2 miliony Etiopie a Keňa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Mozaikovitá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i="1" dirty="0" err="1">
                <a:highlight>
                  <a:srgbClr val="008000"/>
                </a:highlight>
              </a:rPr>
              <a:t>Australopithecus</a:t>
            </a:r>
            <a:r>
              <a:rPr lang="cs-CZ" sz="3200" i="1" dirty="0">
                <a:highlight>
                  <a:srgbClr val="008000"/>
                </a:highlight>
              </a:rPr>
              <a:t> </a:t>
            </a:r>
            <a:r>
              <a:rPr lang="cs-CZ" sz="3200" i="1" dirty="0" err="1">
                <a:highlight>
                  <a:srgbClr val="008000"/>
                </a:highlight>
              </a:rPr>
              <a:t>afarensis</a:t>
            </a:r>
            <a:endParaRPr lang="cs-CZ" sz="3200" i="1" dirty="0">
              <a:highlight>
                <a:srgbClr val="008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1935 Etiopie, Keňa a </a:t>
            </a:r>
            <a:r>
              <a:rPr 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Tanzánie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Zmatek v popisu vyřešen až 1973.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3,8 miliony, více než 100 jedinců a 3 skoro celé kostry.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Kromě mozaikovité krajiny i stepi.</a:t>
            </a:r>
          </a:p>
          <a:p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deyiremeda</a:t>
            </a:r>
            <a:endParaRPr lang="cs-CZ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3,5 miliony v Etiopii.</a:t>
            </a: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1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bahrelghazali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miliony let v Čadu.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Savana.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218" name="Picture 2" descr="Australopithecus bahrelghazali - The Australian Museum">
            <a:extLst>
              <a:ext uri="{FF2B5EF4-FFF2-40B4-BE49-F238E27FC236}">
                <a16:creationId xmlns:a16="http://schemas.microsoft.com/office/drawing/2014/main" id="{DDAB8C77-3B46-7851-E419-586BAEF3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384255"/>
            <a:ext cx="4747260" cy="316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9C21568-8C37-F56A-B862-BBCA593F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36" y="3244873"/>
            <a:ext cx="2971165" cy="288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971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bahrelghazali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miliony let v Čadu.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Savana.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b="1" i="1" dirty="0" err="1">
                <a:highlight>
                  <a:srgbClr val="008000"/>
                </a:highlight>
              </a:rPr>
              <a:t>Australopithecus</a:t>
            </a:r>
            <a:r>
              <a:rPr lang="cs-CZ" sz="3200" b="1" i="1" dirty="0">
                <a:highlight>
                  <a:srgbClr val="008000"/>
                </a:highlight>
              </a:rPr>
              <a:t> </a:t>
            </a:r>
            <a:r>
              <a:rPr lang="cs-CZ" sz="3200" b="1" i="1" dirty="0" err="1">
                <a:highlight>
                  <a:srgbClr val="008000"/>
                </a:highlight>
              </a:rPr>
              <a:t>africanus</a:t>
            </a:r>
            <a:endParaRPr lang="cs-CZ" sz="3200" b="1" i="1" dirty="0">
              <a:highlight>
                <a:srgbClr val="0080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1925 v dnešní Botswaně. Nejjižnější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hominin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miliony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První potvrzení Darwinova učení o původu člověka v Africe.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v lese, možná slepá vývojová větev.</a:t>
            </a:r>
          </a:p>
        </p:txBody>
      </p:sp>
      <p:pic>
        <p:nvPicPr>
          <p:cNvPr id="4098" name="Picture 2" descr="Australopithecus africanus, Other Early Hominins May Have Made, Used Stone  Tools | Sci.News">
            <a:extLst>
              <a:ext uri="{FF2B5EF4-FFF2-40B4-BE49-F238E27FC236}">
                <a16:creationId xmlns:a16="http://schemas.microsoft.com/office/drawing/2014/main" id="{E9228EE7-6DE9-B0DE-C407-9699F066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24" y="2809613"/>
            <a:ext cx="3030105" cy="327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2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gahri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2,5 milionu v Etiopii.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4" name="Picture 2" descr="Australopithecus garhi - Wikipedia">
            <a:extLst>
              <a:ext uri="{FF2B5EF4-FFF2-40B4-BE49-F238E27FC236}">
                <a16:creationId xmlns:a16="http://schemas.microsoft.com/office/drawing/2014/main" id="{F1EF3CFD-4D32-9540-8A68-CB4700F5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75" y="3424341"/>
            <a:ext cx="2540475" cy="28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ustralopithecus garhi - Atlas Virtual da Pré-História">
            <a:extLst>
              <a:ext uri="{FF2B5EF4-FFF2-40B4-BE49-F238E27FC236}">
                <a16:creationId xmlns:a16="http://schemas.microsoft.com/office/drawing/2014/main" id="{4A252669-6EDA-F35C-8460-ABBC9E3A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388" y="2423393"/>
            <a:ext cx="2363061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6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Australopithecus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Australopithecus</a:t>
            </a:r>
            <a:r>
              <a:rPr lang="cs-CZ" sz="3200" i="1" dirty="0"/>
              <a:t> </a:t>
            </a:r>
            <a:r>
              <a:rPr lang="cs-CZ" sz="3200" i="1" dirty="0" err="1"/>
              <a:t>gahri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2,5 milionu v Etiopii.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b="1" i="1" dirty="0" err="1"/>
              <a:t>Australopithecus</a:t>
            </a:r>
            <a:r>
              <a:rPr lang="cs-CZ" sz="3200" b="1" i="1" dirty="0"/>
              <a:t> </a:t>
            </a:r>
            <a:r>
              <a:rPr lang="cs-CZ" sz="3200" b="1" i="1" dirty="0" err="1"/>
              <a:t>sediba</a:t>
            </a:r>
            <a:endParaRPr lang="cs-CZ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miliony let v JAR, více koster.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9442DD-61E5-FFC3-1E81-ED01FB397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b="3774"/>
          <a:stretch/>
        </p:blipFill>
        <p:spPr bwMode="auto">
          <a:xfrm>
            <a:off x="5506580" y="2296159"/>
            <a:ext cx="4511180" cy="40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983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Kenyanthropus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29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Kenyanthropus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Kenyanthropus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platyops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1998 v Keni, zpětně 1982.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3,5 miliony v Keni.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Zalesněná krajina.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Hodně divný druh.</a:t>
            </a:r>
          </a:p>
        </p:txBody>
      </p:sp>
      <p:pic>
        <p:nvPicPr>
          <p:cNvPr id="7172" name="Picture 4" descr="Kenyanthropus platyops - reconstruction by W. Schnaubelt &amp; N. Kieser |  Human evolution, Ancient humans, Prehistoric animals">
            <a:extLst>
              <a:ext uri="{FF2B5EF4-FFF2-40B4-BE49-F238E27FC236}">
                <a16:creationId xmlns:a16="http://schemas.microsoft.com/office/drawing/2014/main" id="{BE0D8672-B34F-F1E2-A19D-30FA0B21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73" y="3429000"/>
            <a:ext cx="3733562" cy="25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ENYANTHROPUS PLATYOPS: ¿EL ANCESTRO DE HOMO?">
            <a:extLst>
              <a:ext uri="{FF2B5EF4-FFF2-40B4-BE49-F238E27FC236}">
                <a16:creationId xmlns:a16="http://schemas.microsoft.com/office/drawing/2014/main" id="{B9B94B96-D726-3818-0167-E5BC8C2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40" y="2328949"/>
            <a:ext cx="2575209" cy="27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11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Paranthropus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59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Paranthropus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b="1" i="1" dirty="0" err="1"/>
              <a:t>Paranthropus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aethiopicus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2,7 východní Afrika.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lese.</a:t>
            </a:r>
          </a:p>
        </p:txBody>
      </p:sp>
      <p:pic>
        <p:nvPicPr>
          <p:cNvPr id="7" name="Obrázek 6" descr="Obsah obrázku savec, čelist, obraz, kresba&#10;&#10;Popis byl vytvořen automaticky">
            <a:extLst>
              <a:ext uri="{FF2B5EF4-FFF2-40B4-BE49-F238E27FC236}">
                <a16:creationId xmlns:a16="http://schemas.microsoft.com/office/drawing/2014/main" id="{A4C70426-38FD-326B-D2BC-2A43F6527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"/>
          <a:stretch/>
        </p:blipFill>
        <p:spPr>
          <a:xfrm>
            <a:off x="6673896" y="3244627"/>
            <a:ext cx="3028904" cy="3035201"/>
          </a:xfrm>
          <a:prstGeom prst="rect">
            <a:avLst/>
          </a:prstGeom>
        </p:spPr>
      </p:pic>
      <p:pic>
        <p:nvPicPr>
          <p:cNvPr id="8198" name="Picture 6" descr="Australopithecus aethiopicus">
            <a:extLst>
              <a:ext uri="{FF2B5EF4-FFF2-40B4-BE49-F238E27FC236}">
                <a16:creationId xmlns:a16="http://schemas.microsoft.com/office/drawing/2014/main" id="{64C4CFCB-050E-7FC2-3A3C-EF48F435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0" y="3330342"/>
            <a:ext cx="3551873" cy="28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0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06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Nauka o pravěkém člověku.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Studuje vývoj znaků typických pro moderního člověka = </a:t>
            </a:r>
            <a:r>
              <a:rPr lang="cs-CZ" sz="3200" b="1" dirty="0" err="1"/>
              <a:t>hominizaci</a:t>
            </a:r>
            <a:r>
              <a:rPr lang="cs-CZ" sz="32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  <p:pic>
        <p:nvPicPr>
          <p:cNvPr id="1026" name="Picture 2" descr="Evoluce výživy">
            <a:extLst>
              <a:ext uri="{FF2B5EF4-FFF2-40B4-BE49-F238E27FC236}">
                <a16:creationId xmlns:a16="http://schemas.microsoft.com/office/drawing/2014/main" id="{014ECED3-44DB-AAE0-62E8-9F1EDA7F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95" y="4328223"/>
            <a:ext cx="4137210" cy="15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63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Paranthropus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Paranthropus</a:t>
            </a:r>
            <a:r>
              <a:rPr lang="cs-CZ" sz="3200" i="1" dirty="0"/>
              <a:t> </a:t>
            </a:r>
            <a:r>
              <a:rPr lang="cs-CZ" sz="3200" i="1" dirty="0" err="1"/>
              <a:t>aethiopicus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2,7 východní Afrika.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lese.</a:t>
            </a:r>
          </a:p>
          <a:p>
            <a:r>
              <a:rPr lang="cs-CZ" sz="3200" b="1" i="1" dirty="0" err="1"/>
              <a:t>Paranthropus</a:t>
            </a:r>
            <a:r>
              <a:rPr lang="cs-CZ" sz="3200" b="1" i="1" dirty="0"/>
              <a:t> </a:t>
            </a:r>
            <a:r>
              <a:rPr lang="cs-CZ" sz="3200" b="1" i="1" dirty="0" err="1"/>
              <a:t>boisei</a:t>
            </a:r>
            <a:endParaRPr lang="cs-CZ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1959 v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Tanzánii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2,3 miliony ve východní Africe.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 vody.</a:t>
            </a:r>
          </a:p>
        </p:txBody>
      </p:sp>
      <p:pic>
        <p:nvPicPr>
          <p:cNvPr id="9218" name="Picture 2" descr="Paranthropus boisei - Nutcracker man">
            <a:extLst>
              <a:ext uri="{FF2B5EF4-FFF2-40B4-BE49-F238E27FC236}">
                <a16:creationId xmlns:a16="http://schemas.microsoft.com/office/drawing/2014/main" id="{7553B25E-EBFE-3D28-4A65-F8799D82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20" y="2788539"/>
            <a:ext cx="3134360" cy="31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7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600" b="1" i="1" dirty="0" err="1">
                <a:solidFill>
                  <a:schemeClr val="accent6">
                    <a:lumMod val="75000"/>
                  </a:schemeClr>
                </a:solidFill>
              </a:rPr>
              <a:t>Paranthropus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3200" i="1" dirty="0" err="1"/>
              <a:t>Paranthropus</a:t>
            </a:r>
            <a:r>
              <a:rPr lang="cs-CZ" sz="3200" i="1" dirty="0"/>
              <a:t> </a:t>
            </a:r>
            <a:r>
              <a:rPr lang="cs-CZ" sz="3200" i="1" dirty="0" err="1"/>
              <a:t>aethiopicus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2,7 východní Afrika.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lese.</a:t>
            </a:r>
          </a:p>
          <a:p>
            <a:r>
              <a:rPr lang="cs-CZ" sz="3200" i="1" dirty="0" err="1"/>
              <a:t>Paranthropus</a:t>
            </a:r>
            <a:r>
              <a:rPr lang="cs-CZ" sz="3200" i="1" dirty="0"/>
              <a:t> </a:t>
            </a:r>
            <a:r>
              <a:rPr lang="cs-CZ" sz="3200" i="1" dirty="0" err="1"/>
              <a:t>boisei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1959 v </a:t>
            </a:r>
            <a:r>
              <a:rPr 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Tanzánii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2,3 miliony ve východní Africe.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 vody.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Paranthropus</a:t>
            </a:r>
            <a:r>
              <a:rPr kumimoji="0" lang="cs-CZ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robustus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1938 v JAR.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miliony. Otevřená </a:t>
            </a:r>
            <a:r>
              <a:rPr lang="cs-CZ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krajina. Kořist šelem.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Early hominid killed by a leopard - Stock Image - C013/9583 - Science Photo  Library">
            <a:extLst>
              <a:ext uri="{FF2B5EF4-FFF2-40B4-BE49-F238E27FC236}">
                <a16:creationId xmlns:a16="http://schemas.microsoft.com/office/drawing/2014/main" id="{EE625DF7-C3A1-F3F8-522C-0ED68C3A3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 bwMode="auto">
          <a:xfrm>
            <a:off x="7174344" y="3261360"/>
            <a:ext cx="3417455" cy="30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03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2049" name="Obrázek 3" descr="arbre de parenté">
            <a:extLst>
              <a:ext uri="{FF2B5EF4-FFF2-40B4-BE49-F238E27FC236}">
                <a16:creationId xmlns:a16="http://schemas.microsoft.com/office/drawing/2014/main" id="{20BB44CA-5633-05E7-C1B7-EC20C8C90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29" y="2253093"/>
            <a:ext cx="6322941" cy="4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21B6907-751D-DE7B-CD10-7103C1021907}"/>
              </a:ext>
            </a:extLst>
          </p:cNvPr>
          <p:cNvSpPr txBox="1"/>
          <p:nvPr/>
        </p:nvSpPr>
        <p:spPr>
          <a:xfrm>
            <a:off x="85726" y="1442907"/>
            <a:ext cx="120110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Pauza</a:t>
            </a:r>
            <a:endParaRPr lang="cs-CZ" sz="3600" b="1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73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</p:txBody>
      </p:sp>
    </p:spTree>
    <p:extLst>
      <p:ext uri="{BB962C8B-B14F-4D97-AF65-F5344CB8AC3E}">
        <p14:creationId xmlns:p14="http://schemas.microsoft.com/office/powerpoint/2010/main" val="2851429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Kolébka lidstva je Afrika. Všechny druhy </a:t>
            </a:r>
            <a:r>
              <a:rPr lang="cs-CZ" sz="3200" b="1" dirty="0" err="1"/>
              <a:t>homininů</a:t>
            </a:r>
            <a:r>
              <a:rPr lang="cs-CZ" sz="3200" b="1" dirty="0"/>
              <a:t> vznikly v Africe.</a:t>
            </a:r>
          </a:p>
        </p:txBody>
      </p:sp>
      <p:pic>
        <p:nvPicPr>
          <p:cNvPr id="22530" name="Picture 2" descr="Fototapeta - Safari v Africe 3159 | Tapety Zvířata - vlastní rozměr |  TAPETYMIX">
            <a:extLst>
              <a:ext uri="{FF2B5EF4-FFF2-40B4-BE49-F238E27FC236}">
                <a16:creationId xmlns:a16="http://schemas.microsoft.com/office/drawing/2014/main" id="{47F5D2B3-0421-9424-BC09-A97CB1EF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53" y="2941320"/>
            <a:ext cx="5017770" cy="33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46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Kolébka lidstva je Afrika. Všechny druhy </a:t>
            </a:r>
            <a:r>
              <a:rPr lang="cs-CZ" sz="3200" dirty="0" err="1"/>
              <a:t>homininů</a:t>
            </a:r>
            <a:r>
              <a:rPr lang="cs-CZ" sz="3200" dirty="0"/>
              <a:t> vznikly v Africe.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Dnes máme okolo 10 druhů rodu </a:t>
            </a:r>
            <a:r>
              <a:rPr lang="cs-CZ" sz="3200" b="1" i="1" dirty="0"/>
              <a:t>Homo</a:t>
            </a:r>
            <a:r>
              <a:rPr lang="cs-CZ" sz="3200" b="1" dirty="0"/>
              <a:t>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FFD5204-A417-20B1-2511-AE6B9B507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" b="12537"/>
          <a:stretch/>
        </p:blipFill>
        <p:spPr bwMode="auto">
          <a:xfrm>
            <a:off x="7731759" y="2885439"/>
            <a:ext cx="4248479" cy="3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65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Kolébka lidstva je Afrika. Všechny druhy </a:t>
            </a:r>
            <a:r>
              <a:rPr lang="cs-CZ" sz="3200" dirty="0" err="1"/>
              <a:t>homininů</a:t>
            </a:r>
            <a:r>
              <a:rPr lang="cs-CZ" sz="3200" dirty="0"/>
              <a:t> vznikly v Africe.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Dnes máme okolo 10 druhů rodu </a:t>
            </a:r>
            <a:r>
              <a:rPr lang="cs-CZ" sz="3200" i="1" dirty="0"/>
              <a:t>Homo</a:t>
            </a:r>
            <a:r>
              <a:rPr lang="cs-CZ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Rod 2,8 milionu starý.</a:t>
            </a:r>
          </a:p>
        </p:txBody>
      </p:sp>
    </p:spTree>
    <p:extLst>
      <p:ext uri="{BB962C8B-B14F-4D97-AF65-F5344CB8AC3E}">
        <p14:creationId xmlns:p14="http://schemas.microsoft.com/office/powerpoint/2010/main" val="2270537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Kolébka lidstva je Afrika. Všechny druhy </a:t>
            </a:r>
            <a:r>
              <a:rPr lang="cs-CZ" sz="3200" dirty="0" err="1"/>
              <a:t>homininů</a:t>
            </a:r>
            <a:r>
              <a:rPr lang="cs-CZ" sz="3200" dirty="0"/>
              <a:t> vznikly v Africe.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Dnes máme okolo 10 druhů rodu </a:t>
            </a:r>
            <a:r>
              <a:rPr lang="cs-CZ" sz="3200" i="1" dirty="0"/>
              <a:t>Homo</a:t>
            </a:r>
            <a:r>
              <a:rPr lang="cs-CZ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Rod 2,8 milionu starý.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Předek je linie gracilních (štíhlých) australopitéků (např. </a:t>
            </a:r>
            <a:r>
              <a:rPr lang="cs-CZ" sz="3200" b="1" i="1" dirty="0"/>
              <a:t>A. </a:t>
            </a:r>
            <a:r>
              <a:rPr lang="cs-CZ" sz="3200" b="1" i="1" dirty="0" err="1"/>
              <a:t>africanus</a:t>
            </a:r>
            <a:r>
              <a:rPr lang="cs-CZ" sz="3200" b="1" i="1" dirty="0"/>
              <a:t> </a:t>
            </a:r>
            <a:r>
              <a:rPr lang="cs-CZ" sz="3200" b="1" dirty="0"/>
              <a:t>či </a:t>
            </a:r>
            <a:r>
              <a:rPr lang="cs-CZ" sz="3200" b="1" i="1" dirty="0"/>
              <a:t>A. </a:t>
            </a:r>
            <a:r>
              <a:rPr lang="cs-CZ" sz="3200" b="1" i="1" dirty="0" err="1"/>
              <a:t>afarensis</a:t>
            </a:r>
            <a:r>
              <a:rPr lang="cs-CZ" sz="3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68789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Kolébka lidstva je Afrika. Všechny druhy </a:t>
            </a:r>
            <a:r>
              <a:rPr lang="cs-CZ" sz="3200" dirty="0" err="1"/>
              <a:t>homininů</a:t>
            </a:r>
            <a:r>
              <a:rPr lang="cs-CZ" sz="3200" dirty="0"/>
              <a:t> vznikly v Africe.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Dnes máme okolo 10 druhů rodu </a:t>
            </a:r>
            <a:r>
              <a:rPr lang="cs-CZ" sz="3200" i="1" dirty="0"/>
              <a:t>Homo</a:t>
            </a:r>
            <a:r>
              <a:rPr lang="cs-CZ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Rod 2,8 milionu starý.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Předek je linie gracilních (štíhlých) australopitéků (např. </a:t>
            </a:r>
            <a:r>
              <a:rPr lang="cs-CZ" sz="3200" i="1" dirty="0"/>
              <a:t>A. </a:t>
            </a:r>
            <a:r>
              <a:rPr lang="cs-CZ" sz="3200" i="1" dirty="0" err="1"/>
              <a:t>africanus</a:t>
            </a:r>
            <a:r>
              <a:rPr lang="cs-CZ" sz="3200" i="1" dirty="0"/>
              <a:t> </a:t>
            </a:r>
            <a:r>
              <a:rPr lang="cs-CZ" sz="3200" dirty="0"/>
              <a:t>či </a:t>
            </a:r>
            <a:r>
              <a:rPr lang="cs-CZ" sz="3200" i="1" dirty="0"/>
              <a:t>A. </a:t>
            </a:r>
            <a:r>
              <a:rPr lang="cs-CZ" sz="3200" i="1" dirty="0" err="1"/>
              <a:t>afarensis</a:t>
            </a:r>
            <a:r>
              <a:rPr lang="cs-CZ" sz="32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Mozek přes litr (ex. </a:t>
            </a:r>
            <a:r>
              <a:rPr lang="cs-CZ" sz="3200" b="1" i="1" dirty="0"/>
              <a:t>H. </a:t>
            </a:r>
            <a:r>
              <a:rPr lang="cs-CZ" sz="3200" b="1" i="1" dirty="0" err="1"/>
              <a:t>habilis</a:t>
            </a:r>
            <a:r>
              <a:rPr lang="cs-CZ" sz="3200" b="1" dirty="0"/>
              <a:t>). Čelo stoupá, lebka se zakulacuje, redukují se zuby, zkracují ruce, prodlužují nohy.</a:t>
            </a:r>
          </a:p>
        </p:txBody>
      </p:sp>
    </p:spTree>
    <p:extLst>
      <p:ext uri="{BB962C8B-B14F-4D97-AF65-F5344CB8AC3E}">
        <p14:creationId xmlns:p14="http://schemas.microsoft.com/office/powerpoint/2010/main" val="1715227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Kolébka lidstva je Afrika. Všechny druhy </a:t>
            </a:r>
            <a:r>
              <a:rPr lang="cs-CZ" sz="3200" dirty="0" err="1"/>
              <a:t>homininů</a:t>
            </a:r>
            <a:r>
              <a:rPr lang="cs-CZ" sz="3200" dirty="0"/>
              <a:t> vznikly v Africe.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Dnes máme okolo 10 druhů rodu </a:t>
            </a:r>
            <a:r>
              <a:rPr lang="cs-CZ" sz="3200" i="1" dirty="0"/>
              <a:t>Homo</a:t>
            </a:r>
            <a:r>
              <a:rPr lang="cs-CZ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Rod 2,8 milionu starý.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Předek je linie gracilních (štíhlých) australopitéků (např. </a:t>
            </a:r>
            <a:r>
              <a:rPr lang="cs-CZ" sz="3200" i="1" dirty="0"/>
              <a:t>A. </a:t>
            </a:r>
            <a:r>
              <a:rPr lang="cs-CZ" sz="3200" i="1" dirty="0" err="1"/>
              <a:t>africanus</a:t>
            </a:r>
            <a:r>
              <a:rPr lang="cs-CZ" sz="3200" i="1" dirty="0"/>
              <a:t> </a:t>
            </a:r>
            <a:r>
              <a:rPr lang="cs-CZ" sz="3200" dirty="0"/>
              <a:t>či </a:t>
            </a:r>
            <a:r>
              <a:rPr lang="cs-CZ" sz="3200" i="1" dirty="0"/>
              <a:t>A. </a:t>
            </a:r>
            <a:r>
              <a:rPr lang="cs-CZ" sz="3200" i="1" dirty="0" err="1"/>
              <a:t>afarensis</a:t>
            </a:r>
            <a:r>
              <a:rPr lang="cs-CZ" sz="32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Mozek přes litr (ex. </a:t>
            </a:r>
            <a:r>
              <a:rPr lang="cs-CZ" sz="3200" i="1" dirty="0"/>
              <a:t>H. </a:t>
            </a:r>
            <a:r>
              <a:rPr lang="cs-CZ" sz="3200" i="1" dirty="0" err="1"/>
              <a:t>habilis</a:t>
            </a:r>
            <a:r>
              <a:rPr lang="cs-CZ" sz="3200" dirty="0"/>
              <a:t>). Čelo stoupá, lebka se zakulacuje, redukují se zuby, zkracují ruce, prodlužují nohy.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Jazyk a kultura.</a:t>
            </a:r>
          </a:p>
        </p:txBody>
      </p:sp>
    </p:spTree>
    <p:extLst>
      <p:ext uri="{BB962C8B-B14F-4D97-AF65-F5344CB8AC3E}">
        <p14:creationId xmlns:p14="http://schemas.microsoft.com/office/powerpoint/2010/main" val="123963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Hominidi</a:t>
            </a:r>
          </a:p>
        </p:txBody>
      </p:sp>
    </p:spTree>
    <p:extLst>
      <p:ext uri="{BB962C8B-B14F-4D97-AF65-F5344CB8AC3E}">
        <p14:creationId xmlns:p14="http://schemas.microsoft.com/office/powerpoint/2010/main" val="145766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b="1" i="1" dirty="0"/>
          </a:p>
        </p:txBody>
      </p:sp>
    </p:spTree>
    <p:extLst>
      <p:ext uri="{BB962C8B-B14F-4D97-AF65-F5344CB8AC3E}">
        <p14:creationId xmlns:p14="http://schemas.microsoft.com/office/powerpoint/2010/main" val="3139514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/>
              <a:t>H. </a:t>
            </a:r>
            <a:r>
              <a:rPr lang="cs-CZ" sz="3200" b="1" i="1" dirty="0" err="1"/>
              <a:t>habilis</a:t>
            </a:r>
            <a:r>
              <a:rPr lang="cs-CZ" sz="3200" b="1" i="1" dirty="0"/>
              <a:t>, H. </a:t>
            </a:r>
            <a:r>
              <a:rPr lang="cs-CZ" sz="3200" b="1" i="1" dirty="0" err="1"/>
              <a:t>naledi</a:t>
            </a:r>
            <a:r>
              <a:rPr lang="cs-CZ" sz="3200" b="1" i="1" dirty="0"/>
              <a:t>, H. </a:t>
            </a:r>
            <a:r>
              <a:rPr lang="cs-CZ" sz="3200" b="1" i="1" dirty="0" err="1"/>
              <a:t>ergaster</a:t>
            </a:r>
            <a:r>
              <a:rPr lang="cs-CZ" sz="3200" b="1" i="1" dirty="0"/>
              <a:t>, H. </a:t>
            </a:r>
            <a:r>
              <a:rPr lang="cs-CZ" sz="3200" b="1" i="1" dirty="0" err="1"/>
              <a:t>erectus</a:t>
            </a:r>
            <a:r>
              <a:rPr lang="cs-CZ" sz="3200" b="1" i="1" dirty="0"/>
              <a:t>, H. </a:t>
            </a:r>
            <a:r>
              <a:rPr lang="cs-CZ" sz="3200" b="1" i="1" dirty="0" err="1"/>
              <a:t>antecessor</a:t>
            </a:r>
            <a:r>
              <a:rPr lang="cs-CZ" sz="3200" b="1" i="1" dirty="0"/>
              <a:t>, H. </a:t>
            </a:r>
            <a:r>
              <a:rPr lang="cs-CZ" sz="3200" b="1" i="1" dirty="0" err="1"/>
              <a:t>floresiensis</a:t>
            </a:r>
            <a:r>
              <a:rPr lang="cs-CZ" sz="3200" b="1" i="1" dirty="0"/>
              <a:t>, H. </a:t>
            </a:r>
            <a:r>
              <a:rPr lang="cs-CZ" sz="3200" b="1" i="1" dirty="0" err="1"/>
              <a:t>luzonensis</a:t>
            </a:r>
            <a:r>
              <a:rPr lang="cs-CZ" sz="3200" b="1" i="1" dirty="0"/>
              <a:t> </a:t>
            </a:r>
            <a:r>
              <a:rPr lang="cs-CZ" sz="3200" b="1" dirty="0"/>
              <a:t>=</a:t>
            </a:r>
            <a:r>
              <a:rPr lang="cs-CZ" sz="3200" b="1" i="1" dirty="0"/>
              <a:t> Homo </a:t>
            </a:r>
            <a:r>
              <a:rPr lang="cs-CZ" sz="3200" b="1" i="1" dirty="0" err="1"/>
              <a:t>erectus</a:t>
            </a:r>
            <a:r>
              <a:rPr lang="cs-CZ" sz="3200" b="1" i="1" dirty="0"/>
              <a:t>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b="1" i="1" dirty="0"/>
          </a:p>
        </p:txBody>
      </p:sp>
    </p:spTree>
    <p:extLst>
      <p:ext uri="{BB962C8B-B14F-4D97-AF65-F5344CB8AC3E}">
        <p14:creationId xmlns:p14="http://schemas.microsoft.com/office/powerpoint/2010/main" val="2480596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i="1" dirty="0"/>
              <a:t>H. </a:t>
            </a:r>
            <a:r>
              <a:rPr lang="cs-CZ" sz="3200" i="1" dirty="0" err="1"/>
              <a:t>habilis</a:t>
            </a:r>
            <a:r>
              <a:rPr lang="cs-CZ" sz="3200" i="1" dirty="0"/>
              <a:t>, H. </a:t>
            </a:r>
            <a:r>
              <a:rPr lang="cs-CZ" sz="3200" i="1" dirty="0" err="1"/>
              <a:t>naledi</a:t>
            </a:r>
            <a:r>
              <a:rPr lang="cs-CZ" sz="3200" i="1" dirty="0"/>
              <a:t>, H. </a:t>
            </a:r>
            <a:r>
              <a:rPr lang="cs-CZ" sz="3200" i="1" dirty="0" err="1"/>
              <a:t>ergaster</a:t>
            </a:r>
            <a:r>
              <a:rPr lang="cs-CZ" sz="3200" i="1" dirty="0"/>
              <a:t>, H. </a:t>
            </a:r>
            <a:r>
              <a:rPr lang="cs-CZ" sz="3200" i="1" dirty="0" err="1"/>
              <a:t>erectus</a:t>
            </a:r>
            <a:r>
              <a:rPr lang="cs-CZ" sz="3200" i="1" dirty="0"/>
              <a:t>, H. </a:t>
            </a:r>
            <a:r>
              <a:rPr lang="cs-CZ" sz="3200" i="1" dirty="0" err="1"/>
              <a:t>antecessor</a:t>
            </a:r>
            <a:r>
              <a:rPr lang="cs-CZ" sz="3200" i="1" dirty="0"/>
              <a:t>, H. </a:t>
            </a:r>
            <a:r>
              <a:rPr lang="cs-CZ" sz="3200" i="1" dirty="0" err="1"/>
              <a:t>floresiensis</a:t>
            </a:r>
            <a:r>
              <a:rPr lang="cs-CZ" sz="3200" i="1" dirty="0"/>
              <a:t>, H. </a:t>
            </a:r>
            <a:r>
              <a:rPr lang="cs-CZ" sz="3200" i="1" dirty="0" err="1"/>
              <a:t>luzonensis</a:t>
            </a:r>
            <a:r>
              <a:rPr lang="cs-CZ" sz="3200" i="1" dirty="0"/>
              <a:t> </a:t>
            </a:r>
            <a:r>
              <a:rPr lang="cs-CZ" sz="3200" dirty="0"/>
              <a:t>=</a:t>
            </a:r>
            <a:r>
              <a:rPr lang="cs-CZ" sz="3200" i="1" dirty="0"/>
              <a:t> Homo </a:t>
            </a:r>
            <a:r>
              <a:rPr lang="cs-CZ" sz="3200" i="1" dirty="0" err="1"/>
              <a:t>erectus</a:t>
            </a:r>
            <a:r>
              <a:rPr lang="cs-CZ" sz="3200" i="1" dirty="0"/>
              <a:t> </a:t>
            </a:r>
            <a:r>
              <a:rPr lang="cs-CZ" sz="3200" dirty="0" err="1"/>
              <a:t>s.l</a:t>
            </a:r>
            <a:r>
              <a:rPr lang="cs-CZ" sz="3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i="1" dirty="0"/>
              <a:t>H. </a:t>
            </a:r>
            <a:r>
              <a:rPr lang="cs-CZ" sz="3200" b="1" i="1" dirty="0" err="1"/>
              <a:t>rhodesiensis</a:t>
            </a:r>
            <a:r>
              <a:rPr lang="cs-CZ" sz="3200" b="1" i="1" dirty="0"/>
              <a:t>, H. </a:t>
            </a:r>
            <a:r>
              <a:rPr lang="cs-CZ" sz="3200" b="1" i="1" dirty="0" err="1"/>
              <a:t>heidelbergensis</a:t>
            </a:r>
            <a:r>
              <a:rPr lang="cs-CZ" sz="3200" b="1" i="1" dirty="0"/>
              <a:t>, H. </a:t>
            </a:r>
            <a:r>
              <a:rPr lang="cs-CZ" sz="3200" b="1" i="1" dirty="0" err="1"/>
              <a:t>neanderthalensis</a:t>
            </a:r>
            <a:r>
              <a:rPr lang="cs-CZ" sz="3200" b="1" i="1" dirty="0"/>
              <a:t>, H. sapiens </a:t>
            </a:r>
            <a:r>
              <a:rPr lang="cs-CZ" sz="3200" b="1" dirty="0"/>
              <a:t>=</a:t>
            </a:r>
            <a:r>
              <a:rPr lang="cs-CZ" sz="3200" b="1" i="1" dirty="0"/>
              <a:t> Homo sapiens </a:t>
            </a:r>
            <a:r>
              <a:rPr lang="cs-CZ" sz="3200" b="1" dirty="0" err="1"/>
              <a:t>s.l</a:t>
            </a:r>
            <a:r>
              <a:rPr lang="cs-CZ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2839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dirty="0"/>
              <a:t>Jenže v tomto případě nemůže být </a:t>
            </a:r>
            <a:r>
              <a:rPr lang="cs-CZ" sz="3200" b="1" i="1" dirty="0"/>
              <a:t>H. </a:t>
            </a:r>
            <a:r>
              <a:rPr lang="cs-CZ" sz="3200" b="1" i="1" dirty="0" err="1"/>
              <a:t>erectus</a:t>
            </a:r>
            <a:r>
              <a:rPr lang="cs-CZ" sz="3200" b="1" i="1" dirty="0"/>
              <a:t> </a:t>
            </a:r>
            <a:r>
              <a:rPr lang="cs-CZ" sz="3200" b="1" dirty="0"/>
              <a:t>brán jako přímý předek </a:t>
            </a:r>
            <a:r>
              <a:rPr lang="cs-CZ" sz="3200" b="1" i="1" dirty="0"/>
              <a:t>H. sapiens </a:t>
            </a:r>
            <a:r>
              <a:rPr lang="cs-CZ" sz="3200" b="1" dirty="0"/>
              <a:t>(problém s </a:t>
            </a:r>
            <a:r>
              <a:rPr lang="cs-CZ" sz="3200" b="1" i="1" dirty="0"/>
              <a:t>H. </a:t>
            </a:r>
            <a:r>
              <a:rPr lang="cs-CZ" sz="3200" b="1" i="1" dirty="0" err="1"/>
              <a:t>antecessor</a:t>
            </a:r>
            <a:r>
              <a:rPr lang="cs-CZ" sz="3200" b="1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b="1" i="1" dirty="0"/>
          </a:p>
        </p:txBody>
      </p:sp>
    </p:spTree>
    <p:extLst>
      <p:ext uri="{BB962C8B-B14F-4D97-AF65-F5344CB8AC3E}">
        <p14:creationId xmlns:p14="http://schemas.microsoft.com/office/powerpoint/2010/main" val="3807514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Atomizace a slučování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Jenže v tomto případě nemůže být </a:t>
            </a:r>
            <a:r>
              <a:rPr lang="cs-CZ" sz="3200" i="1" dirty="0"/>
              <a:t>H. </a:t>
            </a:r>
            <a:r>
              <a:rPr lang="cs-CZ" sz="3200" i="1" dirty="0" err="1"/>
              <a:t>erectus</a:t>
            </a:r>
            <a:r>
              <a:rPr lang="cs-CZ" sz="3200" i="1" dirty="0"/>
              <a:t> </a:t>
            </a:r>
            <a:r>
              <a:rPr lang="cs-CZ" sz="3200" dirty="0"/>
              <a:t>brán jako přímý předek </a:t>
            </a:r>
            <a:r>
              <a:rPr lang="cs-CZ" sz="3200" i="1" dirty="0"/>
              <a:t>H. sapiens </a:t>
            </a:r>
            <a:r>
              <a:rPr lang="cs-CZ" sz="3200" dirty="0"/>
              <a:t>(problém s </a:t>
            </a:r>
            <a:r>
              <a:rPr lang="cs-CZ" sz="3200" i="1" dirty="0"/>
              <a:t>H. </a:t>
            </a:r>
            <a:r>
              <a:rPr lang="cs-CZ" sz="3200" i="1" dirty="0" err="1"/>
              <a:t>antecessor</a:t>
            </a:r>
            <a:r>
              <a:rPr lang="cs-CZ" sz="32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dirty="0"/>
              <a:t>Linie pokládané za odlišné druhy na sebe mohly přímo navazovat nebo spolu žít a jednalo se jen o pouhé morfologické formy jednoho druhu.</a:t>
            </a:r>
          </a:p>
        </p:txBody>
      </p:sp>
    </p:spTree>
    <p:extLst>
      <p:ext uri="{BB962C8B-B14F-4D97-AF65-F5344CB8AC3E}">
        <p14:creationId xmlns:p14="http://schemas.microsoft.com/office/powerpoint/2010/main" val="4550690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</p:txBody>
      </p:sp>
    </p:spTree>
    <p:extLst>
      <p:ext uri="{BB962C8B-B14F-4D97-AF65-F5344CB8AC3E}">
        <p14:creationId xmlns:p14="http://schemas.microsoft.com/office/powerpoint/2010/main" val="927625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hvězdný (</a:t>
            </a:r>
            <a:r>
              <a:rPr lang="cs-CZ" sz="3200" b="1" i="1" dirty="0"/>
              <a:t>Homo </a:t>
            </a:r>
            <a:r>
              <a:rPr lang="cs-CZ" sz="3200" b="1" i="1" dirty="0" err="1"/>
              <a:t>naledi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 v JAR, 15 jedinců.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2,8 mil.-236 tis.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139-148 cm, 35-53 kg.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Možná dnes dosud v některých afrických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populacích (Pygmejové ap.).</a:t>
            </a:r>
          </a:p>
          <a:p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290" name="Picture 2" descr="Homo naledi: New Species of Human Ancestor Discovered | Anthropology |  Sci-News.com">
            <a:extLst>
              <a:ext uri="{FF2B5EF4-FFF2-40B4-BE49-F238E27FC236}">
                <a16:creationId xmlns:a16="http://schemas.microsoft.com/office/drawing/2014/main" id="{1B0DA26A-6B30-B3CB-F505-FC035B1F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2" y="1480897"/>
            <a:ext cx="2332024" cy="22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omo naledi juvenile remains offers clues to how our ancestors grew up">
            <a:extLst>
              <a:ext uri="{FF2B5EF4-FFF2-40B4-BE49-F238E27FC236}">
                <a16:creationId xmlns:a16="http://schemas.microsoft.com/office/drawing/2014/main" id="{BDD7DF8C-9C6E-04BC-E7B1-636A4CACD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82" y="3730598"/>
            <a:ext cx="4261184" cy="258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236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zručný (</a:t>
            </a:r>
            <a:r>
              <a:rPr lang="cs-CZ" sz="3200" b="1" i="1" dirty="0"/>
              <a:t>Homo </a:t>
            </a:r>
            <a:r>
              <a:rPr lang="cs-CZ" sz="3200" b="1" i="1" dirty="0" err="1"/>
              <a:t>habilis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1964 v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Tanzánii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7 jedinců.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2,3-1,4 mil.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Mozek pod litr.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120-140 cm, 30-40 kg. Po dvou, dlouhé ruce.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Kamenné nástroje, primitivní nástroje vyráběl. Mrchožrout,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kořist šelem.</a:t>
            </a:r>
          </a:p>
        </p:txBody>
      </p:sp>
      <p:pic>
        <p:nvPicPr>
          <p:cNvPr id="13314" name="Picture 2" descr="Homo Habilis-člověk zručný | Dejepisnezapisky.blogerka.cz">
            <a:extLst>
              <a:ext uri="{FF2B5EF4-FFF2-40B4-BE49-F238E27FC236}">
                <a16:creationId xmlns:a16="http://schemas.microsoft.com/office/drawing/2014/main" id="{26EED1BD-0CDE-584C-F700-7B42CEC3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35" y="2402485"/>
            <a:ext cx="3063778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5.3: Tools and Brains- Homo habilis, Homo ergaster, and Homo erectus -  Social Sci LibreTexts">
            <a:extLst>
              <a:ext uri="{FF2B5EF4-FFF2-40B4-BE49-F238E27FC236}">
                <a16:creationId xmlns:a16="http://schemas.microsoft.com/office/drawing/2014/main" id="{E84036D8-6D57-3535-6910-A0AD6610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1" y="4663003"/>
            <a:ext cx="2669228" cy="17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961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vzpřímený (</a:t>
            </a:r>
            <a:r>
              <a:rPr lang="cs-CZ" sz="3200" b="1" i="1" dirty="0"/>
              <a:t>Homo </a:t>
            </a:r>
            <a:r>
              <a:rPr lang="cs-CZ" sz="3200" b="1" i="1" dirty="0" err="1"/>
              <a:t>erectus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1891 v Indonésii (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Pithecanthropus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erectus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přechod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mezi člověkem a opicí)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mil.-143 tis. let. Možná nejdéle žijící hominid.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Opustil Afriku, Evropa a Indonésie.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Vyráběl kamenné nástroje (pěstní klín), oheň (vaření?),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lovec a sběrač.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145-185 cm, 40-70 kg. Zmenšily se pohlavní orgány,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přestavba mozku, zmenšení stoliček, redukce ochlupení,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pocení. Běh. Asi slepá vývojová větev.</a:t>
            </a:r>
          </a:p>
        </p:txBody>
      </p:sp>
      <p:pic>
        <p:nvPicPr>
          <p:cNvPr id="14338" name="Picture 2" descr="Homo erectus - The Australian Museum">
            <a:extLst>
              <a:ext uri="{FF2B5EF4-FFF2-40B4-BE49-F238E27FC236}">
                <a16:creationId xmlns:a16="http://schemas.microsoft.com/office/drawing/2014/main" id="{DFAAB740-CCBC-013B-1732-5801877D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04" y="1442907"/>
            <a:ext cx="2208590" cy="14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bjevena poslední bašta umírajícího druhu Homo erectus | Nedd.cz">
            <a:extLst>
              <a:ext uri="{FF2B5EF4-FFF2-40B4-BE49-F238E27FC236}">
                <a16:creationId xmlns:a16="http://schemas.microsoft.com/office/drawing/2014/main" id="{8BEB867C-A55A-2CBC-9576-776027AB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372" y="2872788"/>
            <a:ext cx="4012054" cy="22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omo erectus Were Technologically Conservative, Used Least-Effort  Strategies, Researchers Say | Sci.News">
            <a:extLst>
              <a:ext uri="{FF2B5EF4-FFF2-40B4-BE49-F238E27FC236}">
                <a16:creationId xmlns:a16="http://schemas.microsoft.com/office/drawing/2014/main" id="{FC0B5060-9B9B-2DF2-376F-12009793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94" y="5138641"/>
            <a:ext cx="2391410" cy="14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19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dělný (</a:t>
            </a:r>
            <a:r>
              <a:rPr lang="cs-CZ" sz="3200" b="1" i="1" dirty="0"/>
              <a:t>Homo </a:t>
            </a:r>
            <a:r>
              <a:rPr lang="cs-CZ" sz="3200" b="1" i="1" dirty="0" err="1"/>
              <a:t>ergaster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1975 v Keni (Mazák).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1,9-1,4 mil. (-600 tis.)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Opustil Afriku, Evropa, Asie (Čína).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Složitější nástroje.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Delší nohy a kratší ruce než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erectus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ale spíš stejný druh (jiná postava stejného druhu).</a:t>
            </a:r>
          </a:p>
        </p:txBody>
      </p:sp>
    </p:spTree>
    <p:extLst>
      <p:ext uri="{BB962C8B-B14F-4D97-AF65-F5344CB8AC3E}">
        <p14:creationId xmlns:p14="http://schemas.microsoft.com/office/powerpoint/2010/main" val="191374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06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Hominidi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Řád: Primáti (</a:t>
            </a:r>
            <a:r>
              <a:rPr lang="cs-CZ" sz="3200" b="1" dirty="0" err="1"/>
              <a:t>Primates</a:t>
            </a:r>
            <a:r>
              <a:rPr lang="cs-CZ" sz="3200" b="1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Čeleď: Hominidi (</a:t>
            </a:r>
            <a:r>
              <a:rPr lang="cs-CZ" sz="3200" b="1" dirty="0" err="1"/>
              <a:t>Hominidae</a:t>
            </a:r>
            <a:r>
              <a:rPr lang="cs-CZ" sz="3200" b="1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Recentně 4 rody a 7 druhů.</a:t>
            </a:r>
          </a:p>
        </p:txBody>
      </p:sp>
    </p:spTree>
    <p:extLst>
      <p:ext uri="{BB962C8B-B14F-4D97-AF65-F5344CB8AC3E}">
        <p14:creationId xmlns:p14="http://schemas.microsoft.com/office/powerpoint/2010/main" val="4170653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</a:t>
            </a:r>
            <a:r>
              <a:rPr lang="cs-CZ" sz="3200" b="1" dirty="0" err="1"/>
              <a:t>floreský</a:t>
            </a:r>
            <a:r>
              <a:rPr lang="cs-CZ" sz="3200" b="1" dirty="0"/>
              <a:t> (</a:t>
            </a:r>
            <a:r>
              <a:rPr lang="cs-CZ" sz="3200" b="1" i="1" dirty="0"/>
              <a:t>Homo </a:t>
            </a:r>
            <a:r>
              <a:rPr lang="cs-CZ" sz="3200" b="1" i="1" dirty="0" err="1"/>
              <a:t>floresiensis</a:t>
            </a:r>
            <a:r>
              <a:rPr lang="cs-CZ" sz="3200" b="1" dirty="0"/>
              <a:t>) „Hobit“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2003 v Indonésii, jedna kompletní kostra, pak i více.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190-50 tis. let. Zřejmě z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erectus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Vyhuben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sapiens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 cm malý a malé nástroje. Absence brady. I dnešní malé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populace jsou vyšší (např.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Andamanci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Ostrovní nanismus.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368" name="Picture 8" descr="New Fossils Show That Earth Looked a Lot Like Tolkien's 'Middle Earth'">
            <a:extLst>
              <a:ext uri="{FF2B5EF4-FFF2-40B4-BE49-F238E27FC236}">
                <a16:creationId xmlns:a16="http://schemas.microsoft.com/office/drawing/2014/main" id="{79B5E7A3-14E3-C698-F647-74CF4C274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r="53791"/>
          <a:stretch/>
        </p:blipFill>
        <p:spPr bwMode="auto">
          <a:xfrm>
            <a:off x="8998093" y="1502238"/>
            <a:ext cx="1954806" cy="31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obbit's Brain Size Holds Clues About Its Ancestor">
            <a:extLst>
              <a:ext uri="{FF2B5EF4-FFF2-40B4-BE49-F238E27FC236}">
                <a16:creationId xmlns:a16="http://schemas.microsoft.com/office/drawing/2014/main" id="{986AD859-60C6-980D-06F9-68AB63C7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5" y="4433628"/>
            <a:ext cx="3321610" cy="19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obiti', trpasličí sloni a obří krysy. Evoluce jde na ostrovech vlastní  cestou | iROZHLAS - spolehlivé zprávy">
            <a:extLst>
              <a:ext uri="{FF2B5EF4-FFF2-40B4-BE49-F238E27FC236}">
                <a16:creationId xmlns:a16="http://schemas.microsoft.com/office/drawing/2014/main" id="{EA496913-693D-9DB5-6728-1B2E8A47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1" y="4433629"/>
            <a:ext cx="3234174" cy="19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omo Floresiensis: What Do We Know about the Hobbit People?">
            <a:extLst>
              <a:ext uri="{FF2B5EF4-FFF2-40B4-BE49-F238E27FC236}">
                <a16:creationId xmlns:a16="http://schemas.microsoft.com/office/drawing/2014/main" id="{092EA369-A1A3-5F55-4117-0D2330304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85" y="4433628"/>
            <a:ext cx="3203691" cy="19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23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dirty="0"/>
              <a:t>člověk </a:t>
            </a:r>
            <a:r>
              <a:rPr lang="cs-CZ" sz="3200" dirty="0" err="1"/>
              <a:t>floreský</a:t>
            </a:r>
            <a:r>
              <a:rPr lang="cs-CZ" sz="3200" dirty="0"/>
              <a:t> (</a:t>
            </a:r>
            <a:r>
              <a:rPr lang="cs-CZ" sz="3200" i="1" dirty="0"/>
              <a:t>Homo </a:t>
            </a:r>
            <a:r>
              <a:rPr lang="cs-CZ" sz="3200" i="1" dirty="0" err="1"/>
              <a:t>floresiensis</a:t>
            </a:r>
            <a:r>
              <a:rPr lang="cs-CZ" sz="3200" dirty="0"/>
              <a:t>) „Hobit“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2003 v Indonésii, jedna kompletní kostra, pak i více.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190-50 tis. let. Zřejmě z 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erectus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Vyhuben </a:t>
            </a:r>
            <a:r>
              <a:rPr lang="cs-CZ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sapiens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 cm malý a malé nástroje. Absence brady. I dnešní malé populace jsou vyšší (např. </a:t>
            </a:r>
            <a:r>
              <a:rPr lang="cs-CZ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Andamanci</a:t>
            </a: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Ostrovní nanismus.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3200" b="1" dirty="0"/>
              <a:t>člověk luzonský (</a:t>
            </a:r>
            <a:r>
              <a:rPr lang="cs-CZ" sz="3200" b="1" i="1" dirty="0"/>
              <a:t>Homo </a:t>
            </a:r>
            <a:r>
              <a:rPr lang="cs-CZ" sz="3200" b="1" i="1" dirty="0" err="1"/>
              <a:t>luzonensis</a:t>
            </a:r>
            <a:r>
              <a:rPr lang="cs-CZ" sz="3200" b="1" dirty="0"/>
              <a:t>) „</a:t>
            </a:r>
            <a:r>
              <a:rPr lang="cs-CZ" sz="3200" b="1" dirty="0" err="1"/>
              <a:t>Ubag</a:t>
            </a:r>
            <a:r>
              <a:rPr lang="cs-CZ" sz="3200" b="1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 na Filipínách, prsty nohou, pak kosti, zuby.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67-50 tis. 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120 cm, hodně opičí. Asi podobně jako hobit.</a:t>
            </a:r>
          </a:p>
        </p:txBody>
      </p:sp>
      <p:pic>
        <p:nvPicPr>
          <p:cNvPr id="29698" name="Picture 2" descr="Fossils Of Ancient Human Species Unearthed In The Philippines - Asian  Scientist Magazine">
            <a:extLst>
              <a:ext uri="{FF2B5EF4-FFF2-40B4-BE49-F238E27FC236}">
                <a16:creationId xmlns:a16="http://schemas.microsoft.com/office/drawing/2014/main" id="{D3E5CE19-D46E-D36F-84F4-9B197838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94" y="3884670"/>
            <a:ext cx="4282314" cy="25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13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předchůdce (</a:t>
            </a:r>
            <a:r>
              <a:rPr lang="cs-CZ" sz="3200" b="1" i="1" dirty="0"/>
              <a:t>Homo </a:t>
            </a:r>
            <a:r>
              <a:rPr lang="cs-CZ" sz="3200" b="1" i="1" dirty="0" err="1"/>
              <a:t>antecessor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1994 ve Španělsku.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1,4 mil.-800(500) tis.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Byl v Evropě.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Jedl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160-180 cm, až 90 kg. Plně na nohou, širší hrudník </a:t>
            </a:r>
          </a:p>
          <a:p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a delší paže.</a:t>
            </a:r>
          </a:p>
        </p:txBody>
      </p:sp>
      <p:pic>
        <p:nvPicPr>
          <p:cNvPr id="16386" name="Picture 2" descr="None of Your Neurones Know Who You Are... on Tumblr: El canibalismo del 'Homo  Antecessor' no se debía a épocas de hambruna">
            <a:extLst>
              <a:ext uri="{FF2B5EF4-FFF2-40B4-BE49-F238E27FC236}">
                <a16:creationId xmlns:a16="http://schemas.microsoft.com/office/drawing/2014/main" id="{EA512C85-73C3-E232-E3F8-B1E50236C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 bwMode="auto">
          <a:xfrm>
            <a:off x="7477759" y="2571039"/>
            <a:ext cx="4063365" cy="25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67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heidelberský (</a:t>
            </a:r>
            <a:r>
              <a:rPr lang="cs-CZ" sz="3200" b="1" i="1" dirty="0"/>
              <a:t>Homo </a:t>
            </a:r>
            <a:r>
              <a:rPr lang="cs-CZ" sz="3200" b="1" i="1" dirty="0" err="1"/>
              <a:t>heidelbergensis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1907 v Německu, pak velmi hojné nálezy.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(700)600-250(200) tis. lety.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Afrika a Evropa (hojný).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175 (snad až 213) cm a 60-70 (až 100) kg.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Vyvinuté pohřbívání vč. darů. Hodně zeleniny, ale dobře lovil. Obydlí. Oheň v Evropě.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Možná dnes dosud v některých afrických populacích (Pygmejové ap.).</a:t>
            </a:r>
          </a:p>
        </p:txBody>
      </p:sp>
      <p:pic>
        <p:nvPicPr>
          <p:cNvPr id="17410" name="Picture 2" descr="Terra Amata House, France, Homo Heidelbergensis, c.600kya — Are.na">
            <a:extLst>
              <a:ext uri="{FF2B5EF4-FFF2-40B4-BE49-F238E27FC236}">
                <a16:creationId xmlns:a16="http://schemas.microsoft.com/office/drawing/2014/main" id="{BFEA300E-C3FC-587C-AC34-FCA28C17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41" y="1494939"/>
            <a:ext cx="41338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44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rhodéský (</a:t>
            </a:r>
            <a:r>
              <a:rPr lang="cs-CZ" sz="3200" b="1" i="1" dirty="0"/>
              <a:t>Homo </a:t>
            </a:r>
            <a:r>
              <a:rPr lang="cs-CZ" sz="3200" b="1" i="1" dirty="0" err="1"/>
              <a:t>rhodesiensis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1921 v Zambii, zkažené zuby.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(640)300-125 tis. let. Pouze Afrika.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165-170 cm.</a:t>
            </a:r>
          </a:p>
        </p:txBody>
      </p:sp>
    </p:spTree>
    <p:extLst>
      <p:ext uri="{BB962C8B-B14F-4D97-AF65-F5344CB8AC3E}">
        <p14:creationId xmlns:p14="http://schemas.microsoft.com/office/powerpoint/2010/main" val="3235038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neandertálský (</a:t>
            </a:r>
            <a:r>
              <a:rPr lang="cs-CZ" sz="3200" b="1" i="1" dirty="0"/>
              <a:t>Homo </a:t>
            </a:r>
            <a:r>
              <a:rPr lang="cs-CZ" sz="3200" b="1" i="1" dirty="0" err="1"/>
              <a:t>neanderthalensis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1829 v Belgii.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250-30 tis. let. 24 500 hybridní portugalské dítě.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Evropa a část Asie (nevyvinul se v Africe). Snad z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heidelbergensis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148-177 cm, 66-78 kg. Po překonání dvou dob ledových jako hodně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osvalení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lidé s krátkýma končetinami (menší a robustnější člověk).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Běžné křížení s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sapiens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poddruh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Homo sapiens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Ve své době vyspělejší než </a:t>
            </a:r>
            <a:r>
              <a:rPr lang="cs-CZ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sapiens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Hodně masa.</a:t>
            </a:r>
          </a:p>
        </p:txBody>
      </p:sp>
      <p:pic>
        <p:nvPicPr>
          <p:cNvPr id="18434" name="Picture 2" descr="Úsvit lidského rodu: S kým se líbali neandertálci? | 100+1 zahraniční  zajímavost">
            <a:extLst>
              <a:ext uri="{FF2B5EF4-FFF2-40B4-BE49-F238E27FC236}">
                <a16:creationId xmlns:a16="http://schemas.microsoft.com/office/drawing/2014/main" id="{8A9C8112-FFFE-FB13-8F99-B08BE004D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99" y="1442907"/>
            <a:ext cx="3149601" cy="20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638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r>
              <a:rPr lang="cs-CZ" sz="3200" b="1" dirty="0"/>
              <a:t>člověk moudrý (</a:t>
            </a:r>
            <a:r>
              <a:rPr lang="cs-CZ" sz="3200" b="1" i="1" dirty="0"/>
              <a:t>Homo sapiens</a:t>
            </a:r>
            <a:r>
              <a:rPr lang="cs-CZ" sz="32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1758 ve Švédsku (haha).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(338)195 tis.-současnost.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ancestrální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forma vyhynula před 13 tis. lety v Nigérii.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Moderní člověk má oděv.</a:t>
            </a:r>
          </a:p>
        </p:txBody>
      </p:sp>
      <p:pic>
        <p:nvPicPr>
          <p:cNvPr id="19458" name="Picture 2" descr="tribal chic clothing Cheap Sale - OFF 52%">
            <a:extLst>
              <a:ext uri="{FF2B5EF4-FFF2-40B4-BE49-F238E27FC236}">
                <a16:creationId xmlns:a16="http://schemas.microsoft.com/office/drawing/2014/main" id="{2DF1D050-460C-74E1-3D5F-07CF595F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643" y="1745020"/>
            <a:ext cx="2120053" cy="318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F233DC-DA7C-B29E-D1E6-249000E8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071689"/>
            <a:ext cx="2456920" cy="32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1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336391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Naše genetická různorodost klesá směrem od Afriky.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000767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Naše genetická různorodost klesá směrem od Afriky.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7 nejstarších sekvencí </a:t>
            </a:r>
            <a:r>
              <a:rPr lang="cs-CZ" sz="3200" b="1" dirty="0" err="1"/>
              <a:t>mtDNA</a:t>
            </a:r>
            <a:r>
              <a:rPr lang="cs-CZ" sz="3200" b="1" dirty="0"/>
              <a:t> pochází z Afriky.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5490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06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Hominidi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Řád: Primáti (</a:t>
            </a:r>
            <a:r>
              <a:rPr lang="cs-CZ" sz="3200" b="1" dirty="0" err="1"/>
              <a:t>Primates</a:t>
            </a:r>
            <a:r>
              <a:rPr lang="cs-CZ" sz="3200" b="1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Čeleď: Hominidi (</a:t>
            </a:r>
            <a:r>
              <a:rPr lang="cs-CZ" sz="3200" b="1" dirty="0" err="1"/>
              <a:t>Hominidae</a:t>
            </a:r>
            <a:r>
              <a:rPr lang="cs-CZ" sz="3200" b="1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Recentně 4 rody a 7 druhů.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8C7781-F6A7-2C59-671D-84052C307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36" y="2256115"/>
            <a:ext cx="5731510" cy="24485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E6DCAA-2444-FE5A-732F-D44E42FDFF2F}"/>
              </a:ext>
            </a:extLst>
          </p:cNvPr>
          <p:cNvSpPr txBox="1"/>
          <p:nvPr/>
        </p:nvSpPr>
        <p:spPr>
          <a:xfrm>
            <a:off x="6559826" y="4800600"/>
            <a:ext cx="4909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Aktuální stav druhů v čeledi 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Hominidae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Pozn.: Genom šimpanze/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bonoba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 nám podobá z 98,5%.</a:t>
            </a:r>
          </a:p>
        </p:txBody>
      </p:sp>
    </p:spTree>
    <p:extLst>
      <p:ext uri="{BB962C8B-B14F-4D97-AF65-F5344CB8AC3E}">
        <p14:creationId xmlns:p14="http://schemas.microsoft.com/office/powerpoint/2010/main" val="754905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Naše genetická různorodost klesá směrem od Afriky.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7 nejstarších sekvencí </a:t>
            </a:r>
            <a:r>
              <a:rPr lang="cs-CZ" sz="3200" dirty="0" err="1"/>
              <a:t>mtDNA</a:t>
            </a:r>
            <a:r>
              <a:rPr lang="cs-CZ" sz="3200" dirty="0"/>
              <a:t> pochází z Afriky.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Kamenné nástroje (3,3 miliony) jsou starší než rod </a:t>
            </a:r>
            <a:r>
              <a:rPr lang="cs-CZ" sz="3200" b="1" i="1" dirty="0"/>
              <a:t>Homo</a:t>
            </a:r>
            <a:r>
              <a:rPr lang="cs-CZ" sz="3200" b="1" dirty="0"/>
              <a:t> 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kdy tedy začíná Paleolit?</a:t>
            </a:r>
          </a:p>
        </p:txBody>
      </p:sp>
    </p:spTree>
    <p:extLst>
      <p:ext uri="{BB962C8B-B14F-4D97-AF65-F5344CB8AC3E}">
        <p14:creationId xmlns:p14="http://schemas.microsoft.com/office/powerpoint/2010/main" val="27928528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(Mitochondriální) Eva žila v Africe před 120-200 tisíci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0713358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(Mitochondriální) Eva žila v Africe před 120-200 tisíci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(</a:t>
            </a:r>
            <a:r>
              <a:rPr lang="cs-CZ" sz="3200" b="1" dirty="0" err="1"/>
              <a:t>Y</a:t>
            </a:r>
            <a:r>
              <a:rPr lang="cs-CZ" sz="3200" b="1" dirty="0"/>
              <a:t>-chromozomový) Adam žil v Africe před 120-160 tisíci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9390522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(Mitochondriální) Eva žila v Africe před 120-200 tisíci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(</a:t>
            </a:r>
            <a:r>
              <a:rPr lang="cs-CZ" sz="3200" dirty="0" err="1"/>
              <a:t>Y</a:t>
            </a:r>
            <a:r>
              <a:rPr lang="cs-CZ" sz="3200" dirty="0"/>
              <a:t>-chromozomový) Adam žil v Africe před 120-160 tisíci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Dnes se uvádí 208-338 tisíc let (kamerunský </a:t>
            </a:r>
            <a:r>
              <a:rPr lang="cs-CZ" sz="3200" b="1" dirty="0" err="1"/>
              <a:t>haplotyp</a:t>
            </a:r>
            <a:r>
              <a:rPr lang="cs-CZ" sz="3200" b="1" dirty="0"/>
              <a:t> A00).</a:t>
            </a:r>
          </a:p>
        </p:txBody>
      </p:sp>
    </p:spTree>
    <p:extLst>
      <p:ext uri="{BB962C8B-B14F-4D97-AF65-F5344CB8AC3E}">
        <p14:creationId xmlns:p14="http://schemas.microsoft.com/office/powerpoint/2010/main" val="1937089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Nejstarší doklady </a:t>
            </a:r>
            <a:r>
              <a:rPr lang="cs-CZ" sz="3200" b="1" i="1" dirty="0"/>
              <a:t>Homo sapiens </a:t>
            </a:r>
            <a:r>
              <a:rPr lang="cs-CZ" sz="3200" b="1" dirty="0" err="1"/>
              <a:t>s.s</a:t>
            </a:r>
            <a:r>
              <a:rPr lang="cs-CZ" sz="3200" b="1" dirty="0"/>
              <a:t>. zlomky kostry a tří lebek řeka </a:t>
            </a:r>
            <a:r>
              <a:rPr lang="cs-CZ" sz="3200" b="1" dirty="0" err="1"/>
              <a:t>Omo</a:t>
            </a:r>
            <a:r>
              <a:rPr lang="cs-CZ" sz="3200" b="1" dirty="0"/>
              <a:t> v Etiopii., 195 tisíc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  <p:pic>
        <p:nvPicPr>
          <p:cNvPr id="24578" name="Picture 2" descr="Prehistoric human skull (Omo 1) - Stock Image - C011/2984 - Science Photo  Library">
            <a:extLst>
              <a:ext uri="{FF2B5EF4-FFF2-40B4-BE49-F238E27FC236}">
                <a16:creationId xmlns:a16="http://schemas.microsoft.com/office/drawing/2014/main" id="{3ABAB098-E954-9EC9-A691-96252FFF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66" y="3603245"/>
            <a:ext cx="2271077" cy="20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skica, kresba, kreslené, umění&#10;&#10;Popis byl vytvořen automaticky">
            <a:extLst>
              <a:ext uri="{FF2B5EF4-FFF2-40B4-BE49-F238E27FC236}">
                <a16:creationId xmlns:a16="http://schemas.microsoft.com/office/drawing/2014/main" id="{F8220723-225C-49D4-E53E-75FB7B2A7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4673" y="2890893"/>
            <a:ext cx="1821408" cy="34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96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Nejstarší doklady </a:t>
            </a:r>
            <a:r>
              <a:rPr lang="cs-CZ" sz="3200" i="1" dirty="0"/>
              <a:t>Homo sapiens </a:t>
            </a:r>
            <a:r>
              <a:rPr lang="cs-CZ" sz="3200" dirty="0" err="1"/>
              <a:t>s.s</a:t>
            </a:r>
            <a:r>
              <a:rPr lang="cs-CZ" sz="3200" dirty="0"/>
              <a:t>. zlomky kostry a tří lebek řeka </a:t>
            </a:r>
            <a:r>
              <a:rPr lang="cs-CZ" sz="3200" dirty="0" err="1"/>
              <a:t>Omo</a:t>
            </a:r>
            <a:r>
              <a:rPr lang="cs-CZ" sz="3200" dirty="0"/>
              <a:t> v Etiopii., 195 tisíc let.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Moderní člověk vznikl před 200 (300) tis. lety v subsaharské Africe (zřejmě </a:t>
            </a:r>
            <a:r>
              <a:rPr lang="cs-CZ" sz="3200" b="1" dirty="0" err="1"/>
              <a:t>středovýchod</a:t>
            </a:r>
            <a:r>
              <a:rPr lang="cs-CZ" sz="3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933067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První šíření mimo Afriku před 100 tis. lety, v Malé Asii (Levantě) se setkává s Neandrtálcem.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</p:txBody>
      </p:sp>
      <p:pic>
        <p:nvPicPr>
          <p:cNvPr id="28676" name="Picture 4" descr="Levanta – Wikipedie">
            <a:extLst>
              <a:ext uri="{FF2B5EF4-FFF2-40B4-BE49-F238E27FC236}">
                <a16:creationId xmlns:a16="http://schemas.microsoft.com/office/drawing/2014/main" id="{298F910A-A5D4-CF9D-819C-19CAF4BC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11" y="3087445"/>
            <a:ext cx="2567077" cy="27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savec, obraz, umění&#10;&#10;Popis byl vytvořen automaticky">
            <a:extLst>
              <a:ext uri="{FF2B5EF4-FFF2-40B4-BE49-F238E27FC236}">
                <a16:creationId xmlns:a16="http://schemas.microsoft.com/office/drawing/2014/main" id="{D4615509-0FDD-1DA9-A4F1-066D17F1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72" y="3732903"/>
            <a:ext cx="3883639" cy="25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24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První šíření mimo Afriku před 100 tis. lety, v Malé Asii (Levantě) se setkává s Neandrtálcem.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V době ochlazení se stahuje zpět do Afriky.</a:t>
            </a:r>
          </a:p>
        </p:txBody>
      </p:sp>
    </p:spTree>
    <p:extLst>
      <p:ext uri="{BB962C8B-B14F-4D97-AF65-F5344CB8AC3E}">
        <p14:creationId xmlns:p14="http://schemas.microsoft.com/office/powerpoint/2010/main" val="25564872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Druhé šíření začalo před 85 tis. lety přes Blízký Východ kolonizuje nejprve Asii, přes ní kolonizuje Austrálii (ca 35 tis. let).</a:t>
            </a:r>
          </a:p>
        </p:txBody>
      </p:sp>
    </p:spTree>
    <p:extLst>
      <p:ext uri="{BB962C8B-B14F-4D97-AF65-F5344CB8AC3E}">
        <p14:creationId xmlns:p14="http://schemas.microsoft.com/office/powerpoint/2010/main" val="40041842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Druhé šíření začalo před 85 tis. lety přes Blízký Východ kolonizuje nejprve Asii, přes ní kolonizuje Austrálii (ca 35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Zhruba ve stejné době se člověk dostává do Evropy.</a:t>
            </a:r>
          </a:p>
        </p:txBody>
      </p:sp>
    </p:spTree>
    <p:extLst>
      <p:ext uri="{BB962C8B-B14F-4D97-AF65-F5344CB8AC3E}">
        <p14:creationId xmlns:p14="http://schemas.microsoft.com/office/powerpoint/2010/main" val="241131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Hominini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  <p:pic>
        <p:nvPicPr>
          <p:cNvPr id="25602" name="Picture 2" descr="Who-sThatHominin">
            <a:extLst>
              <a:ext uri="{FF2B5EF4-FFF2-40B4-BE49-F238E27FC236}">
                <a16:creationId xmlns:a16="http://schemas.microsoft.com/office/drawing/2014/main" id="{B326FB95-ADE5-7540-6FCE-4D92BC7D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25" y="2393481"/>
            <a:ext cx="4878350" cy="365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55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Druhé šíření začalo před 85 tis. lety přes Blízký Východ kolonizuje nejprve Asii, přes ní kolonizuje Austrálii (ca 35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Zhruba ve stejné době se člověk dostává do Evropy.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Z Asie se přes most v dnešním Beringově </a:t>
            </a:r>
          </a:p>
          <a:p>
            <a:r>
              <a:rPr lang="cs-CZ" sz="3200" b="1" dirty="0"/>
              <a:t>     průlivu dostává do Severní Ameriky </a:t>
            </a:r>
          </a:p>
          <a:p>
            <a:r>
              <a:rPr lang="cs-CZ" sz="3200" b="1" dirty="0"/>
              <a:t>     (ca 15 tis. let).</a:t>
            </a:r>
          </a:p>
        </p:txBody>
      </p:sp>
      <p:sp>
        <p:nvSpPr>
          <p:cNvPr id="4" name="AutoShape 2" descr="Neandrtálci a moderní lidé se křížili už před 60 tisíci lety — ČT24 — Česká  televize">
            <a:extLst>
              <a:ext uri="{FF2B5EF4-FFF2-40B4-BE49-F238E27FC236}">
                <a16:creationId xmlns:a16="http://schemas.microsoft.com/office/drawing/2014/main" id="{0ED981B4-18A1-7A19-C787-DFCA6B28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26" name="Picture 6" descr="On Way to New World, First Americans Made a 10,000-Year Pit Stop">
            <a:extLst>
              <a:ext uri="{FF2B5EF4-FFF2-40B4-BE49-F238E27FC236}">
                <a16:creationId xmlns:a16="http://schemas.microsoft.com/office/drawing/2014/main" id="{6D6CE23A-570B-A23B-AB14-9943AD57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09" y="3765176"/>
            <a:ext cx="3922867" cy="26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40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Druhé šíření začalo před 85 tis. lety přes Blízký Východ kolonizuje nejprve Asii, přes ní kolonizuje Austrálii (ca 35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Zhruba ve stejné době se člověk dostává do Evropy.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 Asie se přes most v dnešním Beringově průlivu dostává do Severní Ameriky (ca 15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/>
              <a:t>Potkává se znovu s Neandrtálcem, </a:t>
            </a:r>
          </a:p>
          <a:p>
            <a:r>
              <a:rPr lang="cs-CZ" sz="3200" b="1" dirty="0"/>
              <a:t>     ten zmizí před ca 30 tis. lety.</a:t>
            </a:r>
          </a:p>
        </p:txBody>
      </p:sp>
      <p:pic>
        <p:nvPicPr>
          <p:cNvPr id="4" name="Obrázek 3" descr="Obsah obrázku savec, obraz, umění&#10;&#10;Popis byl vytvořen automaticky">
            <a:extLst>
              <a:ext uri="{FF2B5EF4-FFF2-40B4-BE49-F238E27FC236}">
                <a16:creationId xmlns:a16="http://schemas.microsoft.com/office/drawing/2014/main" id="{382C66AD-F016-E58D-8C7D-0E8BCF0BB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62" y="4379877"/>
            <a:ext cx="2822496" cy="18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10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Druhé šíření začalo před 85 tis. lety přes Blízký Východ kolonizuje nejprve Asii, přes ní kolonizuje Austrálii (ca 35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Zhruba ve stejné době se člověk dostává do Evropy.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 Asie se přes most v dnešním Beringově průlivu dostává do Severní Ameriky (ca 15 tis. let).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Potkává se znovu s Neandrtálcem, ten zmizí před ca 30 tis. lety.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Dalších asi 11 druhů nejasných (např. </a:t>
            </a:r>
            <a:r>
              <a:rPr lang="cs-CZ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32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pekinensis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32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soloensis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H. </a:t>
            </a:r>
            <a:r>
              <a:rPr lang="cs-CZ" sz="32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rudolfensis</a:t>
            </a:r>
            <a:r>
              <a:rPr lang="cs-CZ" sz="3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H. </a:t>
            </a:r>
            <a:r>
              <a:rPr lang="cs-CZ" sz="32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helmei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 Otázka </a:t>
            </a:r>
            <a:r>
              <a:rPr lang="cs-CZ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denisovanů</a:t>
            </a:r>
            <a:r>
              <a:rPr lang="cs-CZ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(křížení s námi).</a:t>
            </a:r>
          </a:p>
        </p:txBody>
      </p:sp>
    </p:spTree>
    <p:extLst>
      <p:ext uri="{BB962C8B-B14F-4D97-AF65-F5344CB8AC3E}">
        <p14:creationId xmlns:p14="http://schemas.microsoft.com/office/powerpoint/2010/main" val="6801388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Rod</a:t>
            </a:r>
            <a:r>
              <a:rPr lang="cs-CZ" sz="3600" b="1" i="1" dirty="0">
                <a:solidFill>
                  <a:schemeClr val="accent6">
                    <a:lumMod val="75000"/>
                  </a:schemeClr>
                </a:solidFill>
              </a:rPr>
              <a:t> Homo</a:t>
            </a:r>
          </a:p>
        </p:txBody>
      </p:sp>
      <p:pic>
        <p:nvPicPr>
          <p:cNvPr id="21508" name="Picture 4" descr="Map of Homo Sapiens Migration (Illustration) - World History Encyclopedia">
            <a:extLst>
              <a:ext uri="{FF2B5EF4-FFF2-40B4-BE49-F238E27FC236}">
                <a16:creationId xmlns:a16="http://schemas.microsoft.com/office/drawing/2014/main" id="{9D11B293-38C3-EF8D-D773-6991F479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17" y="2235760"/>
            <a:ext cx="8914765" cy="41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121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Děkuji za pozornost</a:t>
            </a:r>
          </a:p>
        </p:txBody>
      </p:sp>
      <p:pic>
        <p:nvPicPr>
          <p:cNvPr id="6" name="Obrázek 5" descr="Obsah obrázku drak, stůl, tkanina, košile&#10;&#10;Popis byl vytvořen automaticky">
            <a:extLst>
              <a:ext uri="{FF2B5EF4-FFF2-40B4-BE49-F238E27FC236}">
                <a16:creationId xmlns:a16="http://schemas.microsoft.com/office/drawing/2014/main" id="{2CF82F15-960B-4F9F-8B2A-3992E39D4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28" y="2503352"/>
            <a:ext cx="5249619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Paleoantropologie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30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Hominini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b="1" dirty="0"/>
              <a:t>Všichni žijící a vymřelí předkové od společného předka se šimpanzi po současnost.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3200" b="1" dirty="0" err="1"/>
          </a:p>
        </p:txBody>
      </p:sp>
    </p:spTree>
    <p:extLst>
      <p:ext uri="{BB962C8B-B14F-4D97-AF65-F5344CB8AC3E}">
        <p14:creationId xmlns:p14="http://schemas.microsoft.com/office/powerpoint/2010/main" val="1957356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2979</Words>
  <Application>Microsoft Office PowerPoint</Application>
  <PresentationFormat>Širokoúhlá obrazovka</PresentationFormat>
  <Paragraphs>546</Paragraphs>
  <Slides>84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Horak</dc:creator>
  <cp:lastModifiedBy>Aubrechtová Eliška</cp:lastModifiedBy>
  <cp:revision>150</cp:revision>
  <dcterms:created xsi:type="dcterms:W3CDTF">2020-10-29T16:23:05Z</dcterms:created>
  <dcterms:modified xsi:type="dcterms:W3CDTF">2024-02-03T15:30:24Z</dcterms:modified>
</cp:coreProperties>
</file>