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5" r:id="rId4"/>
    <p:sldId id="306" r:id="rId5"/>
    <p:sldId id="309" r:id="rId6"/>
    <p:sldId id="298" r:id="rId7"/>
    <p:sldId id="300" r:id="rId8"/>
    <p:sldId id="307" r:id="rId9"/>
    <p:sldId id="299" r:id="rId10"/>
    <p:sldId id="308" r:id="rId11"/>
    <p:sldId id="303" r:id="rId12"/>
    <p:sldId id="310" r:id="rId13"/>
    <p:sldId id="295" r:id="rId14"/>
    <p:sldId id="311" r:id="rId15"/>
    <p:sldId id="297" r:id="rId16"/>
    <p:sldId id="301" r:id="rId17"/>
    <p:sldId id="302" r:id="rId18"/>
    <p:sldId id="296" r:id="rId19"/>
    <p:sldId id="304" r:id="rId20"/>
    <p:sldId id="292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120" d="100"/>
          <a:sy n="120" d="100"/>
        </p:scale>
        <p:origin x="71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6D42-5752-4A82-A1A8-EB23575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F63ABD-6E1A-4D2E-BA21-56EACD3B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1031B-035B-4FAA-B976-A4CA686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99984-DF8D-4314-B37E-16CE111B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4CE2A-044C-4A68-A6D2-A71BFAF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0364-6D6D-4654-B935-A21B977B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A4BB3-FD49-4B38-800D-B414A579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02FA6-EB41-482E-BF10-3E123C30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B8218-2DF2-4A28-B223-FF6D758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BB21C-7808-4DE6-9D34-D5165A6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5D68C-49E8-48E9-9E47-888BE3DB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CCB62E-8140-4134-BEB0-18BF5B3F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78DAA-38CD-4803-BB37-A28ED64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ED6C-2D3E-4C23-A93D-A9E0757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AE9BD-F3A6-47EB-B3B5-7D0CCE9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8A23-F184-4059-8733-240C3FB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19F8F-8AA5-4DE5-9376-5CE5A397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BB35F-F323-47E1-94FC-39346668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63C4A-AF81-41EC-92C1-D11FBF0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DE3FC-F34E-49D6-A4EF-AC3C45D0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87B5-34A3-403E-A147-9A0D6B2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414014-C589-4875-A3F2-E3E6D5B3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759D-6605-4474-88EF-7209FA7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CFF1B2-B455-4CAD-9585-87AEED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3EB99-0F58-4803-BA31-083DEB6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148D-EB8B-435F-819B-789FADBB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15CF-D233-4985-8AB1-BB45E133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052E7-D1D3-41F2-9A08-AA01895B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ADA0-0974-48BB-B369-C4BB2C33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968D6-0E2C-47B1-8883-080C763F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370985-729A-424A-A020-7A9A978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F387-3FFF-4075-8362-848668F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FB2D-93C0-4777-8133-25355879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54B9C-B83C-4C7D-A0BA-DD339909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604E40-E824-4743-B75B-496E2E8A1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DC339-5CDA-4B15-9A63-52865CD5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5CDCB3-8C21-42CC-AF3B-AAA87803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4D607B-4391-454D-94AB-EEE27D3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FD4BB-DEBF-4024-8E95-2752F22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A9160-E84E-4307-9072-72F9544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A38F8-CDD2-412E-8200-58A8890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C4874-4392-408B-9668-3F3D320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6E73DB-7F3D-4A9F-8131-D969C35C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BEFE-651E-49A0-A6BF-8487CE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EDD3D-BBCF-4C66-9AE8-5091F86C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FEE47-BA15-4604-97DF-1C5386F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0394-4E84-4E8A-A5F2-134CE96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9C365-4DD0-4921-8ED7-394C8F0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6B6E4-BAD1-4E03-A107-FDADCBD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D1998-7742-469B-89C7-D63957D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D73C77-2C2B-4266-8074-9EAA6E0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ABBCC-AD05-4F06-A6C1-927224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511D-E2F2-4FD7-895A-536183DE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190487-0640-4576-833C-D0042AFD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54DB2-77C2-4023-9229-210823AF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5E0F-BFDD-4C88-8CFA-01B7FCD5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F27BCE-E300-4975-A510-94E29BE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2F3BB-73BC-4582-9045-6B59F0C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E588E-497D-4FE9-82C7-7314336D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D78BB-D26B-443B-A987-C3EA92A1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E4068-DA99-4DA0-A16D-66924F0B1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2C5C-100F-4A01-BBE8-C269C5211687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74D5F-E72A-4BB9-86E8-9129E10C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6D5D-E812-4241-B13F-FF0CDACB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RWALKrWu3-I&amp;list=WL&amp;index=3&amp;pp=gAQBiAQ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youtube.com/watch?v=FtTP45ijH40" TargetMode="External"/><Relationship Id="rId4" Type="http://schemas.openxmlformats.org/officeDocument/2006/relationships/hyperlink" Target="https://m.youtube.com/watch?v=eRL7xTp2Zb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C58D8FD-22FF-4DFD-819C-D32D5BB58D2D}"/>
              </a:ext>
            </a:extLst>
          </p:cNvPr>
          <p:cNvSpPr/>
          <p:nvPr/>
        </p:nvSpPr>
        <p:spPr>
          <a:xfrm>
            <a:off x="95249" y="76200"/>
            <a:ext cx="120110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Ekologie živočichů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3EA141-6D7A-4F76-8386-FEF62FA3FDCF}"/>
              </a:ext>
            </a:extLst>
          </p:cNvPr>
          <p:cNvSpPr/>
          <p:nvPr/>
        </p:nvSpPr>
        <p:spPr>
          <a:xfrm>
            <a:off x="2533649" y="4362449"/>
            <a:ext cx="95726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Vymřelí a megafauna</a:t>
            </a:r>
          </a:p>
          <a:p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Jakub Horák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DBF3-8C48-8E0D-C900-54E470E3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8869D58F-D5E8-E178-3CCE-506FE3360153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775B0563-3F0E-9CBA-668D-4DABEC78395F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183243-627F-E946-2FFE-4B136FAED4BA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Ptáci.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Vyhynulí: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Pelagornis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sandersi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(7m a 22kg), Orel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Haastův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vs Moa, sloní ptáci (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Aepyornis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hrůzoptáci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Phorusrhacidae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Současní: pštros dvouprstý (2,75m a 150kg),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kasuár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emu, orli, supi, albatros (3,6m),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dropi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(20kg v letu), člunozubec africký (živá fosilie)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90841F2A-AE6A-4104-9A0D-6F62AF11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31" y="426715"/>
            <a:ext cx="3057111" cy="244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588977-D0C6-917F-0D12-F02BBAA1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43" y="1562986"/>
            <a:ext cx="2003227" cy="10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5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2AF32-CFA5-1F37-0A0F-56551AB8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3217430-697F-183D-338F-E06ACE672F79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ED15C6E-E0A6-9FC0-FDFD-09A67E2FA506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3FEF90-730A-2252-1394-CAA943256306}"/>
              </a:ext>
            </a:extLst>
          </p:cNvPr>
          <p:cNvSpPr txBox="1"/>
          <p:nvPr/>
        </p:nvSpPr>
        <p:spPr>
          <a:xfrm>
            <a:off x="85726" y="1442907"/>
            <a:ext cx="12011025" cy="326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Suchozemští savci.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Vyhynulí: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Paraceratherium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Mammuthus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trogontherii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(až 16t), medvěd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Arctodus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simus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(jako kůň),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Megaloceros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giganteus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(3,5m rozpětí paroží),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Gigantopithecus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blacki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(300kg)</a:t>
            </a:r>
            <a:endParaRPr lang="cs-CZ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Obrázek">
            <a:extLst>
              <a:ext uri="{FF2B5EF4-FFF2-40B4-BE49-F238E27FC236}">
                <a16:creationId xmlns:a16="http://schemas.microsoft.com/office/drawing/2014/main" id="{F073A9F7-5D29-8CB5-5344-EC54C0F7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77" y="1567786"/>
            <a:ext cx="2910221" cy="16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5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E538-7945-5539-EE2F-3A88D894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F054D3F7-981B-401B-0BF0-E736023D17DB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4740DF14-0FB2-7A8D-2F99-EA4B189CC8E6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F76A0A-535B-62C2-1DE8-780A60D80CBF}"/>
              </a:ext>
            </a:extLst>
          </p:cNvPr>
          <p:cNvSpPr txBox="1"/>
          <p:nvPr/>
        </p:nvSpPr>
        <p:spPr>
          <a:xfrm>
            <a:off x="85726" y="1442907"/>
            <a:ext cx="12011025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Suchozemští savci.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Vyhynulí: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Paraceratherium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Mammuthus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trogontherii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(až 16t), medvěd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Arctodus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simus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(jako kůň),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Megaloceros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giganteus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(3,5m rozpětí paroží),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Gigantopithecus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blacki</a:t>
            </a:r>
            <a:r>
              <a:rPr lang="cs-CZ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(300kg)</a:t>
            </a:r>
            <a:endParaRPr lang="cs-CZ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Současní: slon africký (3,5m a 6t), žirafa masajská (max 6,1m), kaloň malajský (1,5m a 1,5kg), kodiak (1,7m v kohoutku a 1,2t), tygr sibiřský (423kg)</a:t>
            </a:r>
          </a:p>
        </p:txBody>
      </p:sp>
      <p:pic>
        <p:nvPicPr>
          <p:cNvPr id="2050" name="Picture 2" descr="Obrázek">
            <a:extLst>
              <a:ext uri="{FF2B5EF4-FFF2-40B4-BE49-F238E27FC236}">
                <a16:creationId xmlns:a16="http://schemas.microsoft.com/office/drawing/2014/main" id="{7E4E96B1-10C7-FDD4-EB0F-A5E64CB9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77" y="1567786"/>
            <a:ext cx="2910221" cy="16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9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E7138-7A62-C86D-9448-403C88AF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C48241E2-E52F-D9A0-003C-DDE14C85B8A2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91473C6-1CC8-93AA-EEEF-5F9C6D546F20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AD5050-2053-7332-717D-953E95EA70D1}"/>
              </a:ext>
            </a:extLst>
          </p:cNvPr>
          <p:cNvSpPr txBox="1"/>
          <p:nvPr/>
        </p:nvSpPr>
        <p:spPr>
          <a:xfrm>
            <a:off x="85726" y="1442907"/>
            <a:ext cx="12011025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Vyhynulá megafauna světadílů</a:t>
            </a:r>
          </a:p>
        </p:txBody>
      </p:sp>
      <p:pic>
        <p:nvPicPr>
          <p:cNvPr id="5122" name="Picture 2" descr="Humans, not climate change, wiped out Australian megafauna">
            <a:extLst>
              <a:ext uri="{FF2B5EF4-FFF2-40B4-BE49-F238E27FC236}">
                <a16:creationId xmlns:a16="http://schemas.microsoft.com/office/drawing/2014/main" id="{A806C81E-C4D9-997C-9692-87CBC3EB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128602"/>
            <a:ext cx="4052859" cy="22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A4A9DB3-0388-7FC9-E385-C64EA2C9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20" y="4128603"/>
            <a:ext cx="4799118" cy="22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61820FE-CAD6-0A57-46C9-D86BDFDD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" y="2124803"/>
            <a:ext cx="3643646" cy="24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ggest Prehistoric Mammals of East Asia (Herbivore), poster">
            <a:extLst>
              <a:ext uri="{FF2B5EF4-FFF2-40B4-BE49-F238E27FC236}">
                <a16:creationId xmlns:a16="http://schemas.microsoft.com/office/drawing/2014/main" id="{8C4C57FE-3509-A207-A492-DF198812E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-898" r="-46" b="42519"/>
          <a:stretch/>
        </p:blipFill>
        <p:spPr bwMode="auto">
          <a:xfrm>
            <a:off x="6861437" y="2172904"/>
            <a:ext cx="4898448" cy="2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2FB52D-9027-8023-085D-B970D2FF1CA4}"/>
              </a:ext>
            </a:extLst>
          </p:cNvPr>
          <p:cNvSpPr txBox="1"/>
          <p:nvPr/>
        </p:nvSpPr>
        <p:spPr>
          <a:xfrm>
            <a:off x="4615995" y="6049135"/>
            <a:ext cx="14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</a:t>
            </a:r>
            <a:r>
              <a:rPr lang="cs-US" dirty="0">
                <a:solidFill>
                  <a:schemeClr val="bg1"/>
                </a:solidFill>
              </a:rPr>
              <a:t>ižní Amerika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F16BAD-1DCE-56D8-CAEA-A0E3087B2F15}"/>
              </a:ext>
            </a:extLst>
          </p:cNvPr>
          <p:cNvSpPr txBox="1"/>
          <p:nvPr/>
        </p:nvSpPr>
        <p:spPr>
          <a:xfrm>
            <a:off x="8999243" y="6045340"/>
            <a:ext cx="10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Austrálie</a:t>
            </a:r>
            <a:endParaRPr lang="cs-US" dirty="0">
              <a:solidFill>
                <a:schemeClr val="bg1"/>
              </a:solidFill>
            </a:endParaRPr>
          </a:p>
        </p:txBody>
      </p:sp>
      <p:pic>
        <p:nvPicPr>
          <p:cNvPr id="5130" name="Picture 10" descr="Biggest Prehistoric Mammals of Europe (Herbivore), poster">
            <a:extLst>
              <a:ext uri="{FF2B5EF4-FFF2-40B4-BE49-F238E27FC236}">
                <a16:creationId xmlns:a16="http://schemas.microsoft.com/office/drawing/2014/main" id="{D66519A5-50C8-B94E-09A4-8275082EC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 bwMode="auto">
          <a:xfrm>
            <a:off x="4189752" y="2507071"/>
            <a:ext cx="2617657" cy="18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5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1A003-C58E-EB45-6AD8-9D26F015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FC501B7-4B10-5F58-92C0-E1B9E5D13273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3ADC2C6-FEE4-9235-26C6-E962FE5265CB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3A7F8E-5ACC-E31E-DCF1-B916A49E8046}"/>
              </a:ext>
            </a:extLst>
          </p:cNvPr>
          <p:cNvSpPr txBox="1"/>
          <p:nvPr/>
        </p:nvSpPr>
        <p:spPr>
          <a:xfrm>
            <a:off x="85726" y="1442907"/>
            <a:ext cx="1201102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Zviřátka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s příběhem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1165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9C33-B151-148E-C1E7-72162A37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22173E3D-D82E-578E-67C4-7D0DC1120CD7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720DB788-1974-67FC-97EA-D9EBE84DC266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5FA024-5A97-D915-0065-FE8A995EFE19}"/>
              </a:ext>
            </a:extLst>
          </p:cNvPr>
          <p:cNvSpPr txBox="1"/>
          <p:nvPr/>
        </p:nvSpPr>
        <p:spPr>
          <a:xfrm>
            <a:off x="85726" y="1442907"/>
            <a:ext cx="12011025" cy="509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i="1" dirty="0" err="1">
                <a:solidFill>
                  <a:schemeClr val="accent6">
                    <a:lumMod val="75000"/>
                  </a:schemeClr>
                </a:solidFill>
              </a:rPr>
              <a:t>Paraceratherium</a:t>
            </a:r>
            <a:endParaRPr lang="cs-CZ" sz="3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Popsán 1910, v zásadě nosorožec.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Největší suchozemský savec všech dob.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pláních Eurasie, býložravec (asi jako žirafa).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5m (plus hlava s krkem), až 20t.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Druhy: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P. </a:t>
            </a:r>
            <a:r>
              <a:rPr lang="cs-CZ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bugtiense</a:t>
            </a: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Pilgrim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1908)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P. </a:t>
            </a:r>
            <a:r>
              <a:rPr lang="cs-CZ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transouralicum</a:t>
            </a: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(Pavlova, 1922)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P. </a:t>
            </a:r>
            <a:r>
              <a:rPr lang="cs-CZ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prohorovi</a:t>
            </a: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Borissiak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1939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P. </a:t>
            </a:r>
            <a:r>
              <a:rPr lang="cs-CZ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orgosensis</a:t>
            </a:r>
            <a:r>
              <a:rPr lang="cs-CZ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Chiu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1973)</a:t>
            </a:r>
            <a:endParaRPr lang="cs-CZ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indricotherium">
            <a:extLst>
              <a:ext uri="{FF2B5EF4-FFF2-40B4-BE49-F238E27FC236}">
                <a16:creationId xmlns:a16="http://schemas.microsoft.com/office/drawing/2014/main" id="{752E4163-84C0-3F7C-2355-5C86D950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62" y="1517526"/>
            <a:ext cx="3948904" cy="24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EA05F6-1D84-5BE3-7D0D-FA78FBEA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4" y="4723018"/>
            <a:ext cx="3041374" cy="16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2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3526B-E0B4-76E7-822A-446F02FB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39F84BE-BE4D-168C-493B-660E0B881B0A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F38FF0B-B6A5-CA39-A7B3-3F9EE992B97D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B48FBA-A7F3-8CC8-BB58-EC56268E17C4}"/>
              </a:ext>
            </a:extLst>
          </p:cNvPr>
          <p:cNvSpPr txBox="1"/>
          <p:nvPr/>
        </p:nvSpPr>
        <p:spPr>
          <a:xfrm>
            <a:off x="85726" y="1442907"/>
            <a:ext cx="12011025" cy="4170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i="1" dirty="0" err="1">
                <a:solidFill>
                  <a:schemeClr val="accent6">
                    <a:lumMod val="75000"/>
                  </a:schemeClr>
                </a:solidFill>
              </a:rPr>
              <a:t>Beelzebufo</a:t>
            </a:r>
            <a:endParaRPr lang="cs-CZ" sz="3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Popsána 2008, v zásadě rohatka.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Možná největší žába všech dob.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Madagaskar, predátor (i malé dinosaury).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25cm, velká hlava.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148" name="Picture 4" descr="undefined">
            <a:extLst>
              <a:ext uri="{FF2B5EF4-FFF2-40B4-BE49-F238E27FC236}">
                <a16:creationId xmlns:a16="http://schemas.microsoft.com/office/drawing/2014/main" id="{E8C6DF73-D141-F720-8318-6059B2BE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13" y="4326252"/>
            <a:ext cx="2906383" cy="21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eelzebufo">
            <a:extLst>
              <a:ext uri="{FF2B5EF4-FFF2-40B4-BE49-F238E27FC236}">
                <a16:creationId xmlns:a16="http://schemas.microsoft.com/office/drawing/2014/main" id="{1BF05AF2-F146-CE2D-BB09-35F4429A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42" y="1823892"/>
            <a:ext cx="3440481" cy="34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6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40BA2-0EC1-2EAD-B76D-A4C3A433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85222BD-29FA-878F-5524-B6C9C80651D5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C7780CCD-83F0-F301-1786-EC5A1E8FB5E3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1047843-4E1E-8DA0-6EC9-3A4B6E01C72F}"/>
              </a:ext>
            </a:extLst>
          </p:cNvPr>
          <p:cNvSpPr txBox="1"/>
          <p:nvPr/>
        </p:nvSpPr>
        <p:spPr>
          <a:xfrm>
            <a:off x="85726" y="1442907"/>
            <a:ext cx="12011025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Současná megafauna</a:t>
            </a:r>
          </a:p>
        </p:txBody>
      </p:sp>
      <p:pic>
        <p:nvPicPr>
          <p:cNvPr id="7170" name="Picture 2" descr="Karisia Walking Safaris - The reason that Africa still has megafauna  relates to its time to adapt. In other parts of the world the success of  our species ran like a grass">
            <a:extLst>
              <a:ext uri="{FF2B5EF4-FFF2-40B4-BE49-F238E27FC236}">
                <a16:creationId xmlns:a16="http://schemas.microsoft.com/office/drawing/2014/main" id="{B735294E-FDF3-036C-414C-44116E63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08" y="2280316"/>
            <a:ext cx="6336784" cy="42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3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B86C6-7DB1-571F-69BF-A3801EC0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9B4515C-2392-E3A9-B829-BCC08DDE6347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4A40C85-C5C2-C371-B2D7-1A5DE4659AE8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CBC015-244C-FAA4-F4D6-C2002F09A4B7}"/>
              </a:ext>
            </a:extLst>
          </p:cNvPr>
          <p:cNvSpPr txBox="1"/>
          <p:nvPr/>
        </p:nvSpPr>
        <p:spPr>
          <a:xfrm>
            <a:off x="85726" y="1442907"/>
            <a:ext cx="12011025" cy="5094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Megafauna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Důvody vyhynutí: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Lov.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Dosažení fyziologických a ekologických limitů (hmotnost, velikost, kapacita prostředí).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Evoluční čas.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Rychlost metabolismu.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Tlak na pažní kost při běhu.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" name="Obrázek 5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D91C4A95-1119-E500-AA23-DA7374AAB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39" y="2559188"/>
            <a:ext cx="7772400" cy="11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1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E0EF8-9281-E12E-9E0A-4AD0B9726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0FDAE4A-777C-033F-8FF6-2970BD030C2B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02B8885-E196-70ED-4BC0-FAFC3EB36F74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1AEA4B-7844-26A4-46BE-38AABAC35042}"/>
              </a:ext>
            </a:extLst>
          </p:cNvPr>
          <p:cNvSpPr txBox="1"/>
          <p:nvPr/>
        </p:nvSpPr>
        <p:spPr>
          <a:xfrm>
            <a:off x="85726" y="1442907"/>
            <a:ext cx="12011025" cy="3028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Funkce v ekosystémech</a:t>
            </a:r>
          </a:p>
          <a:p>
            <a:pPr lvl="1" algn="ctr">
              <a:lnSpc>
                <a:spcPct val="150000"/>
              </a:lnSpc>
            </a:pPr>
            <a:endParaRPr lang="cs-CZ" sz="3200" b="1" dirty="0"/>
          </a:p>
          <a:p>
            <a:pPr lvl="1" algn="ctr">
              <a:lnSpc>
                <a:spcPct val="150000"/>
              </a:lnSpc>
            </a:pPr>
            <a:r>
              <a:rPr lang="cs-CZ" sz="6600" b="1" dirty="0"/>
              <a:t>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6245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06D09-CBAC-18DD-4ED1-CCBFEED5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FAF7ACEF-D783-A2AE-7961-04B9F3C63320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369F924-6684-FA46-BAA6-123B1873641C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90C90A-533F-E3AD-0765-6ED745202A40}"/>
              </a:ext>
            </a:extLst>
          </p:cNvPr>
          <p:cNvSpPr txBox="1"/>
          <p:nvPr/>
        </p:nvSpPr>
        <p:spPr>
          <a:xfrm>
            <a:off x="85726" y="1442907"/>
            <a:ext cx="1201102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Megafauna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Společenstvo obrovských živočichů z různých funkčních skupin.</a:t>
            </a:r>
          </a:p>
        </p:txBody>
      </p:sp>
    </p:spTree>
    <p:extLst>
      <p:ext uri="{BB962C8B-B14F-4D97-AF65-F5344CB8AC3E}">
        <p14:creationId xmlns:p14="http://schemas.microsoft.com/office/powerpoint/2010/main" val="393350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0DEFA-567E-124D-18D7-0DAC40C6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322809A-3AAC-3AF0-850C-FCACC325ACA4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D3B1680-9BDD-DE18-8F8B-6193F117A354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DA04D9-EB5A-7C71-3DC6-E99B21992067}"/>
              </a:ext>
            </a:extLst>
          </p:cNvPr>
          <p:cNvSpPr txBox="1"/>
          <p:nvPr/>
        </p:nvSpPr>
        <p:spPr>
          <a:xfrm>
            <a:off x="95249" y="1442907"/>
            <a:ext cx="12011025" cy="527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Videa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Vyhynulí:</a:t>
            </a:r>
          </a:p>
          <a:p>
            <a:pPr>
              <a:lnSpc>
                <a:spcPct val="150000"/>
              </a:lnSpc>
            </a:pPr>
            <a:r>
              <a:rPr lang="cs-CZ" sz="3200" b="1" dirty="0">
                <a:hlinkClick r:id="rId3"/>
              </a:rPr>
              <a:t>https://m.youtube.com/watch?v=RWALKrWu3-I&amp;list=WL&amp;index=3&amp;pp=gAQBiAQB</a:t>
            </a:r>
            <a:r>
              <a:rPr lang="cs-CZ" sz="3200" b="1" dirty="0"/>
              <a:t>. </a:t>
            </a:r>
            <a:r>
              <a:rPr lang="cs-CZ" sz="3200" b="1" dirty="0">
                <a:hlinkClick r:id="rId4"/>
              </a:rPr>
              <a:t>https://m.youtube.com/watch?v=eRL7xTp2Zbc</a:t>
            </a:r>
            <a:r>
              <a:rPr lang="cs-CZ" sz="3200" b="1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Před vyhynutím:</a:t>
            </a:r>
          </a:p>
          <a:p>
            <a:pPr>
              <a:lnSpc>
                <a:spcPct val="150000"/>
              </a:lnSpc>
            </a:pPr>
            <a:r>
              <a:rPr lang="cs-CZ" sz="3200" b="1" dirty="0">
                <a:hlinkClick r:id="rId5"/>
              </a:rPr>
              <a:t>https://m.youtube.com/watch?v=FtTP45ijH40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37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</a:p>
        </p:txBody>
      </p:sp>
      <p:pic>
        <p:nvPicPr>
          <p:cNvPr id="6" name="Obrázek 5" descr="Obsah obrázku drak, stůl, tkanina, košile&#10;&#10;Popis byl vytvořen automaticky">
            <a:extLst>
              <a:ext uri="{FF2B5EF4-FFF2-40B4-BE49-F238E27FC236}">
                <a16:creationId xmlns:a16="http://schemas.microsoft.com/office/drawing/2014/main" id="{2CF82F15-960B-4F9F-8B2A-3992E39D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28" y="2503352"/>
            <a:ext cx="5249619" cy="38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6E274-DBFD-B8B4-F7D2-2F19FF346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EFB744B2-1A57-36A2-9227-B51749C86887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C9BC6746-CF39-D482-511A-5377E9831A9A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93B4D4-DC07-7C2A-81DD-7101834962AF}"/>
              </a:ext>
            </a:extLst>
          </p:cNvPr>
          <p:cNvSpPr txBox="1"/>
          <p:nvPr/>
        </p:nvSpPr>
        <p:spPr>
          <a:xfrm>
            <a:off x="85726" y="1442907"/>
            <a:ext cx="12011025" cy="427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Megafauna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Společenstvo obrovských živočichů z různých funkčních skupin.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Velcí až obrovští živočichové v konkrétní lokalitě.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Hmotnost od 50 kg ev. více než člověk.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Nedomestikovaní, obratlovci…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Nejčastěji pro nelétavé suchozemce (a do poslední doby ledové).</a:t>
            </a:r>
          </a:p>
        </p:txBody>
      </p:sp>
    </p:spTree>
    <p:extLst>
      <p:ext uri="{BB962C8B-B14F-4D97-AF65-F5344CB8AC3E}">
        <p14:creationId xmlns:p14="http://schemas.microsoft.com/office/powerpoint/2010/main" val="62532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A1BA-35FD-B783-E03D-860D498A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812C3F43-BD95-B3EB-A087-27833958F017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EA653E7-44BF-DF59-E877-C8D15EAFB453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8ADE38-C73B-A0A9-FFD2-F01FF819B203}"/>
              </a:ext>
            </a:extLst>
          </p:cNvPr>
          <p:cNvSpPr txBox="1"/>
          <p:nvPr/>
        </p:nvSpPr>
        <p:spPr>
          <a:xfrm>
            <a:off x="85726" y="1442907"/>
            <a:ext cx="12011025" cy="500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Megafauna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Společenstvo obrovských živočichů z různých funkčních skupin.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Velcí až obrovští živočichové v konkrétní lokalitě.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Hmotnost od 50 kg ev. více než člověk.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Nedomestikovaní, obratlovci…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Nejčastěji pro nelétavé suchozemce (a do poslední doby ledové).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Naprostá většina vyhynula (oslí můstek).</a:t>
            </a:r>
          </a:p>
        </p:txBody>
      </p:sp>
    </p:spTree>
    <p:extLst>
      <p:ext uri="{BB962C8B-B14F-4D97-AF65-F5344CB8AC3E}">
        <p14:creationId xmlns:p14="http://schemas.microsoft.com/office/powerpoint/2010/main" val="427543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621C9-E607-23EC-9011-6393C03E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93E35EB-083D-49E9-B2D0-AFDDF55D114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1D3A9BE-F713-045D-C73A-0F22FA678FFB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B9F911-0F50-AFF4-4FDF-6648162257C8}"/>
              </a:ext>
            </a:extLst>
          </p:cNvPr>
          <p:cNvSpPr txBox="1"/>
          <p:nvPr/>
        </p:nvSpPr>
        <p:spPr>
          <a:xfrm>
            <a:off x="85726" y="1442907"/>
            <a:ext cx="12011025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 (vesměs) po éře dinosaurů</a:t>
            </a:r>
          </a:p>
        </p:txBody>
      </p:sp>
    </p:spTree>
    <p:extLst>
      <p:ext uri="{BB962C8B-B14F-4D97-AF65-F5344CB8AC3E}">
        <p14:creationId xmlns:p14="http://schemas.microsoft.com/office/powerpoint/2010/main" val="399746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2F6F7-99E2-B9C2-2C08-CFD2C14B3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C5FF1EFD-2239-D36C-97AE-02C86FEA89C9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56DD9A7-B93D-90FE-921F-7D3EABBC55F6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9BBF29-E28D-AC7E-B97F-ED82EFD209B5}"/>
              </a:ext>
            </a:extLst>
          </p:cNvPr>
          <p:cNvSpPr txBox="1"/>
          <p:nvPr/>
        </p:nvSpPr>
        <p:spPr>
          <a:xfrm>
            <a:off x="85726" y="1442907"/>
            <a:ext cx="12011025" cy="482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Bezobratlí (včetně vodních).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Velekrab japonský, krab palmový, krakatice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Meganeura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(vážky v karbonu), ¾ m rozpětí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Mořští štíři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Jaekelopterus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 druhy (Německo a Wyoming), až 2,5 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tonožky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Arthropleura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deštné pralesy (Skotsko),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herbivor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pouze stopy, až 2,5 m</a:t>
            </a:r>
          </a:p>
        </p:txBody>
      </p:sp>
      <p:pic>
        <p:nvPicPr>
          <p:cNvPr id="2050" name="Picture 2" descr="alternativní popis obrázku chybí">
            <a:extLst>
              <a:ext uri="{FF2B5EF4-FFF2-40B4-BE49-F238E27FC236}">
                <a16:creationId xmlns:a16="http://schemas.microsoft.com/office/drawing/2014/main" id="{20E527E5-C3C0-17C1-CC34-7F559380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10" y="1561908"/>
            <a:ext cx="3697341" cy="26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ernativní popis obrázku chybí">
            <a:extLst>
              <a:ext uri="{FF2B5EF4-FFF2-40B4-BE49-F238E27FC236}">
                <a16:creationId xmlns:a16="http://schemas.microsoft.com/office/drawing/2014/main" id="{323BF251-BF9D-1CCC-C35E-09AF91D1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291" y="4355958"/>
            <a:ext cx="1129983" cy="7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ternativní popis obrázku chybí">
            <a:extLst>
              <a:ext uri="{FF2B5EF4-FFF2-40B4-BE49-F238E27FC236}">
                <a16:creationId xmlns:a16="http://schemas.microsoft.com/office/drawing/2014/main" id="{8C55B27F-E3CF-A4E4-D0C0-E93D6D77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1" y="5471145"/>
            <a:ext cx="1064795" cy="7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3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F0762-BE44-3E67-7E21-D3EE0654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A6B0E158-E254-92E5-D42E-69C2BBAE3DD3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CFB28BB-D838-EA9B-EE23-C557FAD727D3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37DF13A-CC2B-4794-97F7-71E2FAA80F1B}"/>
              </a:ext>
            </a:extLst>
          </p:cNvPr>
          <p:cNvSpPr txBox="1"/>
          <p:nvPr/>
        </p:nvSpPr>
        <p:spPr>
          <a:xfrm>
            <a:off x="85726" y="1442907"/>
            <a:ext cx="12011025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Plazi.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Vyhynulí: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Pristichampsus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(3-5 m, hl. na souši,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krokouš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 zadních),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Titanoboa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(12 m a 1t, škrtič),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Megalochelys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(suchozemská želva, přes 1 t).</a:t>
            </a:r>
            <a:endParaRPr lang="cs-CZ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00" name="Picture 4" descr="alternativní popis obrázku chybí">
            <a:extLst>
              <a:ext uri="{FF2B5EF4-FFF2-40B4-BE49-F238E27FC236}">
                <a16:creationId xmlns:a16="http://schemas.microsoft.com/office/drawing/2014/main" id="{E46965A9-6F99-94DA-2F46-3220D9EF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8" y="1662135"/>
            <a:ext cx="3757017" cy="12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3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6143F-E9D4-B88B-952D-F881F5C94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C8D70D24-BA49-EB6E-1078-D5660137B2B4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7C10709-9DCC-0284-69BD-A4B6E73522DB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243ED4-FD03-65E7-E877-400B856C507F}"/>
              </a:ext>
            </a:extLst>
          </p:cNvPr>
          <p:cNvSpPr txBox="1"/>
          <p:nvPr/>
        </p:nvSpPr>
        <p:spPr>
          <a:xfrm>
            <a:off x="85726" y="1442907"/>
            <a:ext cx="12011025" cy="482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Plazi.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Vyhynulí: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Pristichampsus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(3-5 m, hl. na souši,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krokouš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 zadních),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Titanoboa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(12 m a 1t, škrtič),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Megalochelys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(suchozemská želva, přes 1 t).</a:t>
            </a:r>
            <a:endParaRPr lang="cs-CZ" sz="2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Současní: varan komodský (3,13 m a 166 kg nažraný), krokodýli (vč. aligátorů, kajmanů, gaviálů),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krajity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(9,76 m) a anakondy (přes 100 kg), želvy</a:t>
            </a:r>
          </a:p>
        </p:txBody>
      </p:sp>
      <p:pic>
        <p:nvPicPr>
          <p:cNvPr id="4100" name="Picture 4" descr="alternativní popis obrázku chybí">
            <a:extLst>
              <a:ext uri="{FF2B5EF4-FFF2-40B4-BE49-F238E27FC236}">
                <a16:creationId xmlns:a16="http://schemas.microsoft.com/office/drawing/2014/main" id="{ED11386D-ACD1-A18E-8F71-5F252327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8" y="1662135"/>
            <a:ext cx="3757017" cy="12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defined">
            <a:extLst>
              <a:ext uri="{FF2B5EF4-FFF2-40B4-BE49-F238E27FC236}">
                <a16:creationId xmlns:a16="http://schemas.microsoft.com/office/drawing/2014/main" id="{08949634-47FD-89FC-1FFD-DC0C88E8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70" y="5552803"/>
            <a:ext cx="2872435" cy="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0BD2-FD04-8111-F1B3-00BCE1EDB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4BD45781-CE4D-7C48-9B63-C7ED5E6824C7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Vymřelí a megafauna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6A92ED6-47F3-BB81-59F1-0AFF7FEED46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D246642-0611-6BA4-C403-FA89249C7E7A}"/>
              </a:ext>
            </a:extLst>
          </p:cNvPr>
          <p:cNvSpPr txBox="1"/>
          <p:nvPr/>
        </p:nvSpPr>
        <p:spPr>
          <a:xfrm>
            <a:off x="85726" y="1442907"/>
            <a:ext cx="12011025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Obrovští živočichové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Ptáci.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Vyhynulí: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Pelagornis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sandersi</a:t>
            </a:r>
            <a:r>
              <a:rPr lang="cs-CZ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(7m a 22kg), Orel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Haastův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vs Moa, sloní ptáci (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Aepyornis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cs-CZ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hrůzoptáci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cs-CZ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Phorusrhacidae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5D714E86-8236-82CB-7D94-8C7366F5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31" y="426715"/>
            <a:ext cx="3057111" cy="244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E3C1B2-869E-20BC-5B71-345D88D4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43" y="1562986"/>
            <a:ext cx="2003227" cy="10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4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793</Words>
  <Application>Microsoft Macintosh PowerPoint</Application>
  <PresentationFormat>Širokoúhlá obrazovka</PresentationFormat>
  <Paragraphs>123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129</cp:revision>
  <dcterms:created xsi:type="dcterms:W3CDTF">2020-10-29T16:23:05Z</dcterms:created>
  <dcterms:modified xsi:type="dcterms:W3CDTF">2024-02-02T15:00:50Z</dcterms:modified>
</cp:coreProperties>
</file>