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sldIdLst>
    <p:sldId id="256" r:id="rId3"/>
    <p:sldId id="487" r:id="rId4"/>
    <p:sldId id="484" r:id="rId5"/>
    <p:sldId id="485" r:id="rId6"/>
    <p:sldId id="440" r:id="rId7"/>
    <p:sldId id="443" r:id="rId8"/>
    <p:sldId id="441" r:id="rId9"/>
    <p:sldId id="442" r:id="rId10"/>
    <p:sldId id="444" r:id="rId11"/>
    <p:sldId id="445" r:id="rId12"/>
    <p:sldId id="446" r:id="rId13"/>
    <p:sldId id="449" r:id="rId14"/>
    <p:sldId id="450" r:id="rId15"/>
    <p:sldId id="486" r:id="rId16"/>
    <p:sldId id="477" r:id="rId17"/>
    <p:sldId id="478" r:id="rId18"/>
    <p:sldId id="479" r:id="rId19"/>
    <p:sldId id="454" r:id="rId20"/>
    <p:sldId id="480" r:id="rId21"/>
    <p:sldId id="481" r:id="rId22"/>
    <p:sldId id="482" r:id="rId23"/>
    <p:sldId id="488" r:id="rId24"/>
    <p:sldId id="278" r:id="rId25"/>
    <p:sldId id="286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9" autoAdjust="0"/>
    <p:restoredTop sz="94635"/>
  </p:normalViewPr>
  <p:slideViewPr>
    <p:cSldViewPr>
      <p:cViewPr varScale="1">
        <p:scale>
          <a:sx n="120" d="100"/>
          <a:sy n="120" d="100"/>
        </p:scale>
        <p:origin x="194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tránka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43608" y="4941167"/>
            <a:ext cx="7916416" cy="72008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5661248"/>
            <a:ext cx="6768752" cy="432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3084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340768"/>
            <a:ext cx="5111750" cy="49890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564904"/>
            <a:ext cx="3008313" cy="37444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16651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340768"/>
            <a:ext cx="5486400" cy="37444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805264"/>
            <a:ext cx="5486400" cy="5040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78296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132856"/>
            <a:ext cx="8229600" cy="4176464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1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268760"/>
            <a:ext cx="2057400" cy="504056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68760"/>
            <a:ext cx="6019800" cy="5040560"/>
          </a:xfrm>
        </p:spPr>
        <p:txBody>
          <a:bodyPr vert="eaVert"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1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811882" y="4941168"/>
            <a:ext cx="8316416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ctrTitle" hasCustomPrompt="1"/>
          </p:nvPr>
        </p:nvSpPr>
        <p:spPr>
          <a:xfrm>
            <a:off x="1043608" y="4941167"/>
            <a:ext cx="7916416" cy="115212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200" b="1"/>
            </a:lvl1pPr>
          </a:lstStyle>
          <a:p>
            <a:r>
              <a:rPr lang="cs-CZ" dirty="0"/>
              <a:t>Poděkování / Kontakt …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50405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1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1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50405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8335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8335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2750"/>
            <a:ext cx="8229600" cy="634082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997150"/>
            <a:ext cx="4040188" cy="63976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708920"/>
            <a:ext cx="4040188" cy="36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997150"/>
            <a:ext cx="4041775" cy="63976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708920"/>
            <a:ext cx="4041775" cy="36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4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0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381329"/>
            <a:ext cx="539552" cy="47667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EDDAAB-A658-44E2-8C71-DECE112013F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283968" y="260649"/>
            <a:ext cx="4392488" cy="360039"/>
          </a:xfrm>
        </p:spPr>
        <p:txBody>
          <a:bodyPr anchor="ctr" anchorCtr="0">
            <a:norm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9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199" y="620689"/>
            <a:ext cx="4393257" cy="216023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811882" y="4941168"/>
            <a:ext cx="8316416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205880"/>
            <a:ext cx="8229600" cy="566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36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12968" cy="1080120"/>
          </a:xfrm>
        </p:spPr>
        <p:txBody>
          <a:bodyPr>
            <a:noAutofit/>
          </a:bodyPr>
          <a:lstStyle/>
          <a:p>
            <a:r>
              <a:rPr lang="cs-CZ" sz="6600" dirty="0"/>
              <a:t>Ekologie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4" name="Nadpis 2"/>
          <p:cNvSpPr txBox="1">
            <a:spLocks/>
          </p:cNvSpPr>
          <p:nvPr/>
        </p:nvSpPr>
        <p:spPr>
          <a:xfrm>
            <a:off x="1043608" y="4989893"/>
            <a:ext cx="7916416" cy="7200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Vztahy</a:t>
            </a:r>
          </a:p>
        </p:txBody>
      </p:sp>
      <p:sp>
        <p:nvSpPr>
          <p:cNvPr id="6" name="Nadpis 2"/>
          <p:cNvSpPr txBox="1">
            <a:spLocks/>
          </p:cNvSpPr>
          <p:nvPr/>
        </p:nvSpPr>
        <p:spPr>
          <a:xfrm>
            <a:off x="20094" y="6137919"/>
            <a:ext cx="9123905" cy="7200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000" b="0" dirty="0"/>
          </a:p>
          <a:p>
            <a:pPr algn="r"/>
            <a:r>
              <a:rPr lang="cs-CZ" sz="2000" b="0" dirty="0" err="1"/>
              <a:t>jakub.sruby</a:t>
            </a:r>
            <a:r>
              <a:rPr lang="en-US" sz="2000" b="0" dirty="0"/>
              <a:t>@</a:t>
            </a:r>
            <a:r>
              <a:rPr lang="cs-CZ" sz="2000" b="0" dirty="0"/>
              <a:t>seznam.cz; http://home.czu.cz/horakj/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3C741CE-BC53-4C03-9E3A-E280356E6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45" y="1912813"/>
            <a:ext cx="3704709" cy="26937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Vnitrodruhové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Konkurence.</a:t>
            </a:r>
          </a:p>
          <a:p>
            <a:pPr lvl="1"/>
            <a:r>
              <a:rPr lang="cs-CZ" dirty="0"/>
              <a:t>Kanibalismus (i požírání samečků po páření).</a:t>
            </a:r>
          </a:p>
          <a:p>
            <a:pPr lvl="1"/>
            <a:r>
              <a:rPr lang="cs-CZ" dirty="0"/>
              <a:t>Starší mládě zabije mladší: </a:t>
            </a:r>
            <a:r>
              <a:rPr lang="cs-CZ" b="1" dirty="0" err="1"/>
              <a:t>kainismus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3645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Vnitrodruhové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Konkurence.</a:t>
            </a:r>
          </a:p>
          <a:p>
            <a:pPr lvl="1"/>
            <a:r>
              <a:rPr lang="cs-CZ" dirty="0"/>
              <a:t>Kanibalismus (i požírání samečků po páření).</a:t>
            </a:r>
          </a:p>
          <a:p>
            <a:pPr lvl="1"/>
            <a:r>
              <a:rPr lang="cs-CZ" dirty="0"/>
              <a:t>Starší mládě zabije mladší: </a:t>
            </a:r>
            <a:r>
              <a:rPr lang="cs-CZ" dirty="0" err="1"/>
              <a:t>kainismus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Mládě usmrtí rodič: </a:t>
            </a:r>
            <a:r>
              <a:rPr lang="cs-CZ" b="1" dirty="0" err="1"/>
              <a:t>kronismus</a:t>
            </a:r>
            <a:r>
              <a:rPr lang="cs-CZ" dirty="0"/>
              <a:t>.</a:t>
            </a:r>
          </a:p>
        </p:txBody>
      </p:sp>
      <p:pic>
        <p:nvPicPr>
          <p:cNvPr id="4" name="Obrázek 3" descr="Obsah obrázku stůl, malé, pták, různé&#10;&#10;Popis byl vytvořen automaticky">
            <a:extLst>
              <a:ext uri="{FF2B5EF4-FFF2-40B4-BE49-F238E27FC236}">
                <a16:creationId xmlns:a16="http://schemas.microsoft.com/office/drawing/2014/main" id="{C8BD0171-20CF-465B-8877-619BE2A5C4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23" y="4149080"/>
            <a:ext cx="2953096" cy="214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90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Vnitrodruhové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Konkurence.</a:t>
            </a:r>
          </a:p>
          <a:p>
            <a:pPr lvl="1"/>
            <a:r>
              <a:rPr lang="cs-CZ" dirty="0"/>
              <a:t>Kanibalismus (i požírání samečků po páření).</a:t>
            </a:r>
          </a:p>
          <a:p>
            <a:pPr lvl="1"/>
            <a:r>
              <a:rPr lang="cs-CZ" dirty="0"/>
              <a:t>Starší mládě zabije mladší: </a:t>
            </a:r>
            <a:r>
              <a:rPr lang="cs-CZ" dirty="0" err="1"/>
              <a:t>kainismus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Mládě usmrtí rodič: </a:t>
            </a:r>
            <a:r>
              <a:rPr lang="cs-CZ" dirty="0" err="1"/>
              <a:t>kronismus</a:t>
            </a:r>
            <a:r>
              <a:rPr lang="cs-CZ" dirty="0"/>
              <a:t>.</a:t>
            </a:r>
          </a:p>
          <a:p>
            <a:pPr lvl="1"/>
            <a:r>
              <a:rPr lang="cs-CZ" b="1" dirty="0"/>
              <a:t>Nitroděložní</a:t>
            </a:r>
            <a:r>
              <a:rPr lang="cs-CZ" dirty="0"/>
              <a:t> (u některých žraloků).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61E20064-A4B7-4A1A-8E8C-0682F727C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87" y="4636804"/>
            <a:ext cx="2483768" cy="180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73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Vnitrodruhové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Konkurence.</a:t>
            </a:r>
          </a:p>
          <a:p>
            <a:pPr lvl="1"/>
            <a:r>
              <a:rPr lang="cs-CZ" dirty="0"/>
              <a:t>Kanibalismus (i požírání samečků po páření).</a:t>
            </a:r>
          </a:p>
          <a:p>
            <a:pPr lvl="1"/>
            <a:r>
              <a:rPr lang="cs-CZ" dirty="0"/>
              <a:t>Starší mládě zabije mladší: </a:t>
            </a:r>
            <a:r>
              <a:rPr lang="cs-CZ" dirty="0" err="1"/>
              <a:t>kainismus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Mládě usmrtí rodič: </a:t>
            </a:r>
            <a:r>
              <a:rPr lang="cs-CZ" dirty="0" err="1"/>
              <a:t>kronismus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Nitroděložní (u některých žraloků).</a:t>
            </a:r>
          </a:p>
          <a:p>
            <a:pPr lvl="1"/>
            <a:r>
              <a:rPr lang="cs-CZ" b="1" dirty="0" err="1"/>
              <a:t>Autofagie</a:t>
            </a:r>
            <a:r>
              <a:rPr lang="cs-CZ" dirty="0"/>
              <a:t> (pojídání sebe sama).</a:t>
            </a:r>
          </a:p>
        </p:txBody>
      </p:sp>
    </p:spTree>
    <p:extLst>
      <p:ext uri="{BB962C8B-B14F-4D97-AF65-F5344CB8AC3E}">
        <p14:creationId xmlns:p14="http://schemas.microsoft.com/office/powerpoint/2010/main" val="3944172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Pauza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pic>
        <p:nvPicPr>
          <p:cNvPr id="7" name="Obrázek 6" descr="Obsah obrázku pták, jídlo, stojící&#10;&#10;Popis byl vytvořen automaticky">
            <a:extLst>
              <a:ext uri="{FF2B5EF4-FFF2-40B4-BE49-F238E27FC236}">
                <a16:creationId xmlns:a16="http://schemas.microsoft.com/office/drawing/2014/main" id="{EA755A7B-6BC4-AE5C-35D3-C053E0E4AE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51" y="2276873"/>
            <a:ext cx="4932040" cy="358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27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Mezidruhové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Spolupráce</a:t>
            </a:r>
            <a:r>
              <a:rPr lang="cs-CZ" dirty="0"/>
              <a:t> (kooperace).</a:t>
            </a:r>
          </a:p>
        </p:txBody>
      </p:sp>
      <p:pic>
        <p:nvPicPr>
          <p:cNvPr id="8" name="Obrázek 7" descr="Obsah obrázku kočka&#10;&#10;Popis byl vytvořen automaticky">
            <a:extLst>
              <a:ext uri="{FF2B5EF4-FFF2-40B4-BE49-F238E27FC236}">
                <a16:creationId xmlns:a16="http://schemas.microsoft.com/office/drawing/2014/main" id="{A00E390A-B8F7-4109-A09C-CE613E4223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35" y="2852936"/>
            <a:ext cx="4514271" cy="318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93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Mezidruhové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Spolupráce (kooperace).</a:t>
            </a:r>
          </a:p>
          <a:p>
            <a:r>
              <a:rPr lang="cs-CZ" b="1" dirty="0" err="1"/>
              <a:t>Neutralismus</a:t>
            </a:r>
            <a:r>
              <a:rPr lang="cs-CZ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6535B54-F91D-4017-BD93-8A091C9CF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787" y="3177333"/>
            <a:ext cx="4472968" cy="325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78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Mezidruhové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Spolupráce (kooperace).</a:t>
            </a:r>
          </a:p>
          <a:p>
            <a:r>
              <a:rPr lang="cs-CZ" dirty="0" err="1"/>
              <a:t>Neutralismus</a:t>
            </a:r>
            <a:r>
              <a:rPr lang="cs-CZ" dirty="0"/>
              <a:t>.</a:t>
            </a:r>
          </a:p>
          <a:p>
            <a:r>
              <a:rPr lang="cs-CZ" b="1" dirty="0"/>
              <a:t>Konkurence</a:t>
            </a:r>
            <a:r>
              <a:rPr lang="cs-CZ" dirty="0"/>
              <a:t> (=kompetice).</a:t>
            </a:r>
          </a:p>
        </p:txBody>
      </p:sp>
      <p:pic>
        <p:nvPicPr>
          <p:cNvPr id="4" name="Obrázek 3" descr="Obsah obrázku kreslení&#10;&#10;Popis byl vytvořen automaticky">
            <a:extLst>
              <a:ext uri="{FF2B5EF4-FFF2-40B4-BE49-F238E27FC236}">
                <a16:creationId xmlns:a16="http://schemas.microsoft.com/office/drawing/2014/main" id="{83B251EF-0676-4561-86B8-2AA709B034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45" y="4054519"/>
            <a:ext cx="3086517" cy="224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0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Mezidruhové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Predace</a:t>
            </a:r>
            <a:r>
              <a:rPr lang="cs-CZ" dirty="0"/>
              <a:t> nebo </a:t>
            </a:r>
            <a:r>
              <a:rPr lang="cs-CZ" b="1" dirty="0"/>
              <a:t>parazitizmus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Jednostranně výhodný.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A25ADF-B179-4B1A-9EF0-5DD5F2A0FC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32" y="3164189"/>
            <a:ext cx="4373936" cy="31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40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Mezidruhové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Predace nebo parazitizmus.</a:t>
            </a:r>
          </a:p>
          <a:p>
            <a:pPr lvl="1"/>
            <a:r>
              <a:rPr lang="cs-CZ" dirty="0"/>
              <a:t>Jednostranně výhodný.</a:t>
            </a:r>
          </a:p>
          <a:p>
            <a:r>
              <a:rPr lang="cs-CZ" b="1" dirty="0"/>
              <a:t>Mutualismus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Oboustranně výhodný.</a:t>
            </a:r>
          </a:p>
        </p:txBody>
      </p:sp>
      <p:pic>
        <p:nvPicPr>
          <p:cNvPr id="4" name="Obrázek 3" descr="Obsah obrázku drak, letící, lednička, košile&#10;&#10;Popis byl vytvořen automaticky">
            <a:extLst>
              <a:ext uri="{FF2B5EF4-FFF2-40B4-BE49-F238E27FC236}">
                <a16:creationId xmlns:a16="http://schemas.microsoft.com/office/drawing/2014/main" id="{CA32BBF8-85F3-4171-BC91-1D494D0823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221088"/>
            <a:ext cx="3199300" cy="232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91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Úvod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Vztahy mezi živými organismy (biotické)</a:t>
            </a:r>
            <a:endParaRPr lang="cs-CZ" dirty="0"/>
          </a:p>
          <a:p>
            <a:endParaRPr lang="cs-CZ" b="1" dirty="0"/>
          </a:p>
        </p:txBody>
      </p:sp>
      <p:sp>
        <p:nvSpPr>
          <p:cNvPr id="2" name="AutoShape 4" descr="Výsledek obrázku pro stvoření svě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43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Mezidruhové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Predace nebo parazitizmus.</a:t>
            </a:r>
          </a:p>
          <a:p>
            <a:pPr lvl="1"/>
            <a:r>
              <a:rPr lang="cs-CZ" dirty="0"/>
              <a:t>Jednostranně výhodný.</a:t>
            </a:r>
          </a:p>
          <a:p>
            <a:r>
              <a:rPr lang="cs-CZ" dirty="0"/>
              <a:t>Mutualismus.</a:t>
            </a:r>
          </a:p>
          <a:p>
            <a:pPr lvl="1"/>
            <a:r>
              <a:rPr lang="cs-CZ" dirty="0"/>
              <a:t>Oboustranně výhodný.</a:t>
            </a:r>
          </a:p>
          <a:p>
            <a:r>
              <a:rPr lang="cs-CZ" b="1" dirty="0" err="1"/>
              <a:t>Komenzalismus</a:t>
            </a:r>
            <a:endParaRPr lang="cs-CZ" b="1" dirty="0"/>
          </a:p>
          <a:p>
            <a:pPr lvl="1"/>
            <a:r>
              <a:rPr lang="pl-PL" dirty="0"/>
              <a:t>Jeden profit (komenzál) a druhému to je jedno.</a:t>
            </a:r>
          </a:p>
        </p:txBody>
      </p:sp>
    </p:spTree>
    <p:extLst>
      <p:ext uri="{BB962C8B-B14F-4D97-AF65-F5344CB8AC3E}">
        <p14:creationId xmlns:p14="http://schemas.microsoft.com/office/powerpoint/2010/main" val="1909986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Mezidruhové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Predace nebo parazitizmus.</a:t>
            </a:r>
          </a:p>
          <a:p>
            <a:pPr lvl="1"/>
            <a:r>
              <a:rPr lang="cs-CZ" dirty="0"/>
              <a:t>Jednostranně výhodný.</a:t>
            </a:r>
          </a:p>
          <a:p>
            <a:r>
              <a:rPr lang="cs-CZ" dirty="0"/>
              <a:t>Mutualismus.</a:t>
            </a:r>
          </a:p>
          <a:p>
            <a:pPr lvl="1"/>
            <a:r>
              <a:rPr lang="cs-CZ" dirty="0"/>
              <a:t>Oboustranně výhodný.</a:t>
            </a:r>
          </a:p>
          <a:p>
            <a:r>
              <a:rPr lang="cs-CZ" dirty="0" err="1"/>
              <a:t>Komenzalismus</a:t>
            </a:r>
            <a:endParaRPr lang="cs-CZ" dirty="0"/>
          </a:p>
          <a:p>
            <a:pPr lvl="1"/>
            <a:r>
              <a:rPr lang="pl-PL" dirty="0"/>
              <a:t>Jeden profit (komenzál) a druhému to je jedno.</a:t>
            </a:r>
          </a:p>
          <a:p>
            <a:r>
              <a:rPr lang="pl-PL" b="1" dirty="0"/>
              <a:t>Amenzalismus</a:t>
            </a:r>
            <a:r>
              <a:rPr lang="pl-PL" dirty="0"/>
              <a:t>.</a:t>
            </a:r>
          </a:p>
          <a:p>
            <a:pPr lvl="1"/>
            <a:r>
              <a:rPr lang="cs-CZ" dirty="0"/>
              <a:t>Jednomu to je jedno, jiný je utlačován (</a:t>
            </a:r>
            <a:r>
              <a:rPr lang="cs-CZ" dirty="0" err="1"/>
              <a:t>amenzál</a:t>
            </a:r>
            <a:r>
              <a:rPr lang="cs-CZ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39400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Mezidruhové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Video</a:t>
            </a:r>
          </a:p>
        </p:txBody>
      </p:sp>
      <p:sp>
        <p:nvSpPr>
          <p:cNvPr id="2" name="AutoShape 4" descr="Výsledek obrázku pro stvoření svě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Vztahy video_15CCB318-6104-469D-8826-892A91AC6A6C.mp4">
            <a:hlinkClick r:id="" action="ppaction://media"/>
            <a:extLst>
              <a:ext uri="{FF2B5EF4-FFF2-40B4-BE49-F238E27FC236}">
                <a16:creationId xmlns:a16="http://schemas.microsoft.com/office/drawing/2014/main" id="{3F4988B8-C7FD-CD1B-061F-5477BEA5E8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2504" y="2479055"/>
            <a:ext cx="6264600" cy="399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2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Čas na Vaše otázky…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EAC4B5A3-6CB2-4052-BE86-F101CA0A94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64" y="2060848"/>
            <a:ext cx="5292080" cy="38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69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2" name="Zástupný symbol pro obsah 3">
            <a:extLst>
              <a:ext uri="{FF2B5EF4-FFF2-40B4-BE49-F238E27FC236}">
                <a16:creationId xmlns:a16="http://schemas.microsoft.com/office/drawing/2014/main" id="{E7789964-285E-0195-7470-D662B28BD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Příště test z videa.</a:t>
            </a:r>
          </a:p>
        </p:txBody>
      </p:sp>
    </p:spTree>
    <p:extLst>
      <p:ext uri="{BB962C8B-B14F-4D97-AF65-F5344CB8AC3E}">
        <p14:creationId xmlns:p14="http://schemas.microsoft.com/office/powerpoint/2010/main" val="432815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Úvod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Vztahy mezi živými organismy (biotické)</a:t>
            </a:r>
            <a:endParaRPr lang="cs-CZ" dirty="0"/>
          </a:p>
          <a:p>
            <a:pPr lvl="1"/>
            <a:r>
              <a:rPr lang="cs-CZ" dirty="0"/>
              <a:t>Vztahy v rámci populací (</a:t>
            </a:r>
            <a:r>
              <a:rPr lang="cs-CZ" b="1" dirty="0"/>
              <a:t>vnitrodruhové</a:t>
            </a:r>
            <a:r>
              <a:rPr lang="cs-CZ" dirty="0"/>
              <a:t>=</a:t>
            </a:r>
            <a:r>
              <a:rPr lang="cs-CZ" dirty="0" err="1"/>
              <a:t>intraspecifické</a:t>
            </a:r>
            <a:r>
              <a:rPr lang="cs-CZ" dirty="0"/>
              <a:t>)</a:t>
            </a:r>
          </a:p>
          <a:p>
            <a:endParaRPr lang="cs-CZ" b="1" dirty="0"/>
          </a:p>
        </p:txBody>
      </p:sp>
      <p:sp>
        <p:nvSpPr>
          <p:cNvPr id="2" name="AutoShape 4" descr="Výsledek obrázku pro stvoření svě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0E9DF03-8054-2831-5848-58827FED24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r="-1"/>
          <a:stretch/>
        </p:blipFill>
        <p:spPr>
          <a:xfrm>
            <a:off x="2123728" y="3338207"/>
            <a:ext cx="4203234" cy="311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76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Úvod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Vztahy mezi živými organismy (biotické)</a:t>
            </a:r>
            <a:endParaRPr lang="cs-CZ" dirty="0"/>
          </a:p>
          <a:p>
            <a:pPr lvl="1"/>
            <a:r>
              <a:rPr lang="cs-CZ" dirty="0"/>
              <a:t>Vztahy v rámci populací (vnitrodruhové=</a:t>
            </a:r>
            <a:r>
              <a:rPr lang="cs-CZ" dirty="0" err="1"/>
              <a:t>intraspecifické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Vztahy v rámci společenstev (</a:t>
            </a:r>
            <a:r>
              <a:rPr lang="cs-CZ" b="1" dirty="0"/>
              <a:t>mezidruhové</a:t>
            </a:r>
            <a:r>
              <a:rPr lang="cs-CZ" dirty="0"/>
              <a:t>=</a:t>
            </a:r>
            <a:r>
              <a:rPr lang="cs-CZ" dirty="0" err="1"/>
              <a:t>interspecifické</a:t>
            </a:r>
            <a:r>
              <a:rPr lang="cs-CZ" dirty="0"/>
              <a:t>)</a:t>
            </a:r>
          </a:p>
          <a:p>
            <a:endParaRPr lang="cs-CZ" b="1" dirty="0"/>
          </a:p>
        </p:txBody>
      </p:sp>
      <p:sp>
        <p:nvSpPr>
          <p:cNvPr id="2" name="AutoShape 4" descr="Výsledek obrázku pro stvoření svě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2036AC-9D23-8246-D93F-CB261CF68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086" y="4366410"/>
            <a:ext cx="2857436" cy="207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4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Vnitrodruhové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Spolupráce</a:t>
            </a:r>
            <a:r>
              <a:rPr lang="cs-CZ" dirty="0"/>
              <a:t> (kooperace).</a:t>
            </a:r>
          </a:p>
          <a:p>
            <a:pPr lvl="1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Dělnice a královna.</a:t>
            </a:r>
          </a:p>
        </p:txBody>
      </p:sp>
      <p:pic>
        <p:nvPicPr>
          <p:cNvPr id="7" name="Obrázek 6" descr="Obsah obrázku tkanina, místnost, ručník&#10;&#10;Popis byl vytvořen automaticky">
            <a:extLst>
              <a:ext uri="{FF2B5EF4-FFF2-40B4-BE49-F238E27FC236}">
                <a16:creationId xmlns:a16="http://schemas.microsoft.com/office/drawing/2014/main" id="{936E124B-08E1-42CA-9C5F-C067AB428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83" y="4584446"/>
            <a:ext cx="2555776" cy="185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58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Vnitrodruhové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Spolupráce (kooperace).</a:t>
            </a:r>
          </a:p>
          <a:p>
            <a:pPr lvl="1"/>
            <a:r>
              <a:rPr lang="cs-CZ" dirty="0"/>
              <a:t>Dělnice a královna.</a:t>
            </a:r>
          </a:p>
          <a:p>
            <a:r>
              <a:rPr lang="cs-CZ" b="1" dirty="0" err="1"/>
              <a:t>Protokooperace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spolupráce </a:t>
            </a:r>
            <a:r>
              <a:rPr lang="cs-CZ" b="1" dirty="0"/>
              <a:t>výhodná</a:t>
            </a:r>
            <a:r>
              <a:rPr lang="cs-CZ" dirty="0"/>
              <a:t>, ale </a:t>
            </a:r>
            <a:r>
              <a:rPr lang="cs-CZ" b="1" dirty="0"/>
              <a:t>dočasná</a:t>
            </a:r>
          </a:p>
          <a:p>
            <a:pPr lvl="1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Hejna při migraci.</a:t>
            </a:r>
          </a:p>
        </p:txBody>
      </p:sp>
      <p:pic>
        <p:nvPicPr>
          <p:cNvPr id="4" name="Obrázek 3" descr="Obsah obrázku tkanina, místnost, ručník&#10;&#10;Popis byl vytvořen automaticky">
            <a:extLst>
              <a:ext uri="{FF2B5EF4-FFF2-40B4-BE49-F238E27FC236}">
                <a16:creationId xmlns:a16="http://schemas.microsoft.com/office/drawing/2014/main" id="{3E3233B8-7048-4341-87F0-14F7ABCA1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83" y="4584446"/>
            <a:ext cx="2555776" cy="185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94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Vnitrodruhové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Nic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Hojné nebo vzácné?</a:t>
            </a:r>
          </a:p>
        </p:txBody>
      </p:sp>
    </p:spTree>
    <p:extLst>
      <p:ext uri="{BB962C8B-B14F-4D97-AF65-F5344CB8AC3E}">
        <p14:creationId xmlns:p14="http://schemas.microsoft.com/office/powerpoint/2010/main" val="1538873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Vnitrodruhové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b="1" dirty="0"/>
              <a:t>Konkurence</a:t>
            </a:r>
            <a:r>
              <a:rPr lang="cs-CZ" dirty="0"/>
              <a:t>.</a:t>
            </a:r>
          </a:p>
          <a:p>
            <a:pPr lvl="1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Mláďata v hnízdě</a:t>
            </a:r>
            <a:r>
              <a:rPr lang="cs-CZ" dirty="0"/>
              <a:t>.</a:t>
            </a:r>
          </a:p>
        </p:txBody>
      </p:sp>
      <p:pic>
        <p:nvPicPr>
          <p:cNvPr id="4" name="Obrázek 3" descr="Obsah obrázku kolo, stůl, žena, stojící&#10;&#10;Popis byl vytvořen automaticky">
            <a:extLst>
              <a:ext uri="{FF2B5EF4-FFF2-40B4-BE49-F238E27FC236}">
                <a16:creationId xmlns:a16="http://schemas.microsoft.com/office/drawing/2014/main" id="{8EBF9972-4C5D-4E8B-9D22-CA0FF0A53A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59" y="2961340"/>
            <a:ext cx="4788024" cy="348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38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Vnitrodruhové vztahy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121783" y="116632"/>
            <a:ext cx="4392488" cy="360039"/>
          </a:xfrm>
        </p:spPr>
        <p:txBody>
          <a:bodyPr/>
          <a:lstStyle/>
          <a:p>
            <a:r>
              <a:rPr lang="cs-CZ" dirty="0"/>
              <a:t>Vztahy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201547" y="548680"/>
            <a:ext cx="4393257" cy="216023"/>
          </a:xfrm>
        </p:spPr>
        <p:txBody>
          <a:bodyPr/>
          <a:lstStyle/>
          <a:p>
            <a:r>
              <a:rPr lang="cs-CZ" dirty="0"/>
              <a:t>Jakub Horák</a:t>
            </a:r>
          </a:p>
        </p:txBody>
      </p:sp>
      <p:sp>
        <p:nvSpPr>
          <p:cNvPr id="9" name="Zástupný symbol pro obsah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81947"/>
          </a:xfrm>
        </p:spPr>
        <p:txBody>
          <a:bodyPr>
            <a:normAutofit/>
          </a:bodyPr>
          <a:lstStyle/>
          <a:p>
            <a:r>
              <a:rPr lang="cs-CZ" dirty="0"/>
              <a:t>Konkurence.</a:t>
            </a:r>
          </a:p>
          <a:p>
            <a:pPr lvl="1"/>
            <a:r>
              <a:rPr lang="cs-CZ" b="1" dirty="0"/>
              <a:t>Kanibalismus</a:t>
            </a:r>
            <a:r>
              <a:rPr lang="cs-CZ" dirty="0"/>
              <a:t> (i požírání samečků po páření).</a:t>
            </a:r>
          </a:p>
        </p:txBody>
      </p:sp>
    </p:spTree>
    <p:extLst>
      <p:ext uri="{BB962C8B-B14F-4D97-AF65-F5344CB8AC3E}">
        <p14:creationId xmlns:p14="http://schemas.microsoft.com/office/powerpoint/2010/main" val="160779100"/>
      </p:ext>
    </p:extLst>
  </p:cSld>
  <p:clrMapOvr>
    <a:masterClrMapping/>
  </p:clrMapOvr>
</p:sld>
</file>

<file path=ppt/theme/theme1.xml><?xml version="1.0" encoding="utf-8"?>
<a:theme xmlns:a="http://schemas.openxmlformats.org/drawingml/2006/main" name="FLD_A3_CZ">
  <a:themeElements>
    <a:clrScheme name="Vlastní 2">
      <a:dk1>
        <a:srgbClr val="4B9846"/>
      </a:dk1>
      <a:lt1>
        <a:sysClr val="window" lastClr="FFFFFF"/>
      </a:lt1>
      <a:dk2>
        <a:srgbClr val="008000"/>
      </a:dk2>
      <a:lt2>
        <a:srgbClr val="EEECE1"/>
      </a:lt2>
      <a:accent1>
        <a:srgbClr val="669900"/>
      </a:accent1>
      <a:accent2>
        <a:srgbClr val="7AAF71"/>
      </a:accent2>
      <a:accent3>
        <a:srgbClr val="9BBB59"/>
      </a:accent3>
      <a:accent4>
        <a:srgbClr val="CFFF70"/>
      </a:accent4>
      <a:accent5>
        <a:srgbClr val="6DC44E"/>
      </a:accent5>
      <a:accent6>
        <a:srgbClr val="9CD86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bsahové stránky">
  <a:themeElements>
    <a:clrScheme name="Vlastní 1">
      <a:dk1>
        <a:srgbClr val="000000"/>
      </a:dk1>
      <a:lt1>
        <a:sysClr val="window" lastClr="FFFFFF"/>
      </a:lt1>
      <a:dk2>
        <a:srgbClr val="008000"/>
      </a:dk2>
      <a:lt2>
        <a:srgbClr val="EEECE1"/>
      </a:lt2>
      <a:accent1>
        <a:srgbClr val="669900"/>
      </a:accent1>
      <a:accent2>
        <a:srgbClr val="7AAF71"/>
      </a:accent2>
      <a:accent3>
        <a:srgbClr val="9BBB59"/>
      </a:accent3>
      <a:accent4>
        <a:srgbClr val="CFFF70"/>
      </a:accent4>
      <a:accent5>
        <a:srgbClr val="6DC44E"/>
      </a:accent5>
      <a:accent6>
        <a:srgbClr val="9CD86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FLD_A3_CZ</Template>
  <TotalTime>2494</TotalTime>
  <Words>444</Words>
  <Application>Microsoft Macintosh PowerPoint</Application>
  <PresentationFormat>Předvádění na obrazovce (4:3)</PresentationFormat>
  <Paragraphs>139</Paragraphs>
  <Slides>24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FLD_A3_CZ</vt:lpstr>
      <vt:lpstr>Obsahové stránky</vt:lpstr>
      <vt:lpstr>Ekologie</vt:lpstr>
      <vt:lpstr>Úvod</vt:lpstr>
      <vt:lpstr>Úvod</vt:lpstr>
      <vt:lpstr>Úvod</vt:lpstr>
      <vt:lpstr>Vnitrodruhové vztahy</vt:lpstr>
      <vt:lpstr>Vnitrodruhové vztahy</vt:lpstr>
      <vt:lpstr>Vnitrodruhové vztahy</vt:lpstr>
      <vt:lpstr>Vnitrodruhové vztahy</vt:lpstr>
      <vt:lpstr>Vnitrodruhové vztahy</vt:lpstr>
      <vt:lpstr>Vnitrodruhové vztahy</vt:lpstr>
      <vt:lpstr>Vnitrodruhové vztahy</vt:lpstr>
      <vt:lpstr>Vnitrodruhové vztahy</vt:lpstr>
      <vt:lpstr>Vnitrodruhové vztahy</vt:lpstr>
      <vt:lpstr>Pauza</vt:lpstr>
      <vt:lpstr>Mezidruhové vztahy</vt:lpstr>
      <vt:lpstr>Mezidruhové vztahy</vt:lpstr>
      <vt:lpstr>Mezidruhové vztahy</vt:lpstr>
      <vt:lpstr>Mezidruhové vztahy</vt:lpstr>
      <vt:lpstr>Mezidruhové vztahy</vt:lpstr>
      <vt:lpstr>Mezidruhové vztahy</vt:lpstr>
      <vt:lpstr>Mezidruhové vztahy</vt:lpstr>
      <vt:lpstr>Mezidruhové vztahy</vt:lpstr>
      <vt:lpstr>Čas na Vaše otázky…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Jakub Horak</dc:creator>
  <cp:lastModifiedBy>Jakub Horák</cp:lastModifiedBy>
  <cp:revision>186</cp:revision>
  <dcterms:created xsi:type="dcterms:W3CDTF">2015-03-03T10:04:36Z</dcterms:created>
  <dcterms:modified xsi:type="dcterms:W3CDTF">2025-10-17T10:37:55Z</dcterms:modified>
</cp:coreProperties>
</file>