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8" r:id="rId7"/>
    <p:sldId id="261" r:id="rId8"/>
    <p:sldId id="262" r:id="rId9"/>
    <p:sldId id="282" r:id="rId10"/>
    <p:sldId id="283" r:id="rId11"/>
    <p:sldId id="263" r:id="rId12"/>
    <p:sldId id="264" r:id="rId13"/>
    <p:sldId id="269" r:id="rId14"/>
    <p:sldId id="265" r:id="rId15"/>
    <p:sldId id="276" r:id="rId16"/>
    <p:sldId id="275" r:id="rId17"/>
    <p:sldId id="277" r:id="rId18"/>
    <p:sldId id="272" r:id="rId19"/>
    <p:sldId id="280" r:id="rId20"/>
    <p:sldId id="266" r:id="rId21"/>
    <p:sldId id="274" r:id="rId22"/>
    <p:sldId id="271" r:id="rId23"/>
    <p:sldId id="281" r:id="rId24"/>
    <p:sldId id="270" r:id="rId25"/>
    <p:sldId id="278" r:id="rId26"/>
    <p:sldId id="279" r:id="rId27"/>
    <p:sldId id="273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70A8F-B8DC-0308-9F57-0ED5755B3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9D5E73-B5F7-1B42-FFFA-007BCC8E1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629344-C972-95A2-4CC9-5BEEDBF6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0EF6E9-55B1-D5A4-DBBA-C8E19804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3746EA-97CF-573B-EE73-D65DB398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28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EE7AC-C287-1E2E-BB41-B7832AD5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EC57F1-64A6-3B93-75A4-C164B27D7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77392C-05D6-EB21-623D-E9286D7C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C42AF1-8B59-3A33-1908-98FEC75B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D35AB7-94FD-774A-FB56-FC444660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9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1AA935B-7A06-C68A-14E1-97AD293F4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0D8AC3-7E5D-D4A2-9024-F4F06BC2F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4AD49-F99B-DADB-D29E-39F3DFC0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23D0D1-B90B-840C-011E-DB5EF799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B18CFA-A07D-A41F-E9F2-507F1555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54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4D0CE-9527-F97E-7F5B-EFC5F3FF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96BE9-2A14-113E-6ADC-2AE3E6A9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860A43-DC6E-ABC8-DBAC-4C7C19BB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C39334-12F7-D1AC-5184-2AB621F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647E07-CC45-4377-C719-67C16408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13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FCA47-40F1-FCD2-02F6-95B36F59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E356CF-3B5C-4607-EF6E-D96B1B7C1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5A41A1-8918-7485-3ED7-B3648335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E920CB-1B7F-E7B5-E8F3-FA99355B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915BA-7A2F-A5AC-B229-DFC17019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5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806CB-6AEE-0C5E-D8A3-E42D0001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832FCF-0D0D-BD13-B8CA-61018AE62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C5B260-4CC1-AE7C-5A48-211C9838A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E961CC-AF07-E943-F475-B4935B0D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788E37-7075-233C-36AF-78F48F52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C2EDF3-278A-4D3B-1A4F-1FD3B059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32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646D4-1BD5-A082-A56F-2DE39EC7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B2BB88-E569-D427-B807-09F694E9F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96A57E-16D1-2B36-E834-42BD557C9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611B99-CC33-15D7-0B90-5265E27A5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2212908-1279-BCFC-D95A-65FE0BD57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EF70B61-E8AA-4E4A-6D5C-BF75B87E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33C957-F3FC-0DD2-4E93-43280769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8EE146-5D67-6FA5-68CC-693BFF95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39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271A0-ECF4-C3B7-6600-B2700D46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CFAA06-690C-B34B-DE6A-81CF6C74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82A03D-B7CC-5878-A8A3-F449E4AD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A97777-107B-3E34-FA65-033B7045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14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530F6A-4BE2-9B45-5732-C36EBEA5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07A4CB-D3AB-FE12-799F-9D3385DA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EC5240-42B7-9907-0AAA-26130533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93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0A47C-1C5C-7629-315B-B95A7908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BF28E9-DF7E-7264-BF1C-6BB9D467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58BD18-3812-15F0-6FF3-D1B1B5E23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2BA2D1-8373-4224-EBA8-4CAEE6DA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E76A73-0195-325F-BDFF-32569682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5878CC-8A64-EE90-610B-83A903D1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17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E0C34-6E33-FA6A-F279-592BB537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F7F850-5417-0B45-C432-6D0003345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364659-03BB-8987-5C66-67595934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598F78-04E4-8F6C-B473-EBC8DD5C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BAB3F6-6453-F4CE-6A2A-A8A189B1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A72BD0-1623-49BD-461A-7B2B8F0B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050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3A9A09-1E6E-E42B-2022-21E835F1F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1EF8D5-656C-BDF2-9F08-AA95950BF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80428C-B7F5-CF72-A7AF-9D15F2F71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4AC7D3-76C9-447A-AC53-4DFCDC691777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8933FB-9E95-EBC1-EAC2-A808FC059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97AF5C-ECA2-1C89-9DEF-C95943BFD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F50D7A-9950-45B8-923C-CB537DB7B4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99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youtube.com/watch?v=yJ_bxfR-LFI&amp;t=78s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ziva.avcr.cz/files/ziva/pdf/polinacni-syndrom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hyperlink" Target="https://www.youtube.com/watch?v=8KYOHNgEVAQ&amp;t=18s" TargetMode="Externa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YcdSmFXdbM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youtube.com/watch?v=yYXoCHLqr4o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msx3BAhIeQ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A2425-8471-BEE2-D975-27BCB1834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Vztahy mezi organismy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30C108-02B1-ED4D-A6B2-65494394FC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861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87CA6-4581-3AE8-5822-D057052C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parazitismus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1B2116-6BDC-D0E8-B848-F6138DC11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parazitování na mateřském pudu u člověka</a:t>
            </a:r>
          </a:p>
        </p:txBody>
      </p:sp>
      <p:pic>
        <p:nvPicPr>
          <p:cNvPr id="4098" name="Picture 2" descr="Právník se proměnil v roztomilé koťátko. A | Geek Magazín">
            <a:extLst>
              <a:ext uri="{FF2B5EF4-FFF2-40B4-BE49-F238E27FC236}">
                <a16:creationId xmlns:a16="http://schemas.microsoft.com/office/drawing/2014/main" id="{B082DFA0-F962-0F14-B52F-02290693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1" y="3006431"/>
            <a:ext cx="4954555" cy="27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 dělat při setkání s cizím psem a jak se bránit při útoku | Colosus.cz">
            <a:extLst>
              <a:ext uri="{FF2B5EF4-FFF2-40B4-BE49-F238E27FC236}">
                <a16:creationId xmlns:a16="http://schemas.microsoft.com/office/drawing/2014/main" id="{96A5D6E0-0BA0-05E7-36F0-9F8F3377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99" y="2556588"/>
            <a:ext cx="4529191" cy="34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4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58EDC-FA84-740E-8CCF-A7CC36CE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Mutualismus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C95B16-1F75-9654-9787-E75263F96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vztah výhodný pro oba partnery</a:t>
            </a:r>
          </a:p>
          <a:p>
            <a:r>
              <a:rPr lang="cs-CZ" dirty="0"/>
              <a:t>oba mají užitek (různá míra)</a:t>
            </a:r>
          </a:p>
          <a:p>
            <a:pPr marL="0" indent="0">
              <a:buNone/>
            </a:pPr>
            <a:r>
              <a:rPr lang="cs-CZ" dirty="0"/>
              <a:t>různě těsné</a:t>
            </a:r>
          </a:p>
          <a:p>
            <a:r>
              <a:rPr lang="cs-CZ" dirty="0"/>
              <a:t>fakultativní – obejdou se bez sebe – migrace ptáků</a:t>
            </a:r>
          </a:p>
          <a:p>
            <a:r>
              <a:rPr lang="cs-CZ" dirty="0"/>
              <a:t>obligátní – neobejdou se bez sebe – housenka modráska a mravenci, </a:t>
            </a:r>
            <a:r>
              <a:rPr lang="cs-CZ" dirty="0" err="1"/>
              <a:t>lichenismus</a:t>
            </a:r>
            <a:endParaRPr lang="cs-CZ" dirty="0"/>
          </a:p>
          <a:p>
            <a:endParaRPr lang="cs-CZ" dirty="0"/>
          </a:p>
          <a:p>
            <a:r>
              <a:rPr lang="cs-CZ" dirty="0"/>
              <a:t>oba hlídají, kdo kolik dává, může se zvrhnout k parazitismu, zaleží i na podmínkách – mykorhiza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8C2F33-8206-667D-A79D-456FE186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975" y="176213"/>
            <a:ext cx="3536949" cy="2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7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B395E-0465-3018-50D4-9633BEB8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Komenzalismus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EB4AB-4C68-F1D9-2C70-1FF1AE990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475" cy="4351338"/>
          </a:xfrm>
        </p:spPr>
        <p:txBody>
          <a:bodyPr/>
          <a:lstStyle/>
          <a:p>
            <a:r>
              <a:rPr lang="cs-CZ" dirty="0"/>
              <a:t>jeden má ze vztahu prospěch a druhý není ovlivněn</a:t>
            </a:r>
          </a:p>
          <a:p>
            <a:r>
              <a:rPr lang="cs-CZ" dirty="0"/>
              <a:t>epifytní rostliny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spolustolování - supi, šakali, hyeny u velkých šelem</a:t>
            </a:r>
          </a:p>
          <a:p>
            <a:endParaRPr lang="cs-CZ" dirty="0"/>
          </a:p>
          <a:p>
            <a:r>
              <a:rPr lang="cs-CZ" dirty="0"/>
              <a:t>střevní bakterie 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E2175751-4011-0927-BAAD-14C4B2A2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216818"/>
            <a:ext cx="3181350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2EE72F7-5586-98C4-9701-F3C92E72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5" y="4001294"/>
            <a:ext cx="4329113" cy="24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7C802-F148-BEE5-9CF8-B81C2A73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</a:t>
            </a:r>
            <a:r>
              <a:rPr lang="cs-CZ" dirty="0" err="1"/>
              <a:t>komenzalismu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183CA1-8ACA-642D-E18E-423FAC56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742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/>
              <a:t>Inkvilinismus</a:t>
            </a:r>
            <a:r>
              <a:rPr lang="cs-CZ" dirty="0"/>
              <a:t> – využívání jiných organismů jako obytný prostor</a:t>
            </a:r>
          </a:p>
          <a:p>
            <a:pPr marL="0" indent="0">
              <a:buNone/>
            </a:pPr>
            <a:r>
              <a:rPr lang="cs-CZ" dirty="0"/>
              <a:t>- hnízdění ptáků v dutinách stromů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Forezie</a:t>
            </a:r>
            <a:r>
              <a:rPr lang="cs-CZ" dirty="0"/>
              <a:t> – používání jiných organismů jako transportní prostředek, roztoči na mouše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Metabióza</a:t>
            </a:r>
            <a:r>
              <a:rPr lang="cs-CZ" dirty="0"/>
              <a:t> – využívání produktů jiných organismů po jejich smrti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saprofyté</a:t>
            </a:r>
            <a:r>
              <a:rPr lang="cs-CZ" dirty="0"/>
              <a:t>: </a:t>
            </a:r>
            <a:r>
              <a:rPr lang="cs-CZ" dirty="0" err="1"/>
              <a:t>detritovoři</a:t>
            </a:r>
            <a:r>
              <a:rPr lang="cs-CZ" dirty="0"/>
              <a:t>, mrchožrouti a koprofágové, schránky měkkýšů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F70953-CAD0-E37E-E07B-DD51FFCFB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10797" r="11354" b="27923"/>
          <a:stretch/>
        </p:blipFill>
        <p:spPr>
          <a:xfrm>
            <a:off x="8145624" y="219075"/>
            <a:ext cx="3694480" cy="22764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C1534B-6601-5A79-4A6A-E33F0713A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2" t="17742" b="12610"/>
          <a:stretch/>
        </p:blipFill>
        <p:spPr>
          <a:xfrm>
            <a:off x="9627068" y="2716212"/>
            <a:ext cx="1726732" cy="17303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9FBB3B-145B-39C2-2B20-192701EB11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6" t="9931" r="7960"/>
          <a:stretch/>
        </p:blipFill>
        <p:spPr>
          <a:xfrm>
            <a:off x="7975819" y="4667249"/>
            <a:ext cx="2720756" cy="20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0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2F714-0719-FD95-3F64-8A8AF0FB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Amenzalismus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FBEC09-3F15-246E-9591-A4C6EF94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4025" cy="4351338"/>
          </a:xfrm>
        </p:spPr>
        <p:txBody>
          <a:bodyPr/>
          <a:lstStyle/>
          <a:p>
            <a:r>
              <a:rPr lang="cs-CZ" dirty="0"/>
              <a:t>produkt jednoho organismu (</a:t>
            </a:r>
            <a:r>
              <a:rPr lang="cs-CZ" dirty="0" err="1"/>
              <a:t>inhibitora</a:t>
            </a:r>
            <a:r>
              <a:rPr lang="cs-CZ" dirty="0"/>
              <a:t>) má negativní vliv na jiný organismus (</a:t>
            </a:r>
            <a:r>
              <a:rPr lang="cs-CZ" dirty="0" err="1"/>
              <a:t>amenzála</a:t>
            </a:r>
            <a:r>
              <a:rPr lang="cs-CZ" dirty="0"/>
              <a:t>)</a:t>
            </a:r>
          </a:p>
          <a:p>
            <a:r>
              <a:rPr lang="cs-CZ" dirty="0"/>
              <a:t>alelopatie rostlin a hub</a:t>
            </a:r>
          </a:p>
          <a:p>
            <a:r>
              <a:rPr lang="cs-CZ" dirty="0"/>
              <a:t>ořešák, akát</a:t>
            </a:r>
          </a:p>
          <a:p>
            <a:r>
              <a:rPr lang="cs-CZ" dirty="0"/>
              <a:t>sinice – vodní květ</a:t>
            </a:r>
          </a:p>
          <a:p>
            <a:r>
              <a:rPr lang="cs-CZ" i="1" dirty="0" err="1"/>
              <a:t>Penicillium</a:t>
            </a:r>
            <a:r>
              <a:rPr lang="cs-CZ" dirty="0"/>
              <a:t> vs. </a:t>
            </a:r>
            <a:r>
              <a:rPr lang="cs-CZ" i="1" dirty="0"/>
              <a:t>Staphylococcus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F39198-3FCC-D285-8723-8CCE7CA3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4" y="4004615"/>
            <a:ext cx="3895725" cy="2579396"/>
          </a:xfrm>
          <a:prstGeom prst="rect">
            <a:avLst/>
          </a:prstGeom>
        </p:spPr>
      </p:pic>
      <p:pic>
        <p:nvPicPr>
          <p:cNvPr id="1026" name="Picture 2" descr="Strany potápěčské - Sinice a vodní květ">
            <a:extLst>
              <a:ext uri="{FF2B5EF4-FFF2-40B4-BE49-F238E27FC236}">
                <a16:creationId xmlns:a16="http://schemas.microsoft.com/office/drawing/2014/main" id="{0AD576B6-5C5C-01FD-20C5-73403692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3" y="809625"/>
            <a:ext cx="3895725" cy="26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43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8E5F5-BCAC-3CD1-CE09-E25113CE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79BCF-2C5B-0808-B711-54604CAC1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sz="7200" dirty="0"/>
              <a:t>Příklady</a:t>
            </a:r>
          </a:p>
        </p:txBody>
      </p:sp>
    </p:spTree>
    <p:extLst>
      <p:ext uri="{BB962C8B-B14F-4D97-AF65-F5344CB8AC3E}">
        <p14:creationId xmlns:p14="http://schemas.microsoft.com/office/powerpoint/2010/main" val="154090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27E71-78F3-6FDF-5366-FE5976F3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Opylování a rozšiřování semen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611060-15A0-A760-0C3A-F4F82504B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4061" cy="477111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zoogamie a </a:t>
            </a:r>
            <a:r>
              <a:rPr lang="cs-CZ" dirty="0" err="1"/>
              <a:t>zoochorie</a:t>
            </a:r>
            <a:endParaRPr lang="cs-CZ" dirty="0"/>
          </a:p>
          <a:p>
            <a:r>
              <a:rPr lang="cs-CZ" dirty="0"/>
              <a:t>opylovači - hmyz, ptáci, netopýři – </a:t>
            </a:r>
            <a:r>
              <a:rPr lang="cs-CZ" dirty="0" err="1"/>
              <a:t>glosofága</a:t>
            </a:r>
            <a:r>
              <a:rPr lang="cs-CZ" dirty="0"/>
              <a:t> lesní - kaktus</a:t>
            </a:r>
          </a:p>
          <a:p>
            <a:r>
              <a:rPr lang="cs-CZ" dirty="0"/>
              <a:t>savci - </a:t>
            </a:r>
            <a:r>
              <a:rPr lang="cs-CZ" dirty="0" err="1"/>
              <a:t>possum</a:t>
            </a:r>
            <a:r>
              <a:rPr lang="cs-CZ" dirty="0"/>
              <a:t> </a:t>
            </a:r>
            <a:r>
              <a:rPr lang="cs-CZ" dirty="0" err="1"/>
              <a:t>medosavý</a:t>
            </a:r>
            <a:r>
              <a:rPr lang="cs-CZ" dirty="0"/>
              <a:t>, krysa </a:t>
            </a:r>
            <a:r>
              <a:rPr lang="cs-CZ" dirty="0" err="1"/>
              <a:t>namaquejská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epizoochorie</a:t>
            </a:r>
            <a:r>
              <a:rPr lang="cs-CZ" dirty="0"/>
              <a:t> – na srsti</a:t>
            </a:r>
          </a:p>
          <a:p>
            <a:r>
              <a:rPr lang="cs-CZ" dirty="0" err="1"/>
              <a:t>endozoochorie</a:t>
            </a:r>
            <a:r>
              <a:rPr lang="cs-CZ" dirty="0"/>
              <a:t> – skrz trávící trakt, ptáci</a:t>
            </a:r>
          </a:p>
          <a:p>
            <a:r>
              <a:rPr lang="cs-CZ" sz="1500" dirty="0">
                <a:hlinkClick r:id="rId2"/>
              </a:rPr>
              <a:t>https://ziva.avcr.cz/files/ziva/pdf/polinacni-syndromy.pdf</a:t>
            </a:r>
            <a:endParaRPr lang="cs-CZ" sz="1500" dirty="0"/>
          </a:p>
          <a:p>
            <a:r>
              <a:rPr lang="cs-CZ" sz="1500" dirty="0">
                <a:hlinkClick r:id="rId3"/>
              </a:rPr>
              <a:t>https://www.youtube.com/watch?v=yJ_bxfR-LFI&amp;t=78s</a:t>
            </a:r>
            <a:endParaRPr lang="cs-CZ" sz="1500" dirty="0"/>
          </a:p>
          <a:p>
            <a:r>
              <a:rPr lang="cs-CZ" sz="1500" dirty="0">
                <a:hlinkClick r:id="rId4"/>
              </a:rPr>
              <a:t>https://www.youtube.com/watch?v=8KYOHNgEVAQ&amp;t=18s</a:t>
            </a:r>
            <a:endParaRPr lang="cs-CZ" sz="1500" dirty="0"/>
          </a:p>
          <a:p>
            <a:pPr marL="0" indent="0">
              <a:buNone/>
            </a:pPr>
            <a:endParaRPr lang="cs-CZ" sz="1500" dirty="0"/>
          </a:p>
        </p:txBody>
      </p:sp>
      <p:pic>
        <p:nvPicPr>
          <p:cNvPr id="6146" name="Picture 2" descr="Vyberte ptákům správné zobání: semena, rozinky, bobule... | Zahrádkář">
            <a:extLst>
              <a:ext uri="{FF2B5EF4-FFF2-40B4-BE49-F238E27FC236}">
                <a16:creationId xmlns:a16="http://schemas.microsoft.com/office/drawing/2014/main" id="{E795BF71-CB67-D6BD-9578-C8D709618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/>
          <a:stretch/>
        </p:blipFill>
        <p:spPr bwMode="auto">
          <a:xfrm>
            <a:off x="9401175" y="4597400"/>
            <a:ext cx="2638425" cy="21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1DE4591-29F0-1030-01D2-EE22BF2D1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83" y="3284113"/>
            <a:ext cx="2204649" cy="35530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535F6A-EB9E-AB07-CF8D-BCEA64C4C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732" y="244475"/>
            <a:ext cx="3393384" cy="22606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325596E-8616-3FD7-B0BB-D557519AA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8124" y="2625725"/>
            <a:ext cx="2840976" cy="18939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C61E00-C06F-2E35-2D2D-AA571DAE2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1653" y="1315244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5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E8FC3-0BC0-0997-84E0-FEDA5322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Mutualismus ve vodním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EDE33-378E-2E4C-5AFB-5A22FD3E1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klaun očkatý a sasanka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rak poustevníček a sasanka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garnátek</a:t>
            </a:r>
            <a:r>
              <a:rPr lang="cs-CZ" dirty="0"/>
              <a:t> a ryba hlaváč</a:t>
            </a:r>
          </a:p>
        </p:txBody>
      </p:sp>
      <p:pic>
        <p:nvPicPr>
          <p:cNvPr id="7170" name="Picture 2" descr="Hledá se Nemo? Můžeme ho spíše ztratit, říkají vědci | Domácí mazlíčci |  Lidovky.cz">
            <a:extLst>
              <a:ext uri="{FF2B5EF4-FFF2-40B4-BE49-F238E27FC236}">
                <a16:creationId xmlns:a16="http://schemas.microsoft.com/office/drawing/2014/main" id="{2D1CE5D4-0E63-D898-B07D-CF1A16C9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0" y="894073"/>
            <a:ext cx="3099436" cy="20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491568-8C07-4297-2296-F51D8724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2552700"/>
            <a:ext cx="3371850" cy="22479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D60DB15-1A00-85BF-7F94-9213197CE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11"/>
          <a:stretch/>
        </p:blipFill>
        <p:spPr>
          <a:xfrm>
            <a:off x="8401050" y="4637970"/>
            <a:ext cx="3057525" cy="20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7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B5AA1-A558-D0B9-D751-4897EC65F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Mravenci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FE755C-F492-B7B1-5438-17BD94230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myrmekochorie</a:t>
            </a:r>
            <a:r>
              <a:rPr lang="cs-CZ" dirty="0"/>
              <a:t> – šíření semen mravenci</a:t>
            </a:r>
          </a:p>
          <a:p>
            <a:r>
              <a:rPr lang="cs-CZ" dirty="0"/>
              <a:t>pěstování hub – rod </a:t>
            </a:r>
            <a:r>
              <a:rPr lang="cs-CZ" dirty="0" err="1"/>
              <a:t>Atta</a:t>
            </a:r>
            <a:r>
              <a:rPr lang="cs-CZ" dirty="0"/>
              <a:t>, hyfy hub</a:t>
            </a:r>
          </a:p>
          <a:p>
            <a:r>
              <a:rPr lang="cs-CZ" dirty="0"/>
              <a:t>mšice – medovice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mraveniště </a:t>
            </a:r>
          </a:p>
          <a:p>
            <a:pPr marL="0" indent="0">
              <a:buNone/>
            </a:pPr>
            <a:r>
              <a:rPr lang="cs-CZ" dirty="0"/>
              <a:t>– </a:t>
            </a:r>
            <a:r>
              <a:rPr lang="cs-CZ" dirty="0" err="1"/>
              <a:t>kyjorožec</a:t>
            </a:r>
            <a:r>
              <a:rPr lang="cs-CZ" dirty="0"/>
              <a:t> narudlý, modrásek bahenní</a:t>
            </a:r>
          </a:p>
          <a:p>
            <a:pPr marL="0" indent="0">
              <a:buNone/>
            </a:pPr>
            <a:r>
              <a:rPr lang="cs-CZ" dirty="0"/>
              <a:t>- rybenka mravenčí, stínka mravenčí, </a:t>
            </a:r>
            <a:r>
              <a:rPr lang="cs-CZ" dirty="0" err="1"/>
              <a:t>cvrčík</a:t>
            </a:r>
            <a:r>
              <a:rPr lang="cs-CZ" dirty="0"/>
              <a:t> mravenčí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14CA3F-DD7E-53B7-37E3-2DF9FB15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632" y="86806"/>
            <a:ext cx="3070818" cy="2045713"/>
          </a:xfrm>
          <a:prstGeom prst="rect">
            <a:avLst/>
          </a:prstGeom>
        </p:spPr>
      </p:pic>
      <p:pic>
        <p:nvPicPr>
          <p:cNvPr id="8200" name="Picture 8" descr="Mravenci, mšice a housenky si pomáhají. Jak a proč to dělají? | Prima Living">
            <a:extLst>
              <a:ext uri="{FF2B5EF4-FFF2-40B4-BE49-F238E27FC236}">
                <a16:creationId xmlns:a16="http://schemas.microsoft.com/office/drawing/2014/main" id="{8D082301-C078-42A1-19EB-BB8FF7F2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267456"/>
            <a:ext cx="3920068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Obrázek - Atelura formicaria (rybenka mravenčí) | BioLib.cz">
            <a:extLst>
              <a:ext uri="{FF2B5EF4-FFF2-40B4-BE49-F238E27FC236}">
                <a16:creationId xmlns:a16="http://schemas.microsoft.com/office/drawing/2014/main" id="{B14133C8-4D5A-1E98-77FA-E35F73DD0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 b="26806"/>
          <a:stretch/>
        </p:blipFill>
        <p:spPr bwMode="auto">
          <a:xfrm>
            <a:off x="9115286" y="4914325"/>
            <a:ext cx="307671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CF070-7A2C-5F33-1E07-ED92844E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Akácie a mravenci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635B6A-83C2-5A9B-00E8-57EE6AB64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1588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akácie – domov a potrava</a:t>
            </a:r>
          </a:p>
          <a:p>
            <a:r>
              <a:rPr lang="cs-CZ" dirty="0"/>
              <a:t>mravenci – ochrana</a:t>
            </a:r>
          </a:p>
          <a:p>
            <a:endParaRPr lang="cs-CZ" dirty="0"/>
          </a:p>
          <a:p>
            <a:r>
              <a:rPr lang="cs-CZ" dirty="0"/>
              <a:t>mravenci napadají hmyzí škůdce i velké býložravce</a:t>
            </a:r>
          </a:p>
          <a:p>
            <a:endParaRPr lang="cs-CZ" dirty="0"/>
          </a:p>
          <a:p>
            <a:r>
              <a:rPr lang="cs-CZ" dirty="0"/>
              <a:t>bez mravenců rostlina velmi strádá</a:t>
            </a:r>
          </a:p>
          <a:p>
            <a:r>
              <a:rPr lang="cs-CZ" dirty="0"/>
              <a:t>křehká rovnováha – oplocení akácií</a:t>
            </a:r>
          </a:p>
          <a:p>
            <a:r>
              <a:rPr lang="cs-CZ" dirty="0"/>
              <a:t>lvi a akácie a invazní mravenci</a:t>
            </a:r>
          </a:p>
        </p:txBody>
      </p:sp>
      <p:pic>
        <p:nvPicPr>
          <p:cNvPr id="2050" name="Picture 2" descr="Symbióza Mravenci Hmyz - Fotografie zdarma na Pixabay - Pixabay">
            <a:extLst>
              <a:ext uri="{FF2B5EF4-FFF2-40B4-BE49-F238E27FC236}">
                <a16:creationId xmlns:a16="http://schemas.microsoft.com/office/drawing/2014/main" id="{50117267-2F69-5070-967B-AB41C50C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13" y="498308"/>
            <a:ext cx="3781295" cy="251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rické stromy mají jedinečné ochránce před slony. Člověk je jen další  škodná - Prima Zoom">
            <a:extLst>
              <a:ext uri="{FF2B5EF4-FFF2-40B4-BE49-F238E27FC236}">
                <a16:creationId xmlns:a16="http://schemas.microsoft.com/office/drawing/2014/main" id="{8DAA4A35-4C2D-7E03-0C6A-3A857BC22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53" y="3945117"/>
            <a:ext cx="4152122" cy="22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8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E0E33-6513-F470-DC8B-0F5D548D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2663CA-AC0B-9E66-E970-E21FC717E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těsnější či volnější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mezidruhové (=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interspecifické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vnitrodruhové (=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intraspecifické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DA0264-9D3F-AA96-A8E4-07B369805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3571875"/>
            <a:ext cx="4494512" cy="31099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BF878F2-9C84-2443-6C8F-994CE61F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342596"/>
            <a:ext cx="4409431" cy="293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8D82D0-6609-A694-A187-481593B3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 s trávením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ADA01-8B7E-BB14-13CA-40FDC0241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1849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trávení celulózy - bakterie, prvoci a houby v žaludcích hlodavců, </a:t>
            </a:r>
            <a:r>
              <a:rPr lang="cs-CZ" dirty="0" err="1"/>
              <a:t>zajícovců</a:t>
            </a:r>
            <a:r>
              <a:rPr lang="cs-CZ" dirty="0"/>
              <a:t>, kopytníků i vačnatců</a:t>
            </a:r>
          </a:p>
          <a:p>
            <a:pPr marL="0" indent="0">
              <a:buNone/>
            </a:pPr>
            <a:r>
              <a:rPr lang="cs-CZ" dirty="0"/>
              <a:t>zisk</a:t>
            </a:r>
          </a:p>
          <a:p>
            <a:r>
              <a:rPr lang="cs-CZ" dirty="0"/>
              <a:t>býložravec - </a:t>
            </a:r>
            <a:r>
              <a:rPr lang="cs-CZ" dirty="0" err="1"/>
              <a:t>metabolizace</a:t>
            </a:r>
            <a:r>
              <a:rPr lang="cs-CZ" dirty="0"/>
              <a:t> dusíkatých sloučenin, B vitamíny</a:t>
            </a:r>
          </a:p>
          <a:p>
            <a:r>
              <a:rPr lang="cs-CZ" dirty="0" err="1"/>
              <a:t>endosymbiont</a:t>
            </a:r>
            <a:r>
              <a:rPr lang="cs-CZ" dirty="0"/>
              <a:t> – substrát, stálé prostředí</a:t>
            </a:r>
          </a:p>
          <a:p>
            <a:endParaRPr lang="cs-CZ" dirty="0"/>
          </a:p>
          <a:p>
            <a:r>
              <a:rPr lang="cs-CZ" dirty="0"/>
              <a:t>termiti a prvoci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D9A5D6-EAFD-29D2-4B90-DDC06791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5" y="500857"/>
            <a:ext cx="4470400" cy="25146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767D5C-705A-A50D-F92E-86B1CF8E0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3" y="3778250"/>
            <a:ext cx="4071938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1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6D1F-5137-9EE6-6985-321F8565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tělní pokryvy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71195E-A0AA-65F6-E684-8CF7ED5D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 err="1"/>
              <a:t>klubáci</a:t>
            </a:r>
            <a:endParaRPr lang="cs-CZ" dirty="0"/>
          </a:p>
          <a:p>
            <a:endParaRPr lang="cs-CZ" dirty="0"/>
          </a:p>
          <a:p>
            <a:r>
              <a:rPr lang="cs-CZ" dirty="0"/>
              <a:t>čistící ryby – pyskoun rozpůlený</a:t>
            </a:r>
          </a:p>
          <a:p>
            <a:endParaRPr lang="cs-CZ" dirty="0"/>
          </a:p>
          <a:p>
            <a:r>
              <a:rPr lang="cs-CZ" dirty="0"/>
              <a:t>zubaři – kulík nilský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293321-A4C1-3834-618C-1D961E2CE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31"/>
          <a:stretch/>
        </p:blipFill>
        <p:spPr>
          <a:xfrm>
            <a:off x="7814310" y="4286872"/>
            <a:ext cx="3539490" cy="2496284"/>
          </a:xfrm>
          <a:prstGeom prst="rect">
            <a:avLst/>
          </a:prstGeom>
        </p:spPr>
      </p:pic>
      <p:pic>
        <p:nvPicPr>
          <p:cNvPr id="3076" name="Picture 4" descr="Pyskoun rozpůlený | Zoo Olomouc - Svatý Kopeček">
            <a:extLst>
              <a:ext uri="{FF2B5EF4-FFF2-40B4-BE49-F238E27FC236}">
                <a16:creationId xmlns:a16="http://schemas.microsoft.com/office/drawing/2014/main" id="{C0D4B9BD-6A18-291E-B258-00BEAF2F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21" y="2571128"/>
            <a:ext cx="3539490" cy="19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lubák červenozobý | NatureArt.cz">
            <a:extLst>
              <a:ext uri="{FF2B5EF4-FFF2-40B4-BE49-F238E27FC236}">
                <a16:creationId xmlns:a16="http://schemas.microsoft.com/office/drawing/2014/main" id="{75FA516E-E2D9-5400-D173-6901787D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336" y="74844"/>
            <a:ext cx="3924300" cy="26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9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EEC2C-C1A0-F40A-B828-1F63D3A5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Odvoz zdarma - </a:t>
            </a:r>
            <a:r>
              <a:rPr lang="cs-CZ" dirty="0" err="1"/>
              <a:t>forezie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71473-5D8E-06F2-CF8F-8AB13967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126050" cy="4351338"/>
          </a:xfrm>
        </p:spPr>
        <p:txBody>
          <a:bodyPr/>
          <a:lstStyle/>
          <a:p>
            <a:r>
              <a:rPr lang="cs-CZ" dirty="0"/>
              <a:t>moucha a štírek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štítovec</a:t>
            </a:r>
            <a:r>
              <a:rPr lang="cs-CZ" dirty="0"/>
              <a:t> lodivod a žralok</a:t>
            </a:r>
          </a:p>
          <a:p>
            <a:endParaRPr lang="cs-CZ" dirty="0"/>
          </a:p>
          <a:p>
            <a:r>
              <a:rPr lang="cs-CZ" dirty="0"/>
              <a:t>hrobařík malý a roztoč </a:t>
            </a:r>
            <a:r>
              <a:rPr lang="cs-CZ" dirty="0" err="1"/>
              <a:t>savenka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64A696-CC6B-C1CE-F6F2-E34D3B783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2" t="17742" b="12610"/>
          <a:stretch/>
        </p:blipFill>
        <p:spPr>
          <a:xfrm>
            <a:off x="9579443" y="240857"/>
            <a:ext cx="2145832" cy="21503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75750F-846B-94CA-63CA-59E19B2E8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61" y="4210051"/>
            <a:ext cx="3441207" cy="2552699"/>
          </a:xfrm>
          <a:prstGeom prst="rect">
            <a:avLst/>
          </a:prstGeom>
        </p:spPr>
      </p:pic>
      <p:pic>
        <p:nvPicPr>
          <p:cNvPr id="5122" name="Picture 2" descr="Echeneis naucrates (štítovec lodivod) | BioLib.cz">
            <a:extLst>
              <a:ext uri="{FF2B5EF4-FFF2-40B4-BE49-F238E27FC236}">
                <a16:creationId xmlns:a16="http://schemas.microsoft.com/office/drawing/2014/main" id="{BFFDA143-D5FB-F254-AC50-20BC95375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14381"/>
          <a:stretch/>
        </p:blipFill>
        <p:spPr bwMode="auto">
          <a:xfrm>
            <a:off x="5223726" y="1562895"/>
            <a:ext cx="4267691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965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96075-B325-0727-C2A9-4041A32C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lov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F8C7F-9238-6CD7-BCCC-8918A14AD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muréna a kanic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kojot a jezevec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/>
              <a:t>hyena a levhart</a:t>
            </a:r>
          </a:p>
        </p:txBody>
      </p:sp>
      <p:pic>
        <p:nvPicPr>
          <p:cNvPr id="3074" name="Picture 2" descr="Cooperative hunting: groupers and moray eels - Master Liveaboards">
            <a:extLst>
              <a:ext uri="{FF2B5EF4-FFF2-40B4-BE49-F238E27FC236}">
                <a16:creationId xmlns:a16="http://schemas.microsoft.com/office/drawing/2014/main" id="{75E83358-C3E9-DFF5-C71D-6C1805849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4"/>
          <a:stretch/>
        </p:blipFill>
        <p:spPr bwMode="auto">
          <a:xfrm>
            <a:off x="5806363" y="524312"/>
            <a:ext cx="5174213" cy="277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Дружественные виды: 5 формул кооперации животных, которые приносят успех |  Вокруг Света">
            <a:extLst>
              <a:ext uri="{FF2B5EF4-FFF2-40B4-BE49-F238E27FC236}">
                <a16:creationId xmlns:a16="http://schemas.microsoft.com/office/drawing/2014/main" id="{5432907B-1CB5-6B80-31EA-CFF39534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22" y="3672025"/>
            <a:ext cx="4119141" cy="29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382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3325B-8294-C2E8-D1FE-99E7D2966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Zloději živočišné říše - </a:t>
            </a:r>
            <a:r>
              <a:rPr lang="cs-CZ" dirty="0" err="1"/>
              <a:t>kleptoparazitismus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9F3CCC-5A45-9B2F-C6FC-18FEC018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8800" cy="4351338"/>
          </a:xfrm>
        </p:spPr>
        <p:txBody>
          <a:bodyPr/>
          <a:lstStyle/>
          <a:p>
            <a:r>
              <a:rPr lang="cs-CZ" dirty="0"/>
              <a:t>hyeny skvrnité kradou lvům</a:t>
            </a:r>
          </a:p>
          <a:p>
            <a:r>
              <a:rPr lang="cs-CZ" dirty="0"/>
              <a:t>racek stříbřitý a makakové lidem</a:t>
            </a:r>
          </a:p>
          <a:p>
            <a:r>
              <a:rPr lang="cs-CZ" dirty="0"/>
              <a:t>chaluha příživná</a:t>
            </a:r>
          </a:p>
          <a:p>
            <a:r>
              <a:rPr lang="cs-CZ" dirty="0"/>
              <a:t>havran polní – větvičky na stavbu hnízda</a:t>
            </a:r>
          </a:p>
          <a:p>
            <a:r>
              <a:rPr lang="cs-CZ" dirty="0"/>
              <a:t>hrabalky</a:t>
            </a:r>
          </a:p>
          <a:p>
            <a:r>
              <a:rPr lang="cs-CZ" dirty="0"/>
              <a:t>veverka </a:t>
            </a:r>
          </a:p>
          <a:p>
            <a:r>
              <a:rPr lang="en-US" sz="1800" dirty="0">
                <a:hlinkClick r:id="rId2"/>
              </a:rPr>
              <a:t>Sneaky Squirrels Steal Acorns | Spy In The Wild | BBC Earth (youtube.com)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1498E1-1B78-F4C6-F293-466D9639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719" y="1552575"/>
            <a:ext cx="4340081" cy="2128837"/>
          </a:xfrm>
          <a:prstGeom prst="rect">
            <a:avLst/>
          </a:prstGeom>
        </p:spPr>
      </p:pic>
      <p:pic>
        <p:nvPicPr>
          <p:cNvPr id="4098" name="Picture 2" descr="Dravci lovící dravce: Hrabalky – zabijáci pavouků | 100+1 zahraniční  zajímavost">
            <a:extLst>
              <a:ext uri="{FF2B5EF4-FFF2-40B4-BE49-F238E27FC236}">
                <a16:creationId xmlns:a16="http://schemas.microsoft.com/office/drawing/2014/main" id="{477FDBC5-BC2E-3366-8587-7AA550CDD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50" y="4001294"/>
            <a:ext cx="4000500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13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D9D8C-B9DD-A6F7-F876-5319E3D7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Lemuři a mnohonožky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D9C1D-3931-D454-B5FA-BB527DB44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6151" cy="4351338"/>
          </a:xfrm>
        </p:spPr>
        <p:txBody>
          <a:bodyPr>
            <a:normAutofit/>
          </a:bodyPr>
          <a:lstStyle/>
          <a:p>
            <a:r>
              <a:rPr lang="cs-CZ" dirty="0"/>
              <a:t>repelent – komáři</a:t>
            </a:r>
          </a:p>
          <a:p>
            <a:r>
              <a:rPr lang="cs-CZ" dirty="0"/>
              <a:t>parazité - roupy</a:t>
            </a:r>
          </a:p>
          <a:p>
            <a:r>
              <a:rPr lang="cs-CZ" dirty="0"/>
              <a:t>drogové povyražení</a:t>
            </a:r>
          </a:p>
          <a:p>
            <a:r>
              <a:rPr lang="cs-CZ" dirty="0"/>
              <a:t>kyanid</a:t>
            </a:r>
          </a:p>
          <a:p>
            <a:endParaRPr lang="cs-CZ" dirty="0">
              <a:hlinkClick r:id="rId2"/>
            </a:endParaRPr>
          </a:p>
          <a:p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r>
              <a:rPr lang="en-US" sz="1800" dirty="0">
                <a:hlinkClick r:id="rId2"/>
              </a:rPr>
              <a:t>Lemurs get high | Spy in the Wild - BBC (youtube.com)</a:t>
            </a:r>
            <a:endParaRPr lang="cs-CZ" sz="1800" dirty="0"/>
          </a:p>
        </p:txBody>
      </p:sp>
      <p:pic>
        <p:nvPicPr>
          <p:cNvPr id="1026" name="Picture 2" descr="The hilarious moment lemurs get HIGH after eating millipedes on BBC's Spy  in the Wild | The Sun">
            <a:extLst>
              <a:ext uri="{FF2B5EF4-FFF2-40B4-BE49-F238E27FC236}">
                <a16:creationId xmlns:a16="http://schemas.microsoft.com/office/drawing/2014/main" id="{ECE91B34-1035-27E8-71B8-478123D5A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6"/>
          <a:stretch/>
        </p:blipFill>
        <p:spPr bwMode="auto">
          <a:xfrm>
            <a:off x="6905625" y="1414463"/>
            <a:ext cx="37814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76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0B99E-AB75-5FEA-2FEB-CA90C83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Delfíni a čtverzubci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691E06-EB06-483A-9831-EAE77FB10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hraní a intoxikace</a:t>
            </a:r>
          </a:p>
          <a:p>
            <a:r>
              <a:rPr lang="cs-CZ" dirty="0" err="1"/>
              <a:t>tetrodotoxin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r>
              <a:rPr lang="en-US" sz="1800" dirty="0">
                <a:hlinkClick r:id="rId2"/>
              </a:rPr>
              <a:t>Dolphins purposely 'getting high' on pufferfish - Dolphins - Spy in the Pod: Episode 2 - BBC One (youtube.com)</a:t>
            </a:r>
            <a:endParaRPr lang="cs-CZ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82BE2B-A2CB-AA4E-3576-F2CD0B85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027906"/>
            <a:ext cx="3829050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215F4-9700-DF65-C576-26C5D5CB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vztahy se všemi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E9385-7272-F620-7E38-409EB3190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549532-E748-37B7-804F-2AFA0E2D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234" y="352412"/>
            <a:ext cx="4286250" cy="2811489"/>
          </a:xfrm>
          <a:prstGeom prst="rect">
            <a:avLst/>
          </a:prstGeom>
        </p:spPr>
      </p:pic>
      <p:pic>
        <p:nvPicPr>
          <p:cNvPr id="2050" name="Picture 2" descr="5. Kompletní servis">
            <a:extLst>
              <a:ext uri="{FF2B5EF4-FFF2-40B4-BE49-F238E27FC236}">
                <a16:creationId xmlns:a16="http://schemas.microsoft.com/office/drawing/2014/main" id="{CED3065A-ABCE-0AB7-0043-D6A0D1D3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7" y="3429000"/>
            <a:ext cx="4924425" cy="32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fotografií, které dokazují, že kapybara se dovede přátelit opravdu s  kýmkoliv – G.cz">
            <a:extLst>
              <a:ext uri="{FF2B5EF4-FFF2-40B4-BE49-F238E27FC236}">
                <a16:creationId xmlns:a16="http://schemas.microsoft.com/office/drawing/2014/main" id="{625C0DEB-558B-BF3D-9367-5C2FD7C1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841037"/>
            <a:ext cx="4752976" cy="35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B69995-CAD2-5672-2A7D-35D811CC0506}"/>
              </a:ext>
            </a:extLst>
          </p:cNvPr>
          <p:cNvSpPr txBox="1"/>
          <p:nvPr/>
        </p:nvSpPr>
        <p:spPr>
          <a:xfrm>
            <a:off x="485775" y="5823043"/>
            <a:ext cx="518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22297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D207E-F553-EAF2-F5CA-1F7F8095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Vnitrodruhové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E40606-D183-379E-49B6-E7FB5C8A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Negativní</a:t>
            </a:r>
          </a:p>
          <a:p>
            <a:r>
              <a:rPr lang="cs-CZ" dirty="0"/>
              <a:t>vnitrodruhová predace - kanibalismus </a:t>
            </a:r>
          </a:p>
          <a:p>
            <a:pPr marL="0" indent="0">
              <a:buNone/>
            </a:pPr>
            <a:r>
              <a:rPr lang="cs-CZ" dirty="0"/>
              <a:t> -  </a:t>
            </a:r>
            <a:r>
              <a:rPr lang="cs-CZ" dirty="0" err="1"/>
              <a:t>kainismus</a:t>
            </a:r>
            <a:r>
              <a:rPr lang="cs-CZ" dirty="0"/>
              <a:t> – požírání sourozenců</a:t>
            </a:r>
          </a:p>
          <a:p>
            <a:pPr marL="0" indent="0">
              <a:buNone/>
            </a:pPr>
            <a:r>
              <a:rPr lang="cs-CZ" dirty="0"/>
              <a:t> -  </a:t>
            </a:r>
            <a:r>
              <a:rPr lang="cs-CZ" dirty="0" err="1"/>
              <a:t>kronismus</a:t>
            </a:r>
            <a:r>
              <a:rPr lang="cs-CZ" dirty="0"/>
              <a:t> – požírání vlastních mláďat</a:t>
            </a:r>
          </a:p>
          <a:p>
            <a:r>
              <a:rPr lang="cs-CZ" dirty="0"/>
              <a:t>kompetice (konkurence) – samci o samice, hnízdní příležitosti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Pozitivní</a:t>
            </a:r>
          </a:p>
          <a:p>
            <a:r>
              <a:rPr lang="cs-CZ" dirty="0"/>
              <a:t>vnitrodruhový mutualismus – péče o potomstvo, </a:t>
            </a:r>
            <a:r>
              <a:rPr lang="cs-CZ" dirty="0" err="1"/>
              <a:t>eusociální</a:t>
            </a:r>
            <a:r>
              <a:rPr lang="cs-CZ" dirty="0"/>
              <a:t> hmyz</a:t>
            </a:r>
          </a:p>
          <a:p>
            <a:r>
              <a:rPr lang="cs-CZ" dirty="0"/>
              <a:t>agregace – lov, hnízdění, rozmnožování, migrace</a:t>
            </a:r>
          </a:p>
        </p:txBody>
      </p:sp>
    </p:spTree>
    <p:extLst>
      <p:ext uri="{BB962C8B-B14F-4D97-AF65-F5344CB8AC3E}">
        <p14:creationId xmlns:p14="http://schemas.microsoft.com/office/powerpoint/2010/main" val="378635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C5BE5E-6EB2-1A63-5D8A-9D90529C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Základní rozdělení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B742E4-5D22-087D-1EF1-AC96A745E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791478"/>
            <a:ext cx="3513559" cy="4447397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 vztahu</a:t>
            </a:r>
          </a:p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positivní +</a:t>
            </a:r>
          </a:p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negativní -</a:t>
            </a:r>
          </a:p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neutrální 0</a:t>
            </a:r>
          </a:p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kombinace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E06B636-E22D-6928-1CED-02351221F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340752"/>
              </p:ext>
            </p:extLst>
          </p:nvPr>
        </p:nvGraphicFramePr>
        <p:xfrm>
          <a:off x="5076824" y="1459907"/>
          <a:ext cx="6410326" cy="477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7124">
                  <a:extLst>
                    <a:ext uri="{9D8B030D-6E8A-4147-A177-3AD203B41FA5}">
                      <a16:colId xmlns:a16="http://schemas.microsoft.com/office/drawing/2014/main" val="1945601551"/>
                    </a:ext>
                  </a:extLst>
                </a:gridCol>
                <a:gridCol w="871601">
                  <a:extLst>
                    <a:ext uri="{9D8B030D-6E8A-4147-A177-3AD203B41FA5}">
                      <a16:colId xmlns:a16="http://schemas.microsoft.com/office/drawing/2014/main" val="4084087500"/>
                    </a:ext>
                  </a:extLst>
                </a:gridCol>
                <a:gridCol w="871601">
                  <a:extLst>
                    <a:ext uri="{9D8B030D-6E8A-4147-A177-3AD203B41FA5}">
                      <a16:colId xmlns:a16="http://schemas.microsoft.com/office/drawing/2014/main" val="3826048683"/>
                    </a:ext>
                  </a:extLst>
                </a:gridCol>
              </a:tblGrid>
              <a:tr h="68271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Vztahy mezi organismy</a:t>
                      </a:r>
                      <a:endParaRPr lang="cs-CZ" sz="2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67422"/>
                  </a:ext>
                </a:extLst>
              </a:tr>
              <a:tr h="682710">
                <a:tc>
                  <a:txBody>
                    <a:bodyPr/>
                    <a:lstStyle/>
                    <a:p>
                      <a:pPr algn="l" fontAlgn="b"/>
                      <a:r>
                        <a:rPr lang="cs-CZ" sz="2900" u="none" strike="noStrike" dirty="0">
                          <a:effectLst/>
                        </a:rPr>
                        <a:t>Kompetice</a:t>
                      </a:r>
                      <a:endParaRPr lang="cs-CZ" sz="2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-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-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extLst>
                  <a:ext uri="{0D108BD9-81ED-4DB2-BD59-A6C34878D82A}">
                    <a16:rowId xmlns:a16="http://schemas.microsoft.com/office/drawing/2014/main" val="254500703"/>
                  </a:ext>
                </a:extLst>
              </a:tr>
              <a:tr h="682710">
                <a:tc>
                  <a:txBody>
                    <a:bodyPr/>
                    <a:lstStyle/>
                    <a:p>
                      <a:pPr algn="l" fontAlgn="b"/>
                      <a:r>
                        <a:rPr lang="cs-CZ" sz="2900" u="none" strike="noStrike">
                          <a:effectLst/>
                        </a:rPr>
                        <a:t>Predace, parazitismus</a:t>
                      </a:r>
                      <a:endParaRPr lang="cs-CZ" sz="2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-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+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extLst>
                  <a:ext uri="{0D108BD9-81ED-4DB2-BD59-A6C34878D82A}">
                    <a16:rowId xmlns:a16="http://schemas.microsoft.com/office/drawing/2014/main" val="2571883632"/>
                  </a:ext>
                </a:extLst>
              </a:tr>
              <a:tr h="682710">
                <a:tc>
                  <a:txBody>
                    <a:bodyPr/>
                    <a:lstStyle/>
                    <a:p>
                      <a:pPr algn="l" fontAlgn="b"/>
                      <a:r>
                        <a:rPr lang="cs-CZ" sz="2900" u="none" strike="noStrike">
                          <a:effectLst/>
                        </a:rPr>
                        <a:t>Mutualismus</a:t>
                      </a:r>
                      <a:endParaRPr lang="cs-CZ" sz="2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+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+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extLst>
                  <a:ext uri="{0D108BD9-81ED-4DB2-BD59-A6C34878D82A}">
                    <a16:rowId xmlns:a16="http://schemas.microsoft.com/office/drawing/2014/main" val="3030073443"/>
                  </a:ext>
                </a:extLst>
              </a:tr>
              <a:tr h="682710">
                <a:tc>
                  <a:txBody>
                    <a:bodyPr/>
                    <a:lstStyle/>
                    <a:p>
                      <a:pPr algn="l" fontAlgn="b"/>
                      <a:r>
                        <a:rPr lang="cs-CZ" sz="2900" u="none" strike="noStrike">
                          <a:effectLst/>
                        </a:rPr>
                        <a:t>Komenzalismus</a:t>
                      </a:r>
                      <a:endParaRPr lang="cs-CZ" sz="2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0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+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extLst>
                  <a:ext uri="{0D108BD9-81ED-4DB2-BD59-A6C34878D82A}">
                    <a16:rowId xmlns:a16="http://schemas.microsoft.com/office/drawing/2014/main" val="1950122605"/>
                  </a:ext>
                </a:extLst>
              </a:tr>
              <a:tr h="682710">
                <a:tc>
                  <a:txBody>
                    <a:bodyPr/>
                    <a:lstStyle/>
                    <a:p>
                      <a:pPr algn="l" fontAlgn="b"/>
                      <a:r>
                        <a:rPr lang="cs-CZ" sz="2900" u="none" strike="noStrike">
                          <a:effectLst/>
                        </a:rPr>
                        <a:t>Amenzalismus</a:t>
                      </a:r>
                      <a:endParaRPr lang="cs-CZ" sz="2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0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-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extLst>
                  <a:ext uri="{0D108BD9-81ED-4DB2-BD59-A6C34878D82A}">
                    <a16:rowId xmlns:a16="http://schemas.microsoft.com/office/drawing/2014/main" val="523452385"/>
                  </a:ext>
                </a:extLst>
              </a:tr>
              <a:tr h="682710">
                <a:tc>
                  <a:txBody>
                    <a:bodyPr/>
                    <a:lstStyle/>
                    <a:p>
                      <a:pPr algn="l" fontAlgn="b"/>
                      <a:r>
                        <a:rPr lang="cs-CZ" sz="2900" u="none" strike="noStrike" dirty="0" err="1">
                          <a:effectLst/>
                        </a:rPr>
                        <a:t>Neutralismus</a:t>
                      </a:r>
                      <a:endParaRPr lang="cs-CZ" sz="2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>
                          <a:effectLst/>
                        </a:rPr>
                        <a:t>0</a:t>
                      </a:r>
                      <a:endParaRPr lang="cs-CZ" sz="2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038" marR="20038" marT="20038" marB="0" anchor="b"/>
                </a:tc>
                <a:extLst>
                  <a:ext uri="{0D108BD9-81ED-4DB2-BD59-A6C34878D82A}">
                    <a16:rowId xmlns:a16="http://schemas.microsoft.com/office/drawing/2014/main" val="3125875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7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7FC95-6274-ACF3-5D5C-12889539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Kompetice (konkurence)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E722C4-5F9B-1474-8FB2-B0B7491AF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sdílení stejného zdroje (voda, potrava, prostor, samice, světlo)</a:t>
            </a:r>
          </a:p>
          <a:p>
            <a:r>
              <a:rPr lang="cs-CZ" dirty="0"/>
              <a:t>nastává, když je zdroj omezený</a:t>
            </a:r>
          </a:p>
          <a:p>
            <a:r>
              <a:rPr lang="cs-CZ" dirty="0"/>
              <a:t>snížení fitness (redukce přežití, reprodukce)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exploatační</a:t>
            </a:r>
            <a:r>
              <a:rPr lang="cs-CZ" dirty="0"/>
              <a:t> – jedinci nepřicházejí do kontaktu – síťový pavouci na mostě, semenožraví mravenci</a:t>
            </a:r>
          </a:p>
          <a:p>
            <a:r>
              <a:rPr lang="cs-CZ" b="1" dirty="0"/>
              <a:t>interferenční</a:t>
            </a:r>
            <a:r>
              <a:rPr lang="cs-CZ" dirty="0"/>
              <a:t> – jedinci se střetávají – pěvci při hnízdění, lvi a hyeny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57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5ADA6-CA18-B999-7455-CA2B6F34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C706A-5D39-87D9-A8DF-E99B64B16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podle rovnosti (symetrie)</a:t>
            </a:r>
          </a:p>
          <a:p>
            <a:r>
              <a:rPr lang="cs-CZ" dirty="0" err="1"/>
              <a:t>contest</a:t>
            </a:r>
            <a:r>
              <a:rPr lang="cs-CZ" dirty="0"/>
              <a:t> </a:t>
            </a:r>
            <a:r>
              <a:rPr lang="cs-CZ" dirty="0" err="1"/>
              <a:t>competition</a:t>
            </a:r>
            <a:r>
              <a:rPr lang="cs-CZ" dirty="0"/>
              <a:t> – asymetrické, vítěz bere vše, o samice</a:t>
            </a:r>
          </a:p>
          <a:p>
            <a:endParaRPr lang="cs-CZ" dirty="0"/>
          </a:p>
          <a:p>
            <a:r>
              <a:rPr lang="cs-CZ" dirty="0" err="1"/>
              <a:t>scrabmle</a:t>
            </a:r>
            <a:r>
              <a:rPr lang="cs-CZ" dirty="0"/>
              <a:t> </a:t>
            </a:r>
            <a:r>
              <a:rPr lang="cs-CZ" dirty="0" err="1"/>
              <a:t>competition</a:t>
            </a:r>
            <a:r>
              <a:rPr lang="cs-CZ" dirty="0"/>
              <a:t> – podělí se, rostliny o světlo, o opylovače, dobytek o trávu na pastvině</a:t>
            </a:r>
          </a:p>
          <a:p>
            <a:endParaRPr lang="cs-CZ" dirty="0"/>
          </a:p>
          <a:p>
            <a:r>
              <a:rPr lang="cs-CZ" dirty="0"/>
              <a:t>různé náklady - </a:t>
            </a:r>
            <a:r>
              <a:rPr lang="cs-CZ" dirty="0" err="1"/>
              <a:t>contest</a:t>
            </a:r>
            <a:r>
              <a:rPr lang="cs-CZ" dirty="0"/>
              <a:t> nižší, </a:t>
            </a:r>
            <a:r>
              <a:rPr lang="cs-CZ" dirty="0" err="1"/>
              <a:t>scramble</a:t>
            </a:r>
            <a:r>
              <a:rPr lang="cs-CZ" dirty="0"/>
              <a:t> vyšší</a:t>
            </a:r>
          </a:p>
        </p:txBody>
      </p:sp>
    </p:spTree>
    <p:extLst>
      <p:ext uri="{BB962C8B-B14F-4D97-AF65-F5344CB8AC3E}">
        <p14:creationId xmlns:p14="http://schemas.microsoft.com/office/powerpoint/2010/main" val="363307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6FD1A-E0D3-B54F-8E8E-E2241164A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Predace, parazitismus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104F2-1616-AA48-154D-21385C4CD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6657" cy="4351338"/>
          </a:xfrm>
        </p:spPr>
        <p:txBody>
          <a:bodyPr/>
          <a:lstStyle/>
          <a:p>
            <a:r>
              <a:rPr lang="cs-CZ" dirty="0"/>
              <a:t>predátor – praví dravci (lev, vlk)</a:t>
            </a:r>
          </a:p>
          <a:p>
            <a:endParaRPr lang="cs-CZ" dirty="0"/>
          </a:p>
          <a:p>
            <a:r>
              <a:rPr lang="cs-CZ" dirty="0"/>
              <a:t>parazit – větší počet atakuje jednoho, nezabíjí většinou (viry, mšice)</a:t>
            </a:r>
          </a:p>
          <a:p>
            <a:endParaRPr lang="cs-CZ" dirty="0"/>
          </a:p>
          <a:p>
            <a:r>
              <a:rPr lang="cs-CZ" dirty="0"/>
              <a:t>parazitoid – jeden atakuje jednoho, zabije (lumkové)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588B78-CD3A-6EC0-5D66-7E21F6C6D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474" y="114300"/>
            <a:ext cx="3878395" cy="2257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9F62A3-5F7B-D2D1-498A-822A56E05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299" y="2466111"/>
            <a:ext cx="3028733" cy="20201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694853-E4A6-868C-AB74-1979956B8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25" t="7337" b="6996"/>
          <a:stretch/>
        </p:blipFill>
        <p:spPr>
          <a:xfrm>
            <a:off x="8568904" y="4517821"/>
            <a:ext cx="3223533" cy="22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8D5DB-A182-0209-7B4F-834DF92A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Predátor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A37BE1-B93E-6DAD-2BEA-7EF14B87F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2959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dobré smysly a pudy</a:t>
            </a:r>
          </a:p>
          <a:p>
            <a:r>
              <a:rPr lang="cs-CZ" dirty="0"/>
              <a:t>typ chycení kořisti – sběrač, lovec, pasti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strategie obrany před predátory </a:t>
            </a:r>
          </a:p>
          <a:p>
            <a:r>
              <a:rPr lang="cs-CZ" dirty="0"/>
              <a:t>skrývání – kryptické zbarvení, bezpečné vycházení (noc)</a:t>
            </a:r>
          </a:p>
          <a:p>
            <a:r>
              <a:rPr lang="cs-CZ" dirty="0"/>
              <a:t>zjištění predátora – netopýr a můry</a:t>
            </a:r>
          </a:p>
          <a:p>
            <a:r>
              <a:rPr lang="cs-CZ" dirty="0"/>
              <a:t>odradit predátora - </a:t>
            </a:r>
            <a:r>
              <a:rPr lang="cs-CZ" dirty="0" err="1"/>
              <a:t>Mülleriánké</a:t>
            </a:r>
            <a:r>
              <a:rPr lang="cs-CZ" dirty="0"/>
              <a:t> mimikry, </a:t>
            </a:r>
            <a:r>
              <a:rPr lang="cs-CZ" dirty="0" err="1"/>
              <a:t>Batesovské</a:t>
            </a:r>
            <a:r>
              <a:rPr lang="cs-CZ" dirty="0"/>
              <a:t> mimikry</a:t>
            </a:r>
          </a:p>
          <a:p>
            <a:r>
              <a:rPr lang="cs-CZ" dirty="0"/>
              <a:t>obrana – pasivní (ostny, krunýře), aktivní (rohy, odporné sekrece)</a:t>
            </a:r>
          </a:p>
        </p:txBody>
      </p:sp>
      <p:pic>
        <p:nvPicPr>
          <p:cNvPr id="2050" name="Picture 2" descr="10 zajímavých faktů o vosách 🐝・ﾟ ・ﾟ·:｡・ﾟﾟ・✦| POTAPNICEK.CZ">
            <a:extLst>
              <a:ext uri="{FF2B5EF4-FFF2-40B4-BE49-F238E27FC236}">
                <a16:creationId xmlns:a16="http://schemas.microsoft.com/office/drawing/2014/main" id="{6F4CE650-D271-E06F-773F-61667806E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47" y="1139129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č a jak přilákat do zahrady pestřenky | Naše krásná zahrada">
            <a:extLst>
              <a:ext uri="{FF2B5EF4-FFF2-40B4-BE49-F238E27FC236}">
                <a16:creationId xmlns:a16="http://schemas.microsoft.com/office/drawing/2014/main" id="{629C57F2-CE73-5D13-3114-1BE6C6CF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33" y="3429000"/>
            <a:ext cx="2695575" cy="151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3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AD24F-379D-3F98-EDC7-43125219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Parazit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B659D4-E3B5-4CA1-9FA5-115DE44D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36837" cy="46672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obligátní parazitismus - klíště, kloš, blecha</a:t>
            </a:r>
          </a:p>
          <a:p>
            <a:r>
              <a:rPr lang="cs-CZ" dirty="0"/>
              <a:t>fakultativní parazitismus - </a:t>
            </a:r>
            <a:r>
              <a:rPr lang="pt-BR" dirty="0"/>
              <a:t>améby rodu </a:t>
            </a:r>
            <a:r>
              <a:rPr lang="pt-BR" i="1" dirty="0"/>
              <a:t>Naegleria</a:t>
            </a:r>
            <a:r>
              <a:rPr lang="pt-BR" dirty="0"/>
              <a:t> a </a:t>
            </a:r>
            <a:r>
              <a:rPr lang="pt-BR" i="1" dirty="0"/>
              <a:t>Acanthamoeba</a:t>
            </a:r>
            <a:endParaRPr lang="cs-CZ" i="1" dirty="0"/>
          </a:p>
          <a:p>
            <a:endParaRPr lang="cs-CZ" dirty="0"/>
          </a:p>
          <a:p>
            <a:r>
              <a:rPr lang="cs-CZ" dirty="0"/>
              <a:t>ektoparazit - komáři, pijavice, ovádi</a:t>
            </a:r>
          </a:p>
          <a:p>
            <a:r>
              <a:rPr lang="cs-CZ" dirty="0"/>
              <a:t>endoparazit - </a:t>
            </a:r>
            <a:r>
              <a:rPr lang="cs-CZ" dirty="0" err="1"/>
              <a:t>toxoplasma</a:t>
            </a:r>
            <a:r>
              <a:rPr lang="cs-CZ" dirty="0"/>
              <a:t>, tasemnice, motolice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hnízdní a sociální parazité</a:t>
            </a:r>
          </a:p>
          <a:p>
            <a:r>
              <a:rPr lang="cs-CZ" sz="1700" dirty="0"/>
              <a:t>https://ziva.avcr.cz/files/ziva/pdf/paraziticke-strategie-blanokridlych.pdf</a:t>
            </a:r>
          </a:p>
          <a:p>
            <a:endParaRPr lang="cs-CZ" dirty="0"/>
          </a:p>
        </p:txBody>
      </p:sp>
      <p:pic>
        <p:nvPicPr>
          <p:cNvPr id="5122" name="Picture 2" descr="Blecha obecná – Wikipedie">
            <a:extLst>
              <a:ext uri="{FF2B5EF4-FFF2-40B4-BE49-F238E27FC236}">
                <a16:creationId xmlns:a16="http://schemas.microsoft.com/office/drawing/2014/main" id="{461EE97F-5366-8B6D-026E-234AE5B4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86" y="267461"/>
            <a:ext cx="1919115" cy="18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anthamoeba - Wikipedia">
            <a:extLst>
              <a:ext uri="{FF2B5EF4-FFF2-40B4-BE49-F238E27FC236}">
                <a16:creationId xmlns:a16="http://schemas.microsoft.com/office/drawing/2014/main" id="{EAF8A88E-55F9-4DFC-2A5F-0DC0419E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66" y="870452"/>
            <a:ext cx="20955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brázek - Tabanus bovinus (ovád hovězí) | BioLib.cz">
            <a:extLst>
              <a:ext uri="{FF2B5EF4-FFF2-40B4-BE49-F238E27FC236}">
                <a16:creationId xmlns:a16="http://schemas.microsoft.com/office/drawing/2014/main" id="{EBF93DF9-70A3-DA5F-A9C3-B933E3895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62" y="2752531"/>
            <a:ext cx="222751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otolice jaterní – Wikipedie">
            <a:extLst>
              <a:ext uri="{FF2B5EF4-FFF2-40B4-BE49-F238E27FC236}">
                <a16:creationId xmlns:a16="http://schemas.microsoft.com/office/drawing/2014/main" id="{6213AB88-7EDD-C727-B351-7B8F515D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66" y="3547479"/>
            <a:ext cx="2095501" cy="8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ukačky - CoJeCo.cz">
            <a:extLst>
              <a:ext uri="{FF2B5EF4-FFF2-40B4-BE49-F238E27FC236}">
                <a16:creationId xmlns:a16="http://schemas.microsoft.com/office/drawing/2014/main" id="{F2E54C4C-17B5-EF27-4575-C73C88E2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41" y="4818910"/>
            <a:ext cx="2351314" cy="18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edozvěstka křiklavá - eBird">
            <a:extLst>
              <a:ext uri="{FF2B5EF4-FFF2-40B4-BE49-F238E27FC236}">
                <a16:creationId xmlns:a16="http://schemas.microsoft.com/office/drawing/2014/main" id="{1B8DF324-054F-F09F-5B26-9B109E59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146" y="4791075"/>
            <a:ext cx="2647442" cy="19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663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876</Words>
  <Application>Microsoft Office PowerPoint</Application>
  <PresentationFormat>Širokoúhlá obrazovka</PresentationFormat>
  <Paragraphs>208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Aptos Narrow</vt:lpstr>
      <vt:lpstr>Arial</vt:lpstr>
      <vt:lpstr>Calibri</vt:lpstr>
      <vt:lpstr>Motiv Office</vt:lpstr>
      <vt:lpstr>Vztahy mezi organismy</vt:lpstr>
      <vt:lpstr>Interakce</vt:lpstr>
      <vt:lpstr>Vnitrodruhové vztahy</vt:lpstr>
      <vt:lpstr>Základní rozdělení </vt:lpstr>
      <vt:lpstr>Kompetice (konkurence)</vt:lpstr>
      <vt:lpstr>Kompetice</vt:lpstr>
      <vt:lpstr>Predace, parazitismus</vt:lpstr>
      <vt:lpstr>Predátor</vt:lpstr>
      <vt:lpstr>Parazit</vt:lpstr>
      <vt:lpstr>Sociální parazitismus</vt:lpstr>
      <vt:lpstr>Mutualismus</vt:lpstr>
      <vt:lpstr>Komenzalismus</vt:lpstr>
      <vt:lpstr>Typy komenzalismu</vt:lpstr>
      <vt:lpstr>Amenzalismus</vt:lpstr>
      <vt:lpstr>Prezentace aplikace PowerPoint</vt:lpstr>
      <vt:lpstr>Opylování a rozšiřování semen</vt:lpstr>
      <vt:lpstr>Mutualismus ve vodním prostředí</vt:lpstr>
      <vt:lpstr>Mravenci</vt:lpstr>
      <vt:lpstr>Akácie a mravenci</vt:lpstr>
      <vt:lpstr>Pomoc s trávením</vt:lpstr>
      <vt:lpstr>Péče o tělní pokryvy</vt:lpstr>
      <vt:lpstr>Odvoz zdarma - forezie</vt:lpstr>
      <vt:lpstr>Společný lov</vt:lpstr>
      <vt:lpstr>Zloději živočišné říše - kleptoparazitismus</vt:lpstr>
      <vt:lpstr>Lemuři a mnohonožky</vt:lpstr>
      <vt:lpstr>Delfíni a čtverzubci</vt:lpstr>
      <vt:lpstr>Pozitivní vztahy se všemi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Vztahy</dc:title>
  <dc:creator>Nehybová Kristýna</dc:creator>
  <cp:lastModifiedBy>Nehybová Kristýna</cp:lastModifiedBy>
  <cp:revision>5</cp:revision>
  <dcterms:created xsi:type="dcterms:W3CDTF">2024-02-06T08:06:12Z</dcterms:created>
  <dcterms:modified xsi:type="dcterms:W3CDTF">2024-03-04T08:44:11Z</dcterms:modified>
</cp:coreProperties>
</file>