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7" r:id="rId5"/>
    <p:sldId id="259" r:id="rId6"/>
    <p:sldId id="260" r:id="rId7"/>
    <p:sldId id="261" r:id="rId8"/>
    <p:sldId id="258" r:id="rId9"/>
    <p:sldId id="652" r:id="rId10"/>
    <p:sldId id="653" r:id="rId11"/>
    <p:sldId id="657" r:id="rId12"/>
    <p:sldId id="654" r:id="rId13"/>
    <p:sldId id="655" r:id="rId14"/>
    <p:sldId id="656" r:id="rId15"/>
    <p:sldId id="658" r:id="rId16"/>
    <p:sldId id="663" r:id="rId17"/>
    <p:sldId id="664" r:id="rId18"/>
    <p:sldId id="586" r:id="rId19"/>
    <p:sldId id="587" r:id="rId20"/>
    <p:sldId id="659" r:id="rId21"/>
    <p:sldId id="595" r:id="rId22"/>
    <p:sldId id="597" r:id="rId23"/>
    <p:sldId id="660" r:id="rId24"/>
    <p:sldId id="666" r:id="rId25"/>
    <p:sldId id="668" r:id="rId26"/>
    <p:sldId id="669" r:id="rId27"/>
    <p:sldId id="569" r:id="rId28"/>
    <p:sldId id="368" r:id="rId29"/>
    <p:sldId id="662" r:id="rId30"/>
    <p:sldId id="661" r:id="rId31"/>
    <p:sldId id="665" r:id="rId32"/>
    <p:sldId id="667" r:id="rId33"/>
    <p:sldId id="262" r:id="rId34"/>
    <p:sldId id="263" r:id="rId35"/>
    <p:sldId id="670" r:id="rId36"/>
    <p:sldId id="671" r:id="rId37"/>
    <p:sldId id="278" r:id="rId38"/>
    <p:sldId id="672" r:id="rId39"/>
    <p:sldId id="673" r:id="rId40"/>
    <p:sldId id="264" r:id="rId41"/>
    <p:sldId id="265" r:id="rId42"/>
    <p:sldId id="674" r:id="rId43"/>
    <p:sldId id="266" r:id="rId44"/>
    <p:sldId id="675" r:id="rId45"/>
    <p:sldId id="267" r:id="rId46"/>
    <p:sldId id="676" r:id="rId47"/>
    <p:sldId id="268" r:id="rId48"/>
    <p:sldId id="677" r:id="rId49"/>
    <p:sldId id="269" r:id="rId50"/>
    <p:sldId id="678" r:id="rId51"/>
    <p:sldId id="270" r:id="rId52"/>
    <p:sldId id="679" r:id="rId53"/>
    <p:sldId id="271" r:id="rId54"/>
    <p:sldId id="680" r:id="rId55"/>
    <p:sldId id="272" r:id="rId56"/>
    <p:sldId id="277" r:id="rId57"/>
    <p:sldId id="273" r:id="rId58"/>
    <p:sldId id="681" r:id="rId59"/>
    <p:sldId id="682" r:id="rId60"/>
    <p:sldId id="683" r:id="rId61"/>
    <p:sldId id="690" r:id="rId62"/>
    <p:sldId id="684" r:id="rId63"/>
    <p:sldId id="685" r:id="rId64"/>
    <p:sldId id="274" r:id="rId65"/>
    <p:sldId id="691" r:id="rId66"/>
    <p:sldId id="686" r:id="rId67"/>
    <p:sldId id="687" r:id="rId68"/>
    <p:sldId id="688" r:id="rId69"/>
    <p:sldId id="689" r:id="rId70"/>
    <p:sldId id="275" r:id="rId71"/>
    <p:sldId id="276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64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8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72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C61CAB-7EBE-43E8-8BF2-13E27EB279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79AADC-BB61-4DAB-B6FF-2E5387B2F8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8572EB-634B-491C-838F-EB90940D28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2EFED-7700-442D-96C6-0CC127CDBC2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770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E2FFB1-B558-4E85-BE92-42EED75CFE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CEE151-B0C9-4CF0-A467-184A4A8FD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60D44-BD28-407A-977E-B2DAB941BA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B3D0A-5041-4D97-A238-01C8C95BEC9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5969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35927F-ED6E-4B6D-B620-69DECC67E5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6E2801-F719-47B4-AE66-BFAB9D2D3C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DB7DB-0A96-4B53-BE38-3305AD5E1B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D052F-96B3-4EC2-B5E1-7C7AF0CC83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1443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15FF6A-E39B-4C73-A72D-66E434A572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D8506-D6F9-49EF-AA81-87788A1834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C1580D-FA1B-4940-A4A7-1A72E2882C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19A464-8ACE-438B-960C-6243779FF0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3480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DFE593-BFC5-435A-AB5A-251BC9C87C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6FC2EA-FED4-4FE5-BB43-710F62EC87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E71EF1F-21C5-43EE-B21C-01029D67AA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ECF99-CCBA-4963-A288-C8C570B95A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446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FA43B7-A349-47AA-8AC3-63F7F6D919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D04123-815D-4EDF-888A-32BB09C283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E56379-B59F-4505-AC00-83DA18A1B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AE8E5-F831-4040-B634-934FB7B512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0358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6BA7D7-6E7C-4006-958F-49B60A22F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18E99FA-2A2F-4D38-880A-CBD9640764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982043-3BBA-44E4-A976-1232EFBD0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FDA96-6379-4E66-867A-2B9291E502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4771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E60F-3D4E-41C0-9509-87FB9F990C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D5B6E7-022A-4558-83DE-7BE847EB95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24FE3-EA50-48A5-9CDB-F75FA4C3AC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24A5F-AAE2-4930-8F9D-85CD882E77F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53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220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F039A9-B558-4FBD-BEBC-08A02EA19F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4245E8-1C38-48F9-ADDA-580AE86413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1D8D3-6D19-4447-BC52-C4B2D765D9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2F9F9-CA8F-46B6-81CF-E5DD126E2F2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7565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AC27F9-D3B3-4228-B888-4EE8129DAE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1133E0-CBFA-43E9-82E8-3A40ED0BA4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729512-04C8-4565-92ED-D76FA4680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B250B-687C-49BD-B308-932267DBE8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8198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DD5319-59DA-4A7F-9FD7-8F8B853474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EB56C6-7D36-4136-92D7-DF7E0C9B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207341-A0C2-41E8-9562-A64B16EBDB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DD5C2-8DEB-4192-B8DD-781343AB05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988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70A062-4161-4E8A-8D0A-CB813EAF4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B86AFA-7ADF-4D37-A9C1-CD6AE85C4B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75C3F3-610A-4C6B-9833-B5BFF8F7F2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9EE13-C553-4DE5-939C-CADB15F7B6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3797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16F136-3E35-45FE-B241-F35F57963B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AF9652-5233-4E66-B228-BAF3D3888B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881452-88FE-480C-8EA7-24DD5612E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07E2-0CAD-4B75-AB90-4CA38B2FD8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6902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55610D-31FC-4B41-8CCD-3999AEE7A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56A90A-8113-4E09-BE8F-DFA6D8E456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0A228A-A433-4B26-A638-4607958EE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09DF3-65CA-4597-AE2D-D04E0EEEF6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9358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1D56EF-D806-4452-A8F9-67ED3EA5DD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FEE37B-C8B2-4F1C-94BB-D027873CE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882DB-9372-4409-9366-19DD9ACC5E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260D2-7124-42C1-BE24-7E7378B921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3531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5F61AD-9D52-451B-AD94-CEF80D20F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A936464-F4E7-44FE-BC6B-0B2C49CF4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D8CB2BA-E0AB-4E8A-AB7E-29984CA7F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157BC-CC06-496E-98B7-25C52063B5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9942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E31A52-8EEF-4701-B8BE-C1A2808519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CFA5173-AFEF-47FB-B8B6-573F1E81C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49A29B-33CC-4886-B92F-0282A27083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ADF8B-577A-422F-AAF2-7986F5321D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1444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BC9F9D-F161-4B97-85F1-DA948B56E1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361B11-A734-4A0C-833A-690C8E2B68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96D4E3-C06C-4C79-8D4C-C7DF9F8589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87190-9402-4763-B122-D621650781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455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733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17481D-C6E2-42E7-AA73-08899BFC9F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307DF6-F971-4295-A244-2F64BF2C9D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28B89-094A-4DBD-8F48-80D396433D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1E078-E39D-4EC4-8E40-493AA99001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3645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DED8A8-F8B3-4967-81C5-4E2C8D5E6A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336A78-493C-4C5B-924E-8C3EC4A3B7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001064-2F66-4544-A271-C99A0DF15F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C0A24-6C39-476C-A208-BDC8C32E201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5076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D4ADAF-9AAA-47CA-AF46-5FF16F23F1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8812C0-303D-4605-9610-91281BF84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8746A9-816F-4EB1-96A2-5847C7207E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E96CB-2F9A-43B9-B233-ECC62FABA4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289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53D655-92C9-49A5-9E55-A7CD1D8913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4A9C7F-E208-459D-832B-86FAD3A81C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37ADC9-A39B-4F71-855F-020EE68FB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D6EDA-F3D8-4E3F-950C-AD30259E08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841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02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55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91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14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43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76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3930F-4697-4A28-84BD-65B4588B3CF2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B4DC9-1BDA-4CF2-9776-5449B7F43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94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10129_v">
            <a:extLst>
              <a:ext uri="{FF2B5EF4-FFF2-40B4-BE49-F238E27FC236}">
                <a16:creationId xmlns:a16="http://schemas.microsoft.com/office/drawing/2014/main" id="{4466D3B1-4EA4-4E0B-B655-FB81484EFE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5"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4F88EEEE-2AEB-4FF1-97DC-7C1D148A7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C7355EAB-F33F-4B49-91CD-CBBD52FF07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C5833089-83E1-4BBA-83E2-EE2C59788E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0329596C-6399-40EC-8772-F4CCDBB26F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E6125A5D-6FAA-4FE1-8B05-995ED267F1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D361BCB-DE3A-487B-B285-BD01E1431F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597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BD04B8C-A398-4AE7-9DB6-DA8B2CEA8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70485EC-5B3B-4C3A-9A57-45C82A85CD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178C03B-BAF4-43D2-915F-30C5723DFD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74DF17-0FB8-4F06-AFE7-9CF5A5E751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B19374-6E5A-4CD0-A11A-E84CF593D6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BFDF680-3AB8-4B23-BF2E-361024FF6A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401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ebp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ebp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ECDE4-CB6F-4B33-8B93-15C5356A51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Trvalky pro speciální účely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89CBAC-FE93-4C64-BE3A-E72E13902E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828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4CC49-075A-4E50-BBDD-72DBEC7E3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chemeClr val="bg1"/>
                </a:solidFill>
              </a:rPr>
              <a:t>Melissa </a:t>
            </a:r>
            <a:r>
              <a:rPr lang="cs-CZ" i="1" dirty="0" err="1">
                <a:solidFill>
                  <a:schemeClr val="bg1"/>
                </a:solidFill>
              </a:rPr>
              <a:t>officinalis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Lamiaceae</a:t>
            </a:r>
            <a:endParaRPr lang="cs-CZ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4380EE-6CEB-4A9D-91EE-75BE52033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6471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EE05E4-776D-43D4-A0C5-BBE095D49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6785"/>
          </a:xfrm>
        </p:spPr>
        <p:txBody>
          <a:bodyPr/>
          <a:lstStyle/>
          <a:p>
            <a:r>
              <a:rPr lang="cs-CZ" i="1" dirty="0"/>
              <a:t>Melissa </a:t>
            </a:r>
            <a:r>
              <a:rPr lang="cs-CZ" i="1" dirty="0" err="1"/>
              <a:t>officinalis</a:t>
            </a:r>
            <a:r>
              <a:rPr lang="cs-CZ" i="1" dirty="0"/>
              <a:t> </a:t>
            </a:r>
            <a:r>
              <a:rPr lang="cs-CZ" dirty="0"/>
              <a:t>meduňka lékařská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60A2AF-C32D-4E9E-BAE0-86DAF3944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6786"/>
            <a:ext cx="9144000" cy="4829378"/>
          </a:xfrm>
        </p:spPr>
        <p:txBody>
          <a:bodyPr/>
          <a:lstStyle/>
          <a:p>
            <a:r>
              <a:rPr lang="cs-CZ" dirty="0"/>
              <a:t>Původ: Středomoří</a:t>
            </a:r>
          </a:p>
          <a:p>
            <a:r>
              <a:rPr lang="cs-CZ" dirty="0"/>
              <a:t>Výška: 30 – 70 cm</a:t>
            </a:r>
          </a:p>
          <a:p>
            <a:r>
              <a:rPr lang="cs-CZ" dirty="0"/>
              <a:t>Květ: 6.-8. Barevnost: bílá</a:t>
            </a:r>
          </a:p>
          <a:p>
            <a:r>
              <a:rPr lang="cs-CZ" dirty="0"/>
              <a:t>Slunce-polostín, teplá poloha, humózní, písčitohlinitá půda, dobře zásobená vláhou.</a:t>
            </a:r>
          </a:p>
          <a:p>
            <a:r>
              <a:rPr lang="cs-CZ" dirty="0"/>
              <a:t>Sběr před kvetením, střih těsně nad zemí</a:t>
            </a:r>
          </a:p>
          <a:p>
            <a:r>
              <a:rPr lang="cs-CZ" dirty="0"/>
              <a:t>Množení: dělení trsů, semena</a:t>
            </a:r>
          </a:p>
          <a:p>
            <a:r>
              <a:rPr lang="cs-CZ" dirty="0"/>
              <a:t>Využití ve smíšených trvalkových záhonech, bylinkových zahrádkách, v nádobách 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171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7FB8C4-A210-4A15-B030-94DA44E9D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Léčivé účinky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070DFF-84E9-4369-9F7B-B37E11564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Čerstvá, k dochucení jídel a nápojů, dezertů, limonád</a:t>
            </a:r>
          </a:p>
          <a:p>
            <a:r>
              <a:rPr lang="cs-CZ" dirty="0"/>
              <a:t>Pročišťuje organismus od škodlivin</a:t>
            </a:r>
          </a:p>
          <a:p>
            <a:r>
              <a:rPr lang="cs-CZ" dirty="0"/>
              <a:t>Pomáhá hojit kožní poranění</a:t>
            </a:r>
          </a:p>
          <a:p>
            <a:r>
              <a:rPr lang="cs-CZ" dirty="0"/>
              <a:t>Tlumí migrénu</a:t>
            </a:r>
          </a:p>
          <a:p>
            <a:r>
              <a:rPr lang="cs-CZ" dirty="0"/>
              <a:t>Pomáhá při bolestech břicha, při nadýmání, při infekčních chorobách</a:t>
            </a:r>
          </a:p>
          <a:p>
            <a:r>
              <a:rPr lang="cs-CZ" dirty="0"/>
              <a:t>Účinná při bolestivé menstruaci i v klimakteriu</a:t>
            </a:r>
          </a:p>
        </p:txBody>
      </p:sp>
    </p:spTree>
    <p:extLst>
      <p:ext uri="{BB962C8B-B14F-4D97-AF65-F5344CB8AC3E}">
        <p14:creationId xmlns:p14="http://schemas.microsoft.com/office/powerpoint/2010/main" val="27388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67269E-E3AC-47F1-B163-BC651D0B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Mentha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piperita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Lamiaceae</a:t>
            </a:r>
            <a:endParaRPr lang="cs-CZ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B03FFC-7039-4EBD-9042-73AE4D00B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544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AE74F2-5C1D-4DF3-B5A9-8DFA20A3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4791"/>
          </a:xfrm>
        </p:spPr>
        <p:txBody>
          <a:bodyPr/>
          <a:lstStyle/>
          <a:p>
            <a:r>
              <a:rPr lang="cs-CZ" i="1" dirty="0" err="1"/>
              <a:t>Mentha</a:t>
            </a:r>
            <a:r>
              <a:rPr lang="cs-CZ" i="1" dirty="0"/>
              <a:t> </a:t>
            </a:r>
            <a:r>
              <a:rPr lang="cs-CZ" i="1" dirty="0" err="1"/>
              <a:t>piperita</a:t>
            </a:r>
            <a:r>
              <a:rPr lang="cs-CZ" i="1" dirty="0"/>
              <a:t> </a:t>
            </a:r>
            <a:r>
              <a:rPr lang="cs-CZ" dirty="0"/>
              <a:t>máta peprná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9A4C36-281D-4B64-9B1D-1E6AFC10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4791"/>
            <a:ext cx="9144000" cy="6273209"/>
          </a:xfrm>
        </p:spPr>
        <p:txBody>
          <a:bodyPr/>
          <a:lstStyle/>
          <a:p>
            <a:r>
              <a:rPr lang="cs-CZ" dirty="0" err="1"/>
              <a:t>Původ:přírodní</a:t>
            </a:r>
            <a:r>
              <a:rPr lang="cs-CZ" dirty="0"/>
              <a:t> hybrid </a:t>
            </a:r>
            <a:r>
              <a:rPr lang="cs-CZ" i="1" dirty="0" err="1"/>
              <a:t>Mentha</a:t>
            </a:r>
            <a:r>
              <a:rPr lang="cs-CZ" i="1" dirty="0"/>
              <a:t> </a:t>
            </a:r>
            <a:r>
              <a:rPr lang="cs-CZ" i="1" dirty="0" err="1"/>
              <a:t>aquatica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/>
              <a:t>M.</a:t>
            </a:r>
            <a:r>
              <a:rPr lang="cs-CZ" dirty="0"/>
              <a:t> </a:t>
            </a:r>
            <a:r>
              <a:rPr lang="cs-CZ" i="1" dirty="0" err="1"/>
              <a:t>spicata</a:t>
            </a:r>
            <a:r>
              <a:rPr lang="cs-CZ" dirty="0"/>
              <a:t> ze Z Evropy</a:t>
            </a:r>
          </a:p>
          <a:p>
            <a:r>
              <a:rPr lang="cs-CZ" dirty="0"/>
              <a:t>Výška:40 – 80 cm</a:t>
            </a:r>
          </a:p>
          <a:p>
            <a:r>
              <a:rPr lang="cs-CZ" dirty="0"/>
              <a:t>Květ: 7.-8. Barevnost: růžovofialová</a:t>
            </a:r>
          </a:p>
          <a:p>
            <a:r>
              <a:rPr lang="cs-CZ" dirty="0"/>
              <a:t>Slunce – polostín, humózní, vlhká, dobře propustná půda, za sucha pravidelná zálivka, lze i v nádobě s pravidelným hnojením</a:t>
            </a:r>
          </a:p>
          <a:p>
            <a:r>
              <a:rPr lang="cs-CZ" dirty="0"/>
              <a:t>Sklizeň 2x ročně v poledne, po zimě ostříhat suché výhony</a:t>
            </a:r>
          </a:p>
          <a:p>
            <a:r>
              <a:rPr lang="cs-CZ" dirty="0"/>
              <a:t>Množení: dělení trsů, oddenky, řízky na jaře</a:t>
            </a:r>
          </a:p>
          <a:p>
            <a:r>
              <a:rPr lang="cs-CZ" dirty="0"/>
              <a:t>Trvalkové a bylinkové záhony, nádoby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5472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321CD8-2DF4-4A84-8DC6-5EA9C0E3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9488"/>
            <a:ext cx="8229600" cy="786809"/>
          </a:xfrm>
        </p:spPr>
        <p:txBody>
          <a:bodyPr/>
          <a:lstStyle/>
          <a:p>
            <a:r>
              <a:rPr lang="cs-CZ" dirty="0"/>
              <a:t>Léčivé účinky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A1DD02-800A-4E9C-84D5-2D127124A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9730"/>
            <a:ext cx="9144000" cy="6358270"/>
          </a:xfrm>
        </p:spPr>
        <p:txBody>
          <a:bodyPr/>
          <a:lstStyle/>
          <a:p>
            <a:r>
              <a:rPr lang="cs-CZ" dirty="0"/>
              <a:t>Listy a nať k přípravě čajů a míchaných nápojů (</a:t>
            </a:r>
            <a:r>
              <a:rPr lang="cs-CZ" dirty="0" err="1"/>
              <a:t>Mojito</a:t>
            </a:r>
            <a:r>
              <a:rPr lang="cs-CZ" dirty="0"/>
              <a:t>), do omáček a </a:t>
            </a:r>
            <a:r>
              <a:rPr lang="cs-CZ" dirty="0" err="1"/>
              <a:t>dipů</a:t>
            </a:r>
            <a:endParaRPr lang="cs-CZ" dirty="0"/>
          </a:p>
          <a:p>
            <a:r>
              <a:rPr lang="cs-CZ" dirty="0"/>
              <a:t>Mentol chladí a znecitlivuje – mírní podráždění kůže a svědění</a:t>
            </a:r>
          </a:p>
          <a:p>
            <a:r>
              <a:rPr lang="cs-CZ" dirty="0"/>
              <a:t>Odvar proti bolestem zubů, proti zaníceným dásním</a:t>
            </a:r>
          </a:p>
          <a:p>
            <a:r>
              <a:rPr lang="cs-CZ" dirty="0"/>
              <a:t>Tiší bolesti při podrážděném žlučníku i žlučových kamenech, celkově zlepšuje vylučování žluči. Působí proti nechutenství</a:t>
            </a:r>
          </a:p>
          <a:p>
            <a:r>
              <a:rPr lang="cs-CZ" dirty="0"/>
              <a:t>Odstraňuje nadýmání a snižuje napětí hladkého svalstva</a:t>
            </a:r>
          </a:p>
          <a:p>
            <a:r>
              <a:rPr lang="cs-CZ" dirty="0"/>
              <a:t>Pomáhá při nespavosti a proti stresu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4919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2E0806-EF66-42E0-AF07-01D71FBF1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Origanum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vulgare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Lamiaceae</a:t>
            </a:r>
            <a:endParaRPr lang="cs-CZ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3107" name="Zástupný symbol pro obsah 2">
            <a:extLst>
              <a:ext uri="{FF2B5EF4-FFF2-40B4-BE49-F238E27FC236}">
                <a16:creationId xmlns:a16="http://schemas.microsoft.com/office/drawing/2014/main" id="{017BB4DC-AD87-4C91-BD90-1989D5C3E8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Nadpis 1">
            <a:extLst>
              <a:ext uri="{FF2B5EF4-FFF2-40B4-BE49-F238E27FC236}">
                <a16:creationId xmlns:a16="http://schemas.microsoft.com/office/drawing/2014/main" id="{6A63D4BE-7819-4717-9A6C-8BA9DE59D0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8316"/>
          </a:xfrm>
        </p:spPr>
        <p:txBody>
          <a:bodyPr/>
          <a:lstStyle/>
          <a:p>
            <a:r>
              <a:rPr lang="cs-CZ" altLang="cs-CZ" i="1" dirty="0" err="1"/>
              <a:t>Origanum</a:t>
            </a:r>
            <a:r>
              <a:rPr lang="cs-CZ" altLang="cs-CZ" i="1" dirty="0"/>
              <a:t> </a:t>
            </a:r>
            <a:r>
              <a:rPr lang="cs-CZ" altLang="cs-CZ" i="1" dirty="0" err="1"/>
              <a:t>vulgare</a:t>
            </a:r>
            <a:r>
              <a:rPr lang="cs-CZ" altLang="cs-CZ" i="1" dirty="0"/>
              <a:t> </a:t>
            </a:r>
            <a:r>
              <a:rPr lang="cs-CZ" altLang="cs-CZ" dirty="0"/>
              <a:t>dobromysl obecná</a:t>
            </a:r>
          </a:p>
        </p:txBody>
      </p:sp>
      <p:sp>
        <p:nvSpPr>
          <p:cNvPr id="304131" name="Zástupný symbol pro obsah 2">
            <a:extLst>
              <a:ext uri="{FF2B5EF4-FFF2-40B4-BE49-F238E27FC236}">
                <a16:creationId xmlns:a16="http://schemas.microsoft.com/office/drawing/2014/main" id="{D2FBD410-F7AF-4C13-8ACF-6F586FA561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33378"/>
            <a:ext cx="9144000" cy="4892786"/>
          </a:xfrm>
        </p:spPr>
        <p:txBody>
          <a:bodyPr/>
          <a:lstStyle/>
          <a:p>
            <a:r>
              <a:rPr lang="cs-CZ" altLang="cs-CZ" dirty="0"/>
              <a:t>Původ: Evropa, S Afrika, Asie</a:t>
            </a:r>
          </a:p>
          <a:p>
            <a:r>
              <a:rPr lang="cs-CZ" altLang="cs-CZ" dirty="0"/>
              <a:t>Výška: 30 – 50 cm</a:t>
            </a:r>
          </a:p>
          <a:p>
            <a:r>
              <a:rPr lang="cs-CZ" altLang="cs-CZ" dirty="0"/>
              <a:t>Květ: 5.- 9. Barevnost: růžovofialová, růžová, bílá, i zlatolisté kultivary, kompaktní a </a:t>
            </a:r>
            <a:r>
              <a:rPr lang="cs-CZ" altLang="cs-CZ" dirty="0" err="1"/>
              <a:t>půdopokryvné</a:t>
            </a:r>
            <a:endParaRPr lang="cs-CZ" altLang="cs-CZ" dirty="0"/>
          </a:p>
          <a:p>
            <a:r>
              <a:rPr lang="cs-CZ" altLang="cs-CZ" dirty="0"/>
              <a:t>Slunce, propustná půda s Ca, dobře odolná suchu, </a:t>
            </a:r>
            <a:r>
              <a:rPr lang="cs-CZ" altLang="cs-CZ" dirty="0" err="1"/>
              <a:t>nektarodárná</a:t>
            </a:r>
            <a:endParaRPr lang="cs-CZ" altLang="cs-CZ" dirty="0"/>
          </a:p>
          <a:p>
            <a:r>
              <a:rPr lang="cs-CZ" altLang="cs-CZ" dirty="0"/>
              <a:t>Množení: semena, kultivary dělení trsů a řízky</a:t>
            </a:r>
          </a:p>
          <a:p>
            <a:r>
              <a:rPr lang="cs-CZ" altLang="cs-CZ" dirty="0"/>
              <a:t>Aromatická léčivka a koření (oregano)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AD1E0-16B3-4A04-AD26-188F56E2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6056"/>
          </a:xfrm>
        </p:spPr>
        <p:txBody>
          <a:bodyPr/>
          <a:lstStyle/>
          <a:p>
            <a:r>
              <a:rPr lang="cs-CZ" dirty="0"/>
              <a:t>Léčivé účinky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9F032E-4016-4C23-8332-925776B2B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1116"/>
            <a:ext cx="9144000" cy="6166884"/>
          </a:xfrm>
        </p:spPr>
        <p:txBody>
          <a:bodyPr/>
          <a:lstStyle/>
          <a:p>
            <a:r>
              <a:rPr lang="cs-CZ" dirty="0"/>
              <a:t>Aseptické a protizánětlivé působení</a:t>
            </a:r>
          </a:p>
          <a:p>
            <a:r>
              <a:rPr lang="cs-CZ" dirty="0"/>
              <a:t>Usnadňuje odkašlávání a zvyšuje vyměšování žluči</a:t>
            </a:r>
          </a:p>
          <a:p>
            <a:r>
              <a:rPr lang="cs-CZ" dirty="0"/>
              <a:t>Uvolňuje křečovité stažení hladkého svalstva</a:t>
            </a:r>
          </a:p>
          <a:p>
            <a:r>
              <a:rPr lang="pt-BR" dirty="0"/>
              <a:t>Používá se i na obklady a osvěžující koupele</a:t>
            </a:r>
            <a:endParaRPr lang="cs-CZ" dirty="0"/>
          </a:p>
          <a:p>
            <a:r>
              <a:rPr lang="cs-CZ" dirty="0"/>
              <a:t>Vhodná na posílení nervů</a:t>
            </a:r>
          </a:p>
          <a:p>
            <a:r>
              <a:rPr lang="cs-CZ" dirty="0"/>
              <a:t>Při dlouhodobějším používání zlepšuje náladu a působí antidepresivně</a:t>
            </a:r>
          </a:p>
          <a:p>
            <a:r>
              <a:rPr lang="cs-CZ" dirty="0" err="1"/>
              <a:t>Nektarodárná</a:t>
            </a:r>
            <a:endParaRPr lang="cs-CZ" dirty="0"/>
          </a:p>
          <a:p>
            <a:r>
              <a:rPr lang="cs-CZ" dirty="0"/>
              <a:t>Nať používána dříve k barvení ovčí vlny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0320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Nadpis 1">
            <a:extLst>
              <a:ext uri="{FF2B5EF4-FFF2-40B4-BE49-F238E27FC236}">
                <a16:creationId xmlns:a16="http://schemas.microsoft.com/office/drawing/2014/main" id="{3DA19839-5C0B-44A8-B9AA-04BF491B00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Salvia</a:t>
            </a:r>
            <a:r>
              <a:rPr lang="cs-CZ" alt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officinalis</a:t>
            </a:r>
            <a:r>
              <a:rPr lang="cs-CZ" alt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Lamiaceae</a:t>
            </a:r>
            <a:endParaRPr lang="cs-CZ" altLang="cs-CZ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5571" name="Zástupný symbol pro obsah 2">
            <a:extLst>
              <a:ext uri="{FF2B5EF4-FFF2-40B4-BE49-F238E27FC236}">
                <a16:creationId xmlns:a16="http://schemas.microsoft.com/office/drawing/2014/main" id="{01C6892B-DF96-4910-82FF-B6A798A7EE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C5D1A-8F69-4249-A3EC-5F4BA04DF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Aromatické, léčivé a kořeninové trvalky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453D0C-B7EA-4938-A9CE-DB46D9880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Aromatické rostliny – ty s obsahem vonných silic</a:t>
            </a:r>
          </a:p>
          <a:p>
            <a:r>
              <a:rPr lang="cs-CZ" dirty="0"/>
              <a:t>Používané k přípravě jídel jako koření, jako čaje, ale i do koupele, do parfémů apod.</a:t>
            </a:r>
          </a:p>
          <a:p>
            <a:r>
              <a:rPr lang="cs-CZ" dirty="0"/>
              <a:t>Nároky na stanoviště: teplé a slunné</a:t>
            </a:r>
          </a:p>
          <a:p>
            <a:r>
              <a:rPr lang="cs-CZ" dirty="0"/>
              <a:t>Specifika pěstování: omezené hnojení v době sklizně</a:t>
            </a:r>
          </a:p>
          <a:p>
            <a:r>
              <a:rPr lang="cs-CZ" dirty="0"/>
              <a:t>Sklizeň v poledních hodinách (nejvyšší obsah účinných látek)</a:t>
            </a:r>
          </a:p>
        </p:txBody>
      </p:sp>
    </p:spTree>
    <p:extLst>
      <p:ext uri="{BB962C8B-B14F-4D97-AF65-F5344CB8AC3E}">
        <p14:creationId xmlns:p14="http://schemas.microsoft.com/office/powerpoint/2010/main" val="144544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Nadpis 1">
            <a:extLst>
              <a:ext uri="{FF2B5EF4-FFF2-40B4-BE49-F238E27FC236}">
                <a16:creationId xmlns:a16="http://schemas.microsoft.com/office/drawing/2014/main" id="{950F95A5-8F20-4650-B49D-6D75B67176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/>
          <a:lstStyle/>
          <a:p>
            <a:r>
              <a:rPr lang="cs-CZ" altLang="cs-CZ" i="1" dirty="0" err="1"/>
              <a:t>Salvia</a:t>
            </a:r>
            <a:r>
              <a:rPr lang="cs-CZ" altLang="cs-CZ" i="1" dirty="0"/>
              <a:t> </a:t>
            </a:r>
            <a:r>
              <a:rPr lang="cs-CZ" altLang="cs-CZ" i="1" dirty="0" err="1"/>
              <a:t>officinalis</a:t>
            </a:r>
            <a:r>
              <a:rPr lang="cs-CZ" altLang="cs-CZ" i="1" dirty="0"/>
              <a:t> </a:t>
            </a:r>
            <a:r>
              <a:rPr lang="cs-CZ" altLang="cs-CZ" dirty="0"/>
              <a:t>šalvěj lékařská</a:t>
            </a:r>
          </a:p>
        </p:txBody>
      </p:sp>
      <p:sp>
        <p:nvSpPr>
          <p:cNvPr id="367619" name="Zástupný symbol pro obsah 2">
            <a:extLst>
              <a:ext uri="{FF2B5EF4-FFF2-40B4-BE49-F238E27FC236}">
                <a16:creationId xmlns:a16="http://schemas.microsoft.com/office/drawing/2014/main" id="{9097ACFD-9741-49BC-9B47-BC790197A1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731838"/>
            <a:ext cx="9144000" cy="5394326"/>
          </a:xfrm>
        </p:spPr>
        <p:txBody>
          <a:bodyPr/>
          <a:lstStyle/>
          <a:p>
            <a:r>
              <a:rPr lang="cs-CZ" altLang="cs-CZ" dirty="0"/>
              <a:t>Původ: Středomoří</a:t>
            </a:r>
          </a:p>
          <a:p>
            <a:r>
              <a:rPr lang="cs-CZ" altLang="cs-CZ" dirty="0"/>
              <a:t>Výška: 20 – 60 cm</a:t>
            </a:r>
          </a:p>
          <a:p>
            <a:r>
              <a:rPr lang="cs-CZ" altLang="cs-CZ" dirty="0"/>
              <a:t>Květ: 6.- 8. Barevnost: modrofialová, bílá, růžová, odrůdy s fialovými, žlutozelenými a 3barevnými listy (bílá, růžová, zelená)</a:t>
            </a:r>
          </a:p>
          <a:p>
            <a:r>
              <a:rPr lang="cs-CZ" altLang="cs-CZ" dirty="0"/>
              <a:t>Slunce, teplo, chráněná </a:t>
            </a:r>
            <a:r>
              <a:rPr lang="cs-CZ" altLang="cs-CZ" dirty="0" err="1"/>
              <a:t>poloha,propustná</a:t>
            </a:r>
            <a:r>
              <a:rPr lang="cs-CZ" altLang="cs-CZ" dirty="0"/>
              <a:t> půda s dobrou </a:t>
            </a:r>
            <a:r>
              <a:rPr lang="cs-CZ" altLang="cs-CZ" dirty="0" err="1"/>
              <a:t>drenáží,pro</a:t>
            </a:r>
            <a:r>
              <a:rPr lang="cs-CZ" altLang="cs-CZ" dirty="0"/>
              <a:t> dobrý tvar nutný každoroční střih na 10-15 cm v 8., přivítá kryt na zimu z listí a chvojí</a:t>
            </a:r>
          </a:p>
          <a:p>
            <a:r>
              <a:rPr lang="cs-CZ" altLang="cs-CZ" dirty="0"/>
              <a:t>Množení: semeno zjara, kultivary řízky v 7.- 8.</a:t>
            </a:r>
          </a:p>
          <a:p>
            <a:r>
              <a:rPr lang="cs-CZ" altLang="cs-CZ" dirty="0"/>
              <a:t>Silně aromatická, sklízí se listy i kvetoucí nať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855D13-0EE0-4157-AB31-F7677F629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8586"/>
          </a:xfrm>
        </p:spPr>
        <p:txBody>
          <a:bodyPr/>
          <a:lstStyle/>
          <a:p>
            <a:r>
              <a:rPr lang="cs-CZ" dirty="0"/>
              <a:t>Léčivé účinky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E0E8F7-8F57-4E65-A4DA-FDAA06602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3648"/>
            <a:ext cx="9144000" cy="6124352"/>
          </a:xfrm>
        </p:spPr>
        <p:txBody>
          <a:bodyPr/>
          <a:lstStyle/>
          <a:p>
            <a:r>
              <a:rPr lang="cs-CZ" dirty="0" err="1"/>
              <a:t>Protivirotické</a:t>
            </a:r>
            <a:r>
              <a:rPr lang="cs-CZ" dirty="0"/>
              <a:t>, antibakteriální a protizánětlivé</a:t>
            </a:r>
          </a:p>
          <a:p>
            <a:r>
              <a:rPr lang="cs-CZ" dirty="0"/>
              <a:t>Nahořklá chuť sušených nebo čerstvých listů doladí jídla z hovězího masa, zvěřiny a ryb, součást grilovacích koření</a:t>
            </a:r>
          </a:p>
          <a:p>
            <a:r>
              <a:rPr lang="cs-CZ" dirty="0"/>
              <a:t>Uleví při kašli, zlepší </a:t>
            </a:r>
            <a:r>
              <a:rPr lang="cs-CZ" dirty="0" err="1"/>
              <a:t>trávení,zmírní</a:t>
            </a:r>
            <a:r>
              <a:rPr lang="cs-CZ" dirty="0"/>
              <a:t> nadýmání</a:t>
            </a:r>
          </a:p>
          <a:p>
            <a:r>
              <a:rPr lang="cs-CZ" dirty="0"/>
              <a:t>Osvědčená se při zánětech ústní </a:t>
            </a:r>
            <a:r>
              <a:rPr lang="cs-CZ" dirty="0" err="1"/>
              <a:t>dutiny,kloktání</a:t>
            </a:r>
            <a:r>
              <a:rPr lang="cs-CZ" dirty="0"/>
              <a:t> pomůže při angíně</a:t>
            </a:r>
          </a:p>
          <a:p>
            <a:r>
              <a:rPr lang="cs-CZ" dirty="0"/>
              <a:t>Rozdrcený list dezinfikuje a uklidní postižené místo po štípnutí hmyzem</a:t>
            </a:r>
          </a:p>
          <a:p>
            <a:r>
              <a:rPr lang="cs-CZ" dirty="0"/>
              <a:t>Zmírní nadměrné pocení </a:t>
            </a:r>
          </a:p>
          <a:p>
            <a:r>
              <a:rPr lang="cs-CZ" dirty="0"/>
              <a:t>Vhodná dávka: </a:t>
            </a:r>
            <a:r>
              <a:rPr lang="cs-CZ" dirty="0" err="1"/>
              <a:t>max</a:t>
            </a:r>
            <a:r>
              <a:rPr lang="cs-CZ" dirty="0"/>
              <a:t> 3-6 šálků čaje/den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5091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570B7C-218F-467B-853A-ECBF93D6C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Satureya</a:t>
            </a:r>
            <a:r>
              <a:rPr lang="cs-CZ" i="1" dirty="0"/>
              <a:t> </a:t>
            </a:r>
            <a:r>
              <a:rPr lang="cs-CZ" i="1" dirty="0" err="1"/>
              <a:t>montana</a:t>
            </a:r>
            <a:r>
              <a:rPr lang="cs-CZ" i="1" dirty="0"/>
              <a:t> </a:t>
            </a:r>
            <a:r>
              <a:rPr lang="cs-CZ" i="1" dirty="0" err="1"/>
              <a:t>Lamiaceae</a:t>
            </a:r>
            <a:endParaRPr lang="cs-CZ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9686A8-39BC-4D76-B657-E32A691AE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979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C10C5-C025-4404-9DE2-D5546DD2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212112"/>
          </a:xfrm>
        </p:spPr>
        <p:txBody>
          <a:bodyPr/>
          <a:lstStyle/>
          <a:p>
            <a:r>
              <a:rPr lang="cs-CZ" i="1" dirty="0" err="1"/>
              <a:t>Satureya</a:t>
            </a:r>
            <a:r>
              <a:rPr lang="cs-CZ" i="1" dirty="0"/>
              <a:t> </a:t>
            </a:r>
            <a:r>
              <a:rPr lang="cs-CZ" i="1" dirty="0" err="1"/>
              <a:t>montana</a:t>
            </a:r>
            <a:r>
              <a:rPr lang="cs-CZ" i="1" dirty="0"/>
              <a:t> </a:t>
            </a:r>
            <a:r>
              <a:rPr lang="cs-CZ" dirty="0"/>
              <a:t>saturejka horská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EAE46D-473B-4A5C-AD26-D05153653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2114"/>
            <a:ext cx="9144000" cy="5645886"/>
          </a:xfrm>
        </p:spPr>
        <p:txBody>
          <a:bodyPr/>
          <a:lstStyle/>
          <a:p>
            <a:r>
              <a:rPr lang="cs-CZ" dirty="0"/>
              <a:t>Původ: Středomoří</a:t>
            </a:r>
          </a:p>
          <a:p>
            <a:r>
              <a:rPr lang="cs-CZ" dirty="0"/>
              <a:t>Výška: 20 – 40 cm</a:t>
            </a:r>
          </a:p>
          <a:p>
            <a:r>
              <a:rPr lang="cs-CZ" dirty="0"/>
              <a:t>Květ: 6.- 8. Barevnost: bílá, světle růžová</a:t>
            </a:r>
          </a:p>
          <a:p>
            <a:r>
              <a:rPr lang="cs-CZ" dirty="0"/>
              <a:t>Slunce, propustná, hlinitopísčitá půda s Ca, sušší až mírně vlhká, nesnáší přemokření</a:t>
            </a:r>
          </a:p>
          <a:p>
            <a:r>
              <a:rPr lang="cs-CZ" dirty="0"/>
              <a:t>Pro dobrý vzhled na jaře nutný </a:t>
            </a:r>
            <a:r>
              <a:rPr lang="cs-CZ" dirty="0" err="1"/>
              <a:t>střih,pro</a:t>
            </a:r>
            <a:r>
              <a:rPr lang="cs-CZ" dirty="0"/>
              <a:t> kořeninové účely nenechat vykvést</a:t>
            </a:r>
          </a:p>
          <a:p>
            <a:r>
              <a:rPr lang="cs-CZ" dirty="0"/>
              <a:t>Množení: dělení trsů</a:t>
            </a:r>
          </a:p>
          <a:p>
            <a:r>
              <a:rPr lang="cs-CZ" dirty="0"/>
              <a:t>Trvalkové a bylinkové záhony, skalky, nádoby, koření, léčivka, medonosná</a:t>
            </a:r>
          </a:p>
        </p:txBody>
      </p:sp>
    </p:spTree>
    <p:extLst>
      <p:ext uri="{BB962C8B-B14F-4D97-AF65-F5344CB8AC3E}">
        <p14:creationId xmlns:p14="http://schemas.microsoft.com/office/powerpoint/2010/main" val="2991977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37ACF-F43D-4231-818D-00D3447E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8586"/>
          </a:xfrm>
        </p:spPr>
        <p:txBody>
          <a:bodyPr/>
          <a:lstStyle/>
          <a:p>
            <a:r>
              <a:rPr lang="cs-CZ" dirty="0"/>
              <a:t>Léčivé účinky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245184-18A6-4B96-9009-FBA3CC637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48586"/>
            <a:ext cx="8229600" cy="6209414"/>
          </a:xfrm>
        </p:spPr>
        <p:txBody>
          <a:bodyPr/>
          <a:lstStyle/>
          <a:p>
            <a:r>
              <a:rPr lang="cs-CZ" dirty="0"/>
              <a:t>Podporuje dobré trávení, zabraňuje tvorbě plynů v zažívacím traktu, působí proti střevním parazitům. </a:t>
            </a:r>
          </a:p>
          <a:p>
            <a:r>
              <a:rPr lang="cs-CZ" dirty="0"/>
              <a:t>Oblíbené koření zejm. do těžkých pokrmů z fazolí, tučného masa, vajec,</a:t>
            </a:r>
          </a:p>
          <a:p>
            <a:r>
              <a:rPr lang="cs-CZ" dirty="0"/>
              <a:t>Marinování a přípravě čaje</a:t>
            </a:r>
          </a:p>
          <a:p>
            <a:r>
              <a:rPr lang="cs-CZ" dirty="0"/>
              <a:t>Snižuje krevní tlak</a:t>
            </a:r>
          </a:p>
          <a:p>
            <a:r>
              <a:rPr lang="cs-CZ" dirty="0"/>
              <a:t>Působí jako mírné sedativum</a:t>
            </a:r>
          </a:p>
          <a:p>
            <a:r>
              <a:rPr lang="cs-CZ" dirty="0"/>
              <a:t>Má protizánětlivé účinky</a:t>
            </a:r>
          </a:p>
          <a:p>
            <a:r>
              <a:rPr lang="cs-CZ" dirty="0"/>
              <a:t>Koření do balkánské kuchyně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402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>
            <a:extLst>
              <a:ext uri="{FF2B5EF4-FFF2-40B4-BE49-F238E27FC236}">
                <a16:creationId xmlns:a16="http://schemas.microsoft.com/office/drawing/2014/main" id="{0E46E623-B069-4B36-B84F-4E249BB8D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i="1">
                <a:solidFill>
                  <a:schemeClr val="bg1"/>
                </a:solidFill>
              </a:rPr>
              <a:t>Thymus serpyllum Lamiaceae</a:t>
            </a:r>
          </a:p>
        </p:txBody>
      </p:sp>
      <p:sp>
        <p:nvSpPr>
          <p:cNvPr id="400387" name="Rectangle 3">
            <a:extLst>
              <a:ext uri="{FF2B5EF4-FFF2-40B4-BE49-F238E27FC236}">
                <a16:creationId xmlns:a16="http://schemas.microsoft.com/office/drawing/2014/main" id="{3BD4DE06-271D-4DCC-8954-E641027DD8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Nadpis 1">
            <a:extLst>
              <a:ext uri="{FF2B5EF4-FFF2-40B4-BE49-F238E27FC236}">
                <a16:creationId xmlns:a16="http://schemas.microsoft.com/office/drawing/2014/main" id="{94DD299B-2940-42DC-9474-8D873937B0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7172"/>
          </a:xfrm>
        </p:spPr>
        <p:txBody>
          <a:bodyPr/>
          <a:lstStyle/>
          <a:p>
            <a:r>
              <a:rPr lang="cs-CZ" altLang="cs-CZ" i="1" dirty="0" err="1"/>
              <a:t>Thymus</a:t>
            </a:r>
            <a:r>
              <a:rPr lang="cs-CZ" altLang="cs-CZ" i="1" dirty="0"/>
              <a:t> </a:t>
            </a:r>
            <a:r>
              <a:rPr lang="cs-CZ" altLang="cs-CZ" i="1" dirty="0" err="1"/>
              <a:t>serpyllum</a:t>
            </a:r>
            <a:r>
              <a:rPr lang="cs-CZ" altLang="cs-CZ" i="1" dirty="0"/>
              <a:t> </a:t>
            </a:r>
            <a:r>
              <a:rPr lang="cs-CZ" altLang="cs-CZ" dirty="0"/>
              <a:t>mateřídouška úzkolistá</a:t>
            </a:r>
          </a:p>
        </p:txBody>
      </p:sp>
      <p:sp>
        <p:nvSpPr>
          <p:cNvPr id="401411" name="Zástupný symbol pro obsah 2">
            <a:extLst>
              <a:ext uri="{FF2B5EF4-FFF2-40B4-BE49-F238E27FC236}">
                <a16:creationId xmlns:a16="http://schemas.microsoft.com/office/drawing/2014/main" id="{A9D4D391-B436-4938-B197-591A8328EB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060" y="1297172"/>
            <a:ext cx="9058940" cy="5560828"/>
          </a:xfrm>
        </p:spPr>
        <p:txBody>
          <a:bodyPr/>
          <a:lstStyle/>
          <a:p>
            <a:r>
              <a:rPr lang="cs-CZ" altLang="cs-CZ" dirty="0"/>
              <a:t>Původ: Evropa</a:t>
            </a:r>
          </a:p>
          <a:p>
            <a:r>
              <a:rPr lang="cs-CZ" altLang="cs-CZ" dirty="0"/>
              <a:t>Výška: 10 cm</a:t>
            </a:r>
          </a:p>
          <a:p>
            <a:r>
              <a:rPr lang="cs-CZ" altLang="cs-CZ" dirty="0"/>
              <a:t>Květ: 6.- 8. </a:t>
            </a:r>
          </a:p>
          <a:p>
            <a:r>
              <a:rPr lang="cs-CZ" altLang="cs-CZ" dirty="0"/>
              <a:t>Barevnost: růžová, bílá, červená, list zlatožlutý i </a:t>
            </a:r>
            <a:r>
              <a:rPr lang="cs-CZ" altLang="cs-CZ" dirty="0" err="1"/>
              <a:t>variegátní</a:t>
            </a:r>
            <a:endParaRPr lang="cs-CZ" altLang="cs-CZ" dirty="0"/>
          </a:p>
          <a:p>
            <a:r>
              <a:rPr lang="cs-CZ" altLang="cs-CZ" dirty="0"/>
              <a:t>Slunce, chudší, propustné půdy</a:t>
            </a:r>
          </a:p>
          <a:p>
            <a:r>
              <a:rPr lang="cs-CZ" altLang="cs-CZ" dirty="0"/>
              <a:t>Množení: dělení trsů, oddělování zakořenělých výběžků</a:t>
            </a:r>
          </a:p>
          <a:p>
            <a:r>
              <a:rPr lang="cs-CZ" altLang="cs-CZ" dirty="0"/>
              <a:t>Řez na jaře  a na podzim (po odkvětu)</a:t>
            </a: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FF2F2-233A-4DFB-9584-1325B6F61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Léčivé účinky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C85A3F-F7B1-4B82-8D39-F4C0AACF7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Koření k dochucování ryb a masa</a:t>
            </a:r>
          </a:p>
          <a:p>
            <a:r>
              <a:rPr lang="cs-CZ" dirty="0"/>
              <a:t>Mateřídouškový čaj účinný pří onemocněních horních cest dýchacích</a:t>
            </a:r>
          </a:p>
          <a:p>
            <a:r>
              <a:rPr lang="cs-CZ" dirty="0"/>
              <a:t>Zvyšuje vylučování žaludečních šťáv</a:t>
            </a:r>
          </a:p>
          <a:p>
            <a:r>
              <a:rPr lang="cs-CZ" dirty="0"/>
              <a:t>Mírní poruchy zažívání spojené s plynatostí a kolikami </a:t>
            </a:r>
          </a:p>
          <a:p>
            <a:r>
              <a:rPr lang="cs-CZ" dirty="0"/>
              <a:t>Uklidňuje, navozuje příjemný spánek </a:t>
            </a:r>
          </a:p>
          <a:p>
            <a:r>
              <a:rPr lang="cs-CZ" dirty="0"/>
              <a:t>Pomáhá při bolestech hlavy, závratích a nervových </a:t>
            </a:r>
            <a:r>
              <a:rPr lang="cs-CZ"/>
              <a:t>slabostech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9211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DC202C-2210-42B9-A454-827FEBF13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Thymus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vulgaris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Lamiaceae</a:t>
            </a:r>
            <a:endParaRPr lang="cs-CZ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8A00D4-07AA-4AFD-BD71-20CA76621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681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C46E44-B275-412F-9122-6A81064E4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4791"/>
          </a:xfrm>
        </p:spPr>
        <p:txBody>
          <a:bodyPr/>
          <a:lstStyle/>
          <a:p>
            <a:r>
              <a:rPr lang="cs-CZ" i="1" dirty="0" err="1"/>
              <a:t>Thymus</a:t>
            </a:r>
            <a:r>
              <a:rPr lang="cs-CZ" i="1" dirty="0"/>
              <a:t> </a:t>
            </a:r>
            <a:r>
              <a:rPr lang="cs-CZ" i="1" dirty="0" err="1"/>
              <a:t>vulgaris</a:t>
            </a:r>
            <a:r>
              <a:rPr lang="cs-CZ" i="1" dirty="0"/>
              <a:t> </a:t>
            </a:r>
            <a:r>
              <a:rPr lang="cs-CZ" dirty="0"/>
              <a:t>tymián obecný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1DC3C6-424B-4CDF-9584-C342B022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0484"/>
            <a:ext cx="9144000" cy="6177516"/>
          </a:xfrm>
        </p:spPr>
        <p:txBody>
          <a:bodyPr/>
          <a:lstStyle/>
          <a:p>
            <a:r>
              <a:rPr lang="cs-CZ" dirty="0"/>
              <a:t>Původ: Středomoří</a:t>
            </a:r>
          </a:p>
          <a:p>
            <a:r>
              <a:rPr lang="cs-CZ" dirty="0"/>
              <a:t>Výška: 20 – 30 cm</a:t>
            </a:r>
          </a:p>
          <a:p>
            <a:r>
              <a:rPr lang="cs-CZ" dirty="0"/>
              <a:t>Květ: 5. – 6. Barevnost: růžovobílá</a:t>
            </a:r>
          </a:p>
          <a:p>
            <a:r>
              <a:rPr lang="cs-CZ" dirty="0"/>
              <a:t>Slunce, chráněná a teplá poloha, sušší, dobře propustné, hlinitopísčité půdy s kvalitní drenáží. Tolerantní k suchu, ale nikoliv k přemokření, zejm. v zimě. Vhodné zimní nakrytí x </a:t>
            </a:r>
            <a:r>
              <a:rPr lang="cs-CZ" dirty="0" err="1"/>
              <a:t>vlhku.Pro</a:t>
            </a:r>
            <a:r>
              <a:rPr lang="cs-CZ" dirty="0"/>
              <a:t> kompaktní růst provést po odkvětu hlubší řez</a:t>
            </a:r>
          </a:p>
          <a:p>
            <a:r>
              <a:rPr lang="cs-CZ" dirty="0"/>
              <a:t>Množení: dělení trsů, řízky, semena</a:t>
            </a:r>
          </a:p>
          <a:p>
            <a:r>
              <a:rPr lang="cs-CZ" dirty="0"/>
              <a:t>Skalky, suché zídky, bylinkové záhony, koryta a nádoby, součást provensálského koření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726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3857B-EF9A-4FDC-AAF4-604D77FC3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Léčivé trvalky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427580-5D5E-4B40-8C54-0C315278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Obsahují tzv. léčivé drogy – látky s fyziologickým účinkem na lidský organismus</a:t>
            </a:r>
          </a:p>
          <a:p>
            <a:r>
              <a:rPr lang="cs-CZ" dirty="0"/>
              <a:t>Volně rostoucí – plané druhy získávané sběrem v přírodě</a:t>
            </a:r>
          </a:p>
          <a:p>
            <a:r>
              <a:rPr lang="cs-CZ" dirty="0"/>
              <a:t>Pěstované – v zahrádkách či na větších plochách pro komerční účely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3590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F3AC38-D0C5-42D8-9C63-ED18BA86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4791"/>
          </a:xfrm>
        </p:spPr>
        <p:txBody>
          <a:bodyPr/>
          <a:lstStyle/>
          <a:p>
            <a:r>
              <a:rPr lang="cs-CZ" dirty="0"/>
              <a:t>Léčivé účinky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C1F29E-D2BF-42DE-B5E3-3C3CA0818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0484"/>
            <a:ext cx="9144000" cy="6177516"/>
          </a:xfrm>
        </p:spPr>
        <p:txBody>
          <a:bodyPr/>
          <a:lstStyle/>
          <a:p>
            <a:r>
              <a:rPr lang="cs-CZ" dirty="0"/>
              <a:t>Působí proti průjmům, zlepšuje </a:t>
            </a:r>
            <a:r>
              <a:rPr lang="cs-CZ" dirty="0" err="1"/>
              <a:t>trávení,x</a:t>
            </a:r>
            <a:r>
              <a:rPr lang="cs-CZ" dirty="0"/>
              <a:t> nadýmání, při zánětech zažívacího traktu</a:t>
            </a:r>
          </a:p>
          <a:p>
            <a:r>
              <a:rPr lang="cs-CZ" dirty="0"/>
              <a:t>Mírní i kašel, obecně působí protizánětlivě</a:t>
            </a:r>
          </a:p>
          <a:p>
            <a:r>
              <a:rPr lang="cs-CZ" dirty="0"/>
              <a:t>Účinné antiseptikum proti baktériím, plísním, střevním prvokům a parazitům</a:t>
            </a:r>
          </a:p>
          <a:p>
            <a:r>
              <a:rPr lang="cs-CZ" dirty="0"/>
              <a:t>Využíván při léčbě nachlazení, kašle, bolestí v krku, infekcích v ústech</a:t>
            </a:r>
          </a:p>
          <a:p>
            <a:r>
              <a:rPr lang="cs-CZ" dirty="0"/>
              <a:t>Dezinfekční prostředek pro plíce (inhalace, ústní voda či kloktadlo)</a:t>
            </a:r>
          </a:p>
          <a:p>
            <a:r>
              <a:rPr lang="cs-CZ" dirty="0"/>
              <a:t>Účinný při infekcích močových cest a močového měchýře, diuretikum</a:t>
            </a:r>
          </a:p>
        </p:txBody>
      </p:sp>
    </p:spTree>
    <p:extLst>
      <p:ext uri="{BB962C8B-B14F-4D97-AF65-F5344CB8AC3E}">
        <p14:creationId xmlns:p14="http://schemas.microsoft.com/office/powerpoint/2010/main" val="948077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E606E6-3242-4D91-A68B-A9425CE42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Trvalky pro střešní zahrady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42E047-DF22-4C77-BBD9-21698C124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Extenzivní střešní zahrady – s výškou substrátu do 20 cm, omezený sortiment</a:t>
            </a:r>
          </a:p>
          <a:p>
            <a:r>
              <a:rPr lang="cs-CZ" dirty="0"/>
              <a:t>Intenzivní střešní zahrady – s výškou substrátu 20 – 50 cm, lze běžný sortiment květin i trávník, se standardním ošetřováním</a:t>
            </a:r>
          </a:p>
        </p:txBody>
      </p:sp>
    </p:spTree>
    <p:extLst>
      <p:ext uri="{BB962C8B-B14F-4D97-AF65-F5344CB8AC3E}">
        <p14:creationId xmlns:p14="http://schemas.microsoft.com/office/powerpoint/2010/main" val="702257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1999FE-5415-4CDF-92D6-9CBC62E6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Extenzivní střešní zahrada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29D18F-F0D6-49F3-B4C3-09BA10E5E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Problémy: </a:t>
            </a:r>
          </a:p>
          <a:p>
            <a:r>
              <a:rPr lang="cs-CZ" dirty="0"/>
              <a:t>Velké změny teplot – rychlé zahřátí v létě, mráz v zimě</a:t>
            </a:r>
          </a:p>
          <a:p>
            <a:r>
              <a:rPr lang="cs-CZ" dirty="0"/>
              <a:t>Nedostatek vody – výkyvy dle počasí</a:t>
            </a:r>
          </a:p>
          <a:p>
            <a:r>
              <a:rPr lang="cs-CZ" dirty="0"/>
              <a:t>Eroze – splavování na šikmých střechách</a:t>
            </a:r>
          </a:p>
          <a:p>
            <a:r>
              <a:rPr lang="cs-CZ" dirty="0"/>
              <a:t>Řešení – správná technologie založení:</a:t>
            </a:r>
          </a:p>
          <a:p>
            <a:r>
              <a:rPr lang="cs-CZ" dirty="0"/>
              <a:t>Izolace – dodržení doporučeného sledu vrstev různých textilií a fólií</a:t>
            </a:r>
          </a:p>
          <a:p>
            <a:r>
              <a:rPr lang="cs-CZ" dirty="0"/>
              <a:t>Speciální substrát – lehký a propustný (</a:t>
            </a:r>
            <a:r>
              <a:rPr lang="cs-CZ" dirty="0" err="1"/>
              <a:t>keramzit</a:t>
            </a:r>
            <a:r>
              <a:rPr lang="cs-CZ" dirty="0"/>
              <a:t>, perlit, zeolit apod.) s přídavkem hnojiv</a:t>
            </a:r>
          </a:p>
          <a:p>
            <a:r>
              <a:rPr lang="cs-CZ" dirty="0"/>
              <a:t>Speciální osázení – sukulentní a xerofytní druhy rostlin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349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470C6-E8B6-4FBF-AECE-E608F8DB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393272-FCA6-423A-AA3A-6E7365703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195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7C195-296C-4795-A56D-82C87E99E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7FB3E9-751E-4092-8674-B87CA9BBB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251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11">
            <a:extLst>
              <a:ext uri="{FF2B5EF4-FFF2-40B4-BE49-F238E27FC236}">
                <a16:creationId xmlns:a16="http://schemas.microsoft.com/office/drawing/2014/main" id="{9FAABF07-C5AD-4788-ACC2-AA8F4DB99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713"/>
            <a:ext cx="415607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14">
            <a:extLst>
              <a:ext uri="{FF2B5EF4-FFF2-40B4-BE49-F238E27FC236}">
                <a16:creationId xmlns:a16="http://schemas.microsoft.com/office/drawing/2014/main" id="{821FA210-9C51-42FF-BFE2-EC9EA69DD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6467"/>
          <a:stretch>
            <a:fillRect/>
          </a:stretch>
        </p:blipFill>
        <p:spPr bwMode="auto">
          <a:xfrm>
            <a:off x="4500563" y="3500438"/>
            <a:ext cx="44640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1">
            <a:extLst>
              <a:ext uri="{FF2B5EF4-FFF2-40B4-BE49-F238E27FC236}">
                <a16:creationId xmlns:a16="http://schemas.microsoft.com/office/drawing/2014/main" id="{56D161AD-3170-46FE-A6DC-0CA0620C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4176712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5">
            <a:extLst>
              <a:ext uri="{FF2B5EF4-FFF2-40B4-BE49-F238E27FC236}">
                <a16:creationId xmlns:a16="http://schemas.microsoft.com/office/drawing/2014/main" id="{763463E7-3DB0-4C94-992D-0C5B06B3D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4"/>
          <a:stretch>
            <a:fillRect/>
          </a:stretch>
        </p:blipFill>
        <p:spPr bwMode="auto">
          <a:xfrm>
            <a:off x="4500563" y="261938"/>
            <a:ext cx="44735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D1B829-EEFA-4522-AA30-D8613FBB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CA6238-B332-476B-BADF-978E60758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175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5649B-D3A9-43EE-AC7F-E5B9905D5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296586-3C30-4647-A810-81F6E3424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591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5001D-8AA8-4285-AC54-1D49A9AF9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Vhodné rostliny pro extenzivní střešní zahrady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E255E1-BCC2-482D-BB30-BB43A67FA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i="1" dirty="0" err="1"/>
              <a:t>Acaena</a:t>
            </a:r>
            <a:r>
              <a:rPr lang="cs-CZ" altLang="cs-CZ" i="1" dirty="0"/>
              <a:t>, Achillea, </a:t>
            </a:r>
            <a:r>
              <a:rPr lang="cs-CZ" altLang="cs-CZ" i="1" dirty="0" err="1"/>
              <a:t>Allium</a:t>
            </a:r>
            <a:r>
              <a:rPr lang="cs-CZ" altLang="cs-CZ" i="1" dirty="0"/>
              <a:t> </a:t>
            </a:r>
            <a:r>
              <a:rPr lang="cs-CZ" altLang="cs-CZ" i="1" dirty="0" err="1"/>
              <a:t>schoenoprasum</a:t>
            </a:r>
            <a:r>
              <a:rPr lang="cs-CZ" altLang="cs-CZ" i="1" dirty="0"/>
              <a:t>, </a:t>
            </a:r>
            <a:r>
              <a:rPr lang="cs-CZ" altLang="cs-CZ" i="1" dirty="0" err="1"/>
              <a:t>Alyssum</a:t>
            </a:r>
            <a:r>
              <a:rPr lang="cs-CZ" altLang="cs-CZ" i="1" dirty="0"/>
              <a:t>, </a:t>
            </a:r>
            <a:r>
              <a:rPr lang="cs-CZ" altLang="cs-CZ" i="1" dirty="0" err="1"/>
              <a:t>Antennaria</a:t>
            </a:r>
            <a:r>
              <a:rPr lang="cs-CZ" altLang="cs-CZ" i="1" dirty="0"/>
              <a:t>, </a:t>
            </a:r>
            <a:r>
              <a:rPr lang="cs-CZ" altLang="cs-CZ" i="1" dirty="0" err="1"/>
              <a:t>Aubrieta</a:t>
            </a:r>
            <a:r>
              <a:rPr lang="cs-CZ" altLang="cs-CZ" i="1" dirty="0"/>
              <a:t>, </a:t>
            </a:r>
            <a:r>
              <a:rPr lang="cs-CZ" altLang="cs-CZ" i="1" dirty="0" err="1"/>
              <a:t>Arabis</a:t>
            </a:r>
            <a:r>
              <a:rPr lang="cs-CZ" altLang="cs-CZ" i="1" dirty="0"/>
              <a:t>, </a:t>
            </a:r>
            <a:r>
              <a:rPr lang="cs-CZ" altLang="cs-CZ" i="1" dirty="0" err="1"/>
              <a:t>Artemisia</a:t>
            </a:r>
            <a:r>
              <a:rPr lang="cs-CZ" altLang="cs-CZ" i="1" dirty="0"/>
              <a:t>, </a:t>
            </a:r>
            <a:r>
              <a:rPr lang="cs-CZ" altLang="cs-CZ" i="1" dirty="0" err="1"/>
              <a:t>Armeria</a:t>
            </a:r>
            <a:r>
              <a:rPr lang="cs-CZ" altLang="cs-CZ" i="1" dirty="0"/>
              <a:t>, Aster, </a:t>
            </a:r>
            <a:r>
              <a:rPr lang="cs-CZ" altLang="cs-CZ" i="1" dirty="0" err="1"/>
              <a:t>Anthemis</a:t>
            </a:r>
            <a:r>
              <a:rPr lang="cs-CZ" altLang="cs-CZ" i="1" dirty="0"/>
              <a:t>, </a:t>
            </a:r>
            <a:r>
              <a:rPr lang="cs-CZ" altLang="cs-CZ" i="1" dirty="0" err="1"/>
              <a:t>Buphtalmum</a:t>
            </a:r>
            <a:r>
              <a:rPr lang="cs-CZ" altLang="cs-CZ" i="1" dirty="0"/>
              <a:t>, </a:t>
            </a:r>
            <a:r>
              <a:rPr lang="cs-CZ" altLang="cs-CZ" i="1" dirty="0" err="1"/>
              <a:t>Campanula</a:t>
            </a:r>
            <a:r>
              <a:rPr lang="cs-CZ" altLang="cs-CZ" i="1" dirty="0"/>
              <a:t>, </a:t>
            </a:r>
            <a:r>
              <a:rPr lang="cs-CZ" altLang="cs-CZ" i="1" dirty="0" err="1"/>
              <a:t>Calamintha</a:t>
            </a:r>
            <a:r>
              <a:rPr lang="cs-CZ" altLang="cs-CZ" i="1" dirty="0"/>
              <a:t>, </a:t>
            </a:r>
            <a:r>
              <a:rPr lang="cs-CZ" altLang="cs-CZ" i="1" dirty="0" err="1"/>
              <a:t>Chrysogonum</a:t>
            </a:r>
            <a:r>
              <a:rPr lang="cs-CZ" altLang="cs-CZ" i="1" dirty="0"/>
              <a:t>, </a:t>
            </a:r>
            <a:r>
              <a:rPr lang="cs-CZ" altLang="cs-CZ" i="1" dirty="0" err="1"/>
              <a:t>Dianthus</a:t>
            </a:r>
            <a:r>
              <a:rPr lang="cs-CZ" altLang="cs-CZ" i="1" dirty="0"/>
              <a:t>, </a:t>
            </a:r>
            <a:r>
              <a:rPr lang="cs-CZ" altLang="cs-CZ" i="1" dirty="0" err="1"/>
              <a:t>Eriophyllum</a:t>
            </a:r>
            <a:r>
              <a:rPr lang="cs-CZ" altLang="cs-CZ" i="1" dirty="0"/>
              <a:t>, </a:t>
            </a:r>
            <a:r>
              <a:rPr lang="cs-CZ" altLang="cs-CZ" i="1" dirty="0" err="1"/>
              <a:t>Euphorbia</a:t>
            </a:r>
            <a:r>
              <a:rPr lang="cs-CZ" altLang="cs-CZ" i="1" dirty="0"/>
              <a:t>, </a:t>
            </a:r>
            <a:r>
              <a:rPr lang="cs-CZ" altLang="cs-CZ" i="1" dirty="0" err="1"/>
              <a:t>Festuca</a:t>
            </a:r>
            <a:r>
              <a:rPr lang="cs-CZ" altLang="cs-CZ" i="1" dirty="0"/>
              <a:t>, </a:t>
            </a:r>
            <a:r>
              <a:rPr lang="cs-CZ" altLang="cs-CZ" i="1" dirty="0" err="1"/>
              <a:t>Geranium</a:t>
            </a:r>
            <a:r>
              <a:rPr lang="cs-CZ" altLang="cs-CZ" i="1" dirty="0"/>
              <a:t>, </a:t>
            </a:r>
            <a:r>
              <a:rPr lang="cs-CZ" altLang="cs-CZ" i="1" dirty="0" err="1"/>
              <a:t>Gypsophilla</a:t>
            </a:r>
            <a:r>
              <a:rPr lang="cs-CZ" altLang="cs-CZ" i="1" dirty="0"/>
              <a:t>, </a:t>
            </a:r>
            <a:r>
              <a:rPr lang="cs-CZ" altLang="cs-CZ" i="1" dirty="0" err="1"/>
              <a:t>Helictotrichon</a:t>
            </a:r>
            <a:r>
              <a:rPr lang="cs-CZ" altLang="cs-CZ" i="1" dirty="0"/>
              <a:t>, </a:t>
            </a:r>
            <a:r>
              <a:rPr lang="cs-CZ" altLang="cs-CZ" i="1" dirty="0" err="1"/>
              <a:t>Hieracium</a:t>
            </a:r>
            <a:r>
              <a:rPr lang="cs-CZ" altLang="cs-CZ" i="1" dirty="0"/>
              <a:t>, </a:t>
            </a:r>
            <a:r>
              <a:rPr lang="cs-CZ" altLang="cs-CZ" i="1" dirty="0" err="1"/>
              <a:t>Hypericum</a:t>
            </a:r>
            <a:r>
              <a:rPr lang="cs-CZ" altLang="cs-CZ" i="1" dirty="0"/>
              <a:t>, </a:t>
            </a:r>
            <a:r>
              <a:rPr lang="cs-CZ" altLang="cs-CZ" i="1" dirty="0" err="1"/>
              <a:t>Hyssopus</a:t>
            </a:r>
            <a:r>
              <a:rPr lang="cs-CZ" altLang="cs-CZ" i="1" dirty="0"/>
              <a:t>, </a:t>
            </a:r>
            <a:r>
              <a:rPr lang="cs-CZ" altLang="cs-CZ" i="1" dirty="0" err="1"/>
              <a:t>Iberis</a:t>
            </a:r>
            <a:r>
              <a:rPr lang="cs-CZ" altLang="cs-CZ" i="1" dirty="0"/>
              <a:t>, Iris, </a:t>
            </a:r>
            <a:r>
              <a:rPr lang="cs-CZ" altLang="cs-CZ" i="1" dirty="0" err="1"/>
              <a:t>Lavandula</a:t>
            </a:r>
            <a:r>
              <a:rPr lang="cs-CZ" altLang="cs-CZ" i="1" dirty="0"/>
              <a:t>, </a:t>
            </a:r>
            <a:r>
              <a:rPr lang="cs-CZ" altLang="cs-CZ" i="1" dirty="0" err="1"/>
              <a:t>Liatris</a:t>
            </a:r>
            <a:r>
              <a:rPr lang="cs-CZ" altLang="cs-CZ" i="1" dirty="0"/>
              <a:t>, </a:t>
            </a:r>
            <a:r>
              <a:rPr lang="cs-CZ" altLang="cs-CZ" i="1" dirty="0" err="1"/>
              <a:t>Linaria</a:t>
            </a:r>
            <a:r>
              <a:rPr lang="cs-CZ" altLang="cs-CZ" i="1" dirty="0"/>
              <a:t>, </a:t>
            </a:r>
            <a:r>
              <a:rPr lang="cs-CZ" altLang="cs-CZ" i="1" dirty="0" err="1"/>
              <a:t>Linum</a:t>
            </a:r>
            <a:r>
              <a:rPr lang="cs-CZ" altLang="cs-CZ" i="1" dirty="0"/>
              <a:t>, </a:t>
            </a:r>
            <a:r>
              <a:rPr lang="cs-CZ" altLang="cs-CZ" i="1" dirty="0" err="1"/>
              <a:t>Nepeta</a:t>
            </a:r>
            <a:r>
              <a:rPr lang="cs-CZ" altLang="cs-CZ" i="1" dirty="0"/>
              <a:t>, </a:t>
            </a:r>
            <a:r>
              <a:rPr lang="cs-CZ" altLang="cs-CZ" i="1" dirty="0" err="1"/>
              <a:t>Oenothera</a:t>
            </a:r>
            <a:r>
              <a:rPr lang="cs-CZ" altLang="cs-CZ" i="1" dirty="0"/>
              <a:t>, </a:t>
            </a:r>
            <a:r>
              <a:rPr lang="cs-CZ" altLang="cs-CZ" i="1" dirty="0" err="1"/>
              <a:t>Opuntia</a:t>
            </a:r>
            <a:r>
              <a:rPr lang="cs-CZ" altLang="cs-CZ" i="1" dirty="0"/>
              <a:t>, </a:t>
            </a:r>
            <a:r>
              <a:rPr lang="cs-CZ" altLang="cs-CZ" i="1" dirty="0" err="1"/>
              <a:t>Penstemon</a:t>
            </a:r>
            <a:r>
              <a:rPr lang="cs-CZ" altLang="cs-CZ" i="1" dirty="0"/>
              <a:t>, </a:t>
            </a:r>
            <a:r>
              <a:rPr lang="cs-CZ" altLang="cs-CZ" i="1" dirty="0" err="1"/>
              <a:t>Phlox</a:t>
            </a:r>
            <a:r>
              <a:rPr lang="cs-CZ" altLang="cs-CZ" i="1" dirty="0"/>
              <a:t>, </a:t>
            </a:r>
            <a:r>
              <a:rPr lang="cs-CZ" altLang="cs-CZ" i="1" dirty="0" err="1"/>
              <a:t>Potentilla</a:t>
            </a:r>
            <a:r>
              <a:rPr lang="cs-CZ" altLang="cs-CZ" i="1" dirty="0"/>
              <a:t>, </a:t>
            </a:r>
            <a:r>
              <a:rPr lang="cs-CZ" altLang="cs-CZ" i="1" dirty="0" err="1"/>
              <a:t>Prunella</a:t>
            </a:r>
            <a:r>
              <a:rPr lang="cs-CZ" altLang="cs-CZ" i="1" dirty="0"/>
              <a:t>, </a:t>
            </a:r>
            <a:r>
              <a:rPr lang="cs-CZ" altLang="cs-CZ" i="1" dirty="0" err="1"/>
              <a:t>Salvia</a:t>
            </a:r>
            <a:r>
              <a:rPr lang="cs-CZ" altLang="cs-CZ" i="1" dirty="0"/>
              <a:t>, Santolina, </a:t>
            </a:r>
            <a:r>
              <a:rPr lang="cs-CZ" altLang="cs-CZ" i="1" dirty="0" err="1"/>
              <a:t>Sedum</a:t>
            </a:r>
            <a:r>
              <a:rPr lang="cs-CZ" altLang="cs-CZ" i="1" dirty="0"/>
              <a:t>, </a:t>
            </a:r>
            <a:r>
              <a:rPr lang="cs-CZ" altLang="cs-CZ" i="1" dirty="0" err="1"/>
              <a:t>Sempervivum</a:t>
            </a:r>
            <a:r>
              <a:rPr lang="cs-CZ" altLang="cs-CZ" i="1" dirty="0"/>
              <a:t>, </a:t>
            </a:r>
            <a:r>
              <a:rPr lang="cs-CZ" altLang="cs-CZ" i="1" dirty="0" err="1"/>
              <a:t>Sesleria</a:t>
            </a:r>
            <a:r>
              <a:rPr lang="cs-CZ" altLang="cs-CZ" i="1" dirty="0"/>
              <a:t>, </a:t>
            </a:r>
            <a:r>
              <a:rPr lang="cs-CZ" altLang="cs-CZ" i="1" dirty="0" err="1"/>
              <a:t>Stachys</a:t>
            </a:r>
            <a:r>
              <a:rPr lang="cs-CZ" altLang="cs-CZ" i="1" dirty="0"/>
              <a:t>, </a:t>
            </a:r>
            <a:r>
              <a:rPr lang="cs-CZ" altLang="cs-CZ" i="1" dirty="0" err="1"/>
              <a:t>Stipa,Thymus</a:t>
            </a:r>
            <a:r>
              <a:rPr lang="cs-CZ" altLang="cs-CZ" i="1" dirty="0"/>
              <a:t>, </a:t>
            </a:r>
            <a:r>
              <a:rPr lang="cs-CZ" altLang="cs-CZ" i="1" dirty="0" err="1"/>
              <a:t>Veronica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218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92B84-84E3-47A7-B868-4B8D52E39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Trvalky pro květnaté louky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CE57A9-F5B4-482E-B71B-17088A681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Květnatá louka druhově pestrá směs obsahující v různém podílu určitý počet travních druhů, jetelovin a ostatních dvouděložných bylin. </a:t>
            </a:r>
          </a:p>
          <a:p>
            <a:r>
              <a:rPr lang="cs-CZ" dirty="0"/>
              <a:t>Druhové bohatství těchto porostů dáno zejm. zastoupením specifické skupiny dvouděložných rostlin, které se v průběhu let mění v závislosti na způsobu jejich využívání</a:t>
            </a:r>
          </a:p>
          <a:p>
            <a:r>
              <a:rPr lang="cs-CZ" u="sng" dirty="0"/>
              <a:t>Požadavky kladené na květnaté louky:</a:t>
            </a:r>
            <a:r>
              <a:rPr lang="cs-CZ" dirty="0"/>
              <a:t> vysoký počet rostlinných i živočišných druhů na stanovišti, sladěná déletrvající a střídavá barevnost porostu, zachování protierozní funkčnosti, zdravotní hledisko (problematika pylových alergií), možnosti využití jednotlivých částí bylin pro léčivé účely.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8724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0CFAA-55D7-4BFA-AB3C-286744820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03767"/>
          </a:xfrm>
        </p:spPr>
        <p:txBody>
          <a:bodyPr/>
          <a:lstStyle/>
          <a:p>
            <a:pPr algn="ctr"/>
            <a:r>
              <a:rPr lang="cs-CZ" dirty="0"/>
              <a:t>Účinné látky léčivek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CE582E-B83F-4969-93C9-3B441881D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3767"/>
            <a:ext cx="9144000" cy="527319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Alkaloidy-dusíkaté sloučeniny zásadité povahy (nikotin v tabáku, kokain v </a:t>
            </a:r>
            <a:r>
              <a:rPr lang="cs-CZ" dirty="0" err="1"/>
              <a:t>rudodřevu</a:t>
            </a:r>
            <a:r>
              <a:rPr lang="cs-CZ" dirty="0"/>
              <a:t> koka)</a:t>
            </a:r>
          </a:p>
          <a:p>
            <a:r>
              <a:rPr lang="cs-CZ" dirty="0"/>
              <a:t>Glykosidy-z glukózy a aglykonu (digitoxin v náprstníku, saponin v mydlici)</a:t>
            </a:r>
          </a:p>
          <a:p>
            <a:r>
              <a:rPr lang="cs-CZ" dirty="0"/>
              <a:t>Silice-tekuté látky těkající s vodní parou (</a:t>
            </a:r>
            <a:r>
              <a:rPr lang="cs-CZ" i="1" dirty="0" err="1"/>
              <a:t>Lamiaceae</a:t>
            </a:r>
            <a:r>
              <a:rPr lang="cs-CZ" dirty="0"/>
              <a:t>)</a:t>
            </a:r>
          </a:p>
          <a:p>
            <a:r>
              <a:rPr lang="cs-CZ" dirty="0"/>
              <a:t>Třísloviny-</a:t>
            </a:r>
            <a:r>
              <a:rPr lang="cs-CZ" dirty="0" err="1"/>
              <a:t>polyfenolické</a:t>
            </a:r>
            <a:r>
              <a:rPr lang="cs-CZ" dirty="0"/>
              <a:t> látky trpké chuti (</a:t>
            </a:r>
            <a:r>
              <a:rPr lang="cs-CZ" dirty="0" err="1"/>
              <a:t>víno,čaj,brusinky</a:t>
            </a:r>
            <a:r>
              <a:rPr lang="cs-CZ" dirty="0"/>
              <a:t>)</a:t>
            </a:r>
          </a:p>
          <a:p>
            <a:r>
              <a:rPr lang="cs-CZ" dirty="0"/>
              <a:t>Slizy-glycidy bobtnající ve vodě (</a:t>
            </a:r>
            <a:r>
              <a:rPr lang="cs-CZ" dirty="0" err="1"/>
              <a:t>sléz,jitrocel,podběl,len</a:t>
            </a:r>
            <a:r>
              <a:rPr lang="cs-CZ" dirty="0"/>
              <a:t>)</a:t>
            </a:r>
          </a:p>
          <a:p>
            <a:r>
              <a:rPr lang="cs-CZ" dirty="0"/>
              <a:t>Hořčiny-rostlinné produkty hořké chuti (chinin v chinovníku)</a:t>
            </a:r>
          </a:p>
          <a:p>
            <a:r>
              <a:rPr lang="cs-CZ" dirty="0"/>
              <a:t>Proteiny a peptidy-bílkoviny typu globulinu(ricin ve skočci)</a:t>
            </a:r>
          </a:p>
          <a:p>
            <a:r>
              <a:rPr lang="cs-CZ" dirty="0"/>
              <a:t>Organické kyseliny-kyselina šťavelová a její soli (šťavel)</a:t>
            </a:r>
          </a:p>
          <a:p>
            <a:r>
              <a:rPr lang="cs-CZ" dirty="0"/>
              <a:t>Terpeny-součást silic (</a:t>
            </a:r>
            <a:r>
              <a:rPr lang="cs-CZ" i="1" dirty="0" err="1"/>
              <a:t>Lamiaceae</a:t>
            </a:r>
            <a:r>
              <a:rPr lang="cs-CZ" i="1" dirty="0"/>
              <a:t>, </a:t>
            </a:r>
            <a:r>
              <a:rPr lang="cs-CZ" i="1" dirty="0" err="1"/>
              <a:t>Asteraceae,Euphorbiaceae</a:t>
            </a:r>
            <a:r>
              <a:rPr lang="cs-CZ" dirty="0"/>
              <a:t>)</a:t>
            </a:r>
          </a:p>
          <a:p>
            <a:r>
              <a:rPr lang="cs-CZ" dirty="0" err="1"/>
              <a:t>Fytoncidy</a:t>
            </a:r>
            <a:r>
              <a:rPr lang="cs-CZ" dirty="0"/>
              <a:t>-rostlinná antibiotika (</a:t>
            </a:r>
            <a:r>
              <a:rPr lang="cs-CZ" dirty="0" err="1"/>
              <a:t>alicin</a:t>
            </a:r>
            <a:r>
              <a:rPr lang="cs-CZ" dirty="0"/>
              <a:t> v česneku)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1297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7B19C1-2A4A-48D0-9020-3DC86460E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815C95-26C1-42AF-897A-07E88EC81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552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591E57-E317-4426-A141-5EADA098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/>
              <a:t>Základní nároky květnatých luk: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4C113C-C5E6-4DDB-8E5B-C9479944B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nízká četnost kosení </a:t>
            </a:r>
          </a:p>
          <a:p>
            <a:r>
              <a:rPr lang="cs-CZ" dirty="0"/>
              <a:t>nízká úroveň výživy a hnojení </a:t>
            </a:r>
          </a:p>
          <a:p>
            <a:r>
              <a:rPr lang="cs-CZ" dirty="0"/>
              <a:t>důkladná čistota pozemku před vysetím.</a:t>
            </a:r>
          </a:p>
          <a:p>
            <a:r>
              <a:rPr lang="cs-CZ" dirty="0"/>
              <a:t>Obnovou polopřirozených lučních porostů a výzkumem této problematiky se v České republice zabývá především Výzkumná stanice </a:t>
            </a:r>
            <a:r>
              <a:rPr lang="cs-CZ" dirty="0" err="1"/>
              <a:t>travinářská</a:t>
            </a:r>
            <a:r>
              <a:rPr lang="cs-CZ" dirty="0"/>
              <a:t> v Zubří, Výzkumná stanice travních ekosystémů v Jevíčku a Správa Chráněné krajinné oblasti Bílé Karpaty, v komerční sféře pak firma Planta </a:t>
            </a:r>
            <a:r>
              <a:rPr lang="cs-CZ" dirty="0" err="1"/>
              <a:t>Naturalis</a:t>
            </a:r>
            <a:r>
              <a:rPr lang="cs-CZ" dirty="0"/>
              <a:t> v Markvarticích.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05175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81779-56DE-4545-93C6-863C0902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BC649B-2E8F-4961-966B-9AE7DE679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369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1E2A96-D432-4071-98CB-BC3EB48C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Nevýhody květnatých luk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AA0853-D9C3-4D6E-B56E-D8D114E68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1) vysoká cena dostupného osiva, která souvisí s vysokým podílem bylin ve směsích a s jejich nedostatkem</a:t>
            </a:r>
          </a:p>
          <a:p>
            <a:r>
              <a:rPr lang="cs-CZ" dirty="0"/>
              <a:t>2) pomalý vývin a zapojení porostu, který souvisí s nízkým podílem trav ve směsi a s doporučovaným nízkým výsevkem</a:t>
            </a:r>
          </a:p>
          <a:p>
            <a:r>
              <a:rPr lang="cs-CZ" dirty="0"/>
              <a:t>3) vysoké zaplevelení porostu, které souvisí s pomalým vývojem porostu</a:t>
            </a:r>
          </a:p>
          <a:p>
            <a:r>
              <a:rPr lang="cs-CZ" dirty="0"/>
              <a:t>4) nevhodnost na svažité pozemky – dáno pomalým zapojením porostu</a:t>
            </a:r>
          </a:p>
          <a:p>
            <a:r>
              <a:rPr lang="cs-CZ" dirty="0"/>
              <a:t>5) nízký výsevek ovlivněný vysokou cenou osiva</a:t>
            </a:r>
          </a:p>
          <a:p>
            <a:r>
              <a:rPr lang="cs-CZ" dirty="0"/>
              <a:t>6) komplikovaná technologie výsevu kvůli nízkému výsevku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1830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3DE89A-B24B-4A55-B129-F6F69702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B7A33C-C2B1-4DB5-8E8E-699BCFAD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256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10F18-DF8A-492E-9EF1-022664A69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Receptury směsí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8B0C6E-04D5-4618-98E9-8D5B2212F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Různé typů bylinných směsí pro odlišná stanoviště</a:t>
            </a:r>
          </a:p>
          <a:p>
            <a:r>
              <a:rPr lang="cs-CZ" dirty="0"/>
              <a:t>Základem jsou obvykle trávy v počtu 4-10 druhů při 70-90% podílu ve směsi doplněné o jeteloviny v počtu 1-6 druhů a luční byliny v počtu 2-56 druhů</a:t>
            </a:r>
          </a:p>
          <a:p>
            <a:r>
              <a:rPr lang="cs-CZ" dirty="0"/>
              <a:t>Výsevní množství variabilní podle účelu porostu od 2,5 g do 30 g na 1m</a:t>
            </a:r>
            <a:r>
              <a:rPr lang="cs-CZ" baseline="30000" dirty="0"/>
              <a:t>2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163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E2BAD-4985-4374-983F-CE65C486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E73711-E1B4-4CEE-9FE5-8F5754529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669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D22D7-0D10-40E1-9905-F10B49EB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Použití květnatých luk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D8778C-4F83-4AA6-918B-EAF75D8CF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na malých zahradách, jejichž majitelé  dávají přednost rozkvetlé louce před jednotně vyhlížejícím a pracovně náročnějším trávníkem</a:t>
            </a:r>
          </a:p>
          <a:p>
            <a:r>
              <a:rPr lang="cs-CZ" dirty="0"/>
              <a:t>na zahradách chatařů a chalupářů, kteří mají nižší nároky na údržbu</a:t>
            </a:r>
          </a:p>
          <a:p>
            <a:r>
              <a:rPr lang="cs-CZ" dirty="0"/>
              <a:t>na velkých zahradách krajinářsky osvícených majitelů</a:t>
            </a:r>
          </a:p>
          <a:p>
            <a:r>
              <a:rPr lang="cs-CZ" dirty="0"/>
              <a:t>na plochách v městské zástavbě – na rozdíl od ploch keřů nepotřebují téměř žádnou údržbu, stačí je 2x za rok posekat</a:t>
            </a:r>
          </a:p>
          <a:p>
            <a:r>
              <a:rPr lang="cs-CZ" dirty="0"/>
              <a:t>na oddělovacích pásech komunikací – je optickou hradbou, ale v případě kolize lze zablokované místo lučním porostem objet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18758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4F1FD-2BCC-48CA-B906-A6FFBCFC5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E484CF-FF19-431B-8579-65DE72326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353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06DB8-0DB3-43B8-BBD2-9CE8694F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004"/>
            <a:ext cx="7886700" cy="169262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Dva základní způsoby pěstování květnaté louky: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FF05CD-2644-4A0F-A7EC-7FB4337CC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1) pěstování vyššího porostu, který může sloužit jako pohledová kulisa zahradních partií, v níž vynikne celá druhová skladba. Seče se 2x do roka.</a:t>
            </a:r>
          </a:p>
          <a:p>
            <a:r>
              <a:rPr lang="cs-CZ" dirty="0"/>
              <a:t>2) pěstování nižšího porostu – tam, kde jsou malé děti. Seká se 2x za 3 měsíce. Rostliny jsou nižší, ale kvetou, i když méně, než sekají-li se 2x do roka. Jakmile děti odrostou, může se sekat jen 2x za rok.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9716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C936F3-5F7F-4A00-BD26-2E3B4490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99504"/>
            <a:ext cx="7886700" cy="1030777"/>
          </a:xfrm>
        </p:spPr>
        <p:txBody>
          <a:bodyPr/>
          <a:lstStyle/>
          <a:p>
            <a:pPr algn="ctr"/>
            <a:r>
              <a:rPr lang="cs-CZ" dirty="0"/>
              <a:t>Léčebné využití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1FC4DB-FC89-4A5C-B94B-0292BC9DD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98516"/>
            <a:ext cx="7886700" cy="6259484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Antidiabetika</a:t>
            </a:r>
            <a:r>
              <a:rPr lang="cs-CZ" dirty="0"/>
              <a:t> – léčba cukrovky (vachta)</a:t>
            </a:r>
          </a:p>
          <a:p>
            <a:r>
              <a:rPr lang="cs-CZ" dirty="0"/>
              <a:t>Antiflogistika – protizánětlivé (řebříček, řepík)</a:t>
            </a:r>
          </a:p>
          <a:p>
            <a:r>
              <a:rPr lang="cs-CZ" dirty="0"/>
              <a:t>Antihidrotika – snižující pocení (šalvěj, yzop)</a:t>
            </a:r>
          </a:p>
          <a:p>
            <a:r>
              <a:rPr lang="cs-CZ" dirty="0"/>
              <a:t>Antirevmatika – protirevmatické působení (rozrazil)</a:t>
            </a:r>
          </a:p>
          <a:p>
            <a:r>
              <a:rPr lang="cs-CZ" dirty="0" err="1"/>
              <a:t>Antisklerotika</a:t>
            </a:r>
            <a:r>
              <a:rPr lang="cs-CZ" dirty="0"/>
              <a:t> – proti skleróze (</a:t>
            </a:r>
            <a:r>
              <a:rPr lang="cs-CZ" dirty="0" err="1"/>
              <a:t>česenek</a:t>
            </a:r>
            <a:r>
              <a:rPr lang="cs-CZ" dirty="0"/>
              <a:t>)</a:t>
            </a:r>
          </a:p>
          <a:p>
            <a:r>
              <a:rPr lang="cs-CZ" dirty="0"/>
              <a:t>Diaforetika – podporují pocení (tužebník, oman)</a:t>
            </a:r>
          </a:p>
          <a:p>
            <a:r>
              <a:rPr lang="cs-CZ" dirty="0"/>
              <a:t>Diuretika – močopudné (přeslička rolní)</a:t>
            </a:r>
          </a:p>
          <a:p>
            <a:r>
              <a:rPr lang="cs-CZ" dirty="0"/>
              <a:t>Expektorancia – na odkašlávání (prvosenka, podběl)</a:t>
            </a:r>
          </a:p>
          <a:p>
            <a:r>
              <a:rPr lang="cs-CZ" dirty="0" err="1"/>
              <a:t>Haemostatika</a:t>
            </a:r>
            <a:r>
              <a:rPr lang="cs-CZ" dirty="0"/>
              <a:t> – zastavují krvácení (mateřídouška)</a:t>
            </a:r>
          </a:p>
          <a:p>
            <a:r>
              <a:rPr lang="cs-CZ" dirty="0"/>
              <a:t>Hypotenziva – snižují krevní tlak (česnek, kozlík)</a:t>
            </a:r>
          </a:p>
          <a:p>
            <a:r>
              <a:rPr lang="cs-CZ" dirty="0" err="1"/>
              <a:t>Cholagogika</a:t>
            </a:r>
            <a:r>
              <a:rPr lang="cs-CZ" dirty="0"/>
              <a:t> – zvyšují tvorbu žluči (jablečník)</a:t>
            </a:r>
          </a:p>
          <a:p>
            <a:r>
              <a:rPr lang="cs-CZ" dirty="0"/>
              <a:t>Karminativa – proti nadýmání (kmín, saturejka)</a:t>
            </a:r>
          </a:p>
          <a:p>
            <a:r>
              <a:rPr lang="cs-CZ" dirty="0"/>
              <a:t>Laxativa – projímavé účinky (len)</a:t>
            </a:r>
          </a:p>
          <a:p>
            <a:r>
              <a:rPr lang="cs-CZ" dirty="0" err="1"/>
              <a:t>Neurotonika</a:t>
            </a:r>
            <a:r>
              <a:rPr lang="cs-CZ" dirty="0"/>
              <a:t> – zklidňující (levandule, kozlík)</a:t>
            </a:r>
          </a:p>
          <a:p>
            <a:r>
              <a:rPr lang="cs-CZ" dirty="0"/>
              <a:t>Obstipancia – proti průjmu (jablečník, šalvěj)</a:t>
            </a:r>
          </a:p>
          <a:p>
            <a:r>
              <a:rPr lang="cs-CZ" dirty="0"/>
              <a:t>Spasmolytika – proti křečím hladkého svalstva (meduňka)</a:t>
            </a:r>
          </a:p>
          <a:p>
            <a:r>
              <a:rPr lang="cs-CZ" dirty="0"/>
              <a:t>Stomachika – podpora chuti k jídlu (puškvorec, řebříček)</a:t>
            </a:r>
          </a:p>
        </p:txBody>
      </p:sp>
    </p:spTree>
    <p:extLst>
      <p:ext uri="{BB962C8B-B14F-4D97-AF65-F5344CB8AC3E}">
        <p14:creationId xmlns:p14="http://schemas.microsoft.com/office/powerpoint/2010/main" val="2936525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28B1D-6519-4584-A9A6-8CF8C18B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8FC928-BDE6-40B2-98B1-FAD1A712E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084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70FDA6-17C4-43E9-A130-57CCADAD3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Devatero rad pro úspěšné zakládání a pěstování květnatých luk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0AA5D0-530B-421A-8265-48DEA432D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1) louku zakládáme do čisté půdy. Semena přírodních lučních rostlin nelze </a:t>
            </a:r>
            <a:r>
              <a:rPr lang="cs-CZ" dirty="0" err="1"/>
              <a:t>přisévat</a:t>
            </a:r>
            <a:r>
              <a:rPr lang="cs-CZ" dirty="0"/>
              <a:t> do založeného trávníku.</a:t>
            </a:r>
          </a:p>
          <a:p>
            <a:r>
              <a:rPr lang="cs-CZ" dirty="0"/>
              <a:t>2) Osiva pravých květnatých luk nemícháme s běžným travním a jetelotravním osivem.</a:t>
            </a:r>
          </a:p>
          <a:p>
            <a:r>
              <a:rPr lang="cs-CZ" dirty="0"/>
              <a:t>3) Půdu pro výsev louky připravíme jako pro trávník, ale nehnojíme a nepoužíváme herbicidy. </a:t>
            </a:r>
          </a:p>
          <a:p>
            <a:r>
              <a:rPr lang="cs-CZ" dirty="0"/>
              <a:t>4) Výsevek je 1-2 g na 1m</a:t>
            </a:r>
            <a:r>
              <a:rPr lang="cs-CZ" baseline="30000" dirty="0"/>
              <a:t>2</a:t>
            </a:r>
            <a:r>
              <a:rPr lang="cs-CZ" dirty="0"/>
              <a:t>, hloubka setí mělká do 0,5 cm </a:t>
            </a:r>
          </a:p>
          <a:p>
            <a:r>
              <a:rPr lang="cs-CZ" dirty="0"/>
              <a:t>5) Termín výsevu je po celý rok, nejvhodnější je jaro a pozdní podzim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4948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2F279-AE66-43CD-BA39-EB02E6E9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88B759-98CC-499F-BDF4-62C7DCE72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9753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0CA63-7771-40D6-A825-D4499DB5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Devatero rad pro úspěšné zakládání a pěstování květnatých luk pokračování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9C8BC1-B025-4799-948D-D0E057EF0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6) Louka se seká běžnou travní sekačkou nebo kosou 4-5 cm nad povrchem půdy</a:t>
            </a:r>
          </a:p>
          <a:p>
            <a:r>
              <a:rPr lang="cs-CZ" dirty="0"/>
              <a:t>7) První rok po výsevu rostou zejm. kořínky lučních rostlin a nad zemí plevel, proto se seká při výšce porostu cca 20 cm, aby se nezadusily klíčící rostlinky</a:t>
            </a:r>
          </a:p>
          <a:p>
            <a:r>
              <a:rPr lang="cs-CZ" dirty="0"/>
              <a:t>8) Druhý rok po výsevu louka kvete, sekáme 2-3 x ročně pro zahuštění porostu. První seč je na konci květu kopretin</a:t>
            </a:r>
          </a:p>
          <a:p>
            <a:r>
              <a:rPr lang="cs-CZ" dirty="0"/>
              <a:t>9) V dalších letech sekáme 1-3 x ročně.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955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7140220">
            <a:extLst>
              <a:ext uri="{FF2B5EF4-FFF2-40B4-BE49-F238E27FC236}">
                <a16:creationId xmlns:a16="http://schemas.microsoft.com/office/drawing/2014/main" id="{EB0524CD-D455-41E5-AECC-38483686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88913"/>
            <a:ext cx="424815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rozkvetla-louka">
            <a:extLst>
              <a:ext uri="{FF2B5EF4-FFF2-40B4-BE49-F238E27FC236}">
                <a16:creationId xmlns:a16="http://schemas.microsoft.com/office/drawing/2014/main" id="{767486CE-7E42-4519-B8C4-780EB498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500438"/>
            <a:ext cx="4224337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louka1">
            <a:extLst>
              <a:ext uri="{FF2B5EF4-FFF2-40B4-BE49-F238E27FC236}">
                <a16:creationId xmlns:a16="http://schemas.microsoft.com/office/drawing/2014/main" id="{FDED5CB0-144C-4AB3-953A-BA4E5E38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42481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louka">
            <a:extLst>
              <a:ext uri="{FF2B5EF4-FFF2-40B4-BE49-F238E27FC236}">
                <a16:creationId xmlns:a16="http://schemas.microsoft.com/office/drawing/2014/main" id="{CAFF5C3C-AD68-43A6-B569-B5249ABEE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4815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147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2D467A-D27A-487A-8F05-C09DFCD42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Sbírkové a exotické rostliny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F7DAE5-1AA5-4DEF-ABF7-1F3A11889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Terestrické orchideje  - problém s přítomností vhodné </a:t>
            </a:r>
            <a:r>
              <a:rPr lang="cs-CZ" dirty="0" err="1"/>
              <a:t>mykorhizní</a:t>
            </a:r>
            <a:r>
              <a:rPr lang="cs-CZ" dirty="0"/>
              <a:t> houby, pěstované druhy: </a:t>
            </a:r>
            <a:r>
              <a:rPr lang="cs-CZ" i="1" dirty="0" err="1"/>
              <a:t>Cypripedium</a:t>
            </a:r>
            <a:r>
              <a:rPr lang="cs-CZ" i="1" dirty="0"/>
              <a:t>, </a:t>
            </a:r>
            <a:r>
              <a:rPr lang="cs-CZ" i="1" dirty="0" err="1"/>
              <a:t>Pleione</a:t>
            </a:r>
            <a:r>
              <a:rPr lang="cs-CZ" i="1" dirty="0"/>
              <a:t>, </a:t>
            </a:r>
            <a:r>
              <a:rPr lang="cs-CZ" i="1" dirty="0" err="1"/>
              <a:t>Epipactis</a:t>
            </a:r>
            <a:r>
              <a:rPr lang="cs-CZ" i="1" dirty="0"/>
              <a:t>, </a:t>
            </a:r>
            <a:r>
              <a:rPr lang="cs-CZ" i="1" dirty="0" err="1"/>
              <a:t>Dactylorhiza</a:t>
            </a:r>
            <a:endParaRPr lang="cs-CZ" i="1" dirty="0"/>
          </a:p>
          <a:p>
            <a:r>
              <a:rPr lang="cs-CZ" dirty="0"/>
              <a:t>Masožravé rostliny – na rašeliništích: </a:t>
            </a:r>
            <a:r>
              <a:rPr lang="cs-CZ" i="1" dirty="0" err="1"/>
              <a:t>Drosera</a:t>
            </a:r>
            <a:r>
              <a:rPr lang="cs-CZ" i="1" dirty="0"/>
              <a:t>, </a:t>
            </a:r>
            <a:r>
              <a:rPr lang="cs-CZ" i="1" dirty="0" err="1"/>
              <a:t>Utricularia</a:t>
            </a:r>
            <a:r>
              <a:rPr lang="cs-CZ" i="1" dirty="0"/>
              <a:t>, </a:t>
            </a:r>
            <a:r>
              <a:rPr lang="cs-CZ" i="1" dirty="0" err="1"/>
              <a:t>Pinguicula</a:t>
            </a:r>
            <a:r>
              <a:rPr lang="cs-CZ" i="1" dirty="0"/>
              <a:t>, </a:t>
            </a:r>
            <a:r>
              <a:rPr lang="cs-CZ" i="1" dirty="0" err="1"/>
              <a:t>Saracenia</a:t>
            </a:r>
            <a:endParaRPr lang="cs-CZ" i="1" dirty="0"/>
          </a:p>
          <a:p>
            <a:r>
              <a:rPr lang="cs-CZ" dirty="0"/>
              <a:t>Mrazuvzdorné kaktusy – na slunném, teplém místě se štěrkovitou půdou. Nutná dobrá drenáž, aby nehrozila kombinace mokra a chladna v zimě. Vhodné druhy</a:t>
            </a:r>
            <a:r>
              <a:rPr lang="cs-CZ" i="1" dirty="0"/>
              <a:t>: </a:t>
            </a:r>
            <a:r>
              <a:rPr lang="cs-CZ" i="1" dirty="0" err="1"/>
              <a:t>Opuntia</a:t>
            </a:r>
            <a:r>
              <a:rPr lang="cs-CZ" i="1" dirty="0"/>
              <a:t> </a:t>
            </a:r>
            <a:r>
              <a:rPr lang="cs-CZ" i="1" dirty="0" err="1"/>
              <a:t>fragilis</a:t>
            </a:r>
            <a:r>
              <a:rPr lang="cs-CZ" dirty="0"/>
              <a:t>, </a:t>
            </a:r>
            <a:r>
              <a:rPr lang="cs-CZ" i="1" dirty="0" err="1"/>
              <a:t>Echinocereus</a:t>
            </a:r>
            <a:r>
              <a:rPr lang="cs-CZ" i="1" dirty="0"/>
              <a:t> </a:t>
            </a:r>
            <a:r>
              <a:rPr lang="cs-CZ" i="1" dirty="0" err="1"/>
              <a:t>pectinatus</a:t>
            </a:r>
            <a:r>
              <a:rPr lang="cs-CZ" i="1" dirty="0"/>
              <a:t>, </a:t>
            </a:r>
            <a:r>
              <a:rPr lang="cs-CZ" i="1" dirty="0" err="1"/>
              <a:t>Escobaria</a:t>
            </a:r>
            <a:r>
              <a:rPr lang="cs-CZ" i="1" dirty="0"/>
              <a:t> </a:t>
            </a:r>
            <a:r>
              <a:rPr lang="cs-CZ" i="1" dirty="0" err="1"/>
              <a:t>organensis</a:t>
            </a:r>
            <a:r>
              <a:rPr lang="cs-CZ" i="1" dirty="0"/>
              <a:t>, </a:t>
            </a:r>
            <a:r>
              <a:rPr lang="cs-CZ" i="1" dirty="0" err="1"/>
              <a:t>Pediocactus</a:t>
            </a:r>
            <a:r>
              <a:rPr lang="cs-CZ" i="1" dirty="0"/>
              <a:t> </a:t>
            </a:r>
            <a:r>
              <a:rPr lang="cs-CZ" i="1" dirty="0" err="1"/>
              <a:t>papyracanthus</a:t>
            </a:r>
            <a:r>
              <a:rPr lang="cs-CZ" i="1" dirty="0"/>
              <a:t>, </a:t>
            </a:r>
            <a:r>
              <a:rPr lang="cs-CZ" i="1" dirty="0" err="1"/>
              <a:t>Maihuenia</a:t>
            </a:r>
            <a:r>
              <a:rPr lang="cs-CZ" i="1" dirty="0"/>
              <a:t> </a:t>
            </a:r>
            <a:r>
              <a:rPr lang="cs-CZ" i="1" dirty="0" err="1"/>
              <a:t>patagonica</a:t>
            </a: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707387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402D2-4F75-4C35-8952-17FAD4CB4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54C733-2093-42DB-8311-3A6FE2E66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3937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A41C4-824C-4CF4-A8B1-BB813186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886440-53E3-47F0-A5BC-F459655B7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1827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CE585D-ACA0-4059-AC7F-9A8188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C68D4D-2E76-4696-A436-4D8E30C57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3162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A82560-08B1-4152-AD99-669813C71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639B1E-5C3A-4754-95C2-C2AC7CA8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3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B41E64-6C6A-4630-B8D6-581ABED23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Pěstované kořeninové a léčivé trvalky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3B2D2F-E7D0-47AE-95BB-35AE96C47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Lavandula</a:t>
            </a:r>
            <a:r>
              <a:rPr lang="cs-CZ" i="1" dirty="0"/>
              <a:t> </a:t>
            </a:r>
            <a:r>
              <a:rPr lang="cs-CZ" i="1" dirty="0" err="1"/>
              <a:t>angustifolia</a:t>
            </a:r>
            <a:r>
              <a:rPr lang="cs-CZ" i="1" dirty="0"/>
              <a:t> </a:t>
            </a:r>
            <a:r>
              <a:rPr lang="cs-CZ" dirty="0"/>
              <a:t>levandule lékařská</a:t>
            </a:r>
          </a:p>
          <a:p>
            <a:r>
              <a:rPr lang="cs-CZ" i="1" dirty="0"/>
              <a:t>Melissa </a:t>
            </a:r>
            <a:r>
              <a:rPr lang="cs-CZ" i="1" dirty="0" err="1"/>
              <a:t>officinalis</a:t>
            </a:r>
            <a:r>
              <a:rPr lang="cs-CZ" i="1" dirty="0"/>
              <a:t> </a:t>
            </a:r>
            <a:r>
              <a:rPr lang="cs-CZ" dirty="0"/>
              <a:t>meduňka lékařská</a:t>
            </a:r>
          </a:p>
          <a:p>
            <a:r>
              <a:rPr lang="cs-CZ" i="1" dirty="0" err="1"/>
              <a:t>Mentha</a:t>
            </a:r>
            <a:r>
              <a:rPr lang="cs-CZ" i="1" dirty="0"/>
              <a:t> </a:t>
            </a:r>
            <a:r>
              <a:rPr lang="cs-CZ" i="1" dirty="0" err="1"/>
              <a:t>piperita</a:t>
            </a:r>
            <a:r>
              <a:rPr lang="cs-CZ" i="1" dirty="0"/>
              <a:t> </a:t>
            </a:r>
            <a:r>
              <a:rPr lang="cs-CZ" dirty="0"/>
              <a:t>máta peprná</a:t>
            </a:r>
          </a:p>
          <a:p>
            <a:r>
              <a:rPr lang="cs-CZ" i="1" dirty="0" err="1"/>
              <a:t>Origanum</a:t>
            </a:r>
            <a:r>
              <a:rPr lang="cs-CZ" i="1" dirty="0"/>
              <a:t> </a:t>
            </a:r>
            <a:r>
              <a:rPr lang="cs-CZ" i="1" dirty="0" err="1"/>
              <a:t>vulgare</a:t>
            </a:r>
            <a:r>
              <a:rPr lang="cs-CZ" i="1" dirty="0"/>
              <a:t> </a:t>
            </a:r>
            <a:r>
              <a:rPr lang="cs-CZ" dirty="0"/>
              <a:t>dobromysl obecná</a:t>
            </a:r>
          </a:p>
          <a:p>
            <a:r>
              <a:rPr lang="cs-CZ" i="1" dirty="0" err="1"/>
              <a:t>Salvia</a:t>
            </a:r>
            <a:r>
              <a:rPr lang="cs-CZ" i="1" dirty="0"/>
              <a:t> </a:t>
            </a:r>
            <a:r>
              <a:rPr lang="cs-CZ" i="1" dirty="0" err="1"/>
              <a:t>officinalis</a:t>
            </a:r>
            <a:r>
              <a:rPr lang="cs-CZ" i="1" dirty="0"/>
              <a:t> </a:t>
            </a:r>
            <a:r>
              <a:rPr lang="cs-CZ" dirty="0"/>
              <a:t>šalvěj lékařská</a:t>
            </a:r>
          </a:p>
          <a:p>
            <a:r>
              <a:rPr lang="cs-CZ" i="1" dirty="0" err="1"/>
              <a:t>Satureya</a:t>
            </a:r>
            <a:r>
              <a:rPr lang="cs-CZ" i="1" dirty="0"/>
              <a:t> </a:t>
            </a:r>
            <a:r>
              <a:rPr lang="cs-CZ" i="1" dirty="0" err="1"/>
              <a:t>montana</a:t>
            </a:r>
            <a:r>
              <a:rPr lang="cs-CZ" i="1" dirty="0"/>
              <a:t> </a:t>
            </a:r>
            <a:r>
              <a:rPr lang="cs-CZ" dirty="0"/>
              <a:t>saturejka horská</a:t>
            </a:r>
          </a:p>
          <a:p>
            <a:r>
              <a:rPr lang="cs-CZ" i="1" dirty="0" err="1"/>
              <a:t>Thymus</a:t>
            </a:r>
            <a:r>
              <a:rPr lang="cs-CZ" i="1" dirty="0"/>
              <a:t> </a:t>
            </a:r>
            <a:r>
              <a:rPr lang="cs-CZ" i="1" dirty="0" err="1"/>
              <a:t>vulgaris</a:t>
            </a:r>
            <a:r>
              <a:rPr lang="cs-CZ" i="1" dirty="0"/>
              <a:t> </a:t>
            </a:r>
            <a:r>
              <a:rPr lang="cs-CZ" dirty="0"/>
              <a:t>tymián obecný</a:t>
            </a:r>
          </a:p>
          <a:p>
            <a:r>
              <a:rPr lang="cs-CZ" i="1" dirty="0" err="1"/>
              <a:t>Thymus</a:t>
            </a:r>
            <a:r>
              <a:rPr lang="cs-CZ" i="1" dirty="0"/>
              <a:t> </a:t>
            </a:r>
            <a:r>
              <a:rPr lang="cs-CZ" i="1" dirty="0" err="1"/>
              <a:t>serpyllum</a:t>
            </a:r>
            <a:r>
              <a:rPr lang="cs-CZ" i="1" dirty="0"/>
              <a:t> </a:t>
            </a:r>
            <a:r>
              <a:rPr lang="cs-CZ" dirty="0"/>
              <a:t>mateřídouška úzkolistá</a:t>
            </a:r>
          </a:p>
        </p:txBody>
      </p:sp>
    </p:spTree>
    <p:extLst>
      <p:ext uri="{BB962C8B-B14F-4D97-AF65-F5344CB8AC3E}">
        <p14:creationId xmlns:p14="http://schemas.microsoft.com/office/powerpoint/2010/main" val="16914952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8D0C1-4884-4FD5-BA81-DDFAD1A8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96A31A-0E71-431C-B150-F09CCAA85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1796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C0403-BC37-4CE8-A481-50A107B4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A5ABE9-2017-4226-A139-8777FBD4E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932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BB2E0-C8EA-4A66-8F36-A55CCE9C9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cs-CZ" dirty="0"/>
              <a:t>Skalky (alpina)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3F38BC-5195-45B3-98DB-FC422C6C6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Uměle vytvořené přírodní skalní scenérie</a:t>
            </a:r>
          </a:p>
          <a:p>
            <a:r>
              <a:rPr lang="cs-CZ" dirty="0"/>
              <a:t>Vhodné prostředí pro růst vysokohorských rostlin</a:t>
            </a:r>
          </a:p>
          <a:p>
            <a:r>
              <a:rPr lang="cs-CZ" dirty="0"/>
              <a:t>Skalkové skleníky a kryty – pro choulostivé druhy</a:t>
            </a:r>
          </a:p>
          <a:p>
            <a:r>
              <a:rPr lang="cs-CZ" dirty="0"/>
              <a:t>Výběr konkrétních druhů skalniček dle použitého kamene</a:t>
            </a:r>
          </a:p>
          <a:p>
            <a:r>
              <a:rPr lang="cs-CZ" dirty="0"/>
              <a:t>Kameny zapouštět do terénu, musí působit přirozeně</a:t>
            </a:r>
          </a:p>
          <a:p>
            <a:r>
              <a:rPr lang="cs-CZ" dirty="0"/>
              <a:t>Zaštěrkování plochy drtí z použitého kamene</a:t>
            </a:r>
          </a:p>
        </p:txBody>
      </p:sp>
    </p:spTree>
    <p:extLst>
      <p:ext uri="{BB962C8B-B14F-4D97-AF65-F5344CB8AC3E}">
        <p14:creationId xmlns:p14="http://schemas.microsoft.com/office/powerpoint/2010/main" val="34143806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80E12-0109-449F-B927-7A025B430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752BB9-0BFF-4CCD-86E0-F5B8281B6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6335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6670B-23AC-4FBF-A97B-712CD89E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D35355-8419-4002-834A-06B19AB01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6807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4A4559-35DF-4AA8-8421-811DA3B5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50AEEC-BF5A-4779-93DA-9740AF288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2888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F3C8B-C71C-4CB8-B35E-2B7504ED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56C54E-8A46-4971-B68B-4307616BF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8564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F4AF4-47CB-4B80-B24D-2CFBCFBF7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AEFEF0-5C75-4556-99C3-53EBC6A5E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6469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P7130198">
            <a:extLst>
              <a:ext uri="{FF2B5EF4-FFF2-40B4-BE49-F238E27FC236}">
                <a16:creationId xmlns:a16="http://schemas.microsoft.com/office/drawing/2014/main" id="{029D2927-124E-45C9-8E33-22E59647D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/>
          <a:stretch>
            <a:fillRect/>
          </a:stretch>
        </p:blipFill>
        <p:spPr bwMode="auto">
          <a:xfrm>
            <a:off x="5219700" y="188913"/>
            <a:ext cx="3744913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P7130197">
            <a:extLst>
              <a:ext uri="{FF2B5EF4-FFF2-40B4-BE49-F238E27FC236}">
                <a16:creationId xmlns:a16="http://schemas.microsoft.com/office/drawing/2014/main" id="{5ACB3BA3-1BB9-47AC-9BEA-DFFE5DC54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88913"/>
            <a:ext cx="48815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skalka">
            <a:extLst>
              <a:ext uri="{FF2B5EF4-FFF2-40B4-BE49-F238E27FC236}">
                <a16:creationId xmlns:a16="http://schemas.microsoft.com/office/drawing/2014/main" id="{0AEB3F2C-BA9E-4BCE-8ADF-1A44DBF3C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r="984"/>
          <a:stretch>
            <a:fillRect/>
          </a:stretch>
        </p:blipFill>
        <p:spPr bwMode="auto">
          <a:xfrm>
            <a:off x="5219700" y="3500438"/>
            <a:ext cx="3744913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9282587">
            <a:extLst>
              <a:ext uri="{FF2B5EF4-FFF2-40B4-BE49-F238E27FC236}">
                <a16:creationId xmlns:a16="http://schemas.microsoft.com/office/drawing/2014/main" id="{586F82CC-4A41-4AE0-8616-D372C376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12706"/>
          <a:stretch>
            <a:fillRect/>
          </a:stretch>
        </p:blipFill>
        <p:spPr bwMode="auto">
          <a:xfrm>
            <a:off x="179388" y="188913"/>
            <a:ext cx="345598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skalka8">
            <a:extLst>
              <a:ext uri="{FF2B5EF4-FFF2-40B4-BE49-F238E27FC236}">
                <a16:creationId xmlns:a16="http://schemas.microsoft.com/office/drawing/2014/main" id="{267C1085-6565-47D2-AC3B-FFFB2475D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 b="6927"/>
          <a:stretch>
            <a:fillRect/>
          </a:stretch>
        </p:blipFill>
        <p:spPr bwMode="auto">
          <a:xfrm>
            <a:off x="179388" y="4221163"/>
            <a:ext cx="345598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P9282583">
            <a:extLst>
              <a:ext uri="{FF2B5EF4-FFF2-40B4-BE49-F238E27FC236}">
                <a16:creationId xmlns:a16="http://schemas.microsoft.com/office/drawing/2014/main" id="{7CCEE1AA-B62B-4F59-82A8-67E1630FD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188913"/>
            <a:ext cx="51847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7141-7EFD-466D-B3EC-2C617D20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Lavandula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angustifolia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officinalis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Lamiaceae</a:t>
            </a:r>
            <a:endParaRPr lang="cs-CZ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9075" name="Zástupný symbol pro obsah 2">
            <a:extLst>
              <a:ext uri="{FF2B5EF4-FFF2-40B4-BE49-F238E27FC236}">
                <a16:creationId xmlns:a16="http://schemas.microsoft.com/office/drawing/2014/main" id="{F57E5CFD-8401-47DB-B884-E5F32A9767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Nadpis 1">
            <a:extLst>
              <a:ext uri="{FF2B5EF4-FFF2-40B4-BE49-F238E27FC236}">
                <a16:creationId xmlns:a16="http://schemas.microsoft.com/office/drawing/2014/main" id="{5D1DD493-0FC8-4CC6-8ACE-4668C9FE14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30284"/>
          </a:xfrm>
        </p:spPr>
        <p:txBody>
          <a:bodyPr/>
          <a:lstStyle/>
          <a:p>
            <a:r>
              <a:rPr lang="cs-CZ" altLang="cs-CZ" i="1" dirty="0" err="1"/>
              <a:t>Lavandula</a:t>
            </a:r>
            <a:r>
              <a:rPr lang="cs-CZ" altLang="cs-CZ" i="1" dirty="0"/>
              <a:t> </a:t>
            </a:r>
            <a:r>
              <a:rPr lang="cs-CZ" altLang="cs-CZ" i="1" dirty="0" err="1"/>
              <a:t>officinalis</a:t>
            </a:r>
            <a:r>
              <a:rPr lang="cs-CZ" altLang="cs-CZ" i="1" dirty="0"/>
              <a:t> </a:t>
            </a:r>
            <a:r>
              <a:rPr lang="cs-CZ" altLang="cs-CZ" dirty="0"/>
              <a:t>levandule lékařská</a:t>
            </a:r>
          </a:p>
        </p:txBody>
      </p:sp>
      <p:sp>
        <p:nvSpPr>
          <p:cNvPr id="260099" name="Zástupný symbol pro obsah 2">
            <a:extLst>
              <a:ext uri="{FF2B5EF4-FFF2-40B4-BE49-F238E27FC236}">
                <a16:creationId xmlns:a16="http://schemas.microsoft.com/office/drawing/2014/main" id="{F9EB7FA1-A010-40A6-8095-85FE778090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30284"/>
            <a:ext cx="9144000" cy="4895879"/>
          </a:xfrm>
        </p:spPr>
        <p:txBody>
          <a:bodyPr/>
          <a:lstStyle/>
          <a:p>
            <a:r>
              <a:rPr lang="cs-CZ" altLang="cs-CZ" sz="2800" dirty="0"/>
              <a:t>Původ: Středomoří</a:t>
            </a:r>
          </a:p>
          <a:p>
            <a:r>
              <a:rPr lang="cs-CZ" altLang="cs-CZ" sz="2800" dirty="0"/>
              <a:t>Výška: 40 cm</a:t>
            </a:r>
          </a:p>
          <a:p>
            <a:r>
              <a:rPr lang="cs-CZ" altLang="cs-CZ" sz="2800" dirty="0"/>
              <a:t>Květ: 7.- 8.Barevnost: modrofialová, modrá, růžová, bílá</a:t>
            </a:r>
          </a:p>
          <a:p>
            <a:r>
              <a:rPr lang="cs-CZ" altLang="cs-CZ" sz="2800" dirty="0"/>
              <a:t>Slunce, teplá poloha, propustná zahradní zem s dobrou drenáží, nedělá jí dobře mulč z kůry, upřednostňuje štěrk, na zimu nakrytí chvojí</a:t>
            </a:r>
          </a:p>
          <a:p>
            <a:r>
              <a:rPr lang="cs-CZ" altLang="cs-CZ" sz="2800" dirty="0"/>
              <a:t>Třeba udržovat kompaktní keřík pravidelným řezem (v 4. a po odkvětu) na 1/3 -1/4 výšky</a:t>
            </a:r>
          </a:p>
          <a:p>
            <a:r>
              <a:rPr lang="cs-CZ" altLang="cs-CZ" sz="2800" dirty="0"/>
              <a:t>Množení: řízky 7.- 8., semeno původní druh</a:t>
            </a:r>
          </a:p>
          <a:p>
            <a:r>
              <a:rPr lang="cs-CZ" altLang="cs-CZ" sz="2800" dirty="0"/>
              <a:t>Aromatická léčivka a koření, přitažlivá pro hmyz, sběr na začátku kvetení</a:t>
            </a:r>
          </a:p>
          <a:p>
            <a:endParaRPr lang="cs-CZ" altLang="cs-CZ" sz="2800" dirty="0"/>
          </a:p>
          <a:p>
            <a:endParaRPr lang="cs-CZ" altLang="cs-CZ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25054-A29F-43DC-9668-237ACE8E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/>
          <a:lstStyle/>
          <a:p>
            <a:r>
              <a:rPr lang="cs-CZ" dirty="0"/>
              <a:t>Léčivé účinky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742FE74-031A-4D8B-9A8A-D4E695747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1837"/>
            <a:ext cx="9144000" cy="5394327"/>
          </a:xfrm>
        </p:spPr>
        <p:txBody>
          <a:bodyPr/>
          <a:lstStyle/>
          <a:p>
            <a:r>
              <a:rPr lang="cs-CZ" dirty="0"/>
              <a:t>Nálev z květu levandule se přidává do koupele</a:t>
            </a:r>
          </a:p>
          <a:p>
            <a:r>
              <a:rPr lang="cs-CZ" dirty="0"/>
              <a:t>Vkládá se mezi oblečení v šatníku, které provoní a zároveň odpuzuje šatní moly</a:t>
            </a:r>
          </a:p>
          <a:p>
            <a:r>
              <a:rPr lang="cs-CZ" dirty="0"/>
              <a:t>J</a:t>
            </a:r>
            <a:r>
              <a:rPr lang="nl-NL" dirty="0"/>
              <a:t>e jednou ze součástí</a:t>
            </a:r>
            <a:r>
              <a:rPr lang="cs-CZ" dirty="0"/>
              <a:t> provensálského koření</a:t>
            </a:r>
          </a:p>
          <a:p>
            <a:r>
              <a:rPr lang="cs-CZ" dirty="0"/>
              <a:t>Pro zklidňující účinky přidávána do směsí užívaných při bolestech hlavy, nespavosti, nervozitě a závratích</a:t>
            </a:r>
          </a:p>
          <a:p>
            <a:r>
              <a:rPr lang="cs-CZ" dirty="0"/>
              <a:t>Mírně snižuje krevní tlak, urychluje hojení ran, zánětů a popálenin</a:t>
            </a:r>
          </a:p>
          <a:p>
            <a:r>
              <a:rPr lang="cs-CZ" dirty="0"/>
              <a:t>Masážní olej z ní pomáhá při revmatických bolestech a má povzbuzující účinek</a:t>
            </a:r>
          </a:p>
        </p:txBody>
      </p:sp>
    </p:spTree>
    <p:extLst>
      <p:ext uri="{BB962C8B-B14F-4D97-AF65-F5344CB8AC3E}">
        <p14:creationId xmlns:p14="http://schemas.microsoft.com/office/powerpoint/2010/main" val="22440809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pecial">
  <a:themeElements>
    <a:clrScheme name="speci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pec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peci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</TotalTime>
  <Words>2490</Words>
  <Application>Microsoft Office PowerPoint</Application>
  <PresentationFormat>Předvádění na obrazovce (4:3)</PresentationFormat>
  <Paragraphs>244</Paragraphs>
  <Slides>69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69</vt:i4>
      </vt:variant>
    </vt:vector>
  </HeadingPairs>
  <TitlesOfParts>
    <vt:vector size="75" baseType="lpstr">
      <vt:lpstr>Arial</vt:lpstr>
      <vt:lpstr>Calibri</vt:lpstr>
      <vt:lpstr>Calibri Light</vt:lpstr>
      <vt:lpstr>Motiv Office</vt:lpstr>
      <vt:lpstr>special</vt:lpstr>
      <vt:lpstr>Výchozí návrh</vt:lpstr>
      <vt:lpstr>Trvalky pro speciální účely</vt:lpstr>
      <vt:lpstr>Aromatické, léčivé a kořeninové trvalky</vt:lpstr>
      <vt:lpstr>Léčivé trvalky</vt:lpstr>
      <vt:lpstr>Účinné látky léčivek</vt:lpstr>
      <vt:lpstr>Léčebné využití </vt:lpstr>
      <vt:lpstr>Pěstované kořeninové a léčivé trvalky</vt:lpstr>
      <vt:lpstr>Lavandula angustifolia (officinalis) Lamiaceae</vt:lpstr>
      <vt:lpstr>Lavandula officinalis levandule lékařská</vt:lpstr>
      <vt:lpstr>Léčivé účinky</vt:lpstr>
      <vt:lpstr>Melissa officinalis Lamiaceae</vt:lpstr>
      <vt:lpstr>Melissa officinalis meduňka lékařská</vt:lpstr>
      <vt:lpstr>Léčivé účinky</vt:lpstr>
      <vt:lpstr>Mentha piperita Lamiaceae</vt:lpstr>
      <vt:lpstr>Mentha piperita máta peprná</vt:lpstr>
      <vt:lpstr>Léčivé účinky</vt:lpstr>
      <vt:lpstr>Origanum vulgare Lamiaceae</vt:lpstr>
      <vt:lpstr>Origanum vulgare dobromysl obecná</vt:lpstr>
      <vt:lpstr>Léčivé účinky</vt:lpstr>
      <vt:lpstr>Salvia officinalis Lamiaceae</vt:lpstr>
      <vt:lpstr>Salvia officinalis šalvěj lékařská</vt:lpstr>
      <vt:lpstr>Léčivé účinky</vt:lpstr>
      <vt:lpstr>Satureya montana Lamiaceae</vt:lpstr>
      <vt:lpstr>Satureya montana saturejka horská</vt:lpstr>
      <vt:lpstr>Léčivé účinky</vt:lpstr>
      <vt:lpstr>Thymus serpyllum Lamiaceae</vt:lpstr>
      <vt:lpstr>Thymus serpyllum mateřídouška úzkolistá</vt:lpstr>
      <vt:lpstr>Léčivé účinky</vt:lpstr>
      <vt:lpstr>Thymus vulgaris Lamiaceae</vt:lpstr>
      <vt:lpstr>Thymus vulgaris tymián obecný</vt:lpstr>
      <vt:lpstr>Léčivé účinky</vt:lpstr>
      <vt:lpstr>Trvalky pro střešní zahrady </vt:lpstr>
      <vt:lpstr>Extenzivní střešní zahrada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Vhodné rostliny pro extenzivní střešní zahrady</vt:lpstr>
      <vt:lpstr>Trvalky pro květnaté louky</vt:lpstr>
      <vt:lpstr>Prezentace aplikace PowerPoint</vt:lpstr>
      <vt:lpstr>Základní nároky květnatých luk: </vt:lpstr>
      <vt:lpstr>Prezentace aplikace PowerPoint</vt:lpstr>
      <vt:lpstr>Nevýhody květnatých luk</vt:lpstr>
      <vt:lpstr>Prezentace aplikace PowerPoint</vt:lpstr>
      <vt:lpstr>Receptury směsí</vt:lpstr>
      <vt:lpstr>Prezentace aplikace PowerPoint</vt:lpstr>
      <vt:lpstr>Použití květnatých luk</vt:lpstr>
      <vt:lpstr>Prezentace aplikace PowerPoint</vt:lpstr>
      <vt:lpstr>Dva základní způsoby pěstování květnaté louky: </vt:lpstr>
      <vt:lpstr>Prezentace aplikace PowerPoint</vt:lpstr>
      <vt:lpstr>Devatero rad pro úspěšné zakládání a pěstování květnatých luk </vt:lpstr>
      <vt:lpstr>Prezentace aplikace PowerPoint</vt:lpstr>
      <vt:lpstr>Devatero rad pro úspěšné zakládání a pěstování květnatých luk pokračování </vt:lpstr>
      <vt:lpstr>Prezentace aplikace PowerPoint</vt:lpstr>
      <vt:lpstr>Sbírkové a exotické rostliny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Skalky (alpina)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Trvalky pro speciální účely</dc:title>
  <dc:creator>Augustinová Ludmila</dc:creator>
  <cp:lastModifiedBy>Augustinová Ludmila</cp:lastModifiedBy>
  <cp:revision>35</cp:revision>
  <dcterms:created xsi:type="dcterms:W3CDTF">2022-04-04T07:16:22Z</dcterms:created>
  <dcterms:modified xsi:type="dcterms:W3CDTF">2022-04-19T14:54:51Z</dcterms:modified>
</cp:coreProperties>
</file>