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  <p:sldMasterId id="2147483766" r:id="rId2"/>
  </p:sldMasterIdLst>
  <p:notesMasterIdLst>
    <p:notesMasterId r:id="rId43"/>
  </p:notesMasterIdLst>
  <p:handoutMasterIdLst>
    <p:handoutMasterId r:id="rId44"/>
  </p:handoutMasterIdLst>
  <p:sldIdLst>
    <p:sldId id="1093" r:id="rId3"/>
    <p:sldId id="1098" r:id="rId4"/>
    <p:sldId id="1099" r:id="rId5"/>
    <p:sldId id="1100" r:id="rId6"/>
    <p:sldId id="1101" r:id="rId7"/>
    <p:sldId id="1103" r:id="rId8"/>
    <p:sldId id="1128" r:id="rId9"/>
    <p:sldId id="1105" r:id="rId10"/>
    <p:sldId id="1106" r:id="rId11"/>
    <p:sldId id="1107" r:id="rId12"/>
    <p:sldId id="1108" r:id="rId13"/>
    <p:sldId id="1129" r:id="rId14"/>
    <p:sldId id="1130" r:id="rId15"/>
    <p:sldId id="1111" r:id="rId16"/>
    <p:sldId id="1131" r:id="rId17"/>
    <p:sldId id="1113" r:id="rId18"/>
    <p:sldId id="1132" r:id="rId19"/>
    <p:sldId id="1115" r:id="rId20"/>
    <p:sldId id="1133" r:id="rId21"/>
    <p:sldId id="1117" r:id="rId22"/>
    <p:sldId id="1134" r:id="rId23"/>
    <p:sldId id="1119" r:id="rId24"/>
    <p:sldId id="1120" r:id="rId25"/>
    <p:sldId id="1121" r:id="rId26"/>
    <p:sldId id="1122" r:id="rId27"/>
    <p:sldId id="1135" r:id="rId28"/>
    <p:sldId id="1136" r:id="rId29"/>
    <p:sldId id="1126" r:id="rId30"/>
    <p:sldId id="1141" r:id="rId31"/>
    <p:sldId id="1142" r:id="rId32"/>
    <p:sldId id="1144" r:id="rId33"/>
    <p:sldId id="1143" r:id="rId34"/>
    <p:sldId id="1145" r:id="rId35"/>
    <p:sldId id="1151" r:id="rId36"/>
    <p:sldId id="1149" r:id="rId37"/>
    <p:sldId id="1146" r:id="rId38"/>
    <p:sldId id="1148" r:id="rId39"/>
    <p:sldId id="1147" r:id="rId40"/>
    <p:sldId id="1150" r:id="rId41"/>
    <p:sldId id="607" r:id="rId42"/>
  </p:sldIdLst>
  <p:sldSz cx="12192000" cy="6858000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696"/>
    <a:srgbClr val="6598FF"/>
    <a:srgbClr val="E2E2E2"/>
    <a:srgbClr val="007AD6"/>
    <a:srgbClr val="CFD2CC"/>
    <a:srgbClr val="C7CBC3"/>
    <a:srgbClr val="D8D5D2"/>
    <a:srgbClr val="E1E2E3"/>
    <a:srgbClr val="A7D9FF"/>
    <a:srgbClr val="CFC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Střední styl 3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Styl Středně sytá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D083AE6-46FA-4A59-8FB0-9F97EB10719F}" styleName="Světlý styl 3 – zvýraznění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4B1156A-380E-4F78-BDF5-A606A8083BF9}" styleName="Střední styl 4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31" autoAdjust="0"/>
    <p:restoredTop sz="94434" autoAdjust="0"/>
  </p:normalViewPr>
  <p:slideViewPr>
    <p:cSldViewPr snapToGrid="0">
      <p:cViewPr varScale="1">
        <p:scale>
          <a:sx n="63" d="100"/>
          <a:sy n="63" d="100"/>
        </p:scale>
        <p:origin x="66" y="137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7928"/>
          </a:xfrm>
          <a:prstGeom prst="rect">
            <a:avLst/>
          </a:prstGeom>
        </p:spPr>
        <p:txBody>
          <a:bodyPr vert="horz" lIns="91719" tIns="45860" rIns="91719" bIns="4586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90" y="0"/>
            <a:ext cx="2946400" cy="497928"/>
          </a:xfrm>
          <a:prstGeom prst="rect">
            <a:avLst/>
          </a:prstGeom>
        </p:spPr>
        <p:txBody>
          <a:bodyPr vert="horz" lIns="91719" tIns="45860" rIns="91719" bIns="45860" rtlCol="0"/>
          <a:lstStyle>
            <a:lvl1pPr algn="r">
              <a:defRPr sz="1200"/>
            </a:lvl1pPr>
          </a:lstStyle>
          <a:p>
            <a:fld id="{0CD13C4F-7C1F-4959-8F34-366B2B6B0C04}" type="datetimeFigureOut">
              <a:rPr lang="cs-CZ" smtClean="0"/>
              <a:t>25.04.2024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9428710"/>
            <a:ext cx="2946400" cy="497928"/>
          </a:xfrm>
          <a:prstGeom prst="rect">
            <a:avLst/>
          </a:prstGeom>
        </p:spPr>
        <p:txBody>
          <a:bodyPr vert="horz" lIns="91719" tIns="45860" rIns="91719" bIns="4586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90" y="9428710"/>
            <a:ext cx="2946400" cy="497928"/>
          </a:xfrm>
          <a:prstGeom prst="rect">
            <a:avLst/>
          </a:prstGeom>
        </p:spPr>
        <p:txBody>
          <a:bodyPr vert="horz" lIns="91719" tIns="45860" rIns="91719" bIns="45860" rtlCol="0" anchor="b"/>
          <a:lstStyle>
            <a:lvl1pPr algn="r">
              <a:defRPr sz="1200"/>
            </a:lvl1pPr>
          </a:lstStyle>
          <a:p>
            <a:fld id="{C3806113-62BA-4081-9206-D87305C92A8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518813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45660" cy="496333"/>
          </a:xfrm>
          <a:prstGeom prst="rect">
            <a:avLst/>
          </a:prstGeom>
        </p:spPr>
        <p:txBody>
          <a:bodyPr vert="horz" lIns="92102" tIns="46050" rIns="92102" bIns="4605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2" y="3"/>
            <a:ext cx="2945660" cy="496333"/>
          </a:xfrm>
          <a:prstGeom prst="rect">
            <a:avLst/>
          </a:prstGeom>
        </p:spPr>
        <p:txBody>
          <a:bodyPr vert="horz" lIns="92102" tIns="46050" rIns="92102" bIns="46050" rtlCol="0"/>
          <a:lstStyle>
            <a:lvl1pPr algn="r">
              <a:defRPr sz="1200"/>
            </a:lvl1pPr>
          </a:lstStyle>
          <a:p>
            <a:fld id="{15C801E0-3765-40F7-9630-D1B4E0FBC8EC}" type="datetimeFigureOut">
              <a:rPr lang="cs-CZ" smtClean="0"/>
              <a:t>25.04.2024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02" tIns="46050" rIns="92102" bIns="4605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8"/>
            <a:ext cx="5438140" cy="4466987"/>
          </a:xfrm>
          <a:prstGeom prst="rect">
            <a:avLst/>
          </a:prstGeom>
        </p:spPr>
        <p:txBody>
          <a:bodyPr vert="horz" lIns="92102" tIns="46050" rIns="92102" bIns="4605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60" cy="496333"/>
          </a:xfrm>
          <a:prstGeom prst="rect">
            <a:avLst/>
          </a:prstGeom>
        </p:spPr>
        <p:txBody>
          <a:bodyPr vert="horz" lIns="92102" tIns="46050" rIns="92102" bIns="4605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2" y="9428585"/>
            <a:ext cx="2945660" cy="496333"/>
          </a:xfrm>
          <a:prstGeom prst="rect">
            <a:avLst/>
          </a:prstGeom>
        </p:spPr>
        <p:txBody>
          <a:bodyPr vert="horz" lIns="92102" tIns="46050" rIns="92102" bIns="46050" rtlCol="0" anchor="b"/>
          <a:lstStyle>
            <a:lvl1pPr algn="r">
              <a:defRPr sz="1200"/>
            </a:lvl1pPr>
          </a:lstStyle>
          <a:p>
            <a:fld id="{F505F816-D89C-4916-8C6E-FB87C3D300BC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6247950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Zástupný symbol pro obrázek snímku 1">
            <a:extLst>
              <a:ext uri="{FF2B5EF4-FFF2-40B4-BE49-F238E27FC236}">
                <a16:creationId xmlns:a16="http://schemas.microsoft.com/office/drawing/2014/main" id="{77ACC2C8-1B28-493E-B890-CBEDC5D9E5A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Zástupný symbol pro poznámky 2">
            <a:extLst>
              <a:ext uri="{FF2B5EF4-FFF2-40B4-BE49-F238E27FC236}">
                <a16:creationId xmlns:a16="http://schemas.microsoft.com/office/drawing/2014/main" id="{91B3B83E-A253-410D-B5DA-9C1C88EFC52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26628" name="Zástupný symbol pro číslo snímku 3">
            <a:extLst>
              <a:ext uri="{FF2B5EF4-FFF2-40B4-BE49-F238E27FC236}">
                <a16:creationId xmlns:a16="http://schemas.microsoft.com/office/drawing/2014/main" id="{C805E05C-B698-40C8-A5F2-A1B3039A53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859" indent="-28571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2860" indent="-228572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004" indent="-228572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148" indent="-228572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292" indent="-228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435" indent="-228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8579" indent="-228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5724" indent="-228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914288" eaLnBrk="1" hangingPunct="1"/>
            <a:fld id="{60CFA202-804C-40D9-8D8B-BD468446DBDE}" type="slidenum">
              <a:rPr lang="cs-CZ" altLang="cs-CZ">
                <a:solidFill>
                  <a:prstClr val="black"/>
                </a:solidFill>
              </a:rPr>
              <a:pPr defTabSz="914288" eaLnBrk="1" hangingPunct="1"/>
              <a:t>2</a:t>
            </a:fld>
            <a:endParaRPr lang="cs-CZ" altLang="cs-CZ">
              <a:solidFill>
                <a:prstClr val="black"/>
              </a:solidFill>
            </a:endParaRPr>
          </a:p>
        </p:txBody>
      </p:sp>
      <p:sp>
        <p:nvSpPr>
          <p:cNvPr id="3" name="Zástupný symbol pro záhlaví 2">
            <a:extLst>
              <a:ext uri="{FF2B5EF4-FFF2-40B4-BE49-F238E27FC236}">
                <a16:creationId xmlns:a16="http://schemas.microsoft.com/office/drawing/2014/main" id="{0F655BC3-D8CB-45B8-A69E-D9FB9941C8FA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defTabSz="9142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02696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obrázek snímku 1">
            <a:extLst>
              <a:ext uri="{FF2B5EF4-FFF2-40B4-BE49-F238E27FC236}">
                <a16:creationId xmlns:a16="http://schemas.microsoft.com/office/drawing/2014/main" id="{C54685A3-5924-4FC8-BFA8-D468180C17C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Zástupný symbol pro poznámky 2">
            <a:extLst>
              <a:ext uri="{FF2B5EF4-FFF2-40B4-BE49-F238E27FC236}">
                <a16:creationId xmlns:a16="http://schemas.microsoft.com/office/drawing/2014/main" id="{142C38E3-6C95-4058-824A-ED05DFD4023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26628" name="Zástupný symbol pro číslo snímku 3">
            <a:extLst>
              <a:ext uri="{FF2B5EF4-FFF2-40B4-BE49-F238E27FC236}">
                <a16:creationId xmlns:a16="http://schemas.microsoft.com/office/drawing/2014/main" id="{E5190C92-5AA9-4AFC-AD6E-B34E312FBD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859" indent="-28571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2860" indent="-228572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004" indent="-228572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148" indent="-228572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292" indent="-228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435" indent="-228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8579" indent="-228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5724" indent="-228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914288" eaLnBrk="1" hangingPunct="1"/>
            <a:fld id="{BBBDDB44-86A9-4133-AD6D-F89BBA5E58A6}" type="slidenum">
              <a:rPr lang="cs-CZ" altLang="cs-CZ">
                <a:solidFill>
                  <a:prstClr val="black"/>
                </a:solidFill>
              </a:rPr>
              <a:pPr defTabSz="914288" eaLnBrk="1" hangingPunct="1"/>
              <a:t>11</a:t>
            </a:fld>
            <a:endParaRPr lang="cs-CZ" altLang="cs-CZ">
              <a:solidFill>
                <a:prstClr val="black"/>
              </a:solidFill>
            </a:endParaRPr>
          </a:p>
        </p:txBody>
      </p:sp>
      <p:sp>
        <p:nvSpPr>
          <p:cNvPr id="3" name="Zástupný symbol pro záhlaví 2">
            <a:extLst>
              <a:ext uri="{FF2B5EF4-FFF2-40B4-BE49-F238E27FC236}">
                <a16:creationId xmlns:a16="http://schemas.microsoft.com/office/drawing/2014/main" id="{05044B99-4733-48E6-B4CF-6C6EADAA51BC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defTabSz="9142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309708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Zástupný symbol pro obrázek snímku 1">
            <a:extLst>
              <a:ext uri="{FF2B5EF4-FFF2-40B4-BE49-F238E27FC236}">
                <a16:creationId xmlns:a16="http://schemas.microsoft.com/office/drawing/2014/main" id="{F7EE7524-ED84-4E1C-A270-D0971354039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Zástupný symbol pro poznámky 2">
            <a:extLst>
              <a:ext uri="{FF2B5EF4-FFF2-40B4-BE49-F238E27FC236}">
                <a16:creationId xmlns:a16="http://schemas.microsoft.com/office/drawing/2014/main" id="{444B0431-5E8C-4AF0-BF7A-A11FC02B84B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26628" name="Zástupný symbol pro číslo snímku 3">
            <a:extLst>
              <a:ext uri="{FF2B5EF4-FFF2-40B4-BE49-F238E27FC236}">
                <a16:creationId xmlns:a16="http://schemas.microsoft.com/office/drawing/2014/main" id="{02EF8B30-6249-4430-9345-15709EADAB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6442" indent="-28709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8372" indent="-229674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7721" indent="-229674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67070" indent="-229674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26419" indent="-229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85767" indent="-229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45116" indent="-229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04465" indent="-229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869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A3FB8-FE17-4470-97AA-1DCAB1E714F7}" type="slidenum"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869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Zástupný symbol pro záhlaví 2">
            <a:extLst>
              <a:ext uri="{FF2B5EF4-FFF2-40B4-BE49-F238E27FC236}">
                <a16:creationId xmlns:a16="http://schemas.microsoft.com/office/drawing/2014/main" id="{61DC7A36-47F6-4B60-9D40-63C05BE1C46A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86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72322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Zástupný symbol pro obrázek snímku 1">
            <a:extLst>
              <a:ext uri="{FF2B5EF4-FFF2-40B4-BE49-F238E27FC236}">
                <a16:creationId xmlns:a16="http://schemas.microsoft.com/office/drawing/2014/main" id="{A5D3DC20-78E1-45F6-A286-D13858789A7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Zástupný symbol pro poznámky 2">
            <a:extLst>
              <a:ext uri="{FF2B5EF4-FFF2-40B4-BE49-F238E27FC236}">
                <a16:creationId xmlns:a16="http://schemas.microsoft.com/office/drawing/2014/main" id="{103EB834-975A-4ED6-8FA5-3821D62770C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26628" name="Zástupný symbol pro číslo snímku 3">
            <a:extLst>
              <a:ext uri="{FF2B5EF4-FFF2-40B4-BE49-F238E27FC236}">
                <a16:creationId xmlns:a16="http://schemas.microsoft.com/office/drawing/2014/main" id="{2A1A712F-D108-485A-8D18-81727B311F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6442" indent="-28709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8372" indent="-229674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7721" indent="-229674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67070" indent="-229674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26419" indent="-229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85767" indent="-229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45116" indent="-229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04465" indent="-229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869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41CDA5-D4E8-4699-8EFA-00FCDA023FA8}" type="slidenum"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869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Zástupný symbol pro záhlaví 2">
            <a:extLst>
              <a:ext uri="{FF2B5EF4-FFF2-40B4-BE49-F238E27FC236}">
                <a16:creationId xmlns:a16="http://schemas.microsoft.com/office/drawing/2014/main" id="{3585DE37-FD21-4D54-9AE3-3864826A9218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86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250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Zástupný symbol pro obrázek snímku 1">
            <a:extLst>
              <a:ext uri="{FF2B5EF4-FFF2-40B4-BE49-F238E27FC236}">
                <a16:creationId xmlns:a16="http://schemas.microsoft.com/office/drawing/2014/main" id="{097CE5BD-1E18-4B98-8BC1-809EE7368E6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Zástupný symbol pro poznámky 2">
            <a:extLst>
              <a:ext uri="{FF2B5EF4-FFF2-40B4-BE49-F238E27FC236}">
                <a16:creationId xmlns:a16="http://schemas.microsoft.com/office/drawing/2014/main" id="{E832B584-3BB8-452D-A17D-E8763D06721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26628" name="Zástupný symbol pro číslo snímku 3">
            <a:extLst>
              <a:ext uri="{FF2B5EF4-FFF2-40B4-BE49-F238E27FC236}">
                <a16:creationId xmlns:a16="http://schemas.microsoft.com/office/drawing/2014/main" id="{95D3CCB6-F19C-42ED-A2F1-8EB5A13130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859" indent="-28571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2860" indent="-228572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004" indent="-228572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148" indent="-228572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292" indent="-228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435" indent="-228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8579" indent="-228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5724" indent="-228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914288" eaLnBrk="1" hangingPunct="1"/>
            <a:fld id="{867066BD-A1D9-47BC-ABFD-34F4C70E14C9}" type="slidenum">
              <a:rPr lang="cs-CZ" altLang="cs-CZ">
                <a:solidFill>
                  <a:prstClr val="black"/>
                </a:solidFill>
              </a:rPr>
              <a:pPr defTabSz="914288" eaLnBrk="1" hangingPunct="1"/>
              <a:t>14</a:t>
            </a:fld>
            <a:endParaRPr lang="cs-CZ" altLang="cs-CZ">
              <a:solidFill>
                <a:prstClr val="black"/>
              </a:solidFill>
            </a:endParaRPr>
          </a:p>
        </p:txBody>
      </p:sp>
      <p:sp>
        <p:nvSpPr>
          <p:cNvPr id="3" name="Zástupný symbol pro záhlaví 2">
            <a:extLst>
              <a:ext uri="{FF2B5EF4-FFF2-40B4-BE49-F238E27FC236}">
                <a16:creationId xmlns:a16="http://schemas.microsoft.com/office/drawing/2014/main" id="{F7C02D26-F072-4E8A-B381-07487ADB20D0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defTabSz="9142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843191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Zástupný symbol pro obrázek snímku 1">
            <a:extLst>
              <a:ext uri="{FF2B5EF4-FFF2-40B4-BE49-F238E27FC236}">
                <a16:creationId xmlns:a16="http://schemas.microsoft.com/office/drawing/2014/main" id="{72995030-F03D-4008-8054-EA4D26803A8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Zástupný symbol pro poznámky 2">
            <a:extLst>
              <a:ext uri="{FF2B5EF4-FFF2-40B4-BE49-F238E27FC236}">
                <a16:creationId xmlns:a16="http://schemas.microsoft.com/office/drawing/2014/main" id="{4030347B-B357-42C7-A74E-31C0B7027B8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26628" name="Zástupný symbol pro číslo snímku 3">
            <a:extLst>
              <a:ext uri="{FF2B5EF4-FFF2-40B4-BE49-F238E27FC236}">
                <a16:creationId xmlns:a16="http://schemas.microsoft.com/office/drawing/2014/main" id="{0D974EE7-AEE8-486D-9A7F-2F121C6BF6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6442" indent="-28709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8372" indent="-229674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7721" indent="-229674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67070" indent="-229674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26419" indent="-229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85767" indent="-229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45116" indent="-229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04465" indent="-229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869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DD6D9A-6DEA-4868-B5AE-65878CFC7103}" type="slidenum"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869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Zástupný symbol pro záhlaví 2">
            <a:extLst>
              <a:ext uri="{FF2B5EF4-FFF2-40B4-BE49-F238E27FC236}">
                <a16:creationId xmlns:a16="http://schemas.microsoft.com/office/drawing/2014/main" id="{386EABE8-F253-459E-B1AA-874BA836484B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86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84953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Zástupný symbol pro obrázek snímku 1">
            <a:extLst>
              <a:ext uri="{FF2B5EF4-FFF2-40B4-BE49-F238E27FC236}">
                <a16:creationId xmlns:a16="http://schemas.microsoft.com/office/drawing/2014/main" id="{A37ED286-A16A-43B3-AE67-A42FC3258D3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Zástupný symbol pro poznámky 2">
            <a:extLst>
              <a:ext uri="{FF2B5EF4-FFF2-40B4-BE49-F238E27FC236}">
                <a16:creationId xmlns:a16="http://schemas.microsoft.com/office/drawing/2014/main" id="{260B1DF5-F45E-4C3E-A0EB-9233EE629E9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26628" name="Zástupný symbol pro číslo snímku 3">
            <a:extLst>
              <a:ext uri="{FF2B5EF4-FFF2-40B4-BE49-F238E27FC236}">
                <a16:creationId xmlns:a16="http://schemas.microsoft.com/office/drawing/2014/main" id="{99EECD77-4C58-4605-A57B-43ECD583F4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859" indent="-28571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2860" indent="-228572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004" indent="-228572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148" indent="-228572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292" indent="-228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435" indent="-228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8579" indent="-228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5724" indent="-228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914288" eaLnBrk="1" hangingPunct="1"/>
            <a:fld id="{D0BC5ABD-D8D1-4A18-B9DA-06331AFA47E4}" type="slidenum">
              <a:rPr lang="cs-CZ" altLang="cs-CZ">
                <a:solidFill>
                  <a:prstClr val="black"/>
                </a:solidFill>
              </a:rPr>
              <a:pPr defTabSz="914288" eaLnBrk="1" hangingPunct="1"/>
              <a:t>16</a:t>
            </a:fld>
            <a:endParaRPr lang="cs-CZ" altLang="cs-CZ">
              <a:solidFill>
                <a:prstClr val="black"/>
              </a:solidFill>
            </a:endParaRPr>
          </a:p>
        </p:txBody>
      </p:sp>
      <p:sp>
        <p:nvSpPr>
          <p:cNvPr id="3" name="Zástupný symbol pro záhlaví 2">
            <a:extLst>
              <a:ext uri="{FF2B5EF4-FFF2-40B4-BE49-F238E27FC236}">
                <a16:creationId xmlns:a16="http://schemas.microsoft.com/office/drawing/2014/main" id="{9F0336C8-95EB-494B-9F51-08CDB5ECD1D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defTabSz="9142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902036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Zástupný symbol pro obrázek snímku 1">
            <a:extLst>
              <a:ext uri="{FF2B5EF4-FFF2-40B4-BE49-F238E27FC236}">
                <a16:creationId xmlns:a16="http://schemas.microsoft.com/office/drawing/2014/main" id="{88308C42-553B-4864-8443-65A1AD9EC7D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Zástupný symbol pro poznámky 2">
            <a:extLst>
              <a:ext uri="{FF2B5EF4-FFF2-40B4-BE49-F238E27FC236}">
                <a16:creationId xmlns:a16="http://schemas.microsoft.com/office/drawing/2014/main" id="{815BE4A2-E4F1-4226-AAE8-C372E502889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26628" name="Zástupný symbol pro číslo snímku 3">
            <a:extLst>
              <a:ext uri="{FF2B5EF4-FFF2-40B4-BE49-F238E27FC236}">
                <a16:creationId xmlns:a16="http://schemas.microsoft.com/office/drawing/2014/main" id="{CDC0C653-9138-4009-8010-9203C695BC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6442" indent="-28709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8372" indent="-229674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7721" indent="-229674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67070" indent="-229674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26419" indent="-229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85767" indent="-229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45116" indent="-229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04465" indent="-229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869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46BB864-27CC-4F70-843E-AE8C5022C989}" type="slidenum"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869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Zástupný symbol pro záhlaví 2">
            <a:extLst>
              <a:ext uri="{FF2B5EF4-FFF2-40B4-BE49-F238E27FC236}">
                <a16:creationId xmlns:a16="http://schemas.microsoft.com/office/drawing/2014/main" id="{94BA17D3-B382-43EA-A146-C2240CAE911C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86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77593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Zástupný symbol pro obrázek snímku 1">
            <a:extLst>
              <a:ext uri="{FF2B5EF4-FFF2-40B4-BE49-F238E27FC236}">
                <a16:creationId xmlns:a16="http://schemas.microsoft.com/office/drawing/2014/main" id="{745F2E02-0E30-420A-9D05-E1A9C656D43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Zástupný symbol pro poznámky 2">
            <a:extLst>
              <a:ext uri="{FF2B5EF4-FFF2-40B4-BE49-F238E27FC236}">
                <a16:creationId xmlns:a16="http://schemas.microsoft.com/office/drawing/2014/main" id="{11A3F4FA-C293-4E47-A1D5-A17C8646891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26628" name="Zástupný symbol pro číslo snímku 3">
            <a:extLst>
              <a:ext uri="{FF2B5EF4-FFF2-40B4-BE49-F238E27FC236}">
                <a16:creationId xmlns:a16="http://schemas.microsoft.com/office/drawing/2014/main" id="{5BEF218F-4C3B-4003-91EA-3667F2F812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859" indent="-28571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2860" indent="-228572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004" indent="-228572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148" indent="-228572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292" indent="-228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435" indent="-228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8579" indent="-228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5724" indent="-228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914288" eaLnBrk="1" hangingPunct="1"/>
            <a:fld id="{21198623-C21B-4460-81C0-D5F5F9E174B4}" type="slidenum">
              <a:rPr lang="cs-CZ" altLang="cs-CZ">
                <a:solidFill>
                  <a:prstClr val="black"/>
                </a:solidFill>
              </a:rPr>
              <a:pPr defTabSz="914288" eaLnBrk="1" hangingPunct="1"/>
              <a:t>18</a:t>
            </a:fld>
            <a:endParaRPr lang="cs-CZ" altLang="cs-CZ">
              <a:solidFill>
                <a:prstClr val="black"/>
              </a:solidFill>
            </a:endParaRPr>
          </a:p>
        </p:txBody>
      </p:sp>
      <p:sp>
        <p:nvSpPr>
          <p:cNvPr id="3" name="Zástupný symbol pro záhlaví 2">
            <a:extLst>
              <a:ext uri="{FF2B5EF4-FFF2-40B4-BE49-F238E27FC236}">
                <a16:creationId xmlns:a16="http://schemas.microsoft.com/office/drawing/2014/main" id="{2E617253-F583-436F-9BC9-0A53CB28746F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defTabSz="9142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893704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Zástupný symbol pro obrázek snímku 1">
            <a:extLst>
              <a:ext uri="{FF2B5EF4-FFF2-40B4-BE49-F238E27FC236}">
                <a16:creationId xmlns:a16="http://schemas.microsoft.com/office/drawing/2014/main" id="{A97FC673-ABE4-4538-84E8-C4BAAD78DC7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Zástupný symbol pro poznámky 2">
            <a:extLst>
              <a:ext uri="{FF2B5EF4-FFF2-40B4-BE49-F238E27FC236}">
                <a16:creationId xmlns:a16="http://schemas.microsoft.com/office/drawing/2014/main" id="{F13D85A9-F4D6-49B1-84A0-27F0319F593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26628" name="Zástupný symbol pro číslo snímku 3">
            <a:extLst>
              <a:ext uri="{FF2B5EF4-FFF2-40B4-BE49-F238E27FC236}">
                <a16:creationId xmlns:a16="http://schemas.microsoft.com/office/drawing/2014/main" id="{2BADCB29-C332-494B-A663-C0AD787E51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6442" indent="-28709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8372" indent="-229674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7721" indent="-229674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67070" indent="-229674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26419" indent="-229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85767" indent="-229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45116" indent="-229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04465" indent="-229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869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A7F51FE-7BCF-4C22-A56C-C8BAEB9B351A}" type="slidenum"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869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Zástupný symbol pro záhlaví 2">
            <a:extLst>
              <a:ext uri="{FF2B5EF4-FFF2-40B4-BE49-F238E27FC236}">
                <a16:creationId xmlns:a16="http://schemas.microsoft.com/office/drawing/2014/main" id="{ED2A430A-71A2-4738-B99C-74D6741591D2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86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74210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Zástupný symbol pro obrázek snímku 1">
            <a:extLst>
              <a:ext uri="{FF2B5EF4-FFF2-40B4-BE49-F238E27FC236}">
                <a16:creationId xmlns:a16="http://schemas.microsoft.com/office/drawing/2014/main" id="{DA2F55D9-4C04-45FC-A797-4E1CF91D28A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Zástupný symbol pro poznámky 2">
            <a:extLst>
              <a:ext uri="{FF2B5EF4-FFF2-40B4-BE49-F238E27FC236}">
                <a16:creationId xmlns:a16="http://schemas.microsoft.com/office/drawing/2014/main" id="{C987C1FD-AF7F-427A-BCB2-7AF4EE42AEA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26628" name="Zástupný symbol pro číslo snímku 3">
            <a:extLst>
              <a:ext uri="{FF2B5EF4-FFF2-40B4-BE49-F238E27FC236}">
                <a16:creationId xmlns:a16="http://schemas.microsoft.com/office/drawing/2014/main" id="{E0DBF2A3-E162-4E0D-8F2D-42A711988B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859" indent="-28571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2860" indent="-228572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004" indent="-228572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148" indent="-228572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292" indent="-228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435" indent="-228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8579" indent="-228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5724" indent="-228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914288" eaLnBrk="1" hangingPunct="1"/>
            <a:fld id="{86512462-FA4D-4611-BB42-DE32405AD839}" type="slidenum">
              <a:rPr lang="cs-CZ" altLang="cs-CZ">
                <a:solidFill>
                  <a:prstClr val="black"/>
                </a:solidFill>
              </a:rPr>
              <a:pPr defTabSz="914288" eaLnBrk="1" hangingPunct="1"/>
              <a:t>20</a:t>
            </a:fld>
            <a:endParaRPr lang="cs-CZ" altLang="cs-CZ">
              <a:solidFill>
                <a:prstClr val="black"/>
              </a:solidFill>
            </a:endParaRPr>
          </a:p>
        </p:txBody>
      </p:sp>
      <p:sp>
        <p:nvSpPr>
          <p:cNvPr id="3" name="Zástupný symbol pro záhlaví 2">
            <a:extLst>
              <a:ext uri="{FF2B5EF4-FFF2-40B4-BE49-F238E27FC236}">
                <a16:creationId xmlns:a16="http://schemas.microsoft.com/office/drawing/2014/main" id="{0F58E3AE-7C0B-462F-8F3E-CC44DDE84418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defTabSz="9142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51641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Zástupný symbol pro obrázek snímku 1">
            <a:extLst>
              <a:ext uri="{FF2B5EF4-FFF2-40B4-BE49-F238E27FC236}">
                <a16:creationId xmlns:a16="http://schemas.microsoft.com/office/drawing/2014/main" id="{5FB964DC-08E3-423D-BD0A-4153E4EA0C3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Zástupný symbol pro poznámky 2">
            <a:extLst>
              <a:ext uri="{FF2B5EF4-FFF2-40B4-BE49-F238E27FC236}">
                <a16:creationId xmlns:a16="http://schemas.microsoft.com/office/drawing/2014/main" id="{41FAA03F-9830-4F49-B40F-BBD14DABC34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26628" name="Zástupný symbol pro číslo snímku 3">
            <a:extLst>
              <a:ext uri="{FF2B5EF4-FFF2-40B4-BE49-F238E27FC236}">
                <a16:creationId xmlns:a16="http://schemas.microsoft.com/office/drawing/2014/main" id="{0184C020-3FBE-4C15-B30B-F77D547E3C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859" indent="-28571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2860" indent="-228572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004" indent="-228572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148" indent="-228572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292" indent="-228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435" indent="-228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8579" indent="-228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5724" indent="-228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914288" eaLnBrk="1" hangingPunct="1"/>
            <a:fld id="{EF1C251F-DA4E-4503-9232-7AC6DCADDB1D}" type="slidenum">
              <a:rPr lang="cs-CZ" altLang="cs-CZ">
                <a:solidFill>
                  <a:prstClr val="black"/>
                </a:solidFill>
              </a:rPr>
              <a:pPr defTabSz="914288" eaLnBrk="1" hangingPunct="1"/>
              <a:t>3</a:t>
            </a:fld>
            <a:endParaRPr lang="cs-CZ" altLang="cs-CZ">
              <a:solidFill>
                <a:prstClr val="black"/>
              </a:solidFill>
            </a:endParaRPr>
          </a:p>
        </p:txBody>
      </p:sp>
      <p:sp>
        <p:nvSpPr>
          <p:cNvPr id="3" name="Zástupný symbol pro záhlaví 2">
            <a:extLst>
              <a:ext uri="{FF2B5EF4-FFF2-40B4-BE49-F238E27FC236}">
                <a16:creationId xmlns:a16="http://schemas.microsoft.com/office/drawing/2014/main" id="{973F81C1-F18F-47DA-83B1-5C0EA6762E9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defTabSz="9142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023492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Zástupný symbol pro obrázek snímku 1">
            <a:extLst>
              <a:ext uri="{FF2B5EF4-FFF2-40B4-BE49-F238E27FC236}">
                <a16:creationId xmlns:a16="http://schemas.microsoft.com/office/drawing/2014/main" id="{0CCA9972-F679-4941-9F3A-C5FA982ACE7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Zástupný symbol pro poznámky 2">
            <a:extLst>
              <a:ext uri="{FF2B5EF4-FFF2-40B4-BE49-F238E27FC236}">
                <a16:creationId xmlns:a16="http://schemas.microsoft.com/office/drawing/2014/main" id="{384C23FB-3E85-449B-90BA-ABED47EFB7B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26628" name="Zástupný symbol pro číslo snímku 3">
            <a:extLst>
              <a:ext uri="{FF2B5EF4-FFF2-40B4-BE49-F238E27FC236}">
                <a16:creationId xmlns:a16="http://schemas.microsoft.com/office/drawing/2014/main" id="{5331107F-6BAB-421D-8B62-5CB389BD6F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6442" indent="-28709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8372" indent="-229674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7721" indent="-229674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67070" indent="-229674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26419" indent="-229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85767" indent="-229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45116" indent="-229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04465" indent="-229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869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5249C8-5CBB-4196-A2BE-FACC94D38EB2}" type="slidenum"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869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Zástupný symbol pro záhlaví 2">
            <a:extLst>
              <a:ext uri="{FF2B5EF4-FFF2-40B4-BE49-F238E27FC236}">
                <a16:creationId xmlns:a16="http://schemas.microsoft.com/office/drawing/2014/main" id="{13763B13-7748-4FC1-BF18-0857C5269CB6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86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34351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Zástupný symbol pro obrázek snímku 1">
            <a:extLst>
              <a:ext uri="{FF2B5EF4-FFF2-40B4-BE49-F238E27FC236}">
                <a16:creationId xmlns:a16="http://schemas.microsoft.com/office/drawing/2014/main" id="{5392BE99-14AC-44A7-8126-43CEB53D76C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Zástupný symbol pro poznámky 2">
            <a:extLst>
              <a:ext uri="{FF2B5EF4-FFF2-40B4-BE49-F238E27FC236}">
                <a16:creationId xmlns:a16="http://schemas.microsoft.com/office/drawing/2014/main" id="{B5367865-EC4C-48FE-9606-24D35A77F5D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26628" name="Zástupný symbol pro číslo snímku 3">
            <a:extLst>
              <a:ext uri="{FF2B5EF4-FFF2-40B4-BE49-F238E27FC236}">
                <a16:creationId xmlns:a16="http://schemas.microsoft.com/office/drawing/2014/main" id="{BEC18EF9-79AA-4E1B-B5E5-8EFBE0CAF9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859" indent="-28571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2860" indent="-228572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004" indent="-228572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148" indent="-228572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292" indent="-228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435" indent="-228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8579" indent="-228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5724" indent="-228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914288" eaLnBrk="1" hangingPunct="1"/>
            <a:fld id="{947DAD5F-705F-43DF-AEC9-319C069DBE35}" type="slidenum">
              <a:rPr lang="cs-CZ" altLang="cs-CZ">
                <a:solidFill>
                  <a:prstClr val="black"/>
                </a:solidFill>
              </a:rPr>
              <a:pPr defTabSz="914288" eaLnBrk="1" hangingPunct="1"/>
              <a:t>22</a:t>
            </a:fld>
            <a:endParaRPr lang="cs-CZ" altLang="cs-CZ">
              <a:solidFill>
                <a:prstClr val="black"/>
              </a:solidFill>
            </a:endParaRPr>
          </a:p>
        </p:txBody>
      </p:sp>
      <p:sp>
        <p:nvSpPr>
          <p:cNvPr id="3" name="Zástupný symbol pro záhlaví 2">
            <a:extLst>
              <a:ext uri="{FF2B5EF4-FFF2-40B4-BE49-F238E27FC236}">
                <a16:creationId xmlns:a16="http://schemas.microsoft.com/office/drawing/2014/main" id="{20FE86B7-C5AD-485A-A204-85776856936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defTabSz="9142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172271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Zástupný symbol pro obrázek snímku 1">
            <a:extLst>
              <a:ext uri="{FF2B5EF4-FFF2-40B4-BE49-F238E27FC236}">
                <a16:creationId xmlns:a16="http://schemas.microsoft.com/office/drawing/2014/main" id="{F77765D7-1216-4F2C-B9E0-ADD6204F851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Zástupný symbol pro poznámky 2">
            <a:extLst>
              <a:ext uri="{FF2B5EF4-FFF2-40B4-BE49-F238E27FC236}">
                <a16:creationId xmlns:a16="http://schemas.microsoft.com/office/drawing/2014/main" id="{F5CE8C09-93A4-446F-AFAA-A4443E8F65E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26628" name="Zástupný symbol pro číslo snímku 3">
            <a:extLst>
              <a:ext uri="{FF2B5EF4-FFF2-40B4-BE49-F238E27FC236}">
                <a16:creationId xmlns:a16="http://schemas.microsoft.com/office/drawing/2014/main" id="{1348F39E-4A9E-41BE-A318-5BDF8887B3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859" indent="-28571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2860" indent="-228572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004" indent="-228572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148" indent="-228572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292" indent="-228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435" indent="-228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8579" indent="-228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5724" indent="-228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914288" eaLnBrk="1" hangingPunct="1"/>
            <a:fld id="{479FC58D-B331-4204-A1B4-3160383781B0}" type="slidenum">
              <a:rPr lang="cs-CZ" altLang="cs-CZ">
                <a:solidFill>
                  <a:prstClr val="black"/>
                </a:solidFill>
              </a:rPr>
              <a:pPr defTabSz="914288" eaLnBrk="1" hangingPunct="1"/>
              <a:t>23</a:t>
            </a:fld>
            <a:endParaRPr lang="cs-CZ" altLang="cs-CZ">
              <a:solidFill>
                <a:prstClr val="black"/>
              </a:solidFill>
            </a:endParaRPr>
          </a:p>
        </p:txBody>
      </p:sp>
      <p:sp>
        <p:nvSpPr>
          <p:cNvPr id="3" name="Zástupný symbol pro záhlaví 2">
            <a:extLst>
              <a:ext uri="{FF2B5EF4-FFF2-40B4-BE49-F238E27FC236}">
                <a16:creationId xmlns:a16="http://schemas.microsoft.com/office/drawing/2014/main" id="{7B7FA308-3C99-423B-98BF-50EFC5A5A962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defTabSz="9142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218454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Zástupný symbol pro obrázek snímku 1">
            <a:extLst>
              <a:ext uri="{FF2B5EF4-FFF2-40B4-BE49-F238E27FC236}">
                <a16:creationId xmlns:a16="http://schemas.microsoft.com/office/drawing/2014/main" id="{3F00646E-5819-487C-8CDA-3C0894A0D9F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Zástupný symbol pro poznámky 2">
            <a:extLst>
              <a:ext uri="{FF2B5EF4-FFF2-40B4-BE49-F238E27FC236}">
                <a16:creationId xmlns:a16="http://schemas.microsoft.com/office/drawing/2014/main" id="{642524E9-1E02-47DB-942C-7A116F87E0A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26628" name="Zástupný symbol pro číslo snímku 3">
            <a:extLst>
              <a:ext uri="{FF2B5EF4-FFF2-40B4-BE49-F238E27FC236}">
                <a16:creationId xmlns:a16="http://schemas.microsoft.com/office/drawing/2014/main" id="{A772683E-E347-484C-AEAC-35D15762F6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859" indent="-28571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2860" indent="-228572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004" indent="-228572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148" indent="-228572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292" indent="-228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435" indent="-228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8579" indent="-228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5724" indent="-228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914288" eaLnBrk="1" hangingPunct="1"/>
            <a:fld id="{813D19DE-CCDF-4D13-82B9-64DF5B5158C0}" type="slidenum">
              <a:rPr lang="cs-CZ" altLang="cs-CZ">
                <a:solidFill>
                  <a:prstClr val="black"/>
                </a:solidFill>
              </a:rPr>
              <a:pPr defTabSz="914288" eaLnBrk="1" hangingPunct="1"/>
              <a:t>24</a:t>
            </a:fld>
            <a:endParaRPr lang="cs-CZ" altLang="cs-CZ">
              <a:solidFill>
                <a:prstClr val="black"/>
              </a:solidFill>
            </a:endParaRPr>
          </a:p>
        </p:txBody>
      </p:sp>
      <p:sp>
        <p:nvSpPr>
          <p:cNvPr id="3" name="Zástupný symbol pro záhlaví 2">
            <a:extLst>
              <a:ext uri="{FF2B5EF4-FFF2-40B4-BE49-F238E27FC236}">
                <a16:creationId xmlns:a16="http://schemas.microsoft.com/office/drawing/2014/main" id="{048DDD89-37D4-4EA2-A66B-BEEA64AAFC7F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defTabSz="9142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996598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Zástupný symbol pro obrázek snímku 1">
            <a:extLst>
              <a:ext uri="{FF2B5EF4-FFF2-40B4-BE49-F238E27FC236}">
                <a16:creationId xmlns:a16="http://schemas.microsoft.com/office/drawing/2014/main" id="{83DD6961-3BB2-4339-81E4-D5FE141C101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Zástupný symbol pro poznámky 2">
            <a:extLst>
              <a:ext uri="{FF2B5EF4-FFF2-40B4-BE49-F238E27FC236}">
                <a16:creationId xmlns:a16="http://schemas.microsoft.com/office/drawing/2014/main" id="{87539EF6-A438-4FB6-9725-CB8C9AC2CE4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26628" name="Zástupný symbol pro číslo snímku 3">
            <a:extLst>
              <a:ext uri="{FF2B5EF4-FFF2-40B4-BE49-F238E27FC236}">
                <a16:creationId xmlns:a16="http://schemas.microsoft.com/office/drawing/2014/main" id="{843D9648-7491-448E-A05E-6D2A3BFF56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859" indent="-28571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2860" indent="-228572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004" indent="-228572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148" indent="-228572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292" indent="-228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435" indent="-228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8579" indent="-228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5724" indent="-228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914288" eaLnBrk="1" hangingPunct="1"/>
            <a:fld id="{38F6D962-29BC-48E7-825A-174F1C68CD39}" type="slidenum">
              <a:rPr lang="cs-CZ" altLang="cs-CZ">
                <a:solidFill>
                  <a:prstClr val="black"/>
                </a:solidFill>
              </a:rPr>
              <a:pPr defTabSz="914288" eaLnBrk="1" hangingPunct="1"/>
              <a:t>25</a:t>
            </a:fld>
            <a:endParaRPr lang="cs-CZ" altLang="cs-CZ">
              <a:solidFill>
                <a:prstClr val="black"/>
              </a:solidFill>
            </a:endParaRPr>
          </a:p>
        </p:txBody>
      </p:sp>
      <p:sp>
        <p:nvSpPr>
          <p:cNvPr id="3" name="Zástupný symbol pro záhlaví 2">
            <a:extLst>
              <a:ext uri="{FF2B5EF4-FFF2-40B4-BE49-F238E27FC236}">
                <a16:creationId xmlns:a16="http://schemas.microsoft.com/office/drawing/2014/main" id="{44C3345A-2F42-429B-9608-F8C889649276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defTabSz="9142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853028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Zástupný symbol pro obrázek snímku 1">
            <a:extLst>
              <a:ext uri="{FF2B5EF4-FFF2-40B4-BE49-F238E27FC236}">
                <a16:creationId xmlns:a16="http://schemas.microsoft.com/office/drawing/2014/main" id="{A084B767-DA7E-43FF-B7B2-40FED094DE7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Zástupný symbol pro poznámky 2">
            <a:extLst>
              <a:ext uri="{FF2B5EF4-FFF2-40B4-BE49-F238E27FC236}">
                <a16:creationId xmlns:a16="http://schemas.microsoft.com/office/drawing/2014/main" id="{4024F5ED-D68F-49E8-AEA3-69E298EA2D5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26628" name="Zástupný symbol pro číslo snímku 3">
            <a:extLst>
              <a:ext uri="{FF2B5EF4-FFF2-40B4-BE49-F238E27FC236}">
                <a16:creationId xmlns:a16="http://schemas.microsoft.com/office/drawing/2014/main" id="{EA39D9AC-27F2-482D-B899-8575A37B40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6442" indent="-28709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8372" indent="-229674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7721" indent="-229674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67070" indent="-229674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26419" indent="-229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85767" indent="-229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45116" indent="-229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04465" indent="-229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869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8CEF30-B293-49FC-A238-534A15C8BFCD}" type="slidenum"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869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Zástupný symbol pro záhlaví 2">
            <a:extLst>
              <a:ext uri="{FF2B5EF4-FFF2-40B4-BE49-F238E27FC236}">
                <a16:creationId xmlns:a16="http://schemas.microsoft.com/office/drawing/2014/main" id="{C86631A9-175F-47A8-9A89-31B2B32FC73E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86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32618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Zástupný symbol pro obrázek snímku 1">
            <a:extLst>
              <a:ext uri="{FF2B5EF4-FFF2-40B4-BE49-F238E27FC236}">
                <a16:creationId xmlns:a16="http://schemas.microsoft.com/office/drawing/2014/main" id="{3AD4C585-7D67-4EE4-804A-B1976EE04D4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Zástupný symbol pro poznámky 2">
            <a:extLst>
              <a:ext uri="{FF2B5EF4-FFF2-40B4-BE49-F238E27FC236}">
                <a16:creationId xmlns:a16="http://schemas.microsoft.com/office/drawing/2014/main" id="{75756A9C-1ECF-4F0A-9BCF-243E3FBC5B2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26628" name="Zástupný symbol pro číslo snímku 3">
            <a:extLst>
              <a:ext uri="{FF2B5EF4-FFF2-40B4-BE49-F238E27FC236}">
                <a16:creationId xmlns:a16="http://schemas.microsoft.com/office/drawing/2014/main" id="{96DDDEBF-456E-46F7-B0C7-7057179C3F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6442" indent="-28709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8372" indent="-229674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7721" indent="-229674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67070" indent="-229674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26419" indent="-229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85767" indent="-229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45116" indent="-229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04465" indent="-229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869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DCAF0F-68C7-42DF-8993-9E403E734ED8}" type="slidenum"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869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Zástupný symbol pro záhlaví 2">
            <a:extLst>
              <a:ext uri="{FF2B5EF4-FFF2-40B4-BE49-F238E27FC236}">
                <a16:creationId xmlns:a16="http://schemas.microsoft.com/office/drawing/2014/main" id="{ECF7D71E-0F38-448F-820B-FB8B9CE5AEC4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86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183934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Zástupný symbol pro obrázek snímku 1">
            <a:extLst>
              <a:ext uri="{FF2B5EF4-FFF2-40B4-BE49-F238E27FC236}">
                <a16:creationId xmlns:a16="http://schemas.microsoft.com/office/drawing/2014/main" id="{4F83602C-E621-4763-8F81-3BB86423E35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Zástupný symbol pro poznámky 2">
            <a:extLst>
              <a:ext uri="{FF2B5EF4-FFF2-40B4-BE49-F238E27FC236}">
                <a16:creationId xmlns:a16="http://schemas.microsoft.com/office/drawing/2014/main" id="{8FD526A2-5E2B-49E7-90AB-82D0A12046B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26628" name="Zástupný symbol pro číslo snímku 3">
            <a:extLst>
              <a:ext uri="{FF2B5EF4-FFF2-40B4-BE49-F238E27FC236}">
                <a16:creationId xmlns:a16="http://schemas.microsoft.com/office/drawing/2014/main" id="{144EEFDB-DFC7-46DF-B3DA-96A1ABECBE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859" indent="-28571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2860" indent="-228572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004" indent="-228572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148" indent="-228572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292" indent="-228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435" indent="-228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8579" indent="-228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5724" indent="-228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914288" eaLnBrk="1" hangingPunct="1"/>
            <a:fld id="{2141A6DB-0540-4690-94A2-FF8DB5F135C3}" type="slidenum">
              <a:rPr lang="cs-CZ" altLang="cs-CZ">
                <a:solidFill>
                  <a:prstClr val="black"/>
                </a:solidFill>
              </a:rPr>
              <a:pPr defTabSz="914288" eaLnBrk="1" hangingPunct="1"/>
              <a:t>28</a:t>
            </a:fld>
            <a:endParaRPr lang="cs-CZ" altLang="cs-CZ">
              <a:solidFill>
                <a:prstClr val="black"/>
              </a:solidFill>
            </a:endParaRPr>
          </a:p>
        </p:txBody>
      </p:sp>
      <p:sp>
        <p:nvSpPr>
          <p:cNvPr id="3" name="Zástupný symbol pro záhlaví 2">
            <a:extLst>
              <a:ext uri="{FF2B5EF4-FFF2-40B4-BE49-F238E27FC236}">
                <a16:creationId xmlns:a16="http://schemas.microsoft.com/office/drawing/2014/main" id="{CFD7B725-754E-42BA-A23C-918EE1E21391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defTabSz="9142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1994253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Zástupný symbol pro obrázek snímku 1">
            <a:extLst>
              <a:ext uri="{FF2B5EF4-FFF2-40B4-BE49-F238E27FC236}">
                <a16:creationId xmlns:a16="http://schemas.microsoft.com/office/drawing/2014/main" id="{A0A687E8-6598-46E7-9ABD-1CBE9B73EF6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Zástupný symbol pro poznámky 2">
            <a:extLst>
              <a:ext uri="{FF2B5EF4-FFF2-40B4-BE49-F238E27FC236}">
                <a16:creationId xmlns:a16="http://schemas.microsoft.com/office/drawing/2014/main" id="{552EC5A0-9A1B-4414-ACBE-81CBCCEDE30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26628" name="Zástupný symbol pro číslo snímku 3">
            <a:extLst>
              <a:ext uri="{FF2B5EF4-FFF2-40B4-BE49-F238E27FC236}">
                <a16:creationId xmlns:a16="http://schemas.microsoft.com/office/drawing/2014/main" id="{5DF612B1-9B46-41B0-B904-7180F55CB3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6442" indent="-28709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8372" indent="-229674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7721" indent="-229674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67070" indent="-229674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26419" indent="-229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85767" indent="-229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45116" indent="-229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04465" indent="-229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869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0BA40C3-7AF8-4A22-9744-2D2F0ACFC9F0}" type="slidenum"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869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Zástupný symbol pro záhlaví 2">
            <a:extLst>
              <a:ext uri="{FF2B5EF4-FFF2-40B4-BE49-F238E27FC236}">
                <a16:creationId xmlns:a16="http://schemas.microsoft.com/office/drawing/2014/main" id="{D950AD1E-C2D1-4B11-A5D0-88DE1A72DD78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86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437055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Zástupný symbol pro obrázek snímku 1">
            <a:extLst>
              <a:ext uri="{FF2B5EF4-FFF2-40B4-BE49-F238E27FC236}">
                <a16:creationId xmlns:a16="http://schemas.microsoft.com/office/drawing/2014/main" id="{96691512-E929-4C76-A93D-F0A085CC4B4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Zástupný symbol pro poznámky 2">
            <a:extLst>
              <a:ext uri="{FF2B5EF4-FFF2-40B4-BE49-F238E27FC236}">
                <a16:creationId xmlns:a16="http://schemas.microsoft.com/office/drawing/2014/main" id="{A41F5E21-3F24-4E81-95A3-A2A44E66195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26628" name="Zástupný symbol pro číslo snímku 3">
            <a:extLst>
              <a:ext uri="{FF2B5EF4-FFF2-40B4-BE49-F238E27FC236}">
                <a16:creationId xmlns:a16="http://schemas.microsoft.com/office/drawing/2014/main" id="{C5640C90-C4D4-4579-93AB-24BE0CC191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6442" indent="-28709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8372" indent="-229674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7721" indent="-229674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67070" indent="-229674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26419" indent="-229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85767" indent="-229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45116" indent="-229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04465" indent="-229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869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E62BA3C-118A-4122-AA3C-7594409B0599}" type="slidenum"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869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Zástupný symbol pro záhlaví 2">
            <a:extLst>
              <a:ext uri="{FF2B5EF4-FFF2-40B4-BE49-F238E27FC236}">
                <a16:creationId xmlns:a16="http://schemas.microsoft.com/office/drawing/2014/main" id="{5297BEC6-3449-4E5F-AAE1-4FBF06D727BD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86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33957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obrázek snímku 1">
            <a:extLst>
              <a:ext uri="{FF2B5EF4-FFF2-40B4-BE49-F238E27FC236}">
                <a16:creationId xmlns:a16="http://schemas.microsoft.com/office/drawing/2014/main" id="{52042582-A220-404F-90A2-47107ACCB0D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Zástupný symbol pro poznámky 2">
            <a:extLst>
              <a:ext uri="{FF2B5EF4-FFF2-40B4-BE49-F238E27FC236}">
                <a16:creationId xmlns:a16="http://schemas.microsoft.com/office/drawing/2014/main" id="{9FBD96D9-EB52-40AA-8BA0-391E1079679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26628" name="Zástupný symbol pro číslo snímku 3">
            <a:extLst>
              <a:ext uri="{FF2B5EF4-FFF2-40B4-BE49-F238E27FC236}">
                <a16:creationId xmlns:a16="http://schemas.microsoft.com/office/drawing/2014/main" id="{1BF56075-4980-445D-956B-F8095A435B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859" indent="-28571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2860" indent="-228572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004" indent="-228572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148" indent="-228572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292" indent="-228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435" indent="-228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8579" indent="-228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5724" indent="-228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914288" eaLnBrk="1" hangingPunct="1"/>
            <a:fld id="{30D0D3AF-215A-44F3-9B9B-469AAE779BEE}" type="slidenum">
              <a:rPr lang="cs-CZ" altLang="cs-CZ">
                <a:solidFill>
                  <a:prstClr val="black"/>
                </a:solidFill>
              </a:rPr>
              <a:pPr defTabSz="914288" eaLnBrk="1" hangingPunct="1"/>
              <a:t>4</a:t>
            </a:fld>
            <a:endParaRPr lang="cs-CZ" altLang="cs-CZ">
              <a:solidFill>
                <a:prstClr val="black"/>
              </a:solidFill>
            </a:endParaRPr>
          </a:p>
        </p:txBody>
      </p:sp>
      <p:sp>
        <p:nvSpPr>
          <p:cNvPr id="3" name="Zástupný symbol pro záhlaví 2">
            <a:extLst>
              <a:ext uri="{FF2B5EF4-FFF2-40B4-BE49-F238E27FC236}">
                <a16:creationId xmlns:a16="http://schemas.microsoft.com/office/drawing/2014/main" id="{60770B95-00AC-45A0-A3AF-91156BB31D81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defTabSz="9142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037597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Zástupný symbol pro obrázek snímku 1">
            <a:extLst>
              <a:ext uri="{FF2B5EF4-FFF2-40B4-BE49-F238E27FC236}">
                <a16:creationId xmlns:a16="http://schemas.microsoft.com/office/drawing/2014/main" id="{3F23223C-9A7A-47DD-A1EE-A7979B9E3A4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Zástupný symbol pro poznámky 2">
            <a:extLst>
              <a:ext uri="{FF2B5EF4-FFF2-40B4-BE49-F238E27FC236}">
                <a16:creationId xmlns:a16="http://schemas.microsoft.com/office/drawing/2014/main" id="{3571A46B-3ACC-415A-A8D0-D7ED03BF6E1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26628" name="Zástupný symbol pro číslo snímku 3">
            <a:extLst>
              <a:ext uri="{FF2B5EF4-FFF2-40B4-BE49-F238E27FC236}">
                <a16:creationId xmlns:a16="http://schemas.microsoft.com/office/drawing/2014/main" id="{CE1B04E5-3093-4D0B-8C1A-E445A757A3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6442" indent="-28709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8372" indent="-229674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7721" indent="-229674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67070" indent="-229674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26419" indent="-229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85767" indent="-229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45116" indent="-229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04465" indent="-229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869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D2B404-0F99-4357-950F-0EC3BCA25EFB}" type="slidenum"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869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Zástupný symbol pro záhlaví 2">
            <a:extLst>
              <a:ext uri="{FF2B5EF4-FFF2-40B4-BE49-F238E27FC236}">
                <a16:creationId xmlns:a16="http://schemas.microsoft.com/office/drawing/2014/main" id="{3BE35AD5-90E7-414C-8A26-B3C10BF5EF3F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86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916752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Zástupný symbol pro obrázek snímku 1">
            <a:extLst>
              <a:ext uri="{FF2B5EF4-FFF2-40B4-BE49-F238E27FC236}">
                <a16:creationId xmlns:a16="http://schemas.microsoft.com/office/drawing/2014/main" id="{99088785-6D85-4F28-BAC6-490EBD501E1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Zástupný symbol pro poznámky 2">
            <a:extLst>
              <a:ext uri="{FF2B5EF4-FFF2-40B4-BE49-F238E27FC236}">
                <a16:creationId xmlns:a16="http://schemas.microsoft.com/office/drawing/2014/main" id="{D634ACDE-6EF0-4515-8126-532526CD3E8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26628" name="Zástupný symbol pro číslo snímku 3">
            <a:extLst>
              <a:ext uri="{FF2B5EF4-FFF2-40B4-BE49-F238E27FC236}">
                <a16:creationId xmlns:a16="http://schemas.microsoft.com/office/drawing/2014/main" id="{4E73E6D4-9293-4A57-AF38-041289AFD6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6442" indent="-28709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8372" indent="-229674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7721" indent="-229674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67070" indent="-229674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26419" indent="-229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85767" indent="-229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45116" indent="-229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04465" indent="-229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869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05B536-8A41-4424-8F86-9F0A7F52B51A}" type="slidenum"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869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Zástupný symbol pro záhlaví 2">
            <a:extLst>
              <a:ext uri="{FF2B5EF4-FFF2-40B4-BE49-F238E27FC236}">
                <a16:creationId xmlns:a16="http://schemas.microsoft.com/office/drawing/2014/main" id="{0C720250-2683-4CF0-9A3D-CD3B939AF9F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86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666046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Zástupný symbol pro obrázek snímku 1">
            <a:extLst>
              <a:ext uri="{FF2B5EF4-FFF2-40B4-BE49-F238E27FC236}">
                <a16:creationId xmlns:a16="http://schemas.microsoft.com/office/drawing/2014/main" id="{B0F2B1A9-75F9-4AF4-9753-8CF1B00D90B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Zástupný symbol pro poznámky 2">
            <a:extLst>
              <a:ext uri="{FF2B5EF4-FFF2-40B4-BE49-F238E27FC236}">
                <a16:creationId xmlns:a16="http://schemas.microsoft.com/office/drawing/2014/main" id="{BA00DC5F-09A4-42C8-A7B9-3722C2AE6AC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26628" name="Zástupný symbol pro číslo snímku 3">
            <a:extLst>
              <a:ext uri="{FF2B5EF4-FFF2-40B4-BE49-F238E27FC236}">
                <a16:creationId xmlns:a16="http://schemas.microsoft.com/office/drawing/2014/main" id="{5F9C4DA6-CE24-4EA9-8643-7715689380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6442" indent="-28709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8372" indent="-229674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7721" indent="-229674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67070" indent="-229674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26419" indent="-229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85767" indent="-229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45116" indent="-229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04465" indent="-229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869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0B38AA-E519-4EE5-9357-BC9B5C85E880}" type="slidenum"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869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Zástupný symbol pro záhlaví 2">
            <a:extLst>
              <a:ext uri="{FF2B5EF4-FFF2-40B4-BE49-F238E27FC236}">
                <a16:creationId xmlns:a16="http://schemas.microsoft.com/office/drawing/2014/main" id="{87A0C4D1-5D10-451A-BB6B-773DD3A126B6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86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27525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defTabSz="9142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1800" ker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7389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Zástupný symbol pro obrázek snímku 1">
            <a:extLst>
              <a:ext uri="{FF2B5EF4-FFF2-40B4-BE49-F238E27FC236}">
                <a16:creationId xmlns:a16="http://schemas.microsoft.com/office/drawing/2014/main" id="{943FB829-D230-4626-A5D8-3FF8DC22AF5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Zástupný symbol pro poznámky 2">
            <a:extLst>
              <a:ext uri="{FF2B5EF4-FFF2-40B4-BE49-F238E27FC236}">
                <a16:creationId xmlns:a16="http://schemas.microsoft.com/office/drawing/2014/main" id="{F200CE77-8C35-4C38-83E3-63E95CDC48F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26628" name="Zástupný symbol pro číslo snímku 3">
            <a:extLst>
              <a:ext uri="{FF2B5EF4-FFF2-40B4-BE49-F238E27FC236}">
                <a16:creationId xmlns:a16="http://schemas.microsoft.com/office/drawing/2014/main" id="{12213955-85F3-4399-816B-D47F003AD3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859" indent="-28571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2860" indent="-228572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004" indent="-228572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148" indent="-228572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292" indent="-228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435" indent="-228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8579" indent="-228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5724" indent="-228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914288" eaLnBrk="1" hangingPunct="1"/>
            <a:fld id="{7786384B-44FC-49BF-BEB9-07163BF29CD0}" type="slidenum">
              <a:rPr lang="cs-CZ" altLang="cs-CZ">
                <a:solidFill>
                  <a:prstClr val="black"/>
                </a:solidFill>
              </a:rPr>
              <a:pPr defTabSz="914288" eaLnBrk="1" hangingPunct="1"/>
              <a:t>5</a:t>
            </a:fld>
            <a:endParaRPr lang="cs-CZ" altLang="cs-CZ">
              <a:solidFill>
                <a:prstClr val="black"/>
              </a:solidFill>
            </a:endParaRPr>
          </a:p>
        </p:txBody>
      </p:sp>
      <p:sp>
        <p:nvSpPr>
          <p:cNvPr id="3" name="Zástupný symbol pro záhlaví 2">
            <a:extLst>
              <a:ext uri="{FF2B5EF4-FFF2-40B4-BE49-F238E27FC236}">
                <a16:creationId xmlns:a16="http://schemas.microsoft.com/office/drawing/2014/main" id="{ACCAB7B6-1D6F-4A9E-A45E-9CD250357CA9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defTabSz="9142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12230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Zástupný symbol pro obrázek snímku 1">
            <a:extLst>
              <a:ext uri="{FF2B5EF4-FFF2-40B4-BE49-F238E27FC236}">
                <a16:creationId xmlns:a16="http://schemas.microsoft.com/office/drawing/2014/main" id="{1FFE28B5-E468-43CD-9EE8-9A6BDFCBA86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Zástupný symbol pro poznámky 2">
            <a:extLst>
              <a:ext uri="{FF2B5EF4-FFF2-40B4-BE49-F238E27FC236}">
                <a16:creationId xmlns:a16="http://schemas.microsoft.com/office/drawing/2014/main" id="{77F51A30-EB7D-477C-87D5-755E2AF07DF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26628" name="Zástupný symbol pro číslo snímku 3">
            <a:extLst>
              <a:ext uri="{FF2B5EF4-FFF2-40B4-BE49-F238E27FC236}">
                <a16:creationId xmlns:a16="http://schemas.microsoft.com/office/drawing/2014/main" id="{F7D647B5-3060-4253-A147-8BB27AC3F8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859" indent="-28571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2860" indent="-228572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004" indent="-228572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148" indent="-228572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292" indent="-228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435" indent="-228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8579" indent="-228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5724" indent="-228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914288" eaLnBrk="1" hangingPunct="1"/>
            <a:fld id="{F9B1BB60-98B3-452B-856B-4F0C0FA211FC}" type="slidenum">
              <a:rPr lang="cs-CZ" altLang="cs-CZ">
                <a:solidFill>
                  <a:prstClr val="black"/>
                </a:solidFill>
              </a:rPr>
              <a:pPr defTabSz="914288" eaLnBrk="1" hangingPunct="1"/>
              <a:t>6</a:t>
            </a:fld>
            <a:endParaRPr lang="cs-CZ" altLang="cs-CZ">
              <a:solidFill>
                <a:prstClr val="black"/>
              </a:solidFill>
            </a:endParaRPr>
          </a:p>
        </p:txBody>
      </p:sp>
      <p:sp>
        <p:nvSpPr>
          <p:cNvPr id="3" name="Zástupný symbol pro záhlaví 2">
            <a:extLst>
              <a:ext uri="{FF2B5EF4-FFF2-40B4-BE49-F238E27FC236}">
                <a16:creationId xmlns:a16="http://schemas.microsoft.com/office/drawing/2014/main" id="{5A892E87-75E1-4F84-AAD8-A171177EFD0F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defTabSz="9142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458132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>
            <a:extLst>
              <a:ext uri="{FF2B5EF4-FFF2-40B4-BE49-F238E27FC236}">
                <a16:creationId xmlns:a16="http://schemas.microsoft.com/office/drawing/2014/main" id="{758A93FA-EA7E-49E5-99A2-385BB211492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Zástupný symbol pro poznámky 2">
            <a:extLst>
              <a:ext uri="{FF2B5EF4-FFF2-40B4-BE49-F238E27FC236}">
                <a16:creationId xmlns:a16="http://schemas.microsoft.com/office/drawing/2014/main" id="{2C2F975B-0B90-4183-8ECD-4D25B0A3386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26628" name="Zástupný symbol pro číslo snímku 3">
            <a:extLst>
              <a:ext uri="{FF2B5EF4-FFF2-40B4-BE49-F238E27FC236}">
                <a16:creationId xmlns:a16="http://schemas.microsoft.com/office/drawing/2014/main" id="{F2B3BB5B-40E4-4AA6-9891-1B6AECADC0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6442" indent="-28709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8372" indent="-229674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7721" indent="-229674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67070" indent="-229674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26419" indent="-229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85767" indent="-229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45116" indent="-229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04465" indent="-229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869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4654639-A82B-4800-86AB-FCEF1CD4D8FC}" type="slidenum"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869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Zástupný symbol pro záhlaví 2">
            <a:extLst>
              <a:ext uri="{FF2B5EF4-FFF2-40B4-BE49-F238E27FC236}">
                <a16:creationId xmlns:a16="http://schemas.microsoft.com/office/drawing/2014/main" id="{DB283635-C6BB-4E01-9FAA-BC3367D936A9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86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38058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Zástupný symbol pro obrázek snímku 1">
            <a:extLst>
              <a:ext uri="{FF2B5EF4-FFF2-40B4-BE49-F238E27FC236}">
                <a16:creationId xmlns:a16="http://schemas.microsoft.com/office/drawing/2014/main" id="{C1A96C86-D4DC-4F0E-913C-9AD18740E01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Zástupný symbol pro poznámky 2">
            <a:extLst>
              <a:ext uri="{FF2B5EF4-FFF2-40B4-BE49-F238E27FC236}">
                <a16:creationId xmlns:a16="http://schemas.microsoft.com/office/drawing/2014/main" id="{F202684E-76D9-4341-968D-B5CF894DE86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26628" name="Zástupný symbol pro číslo snímku 3">
            <a:extLst>
              <a:ext uri="{FF2B5EF4-FFF2-40B4-BE49-F238E27FC236}">
                <a16:creationId xmlns:a16="http://schemas.microsoft.com/office/drawing/2014/main" id="{13C779D1-9FC2-47EB-A9C9-E5A811AB2D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859" indent="-28571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2860" indent="-228572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004" indent="-228572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148" indent="-228572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292" indent="-228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435" indent="-228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8579" indent="-228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5724" indent="-228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914288" eaLnBrk="1" hangingPunct="1"/>
            <a:fld id="{F86F30AF-961C-4A35-BC63-762868045ECF}" type="slidenum">
              <a:rPr lang="cs-CZ" altLang="cs-CZ">
                <a:solidFill>
                  <a:prstClr val="black"/>
                </a:solidFill>
              </a:rPr>
              <a:pPr defTabSz="914288" eaLnBrk="1" hangingPunct="1"/>
              <a:t>8</a:t>
            </a:fld>
            <a:endParaRPr lang="cs-CZ" altLang="cs-CZ">
              <a:solidFill>
                <a:prstClr val="black"/>
              </a:solidFill>
            </a:endParaRPr>
          </a:p>
        </p:txBody>
      </p:sp>
      <p:sp>
        <p:nvSpPr>
          <p:cNvPr id="3" name="Zástupný symbol pro záhlaví 2">
            <a:extLst>
              <a:ext uri="{FF2B5EF4-FFF2-40B4-BE49-F238E27FC236}">
                <a16:creationId xmlns:a16="http://schemas.microsoft.com/office/drawing/2014/main" id="{EA220055-3475-4989-AD00-733F3FDA4290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defTabSz="9142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637211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Zástupný symbol pro obrázek snímku 1">
            <a:extLst>
              <a:ext uri="{FF2B5EF4-FFF2-40B4-BE49-F238E27FC236}">
                <a16:creationId xmlns:a16="http://schemas.microsoft.com/office/drawing/2014/main" id="{F177B1A1-35BD-4DC8-9818-1EE7EE2CFA3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Zástupný symbol pro poznámky 2">
            <a:extLst>
              <a:ext uri="{FF2B5EF4-FFF2-40B4-BE49-F238E27FC236}">
                <a16:creationId xmlns:a16="http://schemas.microsoft.com/office/drawing/2014/main" id="{20C93BDB-D48F-4866-A159-BE6328FE95D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26628" name="Zástupný symbol pro číslo snímku 3">
            <a:extLst>
              <a:ext uri="{FF2B5EF4-FFF2-40B4-BE49-F238E27FC236}">
                <a16:creationId xmlns:a16="http://schemas.microsoft.com/office/drawing/2014/main" id="{07E98052-8DA0-4637-BE21-87D6C80000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859" indent="-28571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2860" indent="-228572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004" indent="-228572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148" indent="-228572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292" indent="-228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435" indent="-228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8579" indent="-228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5724" indent="-228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914288" eaLnBrk="1" hangingPunct="1"/>
            <a:fld id="{C5FE1BC2-DF53-41BE-B739-5839F312F41F}" type="slidenum">
              <a:rPr lang="cs-CZ" altLang="cs-CZ">
                <a:solidFill>
                  <a:prstClr val="black"/>
                </a:solidFill>
              </a:rPr>
              <a:pPr defTabSz="914288" eaLnBrk="1" hangingPunct="1"/>
              <a:t>9</a:t>
            </a:fld>
            <a:endParaRPr lang="cs-CZ" altLang="cs-CZ">
              <a:solidFill>
                <a:prstClr val="black"/>
              </a:solidFill>
            </a:endParaRPr>
          </a:p>
        </p:txBody>
      </p:sp>
      <p:sp>
        <p:nvSpPr>
          <p:cNvPr id="3" name="Zástupný symbol pro záhlaví 2">
            <a:extLst>
              <a:ext uri="{FF2B5EF4-FFF2-40B4-BE49-F238E27FC236}">
                <a16:creationId xmlns:a16="http://schemas.microsoft.com/office/drawing/2014/main" id="{05C62292-1B0F-49C2-92E7-75F777EE451F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defTabSz="9142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893619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Zástupný symbol pro obrázek snímku 1">
            <a:extLst>
              <a:ext uri="{FF2B5EF4-FFF2-40B4-BE49-F238E27FC236}">
                <a16:creationId xmlns:a16="http://schemas.microsoft.com/office/drawing/2014/main" id="{EB34E966-252D-4A1E-A83F-6736C85035F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Zástupný symbol pro poznámky 2">
            <a:extLst>
              <a:ext uri="{FF2B5EF4-FFF2-40B4-BE49-F238E27FC236}">
                <a16:creationId xmlns:a16="http://schemas.microsoft.com/office/drawing/2014/main" id="{97680EFE-3F8B-4FC7-937B-E1FF065D6B0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26628" name="Zástupný symbol pro číslo snímku 3">
            <a:extLst>
              <a:ext uri="{FF2B5EF4-FFF2-40B4-BE49-F238E27FC236}">
                <a16:creationId xmlns:a16="http://schemas.microsoft.com/office/drawing/2014/main" id="{AB18621A-FEE1-4478-9ED4-D2C07FB25E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859" indent="-28571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2860" indent="-228572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004" indent="-228572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148" indent="-228572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292" indent="-228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435" indent="-228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8579" indent="-228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5724" indent="-228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914288" eaLnBrk="1" hangingPunct="1"/>
            <a:fld id="{083B66C5-FC4A-4C19-A331-3149A6F6206A}" type="slidenum">
              <a:rPr lang="cs-CZ" altLang="cs-CZ">
                <a:solidFill>
                  <a:prstClr val="black"/>
                </a:solidFill>
              </a:rPr>
              <a:pPr defTabSz="914288" eaLnBrk="1" hangingPunct="1"/>
              <a:t>10</a:t>
            </a:fld>
            <a:endParaRPr lang="cs-CZ" altLang="cs-CZ">
              <a:solidFill>
                <a:prstClr val="black"/>
              </a:solidFill>
            </a:endParaRPr>
          </a:p>
        </p:txBody>
      </p:sp>
      <p:sp>
        <p:nvSpPr>
          <p:cNvPr id="3" name="Zástupný symbol pro záhlaví 2">
            <a:extLst>
              <a:ext uri="{FF2B5EF4-FFF2-40B4-BE49-F238E27FC236}">
                <a16:creationId xmlns:a16="http://schemas.microsoft.com/office/drawing/2014/main" id="{54121E76-DBC7-4C65-A054-BE2E97EB05DB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defTabSz="9142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04540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6FE844-02C3-4F83-902E-8D5028F2DF66}" type="datetime1">
              <a:rPr lang="cs-CZ" smtClean="0">
                <a:solidFill>
                  <a:srgbClr val="000000"/>
                </a:solidFill>
              </a:rPr>
              <a:t>25.04.2024</a:t>
            </a:fld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>
                <a:solidFill>
                  <a:srgbClr val="000000"/>
                </a:solidFill>
              </a:rPr>
              <a:t>Hydraulika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CFA095-B559-42EF-B8CB-295BFABA6E05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279546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650F0-ADFA-40DF-BF65-12D916F1DB71}" type="datetime1">
              <a:rPr lang="cs-CZ" smtClean="0">
                <a:solidFill>
                  <a:srgbClr val="000000"/>
                </a:solidFill>
              </a:rPr>
              <a:t>25.04.2024</a:t>
            </a:fld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>
                <a:solidFill>
                  <a:srgbClr val="000000"/>
                </a:solidFill>
              </a:rPr>
              <a:t>Hydraulika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B04997-5353-4C37-BD31-C104D6C3FBE8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020620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F3D75-9980-45BC-BD1C-0A96505BC602}" type="datetime1">
              <a:rPr lang="cs-CZ" smtClean="0">
                <a:solidFill>
                  <a:srgbClr val="000000"/>
                </a:solidFill>
              </a:rPr>
              <a:t>25.04.2024</a:t>
            </a:fld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>
                <a:solidFill>
                  <a:srgbClr val="000000"/>
                </a:solidFill>
              </a:rPr>
              <a:t>Hydraulika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92D0CF-AE9F-4C67-B88A-7D41E047FFD2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134205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DB7EA45-670A-482B-92EC-601DE70BF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40F2F-50DC-472F-86E2-B7EF45AABFA5}" type="datetime1">
              <a:rPr lang="cs-CZ" smtClean="0"/>
              <a:t>25.04.2024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BDF6423-3985-4F05-854F-91B18B99B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Hydraulika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480C869-843D-452F-BCCD-3C5CA3859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3EED72-7400-4818-B5C1-602CCE88077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67755664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050421A-BE72-4A8B-BD2B-57C5CEE62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03807-0CD6-4C90-A925-10758C4241BE}" type="datetime1">
              <a:rPr lang="cs-CZ" smtClean="0"/>
              <a:t>25.04.2024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72D23EE-C8AE-4125-9736-CCE10FEC3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Hydraulika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0A821CA-491D-4BFD-8440-0F17A5AFC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00AED5-714E-40CC-9DE2-4A7FE644574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03956747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9101C74-EF87-4EDC-A882-F62C5685A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0F989-A6D6-4F15-BB72-7062B423E276}" type="datetime1">
              <a:rPr lang="cs-CZ" smtClean="0"/>
              <a:t>25.04.2024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266B956-DC73-48DB-83A5-5BDC9D2FE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Hydraulika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5A403E7-CF59-4077-BD59-66CAF2FCD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D9FADE-0D8F-4499-9623-CBF3078ACB7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94163305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id="{C2EBC757-9B24-48EA-B3CE-BC9AA58CA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816C5-9104-431E-88DF-50D95AD294C3}" type="datetime1">
              <a:rPr lang="cs-CZ" smtClean="0"/>
              <a:t>25.04.2024</a:t>
            </a:fld>
            <a:endParaRPr lang="cs-CZ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64583CD5-D8C8-4B14-A842-8065E4A22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Hydraulika</a:t>
            </a:r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291CB6E9-4DD8-4022-AD7F-E092CB7D0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7B22A8-4FD7-405F-B765-638A9F16C70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92816874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>
            <a:extLst>
              <a:ext uri="{FF2B5EF4-FFF2-40B4-BE49-F238E27FC236}">
                <a16:creationId xmlns:a16="http://schemas.microsoft.com/office/drawing/2014/main" id="{D417C2EF-1881-469D-BF5A-85F079769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BCDF8-4700-4197-A236-B29013A41C92}" type="datetime1">
              <a:rPr lang="cs-CZ" smtClean="0"/>
              <a:t>25.04.2024</a:t>
            </a:fld>
            <a:endParaRPr lang="cs-CZ"/>
          </a:p>
        </p:txBody>
      </p:sp>
      <p:sp>
        <p:nvSpPr>
          <p:cNvPr id="8" name="Zástupný symbol pro zápatí 4">
            <a:extLst>
              <a:ext uri="{FF2B5EF4-FFF2-40B4-BE49-F238E27FC236}">
                <a16:creationId xmlns:a16="http://schemas.microsoft.com/office/drawing/2014/main" id="{867203B2-E9DA-4BC3-8DEF-E3CB64970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Hydraulika</a:t>
            </a:r>
          </a:p>
        </p:txBody>
      </p:sp>
      <p:sp>
        <p:nvSpPr>
          <p:cNvPr id="9" name="Zástupný symbol pro číslo snímku 5">
            <a:extLst>
              <a:ext uri="{FF2B5EF4-FFF2-40B4-BE49-F238E27FC236}">
                <a16:creationId xmlns:a16="http://schemas.microsoft.com/office/drawing/2014/main" id="{7EEE9808-F519-48E2-AF75-47E0B9223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C65C72-67C7-45FE-9A12-B34D8579A6B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5164607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3">
            <a:extLst>
              <a:ext uri="{FF2B5EF4-FFF2-40B4-BE49-F238E27FC236}">
                <a16:creationId xmlns:a16="http://schemas.microsoft.com/office/drawing/2014/main" id="{F6185193-82CE-41A9-AFB2-ECFD2DF6A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8E92C-E06A-4F98-BFFB-C1486374393B}" type="datetime1">
              <a:rPr lang="cs-CZ" smtClean="0"/>
              <a:t>25.04.2024</a:t>
            </a:fld>
            <a:endParaRPr lang="cs-CZ"/>
          </a:p>
        </p:txBody>
      </p:sp>
      <p:sp>
        <p:nvSpPr>
          <p:cNvPr id="4" name="Zástupný symbol pro zápatí 4">
            <a:extLst>
              <a:ext uri="{FF2B5EF4-FFF2-40B4-BE49-F238E27FC236}">
                <a16:creationId xmlns:a16="http://schemas.microsoft.com/office/drawing/2014/main" id="{EA6A116B-CD6E-4940-A278-7F4FEBFC1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Hydraulika</a:t>
            </a:r>
          </a:p>
        </p:txBody>
      </p:sp>
      <p:sp>
        <p:nvSpPr>
          <p:cNvPr id="5" name="Zástupný symbol pro číslo snímku 5">
            <a:extLst>
              <a:ext uri="{FF2B5EF4-FFF2-40B4-BE49-F238E27FC236}">
                <a16:creationId xmlns:a16="http://schemas.microsoft.com/office/drawing/2014/main" id="{F8BA0113-8C53-485E-8B9A-50FB9D2A4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49E32E-7DA8-486E-B09B-72E3E1C2E03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98519744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>
            <a:extLst>
              <a:ext uri="{FF2B5EF4-FFF2-40B4-BE49-F238E27FC236}">
                <a16:creationId xmlns:a16="http://schemas.microsoft.com/office/drawing/2014/main" id="{9522CA21-C9D6-47FB-B74C-CB2EB01A2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B9246-AE58-41B5-86D8-2B2E81F5F5FD}" type="datetime1">
              <a:rPr lang="cs-CZ" smtClean="0"/>
              <a:t>25.04.2024</a:t>
            </a:fld>
            <a:endParaRPr lang="cs-CZ"/>
          </a:p>
        </p:txBody>
      </p:sp>
      <p:sp>
        <p:nvSpPr>
          <p:cNvPr id="3" name="Zástupný symbol pro zápatí 4">
            <a:extLst>
              <a:ext uri="{FF2B5EF4-FFF2-40B4-BE49-F238E27FC236}">
                <a16:creationId xmlns:a16="http://schemas.microsoft.com/office/drawing/2014/main" id="{13472D30-9563-4010-8E5B-F5E871752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Hydraulika</a:t>
            </a:r>
          </a:p>
        </p:txBody>
      </p:sp>
      <p:sp>
        <p:nvSpPr>
          <p:cNvPr id="4" name="Zástupný symbol pro číslo snímku 5">
            <a:extLst>
              <a:ext uri="{FF2B5EF4-FFF2-40B4-BE49-F238E27FC236}">
                <a16:creationId xmlns:a16="http://schemas.microsoft.com/office/drawing/2014/main" id="{9806CC7B-0148-4948-AFEE-6224141F6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C6F69A-272A-4344-9DB0-451135A70CD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27842826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id="{B975278E-C8B0-41A6-AB91-E6D71DDF5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34B68-D7CD-4448-8A33-87EFCC616F6A}" type="datetime1">
              <a:rPr lang="cs-CZ" smtClean="0"/>
              <a:t>25.04.2024</a:t>
            </a:fld>
            <a:endParaRPr lang="cs-CZ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826314A5-A377-438F-9569-D4502CAE6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Hydraulika</a:t>
            </a:r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A11AD017-55D0-416C-B545-301C58B70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9FC780-2778-4ECF-9086-D0BCFD59EA0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1622811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3C5596-9392-4A59-92FD-1C706FA95F06}" type="datetime1">
              <a:rPr lang="cs-CZ" smtClean="0">
                <a:solidFill>
                  <a:srgbClr val="000000"/>
                </a:solidFill>
              </a:rPr>
              <a:t>25.04.2024</a:t>
            </a:fld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>
                <a:solidFill>
                  <a:srgbClr val="000000"/>
                </a:solidFill>
              </a:rPr>
              <a:t>Hydraulika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3AEBF-CEC4-4AC1-BDF8-4F87E57256A7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158082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id="{D9CD3209-608A-4DD9-9BC0-630536061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CB4AE-D7FA-45E1-965F-EF66A3D3FFC5}" type="datetime1">
              <a:rPr lang="cs-CZ" smtClean="0"/>
              <a:t>25.04.2024</a:t>
            </a:fld>
            <a:endParaRPr lang="cs-CZ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A9E6ACC2-00D6-493C-9635-9FE244B41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Hydraulika</a:t>
            </a:r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96A771D1-787A-48AF-82B4-FE5C982BC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88711B-CB88-4050-995A-FB6798CF9A4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05866958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ACEDC76-D313-4289-A2E3-B0318400A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2DF31-48EE-407E-B4A8-CE6217086C39}" type="datetime1">
              <a:rPr lang="cs-CZ" smtClean="0"/>
              <a:t>25.04.2024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6E4FBB3-182D-44EF-965B-E5DCB99AE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Hydraulika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EA3744D-7833-48F1-814B-15DF6BC29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EED32A-308F-4B69-A5C9-CDE58FA1207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50919584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F9A1D00-FCD5-460F-9B38-C4C13FF2F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3797B-239B-4FC2-843B-9C7B553C8ABF}" type="datetime1">
              <a:rPr lang="cs-CZ" smtClean="0"/>
              <a:t>25.04.2024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885909D-14C8-4EB3-9FD6-F9B15E9A7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Hydraulika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8C58664-DCB2-48A4-9CE4-3D9180613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1C1E9A-4DCA-4418-A763-4B68CE5324E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55387066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B3A49F-2E6A-4F70-AF57-4DDFE4B4528C}" type="datetime1">
              <a:rPr lang="cs-CZ" smtClean="0">
                <a:solidFill>
                  <a:srgbClr val="000000"/>
                </a:solidFill>
              </a:rPr>
              <a:t>25.04.2024</a:t>
            </a:fld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>
                <a:solidFill>
                  <a:srgbClr val="000000"/>
                </a:solidFill>
              </a:rPr>
              <a:t>Hydraulika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08E6B9-561F-46D4-9354-E985C0699C88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982760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E3A15-7ED3-48D1-8AA4-4399DDC85B83}" type="datetime1">
              <a:rPr lang="cs-CZ" smtClean="0">
                <a:solidFill>
                  <a:srgbClr val="000000"/>
                </a:solidFill>
              </a:rPr>
              <a:t>25.04.2024</a:t>
            </a:fld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>
                <a:solidFill>
                  <a:srgbClr val="000000"/>
                </a:solidFill>
              </a:rPr>
              <a:t>Hydraulika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43A4EE-0C6E-42DC-8643-862999D41F1F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629509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8DB7F-475F-45A4-928D-31EA01A451C5}" type="datetime1">
              <a:rPr lang="cs-CZ" smtClean="0">
                <a:solidFill>
                  <a:srgbClr val="000000"/>
                </a:solidFill>
              </a:rPr>
              <a:t>25.04.2024</a:t>
            </a:fld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>
                <a:solidFill>
                  <a:srgbClr val="000000"/>
                </a:solidFill>
              </a:rPr>
              <a:t>Hydraulika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06343E-C5E9-4605-83CB-4ADB20B414F1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585807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C8AAA7-93E9-48EB-B3AD-B3375DA09E80}" type="datetime1">
              <a:rPr lang="cs-CZ" smtClean="0">
                <a:solidFill>
                  <a:srgbClr val="000000"/>
                </a:solidFill>
              </a:rPr>
              <a:t>25.04.2024</a:t>
            </a:fld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>
                <a:solidFill>
                  <a:srgbClr val="000000"/>
                </a:solidFill>
              </a:rPr>
              <a:t>Hydraulika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D91DAC-2397-4030-B891-733128AD3B36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680436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F37FDF-CFD3-4D14-A683-49980995292D}" type="datetime1">
              <a:rPr lang="cs-CZ" smtClean="0">
                <a:solidFill>
                  <a:srgbClr val="000000"/>
                </a:solidFill>
              </a:rPr>
              <a:t>25.04.2024</a:t>
            </a:fld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>
                <a:solidFill>
                  <a:srgbClr val="000000"/>
                </a:solidFill>
              </a:rPr>
              <a:t>Hydraulika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00770E-4EA8-4EED-8F7A-B97043FC2983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672787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11F94-1736-4CE4-9953-B8140F3E333D}" type="datetime1">
              <a:rPr lang="cs-CZ" smtClean="0">
                <a:solidFill>
                  <a:srgbClr val="000000"/>
                </a:solidFill>
              </a:rPr>
              <a:t>25.04.2024</a:t>
            </a:fld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>
                <a:solidFill>
                  <a:srgbClr val="000000"/>
                </a:solidFill>
              </a:rPr>
              <a:t>Hydraulika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20C031-0461-48CD-8E8C-0BF8BADE8660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348117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F37488-7E6D-4DAD-AD3C-7D1423CB74A4}" type="datetime1">
              <a:rPr lang="cs-CZ" smtClean="0">
                <a:solidFill>
                  <a:srgbClr val="000000"/>
                </a:solidFill>
              </a:rPr>
              <a:t>25.04.2024</a:t>
            </a:fld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>
                <a:solidFill>
                  <a:srgbClr val="000000"/>
                </a:solidFill>
              </a:rPr>
              <a:t>Hydraulika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F9971-BD67-4803-9046-D6876146D2DF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833486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-18"/>
              </a:defRPr>
            </a:lvl1pPr>
          </a:lstStyle>
          <a:p>
            <a:pPr>
              <a:defRPr/>
            </a:pPr>
            <a:fld id="{78A24F1D-3063-4F85-A504-7AC3E7A78607}" type="datetime1">
              <a:rPr lang="cs-CZ" smtClean="0">
                <a:solidFill>
                  <a:srgbClr val="000000"/>
                </a:solidFill>
                <a:cs typeface="Arial" charset="0"/>
              </a:rPr>
              <a:t>25.04.2024</a:t>
            </a:fld>
            <a:endParaRPr lang="cs-CZ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-18"/>
              </a:defRPr>
            </a:lvl1pPr>
          </a:lstStyle>
          <a:p>
            <a:pPr>
              <a:defRPr/>
            </a:pPr>
            <a:r>
              <a:rPr lang="cs-CZ" dirty="0">
                <a:solidFill>
                  <a:srgbClr val="000000"/>
                </a:solidFill>
                <a:cs typeface="Arial" charset="0"/>
              </a:rPr>
              <a:t>Hydraulika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D34DE6A-F5EB-4AE8-A837-06D6DEE26D97}" type="slidenum">
              <a:rPr lang="cs-CZ" altLang="cs-CZ">
                <a:solidFill>
                  <a:srgbClr val="000000"/>
                </a:solidFill>
                <a:latin typeface="Times New Roman" panose="02020603050405020304" pitchFamily="18" charset="0"/>
                <a:cs typeface="Arial" charset="0"/>
              </a:rPr>
              <a:pPr/>
              <a:t>‹#›</a:t>
            </a:fld>
            <a:endParaRPr lang="cs-CZ" altLang="cs-CZ" dirty="0">
              <a:solidFill>
                <a:srgbClr val="000000"/>
              </a:solidFill>
              <a:latin typeface="Times New Roman" panose="02020603050405020304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711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ransition spd="med"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1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1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1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1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1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1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1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1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>
            <a:extLst>
              <a:ext uri="{FF2B5EF4-FFF2-40B4-BE49-F238E27FC236}">
                <a16:creationId xmlns:a16="http://schemas.microsoft.com/office/drawing/2014/main" id="{5CB3B5B7-5C7B-4FD4-B431-FA3EC1DB440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styl.</a:t>
            </a:r>
          </a:p>
        </p:txBody>
      </p:sp>
      <p:sp>
        <p:nvSpPr>
          <p:cNvPr id="1027" name="Zástupný symbol pro text 2">
            <a:extLst>
              <a:ext uri="{FF2B5EF4-FFF2-40B4-BE49-F238E27FC236}">
                <a16:creationId xmlns:a16="http://schemas.microsoft.com/office/drawing/2014/main" id="{3436DADB-C684-41CC-9262-FB27AE66E35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90DDBC8-FCC4-421E-B850-AB52C8631E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34F72A6-8BBF-4EAE-9444-89A740D22D3A}" type="datetime1">
              <a:rPr lang="cs-CZ" smtClean="0"/>
              <a:t>25.04.2024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7EDF801-0D11-41CC-A938-057339E57C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cs-CZ"/>
              <a:t>Hydraulika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6B37408-9468-4A66-B0EB-B37B59AD60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30533207-B5D4-4BD7-9FB7-5D37BA8AE24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42179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transition spd="slow"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CC189D0F-9FEB-6090-4772-63AD68572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0770E-4EA8-4EED-8F7A-B97043FC2983}" type="slidenum">
              <a:rPr lang="cs-CZ" altLang="cs-CZ" smtClean="0">
                <a:solidFill>
                  <a:srgbClr val="000000"/>
                </a:solidFill>
              </a:rPr>
              <a:pPr/>
              <a:t>1</a:t>
            </a:fld>
            <a:endParaRPr lang="cs-CZ" altLang="cs-CZ" dirty="0">
              <a:solidFill>
                <a:srgbClr val="000000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A060ABA-291F-1490-1D19-A9CCDDB7A6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35C6DA98-973F-6262-940A-595C01E10E8C}"/>
              </a:ext>
            </a:extLst>
          </p:cNvPr>
          <p:cNvSpPr/>
          <p:nvPr/>
        </p:nvSpPr>
        <p:spPr>
          <a:xfrm>
            <a:off x="915163" y="405795"/>
            <a:ext cx="4875629" cy="2000548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44450" h="1016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3200" b="1" dirty="0">
                <a:ln w="12700">
                  <a:solidFill>
                    <a:schemeClr val="bg1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  <a:reflection blurRad="6350" stA="55000" endA="50" endPos="85000" dist="60007" dir="5400000" sy="-100000" algn="bl" rotWithShape="0"/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Hydraulika povrchových </a:t>
            </a:r>
          </a:p>
          <a:p>
            <a:pPr algn="ctr"/>
            <a:r>
              <a:rPr lang="cs-CZ" sz="3200" b="1" dirty="0">
                <a:ln w="12700">
                  <a:solidFill>
                    <a:schemeClr val="bg1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  <a:reflection blurRad="6350" stA="55000" endA="50" endPos="85000" dist="60007" dir="5400000" sy="-100000" algn="bl" rotWithShape="0"/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 podzemních vod</a:t>
            </a:r>
          </a:p>
          <a:p>
            <a:pPr algn="ctr"/>
            <a:endParaRPr lang="cs-CZ" sz="3200" b="1" dirty="0">
              <a:ln w="12700">
                <a:solidFill>
                  <a:schemeClr val="bg1"/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innerShdw blurRad="177800">
                  <a:schemeClr val="accent3">
                    <a:lumMod val="50000"/>
                  </a:schemeClr>
                </a:innerShdw>
                <a:reflection blurRad="6350" stA="55000" endA="50" endPos="85000" dist="60007" dir="5400000" sy="-100000" algn="bl" rotWithShape="0"/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cs-CZ" sz="2800" b="1" dirty="0">
                <a:ln w="12700">
                  <a:solidFill>
                    <a:schemeClr val="bg1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50" endPos="85000" dist="60007" dir="5400000" sy="-100000" algn="bl" rotWithShape="0"/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2023_2024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E09122B1-C443-BFDE-740A-9F339B370077}"/>
              </a:ext>
            </a:extLst>
          </p:cNvPr>
          <p:cNvSpPr/>
          <p:nvPr/>
        </p:nvSpPr>
        <p:spPr>
          <a:xfrm>
            <a:off x="3527166" y="3918340"/>
            <a:ext cx="2842830" cy="584775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44450" h="1016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3200" b="1" dirty="0">
                <a:ln w="12700">
                  <a:solidFill>
                    <a:schemeClr val="bg1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  <a:reflection blurRad="6350" stA="55000" endA="50" endPos="85000" dist="60007" dir="5400000" sy="-100000" algn="bl" rotWithShape="0"/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Přednáška_10</a:t>
            </a:r>
          </a:p>
        </p:txBody>
      </p:sp>
    </p:spTree>
    <p:extLst>
      <p:ext uri="{BB962C8B-B14F-4D97-AF65-F5344CB8AC3E}">
        <p14:creationId xmlns:p14="http://schemas.microsoft.com/office/powerpoint/2010/main" val="3673671041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3">
            <a:extLst>
              <a:ext uri="{FF2B5EF4-FFF2-40B4-BE49-F238E27FC236}">
                <a16:creationId xmlns:a16="http://schemas.microsoft.com/office/drawing/2014/main" id="{BD404593-4662-4C2F-985D-046A5C5FD9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4776" y="252639"/>
            <a:ext cx="5181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cs-CZ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  <a:cs typeface="Arial" charset="0"/>
              </a:rPr>
              <a:t>Hydraulická výška</a:t>
            </a:r>
          </a:p>
        </p:txBody>
      </p:sp>
      <p:sp>
        <p:nvSpPr>
          <p:cNvPr id="14" name="Text Box 33">
            <a:extLst>
              <a:ext uri="{FF2B5EF4-FFF2-40B4-BE49-F238E27FC236}">
                <a16:creationId xmlns:a16="http://schemas.microsoft.com/office/drawing/2014/main" id="{CEFBC560-04D7-4493-95C0-99C67F2F84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846139"/>
            <a:ext cx="6477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cs-CZ" b="1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Arial" charset="0"/>
              </a:rPr>
              <a:t>celková výška</a:t>
            </a:r>
            <a:r>
              <a:rPr lang="cs-CZ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Arial" charset="0"/>
              </a:rPr>
              <a:t> = polohová výška + tlak. výška</a:t>
            </a:r>
          </a:p>
        </p:txBody>
      </p:sp>
      <p:sp>
        <p:nvSpPr>
          <p:cNvPr id="15" name="Text Box 34">
            <a:extLst>
              <a:ext uri="{FF2B5EF4-FFF2-40B4-BE49-F238E27FC236}">
                <a16:creationId xmlns:a16="http://schemas.microsoft.com/office/drawing/2014/main" id="{0ACEF3E8-0988-4146-888B-2D68CC6A9F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379538"/>
            <a:ext cx="67818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cs-CZ" b="1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Arial" charset="0"/>
              </a:rPr>
              <a:t>tlak. výška</a:t>
            </a:r>
            <a:r>
              <a:rPr lang="cs-CZ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Arial" charset="0"/>
              </a:rPr>
              <a:t> - závisí na měrné hmotnosti kapaliny - důležité při  šíření kontaminace	</a:t>
            </a:r>
          </a:p>
        </p:txBody>
      </p:sp>
      <p:grpSp>
        <p:nvGrpSpPr>
          <p:cNvPr id="13324" name="Group 35">
            <a:extLst>
              <a:ext uri="{FF2B5EF4-FFF2-40B4-BE49-F238E27FC236}">
                <a16:creationId xmlns:a16="http://schemas.microsoft.com/office/drawing/2014/main" id="{1AE56642-0943-4654-B9C9-DE3077EADCC1}"/>
              </a:ext>
            </a:extLst>
          </p:cNvPr>
          <p:cNvGrpSpPr>
            <a:grpSpLocks/>
          </p:cNvGrpSpPr>
          <p:nvPr/>
        </p:nvGrpSpPr>
        <p:grpSpPr bwMode="auto">
          <a:xfrm>
            <a:off x="4953000" y="2598738"/>
            <a:ext cx="3810000" cy="3651250"/>
            <a:chOff x="2592" y="1632"/>
            <a:chExt cx="2400" cy="2300"/>
          </a:xfrm>
        </p:grpSpPr>
        <p:grpSp>
          <p:nvGrpSpPr>
            <p:cNvPr id="13339" name="Group 36">
              <a:extLst>
                <a:ext uri="{FF2B5EF4-FFF2-40B4-BE49-F238E27FC236}">
                  <a16:creationId xmlns:a16="http://schemas.microsoft.com/office/drawing/2014/main" id="{4D492A03-112A-4AD7-9F4D-90620D5E90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92" y="2448"/>
              <a:ext cx="2400" cy="624"/>
              <a:chOff x="3120" y="2256"/>
              <a:chExt cx="2400" cy="672"/>
            </a:xfrm>
          </p:grpSpPr>
          <p:sp>
            <p:nvSpPr>
              <p:cNvPr id="28" name="Rectangle 37">
                <a:extLst>
                  <a:ext uri="{FF2B5EF4-FFF2-40B4-BE49-F238E27FC236}">
                    <a16:creationId xmlns:a16="http://schemas.microsoft.com/office/drawing/2014/main" id="{9EB6C33D-65E7-4F32-B237-8E4B8E95E5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0" y="2256"/>
                <a:ext cx="2400" cy="672"/>
              </a:xfrm>
              <a:prstGeom prst="rect">
                <a:avLst/>
              </a:prstGeom>
              <a:solidFill>
                <a:srgbClr val="969696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en-AU">
                  <a:solidFill>
                    <a:srgbClr val="1F497D">
                      <a:lumMod val="75000"/>
                    </a:srgbClr>
                  </a:solidFill>
                  <a:cs typeface="Arial" charset="0"/>
                </a:endParaRPr>
              </a:p>
            </p:txBody>
          </p:sp>
          <p:sp>
            <p:nvSpPr>
              <p:cNvPr id="29" name="Text Box 38">
                <a:extLst>
                  <a:ext uri="{FF2B5EF4-FFF2-40B4-BE49-F238E27FC236}">
                    <a16:creationId xmlns:a16="http://schemas.microsoft.com/office/drawing/2014/main" id="{AE469100-959D-4E3E-9CFE-9AADED339A5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08" y="2435"/>
                <a:ext cx="800" cy="27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>
                  <a:defRPr/>
                </a:pPr>
                <a:r>
                  <a:rPr lang="en-US" sz="2000" b="1" dirty="0" err="1">
                    <a:solidFill>
                      <a:srgbClr val="1F497D">
                        <a:lumMod val="75000"/>
                      </a:srgbClr>
                    </a:solidFill>
                    <a:latin typeface="Cambria" panose="02040503050406030204" pitchFamily="18" charset="0"/>
                    <a:cs typeface="Arial" charset="0"/>
                  </a:rPr>
                  <a:t>zv</a:t>
                </a:r>
                <a:r>
                  <a:rPr lang="en-US" sz="2000" b="1" dirty="0">
                    <a:solidFill>
                      <a:srgbClr val="1F497D">
                        <a:lumMod val="75000"/>
                      </a:srgbClr>
                    </a:solidFill>
                    <a:latin typeface="Cambria" panose="02040503050406030204" pitchFamily="18" charset="0"/>
                    <a:cs typeface="Arial" charset="0"/>
                  </a:rPr>
                  <a:t>. </a:t>
                </a:r>
                <a:r>
                  <a:rPr lang="en-US" sz="2000" b="1" dirty="0" err="1">
                    <a:solidFill>
                      <a:srgbClr val="1F497D">
                        <a:lumMod val="75000"/>
                      </a:srgbClr>
                    </a:solidFill>
                    <a:latin typeface="Cambria" panose="02040503050406030204" pitchFamily="18" charset="0"/>
                    <a:cs typeface="Arial" charset="0"/>
                  </a:rPr>
                  <a:t>vrstva</a:t>
                </a:r>
                <a:endParaRPr lang="en-AU" sz="2000" b="1" dirty="0">
                  <a:solidFill>
                    <a:srgbClr val="1F497D">
                      <a:lumMod val="75000"/>
                    </a:srgbClr>
                  </a:solidFill>
                  <a:latin typeface="Cambria" panose="02040503050406030204" pitchFamily="18" charset="0"/>
                  <a:cs typeface="Arial" charset="0"/>
                </a:endParaRPr>
              </a:p>
            </p:txBody>
          </p:sp>
        </p:grpSp>
        <p:grpSp>
          <p:nvGrpSpPr>
            <p:cNvPr id="13340" name="Group 39">
              <a:extLst>
                <a:ext uri="{FF2B5EF4-FFF2-40B4-BE49-F238E27FC236}">
                  <a16:creationId xmlns:a16="http://schemas.microsoft.com/office/drawing/2014/main" id="{8CB40658-6419-4274-A94A-FD8C4DBBF6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92" y="3699"/>
              <a:ext cx="2400" cy="233"/>
              <a:chOff x="3120" y="3504"/>
              <a:chExt cx="2400" cy="251"/>
            </a:xfrm>
          </p:grpSpPr>
          <p:sp>
            <p:nvSpPr>
              <p:cNvPr id="26" name="Line 40">
                <a:extLst>
                  <a:ext uri="{FF2B5EF4-FFF2-40B4-BE49-F238E27FC236}">
                    <a16:creationId xmlns:a16="http://schemas.microsoft.com/office/drawing/2014/main" id="{9910F7A2-E631-4732-8BCB-86A914895E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44" y="3648"/>
                <a:ext cx="1776" cy="0"/>
              </a:xfrm>
              <a:prstGeom prst="line">
                <a:avLst/>
              </a:prstGeom>
              <a:noFill/>
              <a:ln w="9525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solidFill>
                    <a:srgbClr val="1F497D">
                      <a:lumMod val="75000"/>
                    </a:srgbClr>
                  </a:solidFill>
                  <a:cs typeface="Arial" charset="0"/>
                </a:endParaRPr>
              </a:p>
            </p:txBody>
          </p:sp>
          <p:sp>
            <p:nvSpPr>
              <p:cNvPr id="27" name="Text Box 41">
                <a:extLst>
                  <a:ext uri="{FF2B5EF4-FFF2-40B4-BE49-F238E27FC236}">
                    <a16:creationId xmlns:a16="http://schemas.microsoft.com/office/drawing/2014/main" id="{9E86B772-3480-43CC-9A49-CD017339C76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20" y="3504"/>
                <a:ext cx="305" cy="25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>
                  <a:defRPr/>
                </a:pPr>
                <a:r>
                  <a:rPr lang="en-US" dirty="0">
                    <a:solidFill>
                      <a:srgbClr val="1F497D">
                        <a:lumMod val="75000"/>
                      </a:srgbClr>
                    </a:solidFill>
                    <a:latin typeface="Cambria" panose="02040503050406030204" pitchFamily="18" charset="0"/>
                    <a:cs typeface="Arial" charset="0"/>
                  </a:rPr>
                  <a:t>GH</a:t>
                </a:r>
                <a:endParaRPr lang="en-AU" dirty="0">
                  <a:solidFill>
                    <a:srgbClr val="1F497D">
                      <a:lumMod val="75000"/>
                    </a:srgbClr>
                  </a:solidFill>
                  <a:latin typeface="Cambria" panose="02040503050406030204" pitchFamily="18" charset="0"/>
                  <a:cs typeface="Arial" charset="0"/>
                </a:endParaRPr>
              </a:p>
            </p:txBody>
          </p:sp>
        </p:grpSp>
        <p:grpSp>
          <p:nvGrpSpPr>
            <p:cNvPr id="13341" name="Group 42">
              <a:extLst>
                <a:ext uri="{FF2B5EF4-FFF2-40B4-BE49-F238E27FC236}">
                  <a16:creationId xmlns:a16="http://schemas.microsoft.com/office/drawing/2014/main" id="{C740853C-F703-45FC-855C-087C35D35E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96" y="1632"/>
              <a:ext cx="432" cy="1248"/>
              <a:chOff x="3744" y="1440"/>
              <a:chExt cx="432" cy="1344"/>
            </a:xfrm>
          </p:grpSpPr>
          <p:sp>
            <p:nvSpPr>
              <p:cNvPr id="21" name="Line 43">
                <a:extLst>
                  <a:ext uri="{FF2B5EF4-FFF2-40B4-BE49-F238E27FC236}">
                    <a16:creationId xmlns:a16="http://schemas.microsoft.com/office/drawing/2014/main" id="{EFAAAC94-818B-48F8-B00E-874D54AEB1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44" y="1680"/>
                <a:ext cx="432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solidFill>
                    <a:srgbClr val="1F497D">
                      <a:lumMod val="75000"/>
                    </a:srgbClr>
                  </a:solidFill>
                  <a:cs typeface="Arial" charset="0"/>
                </a:endParaRPr>
              </a:p>
            </p:txBody>
          </p:sp>
          <p:grpSp>
            <p:nvGrpSpPr>
              <p:cNvPr id="13343" name="Group 44">
                <a:extLst>
                  <a:ext uri="{FF2B5EF4-FFF2-40B4-BE49-F238E27FC236}">
                    <a16:creationId xmlns:a16="http://schemas.microsoft.com/office/drawing/2014/main" id="{12DC3061-9063-4983-8099-B211B0D5013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1440"/>
                <a:ext cx="240" cy="1344"/>
                <a:chOff x="4368" y="1440"/>
                <a:chExt cx="240" cy="1344"/>
              </a:xfrm>
            </p:grpSpPr>
            <p:sp>
              <p:nvSpPr>
                <p:cNvPr id="23" name="Line 45">
                  <a:extLst>
                    <a:ext uri="{FF2B5EF4-FFF2-40B4-BE49-F238E27FC236}">
                      <a16:creationId xmlns:a16="http://schemas.microsoft.com/office/drawing/2014/main" id="{26781064-7983-4CF2-9967-B6E4425853D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16" y="1440"/>
                  <a:ext cx="0" cy="1344"/>
                </a:xfrm>
                <a:prstGeom prst="line">
                  <a:avLst/>
                </a:prstGeom>
                <a:noFill/>
                <a:ln w="19050">
                  <a:solidFill>
                    <a:schemeClr val="tx2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cs-CZ">
                    <a:solidFill>
                      <a:srgbClr val="1F497D">
                        <a:lumMod val="75000"/>
                      </a:srgbClr>
                    </a:solidFill>
                    <a:cs typeface="Arial" charset="0"/>
                  </a:endParaRPr>
                </a:p>
              </p:txBody>
            </p:sp>
            <p:sp>
              <p:nvSpPr>
                <p:cNvPr id="24" name="Rectangle 46">
                  <a:extLst>
                    <a:ext uri="{FF2B5EF4-FFF2-40B4-BE49-F238E27FC236}">
                      <a16:creationId xmlns:a16="http://schemas.microsoft.com/office/drawing/2014/main" id="{453E9DB7-6C9E-4A3E-BBB1-23E94C1CF4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68" y="2544"/>
                  <a:ext cx="96" cy="240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cs-CZ">
                    <a:solidFill>
                      <a:srgbClr val="1F497D">
                        <a:lumMod val="75000"/>
                      </a:srgbClr>
                    </a:solidFill>
                    <a:cs typeface="Arial" charset="0"/>
                  </a:endParaRPr>
                </a:p>
              </p:txBody>
            </p:sp>
            <p:sp>
              <p:nvSpPr>
                <p:cNvPr id="25" name="AutoShape 47">
                  <a:extLst>
                    <a:ext uri="{FF2B5EF4-FFF2-40B4-BE49-F238E27FC236}">
                      <a16:creationId xmlns:a16="http://schemas.microsoft.com/office/drawing/2014/main" id="{71CF5E92-D20B-470F-BA5A-8F1E474040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10782449">
                  <a:off x="4464" y="1536"/>
                  <a:ext cx="144" cy="144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hlink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cs-CZ">
                    <a:solidFill>
                      <a:srgbClr val="1F497D">
                        <a:lumMod val="75000"/>
                      </a:srgbClr>
                    </a:solidFill>
                    <a:cs typeface="Arial" charset="0"/>
                  </a:endParaRPr>
                </a:p>
              </p:txBody>
            </p:sp>
          </p:grpSp>
        </p:grpSp>
      </p:grpSp>
      <p:grpSp>
        <p:nvGrpSpPr>
          <p:cNvPr id="13325" name="Group 48">
            <a:extLst>
              <a:ext uri="{FF2B5EF4-FFF2-40B4-BE49-F238E27FC236}">
                <a16:creationId xmlns:a16="http://schemas.microsoft.com/office/drawing/2014/main" id="{A1419D75-8534-424E-994D-041E19C16D6F}"/>
              </a:ext>
            </a:extLst>
          </p:cNvPr>
          <p:cNvGrpSpPr>
            <a:grpSpLocks/>
          </p:cNvGrpSpPr>
          <p:nvPr/>
        </p:nvGrpSpPr>
        <p:grpSpPr bwMode="auto">
          <a:xfrm>
            <a:off x="6324600" y="2674938"/>
            <a:ext cx="457200" cy="3429000"/>
            <a:chOff x="3504" y="1488"/>
            <a:chExt cx="288" cy="2160"/>
          </a:xfrm>
        </p:grpSpPr>
        <p:sp>
          <p:nvSpPr>
            <p:cNvPr id="31" name="Line 49">
              <a:extLst>
                <a:ext uri="{FF2B5EF4-FFF2-40B4-BE49-F238E27FC236}">
                  <a16:creationId xmlns:a16="http://schemas.microsoft.com/office/drawing/2014/main" id="{887E0778-8CD4-4C49-B013-DB0C5A3582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2" y="1680"/>
              <a:ext cx="0" cy="1968"/>
            </a:xfrm>
            <a:prstGeom prst="line">
              <a:avLst/>
            </a:prstGeom>
            <a:noFill/>
            <a:ln w="28575">
              <a:solidFill>
                <a:schemeClr val="accent4">
                  <a:lumMod val="75000"/>
                </a:schemeClr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 eaLnBrk="1" hangingPunct="1">
                <a:defRPr/>
              </a:pPr>
              <a:endParaRPr lang="cs-CZ">
                <a:solidFill>
                  <a:srgbClr val="1F497D">
                    <a:lumMod val="75000"/>
                  </a:srgbClr>
                </a:solidFill>
                <a:cs typeface="Arial" charset="0"/>
              </a:endParaRPr>
            </a:p>
          </p:txBody>
        </p:sp>
        <p:sp>
          <p:nvSpPr>
            <p:cNvPr id="32" name="Text Box 50">
              <a:extLst>
                <a:ext uri="{FF2B5EF4-FFF2-40B4-BE49-F238E27FC236}">
                  <a16:creationId xmlns:a16="http://schemas.microsoft.com/office/drawing/2014/main" id="{A8B0FFFD-8469-4AE2-9737-0AA6A7497F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4" y="1488"/>
              <a:ext cx="288" cy="333"/>
            </a:xfrm>
            <a:prstGeom prst="rect">
              <a:avLst/>
            </a:prstGeom>
            <a:noFill/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sz="2800" dirty="0">
                  <a:solidFill>
                    <a:srgbClr val="1F497D">
                      <a:lumMod val="75000"/>
                    </a:srgbClr>
                  </a:solidFill>
                  <a:latin typeface="Cambria" panose="02040503050406030204" pitchFamily="18" charset="0"/>
                  <a:cs typeface="Arial" charset="0"/>
                </a:rPr>
                <a:t>h</a:t>
              </a:r>
              <a:endParaRPr lang="en-AU" sz="2800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Arial" charset="0"/>
              </a:endParaRPr>
            </a:p>
          </p:txBody>
        </p:sp>
      </p:grpSp>
      <p:grpSp>
        <p:nvGrpSpPr>
          <p:cNvPr id="13326" name="Group 51">
            <a:extLst>
              <a:ext uri="{FF2B5EF4-FFF2-40B4-BE49-F238E27FC236}">
                <a16:creationId xmlns:a16="http://schemas.microsoft.com/office/drawing/2014/main" id="{D5237780-5262-4B23-8278-F602D65D9EBB}"/>
              </a:ext>
            </a:extLst>
          </p:cNvPr>
          <p:cNvGrpSpPr>
            <a:grpSpLocks/>
          </p:cNvGrpSpPr>
          <p:nvPr/>
        </p:nvGrpSpPr>
        <p:grpSpPr bwMode="auto">
          <a:xfrm>
            <a:off x="7464418" y="4364038"/>
            <a:ext cx="365017" cy="1739900"/>
            <a:chOff x="4704" y="2640"/>
            <a:chExt cx="228" cy="1008"/>
          </a:xfrm>
        </p:grpSpPr>
        <p:sp>
          <p:nvSpPr>
            <p:cNvPr id="34" name="Text Box 52">
              <a:extLst>
                <a:ext uri="{FF2B5EF4-FFF2-40B4-BE49-F238E27FC236}">
                  <a16:creationId xmlns:a16="http://schemas.microsoft.com/office/drawing/2014/main" id="{26A1FD31-68E0-4281-8558-973D8E720A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52" y="2976"/>
              <a:ext cx="180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dirty="0">
                  <a:solidFill>
                    <a:srgbClr val="1F497D">
                      <a:lumMod val="75000"/>
                    </a:srgbClr>
                  </a:solidFill>
                  <a:latin typeface="Cambria" panose="02040503050406030204" pitchFamily="18" charset="0"/>
                  <a:cs typeface="Arial" charset="0"/>
                </a:rPr>
                <a:t>z</a:t>
              </a:r>
              <a:endParaRPr lang="en-AU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Arial" charset="0"/>
              </a:endParaRPr>
            </a:p>
          </p:txBody>
        </p:sp>
        <p:sp>
          <p:nvSpPr>
            <p:cNvPr id="35" name="Line 53">
              <a:extLst>
                <a:ext uri="{FF2B5EF4-FFF2-40B4-BE49-F238E27FC236}">
                  <a16:creationId xmlns:a16="http://schemas.microsoft.com/office/drawing/2014/main" id="{A9C80CA5-0D86-4043-9044-15C3930BAC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" y="2640"/>
              <a:ext cx="0" cy="1008"/>
            </a:xfrm>
            <a:prstGeom prst="line">
              <a:avLst/>
            </a:prstGeom>
            <a:noFill/>
            <a:ln w="28575">
              <a:solidFill>
                <a:schemeClr val="accent3">
                  <a:lumMod val="50000"/>
                </a:schemeClr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 eaLnBrk="1" hangingPunct="1">
                <a:defRPr/>
              </a:pPr>
              <a:endParaRPr lang="cs-CZ">
                <a:solidFill>
                  <a:srgbClr val="1F497D">
                    <a:lumMod val="75000"/>
                  </a:srgbClr>
                </a:solidFill>
                <a:cs typeface="Arial" charset="0"/>
              </a:endParaRPr>
            </a:p>
          </p:txBody>
        </p:sp>
      </p:grpSp>
      <p:grpSp>
        <p:nvGrpSpPr>
          <p:cNvPr id="13327" name="Group 54">
            <a:extLst>
              <a:ext uri="{FF2B5EF4-FFF2-40B4-BE49-F238E27FC236}">
                <a16:creationId xmlns:a16="http://schemas.microsoft.com/office/drawing/2014/main" id="{1922C2D8-66A9-49CC-BD8A-FAB3D1A99D0A}"/>
              </a:ext>
            </a:extLst>
          </p:cNvPr>
          <p:cNvGrpSpPr>
            <a:grpSpLocks/>
          </p:cNvGrpSpPr>
          <p:nvPr/>
        </p:nvGrpSpPr>
        <p:grpSpPr bwMode="auto">
          <a:xfrm>
            <a:off x="7467603" y="2979738"/>
            <a:ext cx="1735138" cy="1414462"/>
            <a:chOff x="4176" y="1872"/>
            <a:chExt cx="1093" cy="891"/>
          </a:xfrm>
        </p:grpSpPr>
        <p:grpSp>
          <p:nvGrpSpPr>
            <p:cNvPr id="13331" name="Group 55">
              <a:extLst>
                <a:ext uri="{FF2B5EF4-FFF2-40B4-BE49-F238E27FC236}">
                  <a16:creationId xmlns:a16="http://schemas.microsoft.com/office/drawing/2014/main" id="{5377CB33-87FC-4F3D-A044-6E9E71E3F8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76" y="1872"/>
              <a:ext cx="271" cy="891"/>
              <a:chOff x="4176" y="1872"/>
              <a:chExt cx="271" cy="891"/>
            </a:xfrm>
          </p:grpSpPr>
          <p:sp>
            <p:nvSpPr>
              <p:cNvPr id="39" name="Line 56">
                <a:extLst>
                  <a:ext uri="{FF2B5EF4-FFF2-40B4-BE49-F238E27FC236}">
                    <a16:creationId xmlns:a16="http://schemas.microsoft.com/office/drawing/2014/main" id="{F4914084-ABA3-47E9-AD1C-316A6D9CDC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76" y="1872"/>
                <a:ext cx="0" cy="891"/>
              </a:xfrm>
              <a:prstGeom prst="line">
                <a:avLst/>
              </a:prstGeom>
              <a:noFill/>
              <a:ln w="28575">
                <a:solidFill>
                  <a:schemeClr val="tx2">
                    <a:lumMod val="75000"/>
                  </a:schemeClr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solidFill>
                    <a:srgbClr val="1F497D">
                      <a:lumMod val="75000"/>
                    </a:srgbClr>
                  </a:solidFill>
                  <a:cs typeface="Arial" charset="0"/>
                </a:endParaRPr>
              </a:p>
            </p:txBody>
          </p:sp>
          <p:sp>
            <p:nvSpPr>
              <p:cNvPr id="40" name="Text Box 57">
                <a:extLst>
                  <a:ext uri="{FF2B5EF4-FFF2-40B4-BE49-F238E27FC236}">
                    <a16:creationId xmlns:a16="http://schemas.microsoft.com/office/drawing/2014/main" id="{4BA475E1-EA1B-4B8E-AD59-69DB78FF6AB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24" y="2095"/>
                <a:ext cx="223" cy="233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en-US">
                    <a:solidFill>
                      <a:srgbClr val="1F497D">
                        <a:lumMod val="75000"/>
                      </a:srgbClr>
                    </a:solidFill>
                    <a:latin typeface="Symbol" pitchFamily="18" charset="2"/>
                    <a:cs typeface="Arial" charset="0"/>
                  </a:rPr>
                  <a:t>y</a:t>
                </a:r>
                <a:endParaRPr lang="en-AU">
                  <a:solidFill>
                    <a:srgbClr val="1F497D">
                      <a:lumMod val="75000"/>
                    </a:srgbClr>
                  </a:solidFill>
                  <a:latin typeface="Symbol" pitchFamily="18" charset="2"/>
                  <a:cs typeface="Arial" charset="0"/>
                </a:endParaRPr>
              </a:p>
            </p:txBody>
          </p:sp>
        </p:grpSp>
        <p:sp>
          <p:nvSpPr>
            <p:cNvPr id="38" name="Text Box 58">
              <a:extLst>
                <a:ext uri="{FF2B5EF4-FFF2-40B4-BE49-F238E27FC236}">
                  <a16:creationId xmlns:a16="http://schemas.microsoft.com/office/drawing/2014/main" id="{A26D44BE-7323-4980-9B23-42ECC75DEA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4" y="1968"/>
              <a:ext cx="805" cy="407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b="1" dirty="0" err="1">
                  <a:solidFill>
                    <a:srgbClr val="1F497D">
                      <a:lumMod val="75000"/>
                    </a:srgbClr>
                  </a:solidFill>
                  <a:latin typeface="Cambria" panose="02040503050406030204" pitchFamily="18" charset="0"/>
                  <a:cs typeface="Arial" charset="0"/>
                </a:rPr>
                <a:t>vliv</a:t>
              </a:r>
              <a:r>
                <a:rPr lang="en-US" b="1" dirty="0">
                  <a:solidFill>
                    <a:srgbClr val="1F497D">
                      <a:lumMod val="75000"/>
                    </a:srgbClr>
                  </a:solidFill>
                  <a:latin typeface="Cambria" panose="02040503050406030204" pitchFamily="18" charset="0"/>
                  <a:cs typeface="Arial" charset="0"/>
                </a:rPr>
                <a:t> </a:t>
              </a:r>
              <a:r>
                <a:rPr lang="en-US" b="1" dirty="0" err="1">
                  <a:solidFill>
                    <a:srgbClr val="1F497D">
                      <a:lumMod val="75000"/>
                    </a:srgbClr>
                  </a:solidFill>
                  <a:latin typeface="Cambria" panose="02040503050406030204" pitchFamily="18" charset="0"/>
                  <a:cs typeface="Arial" charset="0"/>
                </a:rPr>
                <a:t>měr</a:t>
              </a:r>
              <a:r>
                <a:rPr lang="en-US" b="1" dirty="0">
                  <a:solidFill>
                    <a:srgbClr val="1F497D">
                      <a:lumMod val="75000"/>
                    </a:srgbClr>
                  </a:solidFill>
                  <a:latin typeface="Cambria" panose="02040503050406030204" pitchFamily="18" charset="0"/>
                  <a:cs typeface="Arial" charset="0"/>
                </a:rPr>
                <a:t>.</a:t>
              </a:r>
            </a:p>
            <a:p>
              <a:pPr eaLnBrk="1" hangingPunct="1">
                <a:defRPr/>
              </a:pPr>
              <a:r>
                <a:rPr lang="en-US" b="1" dirty="0" err="1">
                  <a:solidFill>
                    <a:srgbClr val="1F497D">
                      <a:lumMod val="75000"/>
                    </a:srgbClr>
                  </a:solidFill>
                  <a:latin typeface="Cambria" panose="02040503050406030204" pitchFamily="18" charset="0"/>
                  <a:cs typeface="Arial" charset="0"/>
                </a:rPr>
                <a:t>hmotnosti</a:t>
              </a:r>
              <a:endParaRPr lang="en-US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Arial" charset="0"/>
              </a:endParaRPr>
            </a:p>
          </p:txBody>
        </p:sp>
      </p:grpSp>
      <p:sp>
        <p:nvSpPr>
          <p:cNvPr id="41" name="Text Box 59">
            <a:extLst>
              <a:ext uri="{FF2B5EF4-FFF2-40B4-BE49-F238E27FC236}">
                <a16:creationId xmlns:a16="http://schemas.microsoft.com/office/drawing/2014/main" id="{1D1547D8-BA90-4674-8D00-0F1CA588B0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3436938"/>
            <a:ext cx="1828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Arial" charset="0"/>
              </a:rPr>
              <a:t>h = z + </a:t>
            </a:r>
            <a:r>
              <a:rPr lang="en-US" sz="2800" b="1" dirty="0">
                <a:solidFill>
                  <a:srgbClr val="1F497D">
                    <a:lumMod val="75000"/>
                  </a:srgbClr>
                </a:solidFill>
                <a:latin typeface="Symbol" pitchFamily="18" charset="2"/>
                <a:cs typeface="Arial" charset="0"/>
              </a:rPr>
              <a:t>y</a:t>
            </a:r>
            <a:endParaRPr lang="cs-CZ" sz="2800" dirty="0">
              <a:solidFill>
                <a:srgbClr val="1F497D">
                  <a:lumMod val="75000"/>
                </a:srgbClr>
              </a:solidFill>
              <a:latin typeface="Symbol" pitchFamily="18" charset="2"/>
              <a:cs typeface="Arial" charset="0"/>
            </a:endParaRPr>
          </a:p>
        </p:txBody>
      </p:sp>
      <p:sp>
        <p:nvSpPr>
          <p:cNvPr id="42" name="Line 60">
            <a:extLst>
              <a:ext uri="{FF2B5EF4-FFF2-40B4-BE49-F238E27FC236}">
                <a16:creationId xmlns:a16="http://schemas.microsoft.com/office/drawing/2014/main" id="{9EC8E72F-42E6-4E60-8EDF-001091FCAF6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57600" y="2903538"/>
            <a:ext cx="609600" cy="609600"/>
          </a:xfrm>
          <a:prstGeom prst="line">
            <a:avLst/>
          </a:prstGeom>
          <a:noFill/>
          <a:ln w="9525">
            <a:solidFill>
              <a:schemeClr val="tx2">
                <a:lumMod val="75000"/>
              </a:schemeClr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eaLnBrk="1" hangingPunct="1">
              <a:defRPr/>
            </a:pPr>
            <a:endParaRPr lang="cs-CZ">
              <a:solidFill>
                <a:srgbClr val="1F497D">
                  <a:lumMod val="75000"/>
                </a:srgbClr>
              </a:solidFill>
              <a:cs typeface="Arial" charset="0"/>
            </a:endParaRPr>
          </a:p>
        </p:txBody>
      </p:sp>
      <p:sp>
        <p:nvSpPr>
          <p:cNvPr id="43" name="Text Box 61">
            <a:extLst>
              <a:ext uri="{FF2B5EF4-FFF2-40B4-BE49-F238E27FC236}">
                <a16:creationId xmlns:a16="http://schemas.microsoft.com/office/drawing/2014/main" id="{75A71AE1-51BF-46B2-9588-9BE5CA4336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2522539"/>
            <a:ext cx="1066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cs-CZ" b="1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Arial" charset="0"/>
              </a:rPr>
              <a:t>p</a:t>
            </a:r>
            <a:r>
              <a:rPr lang="en-US" b="1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Arial" charset="0"/>
              </a:rPr>
              <a:t>/</a:t>
            </a:r>
            <a:r>
              <a:rPr lang="en-US" b="1" dirty="0">
                <a:solidFill>
                  <a:srgbClr val="1F497D">
                    <a:lumMod val="75000"/>
                  </a:srgbClr>
                </a:solidFill>
                <a:cs typeface="Arial" charset="0"/>
                <a:sym typeface="Symbol" pitchFamily="18" charset="2"/>
              </a:rPr>
              <a:t>g</a:t>
            </a:r>
            <a:endParaRPr lang="cs-CZ" b="1" dirty="0">
              <a:solidFill>
                <a:srgbClr val="1F497D">
                  <a:lumMod val="75000"/>
                </a:srgbClr>
              </a:solidFill>
              <a:cs typeface="Arial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9C1F6144-3D52-86DE-6229-541D36FD68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231596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2">
            <a:extLst>
              <a:ext uri="{FF2B5EF4-FFF2-40B4-BE49-F238E27FC236}">
                <a16:creationId xmlns:a16="http://schemas.microsoft.com/office/drawing/2014/main" id="{FE4FA193-4115-4BAD-A8B4-A9BA9D9505F2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3445138" y="1029334"/>
            <a:ext cx="5751389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cs-CZ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  <a:cs typeface="Arial" charset="0"/>
              </a:rPr>
              <a:t>Hlavní  procesy  při  migraci  znečištění</a:t>
            </a:r>
          </a:p>
        </p:txBody>
      </p:sp>
      <p:sp>
        <p:nvSpPr>
          <p:cNvPr id="14" name="Text Box 3">
            <a:extLst>
              <a:ext uri="{FF2B5EF4-FFF2-40B4-BE49-F238E27FC236}">
                <a16:creationId xmlns:a16="http://schemas.microsoft.com/office/drawing/2014/main" id="{0F9605A5-5C8C-4C9A-9C39-2ED4841E27FC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3445138" y="2426932"/>
            <a:ext cx="6858000" cy="266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60000"/>
              </a:lnSpc>
              <a:spcBef>
                <a:spcPct val="50000"/>
              </a:spcBef>
              <a:defRPr/>
            </a:pPr>
            <a:r>
              <a:rPr lang="cs-CZ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charset="0"/>
              </a:rPr>
              <a:t>Migraci znečištění ovlivňují procesy: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  <a:defRPr/>
            </a:pPr>
            <a:r>
              <a:rPr lang="cs-CZ" sz="2000" b="1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Arial" charset="0"/>
              </a:rPr>
              <a:t>	</a:t>
            </a:r>
            <a:r>
              <a:rPr lang="cs-CZ" sz="2000" b="1" dirty="0">
                <a:solidFill>
                  <a:srgbClr val="002060"/>
                </a:solidFill>
                <a:latin typeface="Cambria" panose="02040503050406030204" pitchFamily="18" charset="0"/>
                <a:cs typeface="Arial" charset="0"/>
              </a:rPr>
              <a:t>- </a:t>
            </a:r>
            <a:r>
              <a:rPr lang="cs-C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charset="0"/>
              </a:rPr>
              <a:t>advekce (konvekce)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  <a:defRPr/>
            </a:pPr>
            <a:r>
              <a:rPr lang="cs-CZ" sz="2000" b="1" dirty="0">
                <a:solidFill>
                  <a:srgbClr val="002060"/>
                </a:solidFill>
                <a:latin typeface="Cambria" panose="02040503050406030204" pitchFamily="18" charset="0"/>
                <a:cs typeface="Arial" charset="0"/>
              </a:rPr>
              <a:t>	- </a:t>
            </a:r>
            <a:r>
              <a:rPr lang="cs-C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charset="0"/>
              </a:rPr>
              <a:t>disperze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  <a:defRPr/>
            </a:pPr>
            <a:r>
              <a:rPr lang="cs-CZ" sz="2000" b="1" dirty="0">
                <a:solidFill>
                  <a:srgbClr val="002060"/>
                </a:solidFill>
                <a:latin typeface="Cambria" panose="02040503050406030204" pitchFamily="18" charset="0"/>
                <a:cs typeface="Arial" charset="0"/>
              </a:rPr>
              <a:t>	- </a:t>
            </a:r>
            <a:r>
              <a:rPr lang="cs-C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charset="0"/>
              </a:rPr>
              <a:t>molekulární difuze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  <a:defRPr/>
            </a:pPr>
            <a:r>
              <a:rPr lang="cs-CZ" sz="2000" b="1" dirty="0">
                <a:solidFill>
                  <a:srgbClr val="002060"/>
                </a:solidFill>
                <a:latin typeface="Cambria" panose="02040503050406030204" pitchFamily="18" charset="0"/>
                <a:cs typeface="Arial" charset="0"/>
              </a:rPr>
              <a:t>	- </a:t>
            </a:r>
            <a:r>
              <a:rPr lang="cs-C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charset="0"/>
              </a:rPr>
              <a:t>adsorpce (desorpce)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  <a:defRPr/>
            </a:pPr>
            <a:r>
              <a:rPr lang="cs-CZ" sz="2000" b="1" dirty="0">
                <a:solidFill>
                  <a:srgbClr val="002060"/>
                </a:solidFill>
                <a:latin typeface="Cambria" panose="02040503050406030204" pitchFamily="18" charset="0"/>
                <a:cs typeface="Arial" charset="0"/>
              </a:rPr>
              <a:t>	- oxidace, iontová výměna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  <a:defRPr/>
            </a:pPr>
            <a:r>
              <a:rPr lang="cs-CZ" sz="2000" b="1" dirty="0">
                <a:solidFill>
                  <a:srgbClr val="002060"/>
                </a:solidFill>
                <a:latin typeface="Cambria" panose="02040503050406030204" pitchFamily="18" charset="0"/>
                <a:cs typeface="Arial" charset="0"/>
              </a:rPr>
              <a:t>	- rozpouštění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  <a:defRPr/>
            </a:pPr>
            <a:r>
              <a:rPr lang="cs-CZ" sz="2000" b="1" dirty="0">
                <a:solidFill>
                  <a:srgbClr val="002060"/>
                </a:solidFill>
                <a:latin typeface="Cambria" panose="02040503050406030204" pitchFamily="18" charset="0"/>
                <a:cs typeface="Arial" charset="0"/>
              </a:rPr>
              <a:t>	- radioaktivita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76234131-AB8E-071A-D55B-214E77A3FE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053449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5" name="Rectangle 4">
            <a:extLst>
              <a:ext uri="{FF2B5EF4-FFF2-40B4-BE49-F238E27FC236}">
                <a16:creationId xmlns:a16="http://schemas.microsoft.com/office/drawing/2014/main" id="{AF30ABE4-1E94-43FD-8596-E44A320908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2956" y="153054"/>
            <a:ext cx="46186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>T</a:t>
            </a:r>
            <a:r>
              <a:rPr kumimoji="0" lang="en-US" alt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>ransport</a:t>
            </a:r>
            <a:r>
              <a:rPr kumimoji="0" lang="en-US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>kontaminace</a:t>
            </a:r>
            <a:r>
              <a:rPr kumimoji="0" lang="en-US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> v </a:t>
            </a:r>
            <a:r>
              <a:rPr kumimoji="0" lang="en-US" alt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>podzemní</a:t>
            </a:r>
            <a:r>
              <a:rPr kumimoji="0" lang="en-US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>vodě</a:t>
            </a:r>
            <a:endParaRPr kumimoji="0" lang="cs-CZ" altLang="cs-CZ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4DD9CDCA-7BC6-48C9-BC57-672BF41926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8213" y="692151"/>
            <a:ext cx="7848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charset="0"/>
              </a:rPr>
              <a:t>Je  nezbytné :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charset="0"/>
              </a:rPr>
              <a:t>	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charset="0"/>
              </a:rPr>
              <a:t>vědět, jak se kontaminace pohybuje v podzemní vodě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charset="0"/>
              </a:rPr>
              <a:t>	znát dráhy transportu kontaminace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charset="0"/>
              </a:rPr>
              <a:t>	předvídat budoucí pohyb kontaminantu</a:t>
            </a: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215CDD4-30D5-40BA-ABA1-A14DEE1344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8" y="1987550"/>
            <a:ext cx="34055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Arial" charset="0"/>
              </a:rPr>
              <a:t>kontaminace se šíří odlišně</a:t>
            </a:r>
          </a:p>
        </p:txBody>
      </p:sp>
      <p:grpSp>
        <p:nvGrpSpPr>
          <p:cNvPr id="14348" name="Group 20">
            <a:extLst>
              <a:ext uri="{FF2B5EF4-FFF2-40B4-BE49-F238E27FC236}">
                <a16:creationId xmlns:a16="http://schemas.microsoft.com/office/drawing/2014/main" id="{19BAA9E3-928D-4EEA-990A-780E2E40E9A8}"/>
              </a:ext>
            </a:extLst>
          </p:cNvPr>
          <p:cNvGrpSpPr>
            <a:grpSpLocks/>
          </p:cNvGrpSpPr>
          <p:nvPr/>
        </p:nvGrpSpPr>
        <p:grpSpPr bwMode="auto">
          <a:xfrm>
            <a:off x="6556375" y="2352675"/>
            <a:ext cx="2286000" cy="2819400"/>
            <a:chOff x="3153" y="1115"/>
            <a:chExt cx="2268" cy="2624"/>
          </a:xfrm>
        </p:grpSpPr>
        <p:sp>
          <p:nvSpPr>
            <p:cNvPr id="17" name="Freeform 21">
              <a:extLst>
                <a:ext uri="{FF2B5EF4-FFF2-40B4-BE49-F238E27FC236}">
                  <a16:creationId xmlns:a16="http://schemas.microsoft.com/office/drawing/2014/main" id="{CA081677-AED6-48E1-9581-78CB420B2D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9" y="1371"/>
              <a:ext cx="1517" cy="1556"/>
            </a:xfrm>
            <a:custGeom>
              <a:avLst/>
              <a:gdLst>
                <a:gd name="T0" fmla="*/ 0 w 1517"/>
                <a:gd name="T1" fmla="*/ 110 h 1555"/>
                <a:gd name="T2" fmla="*/ 54 w 1517"/>
                <a:gd name="T3" fmla="*/ 293 h 1555"/>
                <a:gd name="T4" fmla="*/ 91 w 1517"/>
                <a:gd name="T5" fmla="*/ 512 h 1555"/>
                <a:gd name="T6" fmla="*/ 164 w 1517"/>
                <a:gd name="T7" fmla="*/ 787 h 1555"/>
                <a:gd name="T8" fmla="*/ 274 w 1517"/>
                <a:gd name="T9" fmla="*/ 1152 h 1555"/>
                <a:gd name="T10" fmla="*/ 365 w 1517"/>
                <a:gd name="T11" fmla="*/ 1500 h 1555"/>
                <a:gd name="T12" fmla="*/ 457 w 1517"/>
                <a:gd name="T13" fmla="*/ 1555 h 1555"/>
                <a:gd name="T14" fmla="*/ 658 w 1517"/>
                <a:gd name="T15" fmla="*/ 1555 h 1555"/>
                <a:gd name="T16" fmla="*/ 877 w 1517"/>
                <a:gd name="T17" fmla="*/ 1555 h 1555"/>
                <a:gd name="T18" fmla="*/ 1005 w 1517"/>
                <a:gd name="T19" fmla="*/ 1482 h 1555"/>
                <a:gd name="T20" fmla="*/ 1133 w 1517"/>
                <a:gd name="T21" fmla="*/ 1408 h 1555"/>
                <a:gd name="T22" fmla="*/ 1316 w 1517"/>
                <a:gd name="T23" fmla="*/ 1299 h 1555"/>
                <a:gd name="T24" fmla="*/ 1462 w 1517"/>
                <a:gd name="T25" fmla="*/ 1079 h 1555"/>
                <a:gd name="T26" fmla="*/ 1499 w 1517"/>
                <a:gd name="T27" fmla="*/ 933 h 1555"/>
                <a:gd name="T28" fmla="*/ 1517 w 1517"/>
                <a:gd name="T29" fmla="*/ 768 h 1555"/>
                <a:gd name="T30" fmla="*/ 1462 w 1517"/>
                <a:gd name="T31" fmla="*/ 567 h 1555"/>
                <a:gd name="T32" fmla="*/ 1280 w 1517"/>
                <a:gd name="T33" fmla="*/ 366 h 1555"/>
                <a:gd name="T34" fmla="*/ 1078 w 1517"/>
                <a:gd name="T35" fmla="*/ 256 h 1555"/>
                <a:gd name="T36" fmla="*/ 804 w 1517"/>
                <a:gd name="T37" fmla="*/ 147 h 1555"/>
                <a:gd name="T38" fmla="*/ 658 w 1517"/>
                <a:gd name="T39" fmla="*/ 0 h 155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517"/>
                <a:gd name="T61" fmla="*/ 0 h 1555"/>
                <a:gd name="T62" fmla="*/ 1517 w 1517"/>
                <a:gd name="T63" fmla="*/ 1555 h 155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517" h="1555">
                  <a:moveTo>
                    <a:pt x="0" y="110"/>
                  </a:moveTo>
                  <a:lnTo>
                    <a:pt x="54" y="293"/>
                  </a:lnTo>
                  <a:lnTo>
                    <a:pt x="91" y="512"/>
                  </a:lnTo>
                  <a:lnTo>
                    <a:pt x="164" y="787"/>
                  </a:lnTo>
                  <a:lnTo>
                    <a:pt x="274" y="1152"/>
                  </a:lnTo>
                  <a:lnTo>
                    <a:pt x="365" y="1500"/>
                  </a:lnTo>
                  <a:lnTo>
                    <a:pt x="457" y="1555"/>
                  </a:lnTo>
                  <a:lnTo>
                    <a:pt x="658" y="1555"/>
                  </a:lnTo>
                  <a:lnTo>
                    <a:pt x="877" y="1555"/>
                  </a:lnTo>
                  <a:lnTo>
                    <a:pt x="1005" y="1482"/>
                  </a:lnTo>
                  <a:lnTo>
                    <a:pt x="1133" y="1408"/>
                  </a:lnTo>
                  <a:lnTo>
                    <a:pt x="1316" y="1299"/>
                  </a:lnTo>
                  <a:lnTo>
                    <a:pt x="1462" y="1079"/>
                  </a:lnTo>
                  <a:lnTo>
                    <a:pt x="1499" y="933"/>
                  </a:lnTo>
                  <a:lnTo>
                    <a:pt x="1517" y="768"/>
                  </a:lnTo>
                  <a:lnTo>
                    <a:pt x="1462" y="567"/>
                  </a:lnTo>
                  <a:lnTo>
                    <a:pt x="1280" y="366"/>
                  </a:lnTo>
                  <a:lnTo>
                    <a:pt x="1078" y="256"/>
                  </a:lnTo>
                  <a:lnTo>
                    <a:pt x="804" y="147"/>
                  </a:lnTo>
                  <a:lnTo>
                    <a:pt x="658" y="0"/>
                  </a:ln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charset="0"/>
              </a:endParaRPr>
            </a:p>
          </p:txBody>
        </p:sp>
        <p:grpSp>
          <p:nvGrpSpPr>
            <p:cNvPr id="14365" name="Group 22">
              <a:extLst>
                <a:ext uri="{FF2B5EF4-FFF2-40B4-BE49-F238E27FC236}">
                  <a16:creationId xmlns:a16="http://schemas.microsoft.com/office/drawing/2014/main" id="{FB0E6485-40F9-45A8-ADE6-369E17A441C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94" y="1316"/>
              <a:ext cx="1279" cy="2276"/>
              <a:chOff x="1043" y="1463"/>
              <a:chExt cx="1279" cy="2276"/>
            </a:xfrm>
          </p:grpSpPr>
          <p:sp>
            <p:nvSpPr>
              <p:cNvPr id="28" name="Freeform 23">
                <a:extLst>
                  <a:ext uri="{FF2B5EF4-FFF2-40B4-BE49-F238E27FC236}">
                    <a16:creationId xmlns:a16="http://schemas.microsoft.com/office/drawing/2014/main" id="{93D2223D-C9F7-4181-BB9D-1826FBE481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3" y="1563"/>
                <a:ext cx="822" cy="2176"/>
              </a:xfrm>
              <a:custGeom>
                <a:avLst/>
                <a:gdLst>
                  <a:gd name="T0" fmla="*/ 0 w 822"/>
                  <a:gd name="T1" fmla="*/ 0 h 2176"/>
                  <a:gd name="T2" fmla="*/ 54 w 822"/>
                  <a:gd name="T3" fmla="*/ 348 h 2176"/>
                  <a:gd name="T4" fmla="*/ 237 w 822"/>
                  <a:gd name="T5" fmla="*/ 842 h 2176"/>
                  <a:gd name="T6" fmla="*/ 310 w 822"/>
                  <a:gd name="T7" fmla="*/ 1171 h 2176"/>
                  <a:gd name="T8" fmla="*/ 347 w 822"/>
                  <a:gd name="T9" fmla="*/ 1646 h 2176"/>
                  <a:gd name="T10" fmla="*/ 457 w 822"/>
                  <a:gd name="T11" fmla="*/ 1994 h 2176"/>
                  <a:gd name="T12" fmla="*/ 822 w 822"/>
                  <a:gd name="T13" fmla="*/ 2176 h 21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22"/>
                  <a:gd name="T22" fmla="*/ 0 h 2176"/>
                  <a:gd name="T23" fmla="*/ 822 w 822"/>
                  <a:gd name="T24" fmla="*/ 2176 h 21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22" h="2176">
                    <a:moveTo>
                      <a:pt x="0" y="0"/>
                    </a:moveTo>
                    <a:cubicBezTo>
                      <a:pt x="7" y="104"/>
                      <a:pt x="15" y="208"/>
                      <a:pt x="54" y="348"/>
                    </a:cubicBezTo>
                    <a:cubicBezTo>
                      <a:pt x="93" y="488"/>
                      <a:pt x="194" y="705"/>
                      <a:pt x="237" y="842"/>
                    </a:cubicBezTo>
                    <a:cubicBezTo>
                      <a:pt x="280" y="979"/>
                      <a:pt x="292" y="1037"/>
                      <a:pt x="310" y="1171"/>
                    </a:cubicBezTo>
                    <a:cubicBezTo>
                      <a:pt x="328" y="1305"/>
                      <a:pt x="323" y="1509"/>
                      <a:pt x="347" y="1646"/>
                    </a:cubicBezTo>
                    <a:cubicBezTo>
                      <a:pt x="371" y="1783"/>
                      <a:pt x="378" y="1906"/>
                      <a:pt x="457" y="1994"/>
                    </a:cubicBezTo>
                    <a:cubicBezTo>
                      <a:pt x="536" y="2082"/>
                      <a:pt x="679" y="2129"/>
                      <a:pt x="822" y="2176"/>
                    </a:cubicBezTo>
                  </a:path>
                </a:pathLst>
              </a:custGeom>
              <a:noFill/>
              <a:ln w="28575">
                <a:solidFill>
                  <a:schemeClr val="bg1"/>
                </a:solidFill>
                <a:miter lim="800000"/>
                <a:headEnd/>
                <a:tailEnd type="triangle" w="med" len="med"/>
              </a:ln>
            </p:spPr>
            <p:txBody>
              <a:bodyPr wrap="none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0" i="0" u="none" strike="noStrike" kern="1200" cap="none" spc="0" normalizeH="0" baseline="0" noProof="0">
                  <a:ln>
                    <a:noFill/>
                  </a:ln>
                  <a:solidFill>
                    <a:srgbClr val="1F497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29" name="Freeform 24">
                <a:extLst>
                  <a:ext uri="{FF2B5EF4-FFF2-40B4-BE49-F238E27FC236}">
                    <a16:creationId xmlns:a16="http://schemas.microsoft.com/office/drawing/2014/main" id="{3FBE80B1-7465-4D99-B0D1-55040865FA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7" y="1463"/>
                <a:ext cx="915" cy="1829"/>
              </a:xfrm>
              <a:custGeom>
                <a:avLst/>
                <a:gdLst>
                  <a:gd name="T0" fmla="*/ 0 w 915"/>
                  <a:gd name="T1" fmla="*/ 0 h 1828"/>
                  <a:gd name="T2" fmla="*/ 147 w 915"/>
                  <a:gd name="T3" fmla="*/ 201 h 1828"/>
                  <a:gd name="T4" fmla="*/ 293 w 915"/>
                  <a:gd name="T5" fmla="*/ 420 h 1828"/>
                  <a:gd name="T6" fmla="*/ 476 w 915"/>
                  <a:gd name="T7" fmla="*/ 768 h 1828"/>
                  <a:gd name="T8" fmla="*/ 677 w 915"/>
                  <a:gd name="T9" fmla="*/ 1225 h 1828"/>
                  <a:gd name="T10" fmla="*/ 915 w 915"/>
                  <a:gd name="T11" fmla="*/ 1828 h 18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15"/>
                  <a:gd name="T19" fmla="*/ 0 h 1828"/>
                  <a:gd name="T20" fmla="*/ 915 w 915"/>
                  <a:gd name="T21" fmla="*/ 1828 h 18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15" h="1828">
                    <a:moveTo>
                      <a:pt x="0" y="0"/>
                    </a:moveTo>
                    <a:cubicBezTo>
                      <a:pt x="49" y="65"/>
                      <a:pt x="98" y="131"/>
                      <a:pt x="147" y="201"/>
                    </a:cubicBezTo>
                    <a:cubicBezTo>
                      <a:pt x="196" y="271"/>
                      <a:pt x="238" y="325"/>
                      <a:pt x="293" y="420"/>
                    </a:cubicBezTo>
                    <a:cubicBezTo>
                      <a:pt x="348" y="515"/>
                      <a:pt x="412" y="634"/>
                      <a:pt x="476" y="768"/>
                    </a:cubicBezTo>
                    <a:cubicBezTo>
                      <a:pt x="540" y="902"/>
                      <a:pt x="604" y="1048"/>
                      <a:pt x="677" y="1225"/>
                    </a:cubicBezTo>
                    <a:cubicBezTo>
                      <a:pt x="750" y="1402"/>
                      <a:pt x="832" y="1615"/>
                      <a:pt x="915" y="1828"/>
                    </a:cubicBezTo>
                  </a:path>
                </a:pathLst>
              </a:custGeom>
              <a:noFill/>
              <a:ln w="28575">
                <a:solidFill>
                  <a:schemeClr val="bg1"/>
                </a:solidFill>
                <a:miter lim="800000"/>
                <a:headEnd/>
                <a:tailEnd type="triangle" w="med" len="med"/>
              </a:ln>
            </p:spPr>
            <p:txBody>
              <a:bodyPr wrap="none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0" i="0" u="none" strike="noStrike" kern="1200" cap="none" spc="0" normalizeH="0" baseline="0" noProof="0">
                  <a:ln>
                    <a:noFill/>
                  </a:ln>
                  <a:solidFill>
                    <a:srgbClr val="1F497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14366" name="Group 25">
              <a:extLst>
                <a:ext uri="{FF2B5EF4-FFF2-40B4-BE49-F238E27FC236}">
                  <a16:creationId xmlns:a16="http://schemas.microsoft.com/office/drawing/2014/main" id="{BBA1D72F-E9DC-4097-881C-D746E59BB2C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53" y="1115"/>
              <a:ext cx="2268" cy="2624"/>
              <a:chOff x="603" y="1253"/>
              <a:chExt cx="2268" cy="2624"/>
            </a:xfrm>
          </p:grpSpPr>
          <p:sp>
            <p:nvSpPr>
              <p:cNvPr id="21" name="Rectangle 26">
                <a:extLst>
                  <a:ext uri="{FF2B5EF4-FFF2-40B4-BE49-F238E27FC236}">
                    <a16:creationId xmlns:a16="http://schemas.microsoft.com/office/drawing/2014/main" id="{AC48BA2B-EDEC-4E90-9549-6226DD8DB0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1336"/>
                <a:ext cx="767" cy="2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0" i="0" u="none" strike="noStrike" kern="1200" cap="none" spc="0" normalizeH="0" baseline="0" noProof="0">
                  <a:ln>
                    <a:noFill/>
                  </a:ln>
                  <a:solidFill>
                    <a:srgbClr val="1F497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22" name="Freeform 27">
                <a:extLst>
                  <a:ext uri="{FF2B5EF4-FFF2-40B4-BE49-F238E27FC236}">
                    <a16:creationId xmlns:a16="http://schemas.microsoft.com/office/drawing/2014/main" id="{15FA5205-03D5-4748-8410-023E811F84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3" y="1253"/>
                <a:ext cx="1684" cy="640"/>
              </a:xfrm>
              <a:custGeom>
                <a:avLst/>
                <a:gdLst>
                  <a:gd name="T0" fmla="*/ 0 w 1683"/>
                  <a:gd name="T1" fmla="*/ 640 h 640"/>
                  <a:gd name="T2" fmla="*/ 330 w 1683"/>
                  <a:gd name="T3" fmla="*/ 603 h 640"/>
                  <a:gd name="T4" fmla="*/ 787 w 1683"/>
                  <a:gd name="T5" fmla="*/ 530 h 640"/>
                  <a:gd name="T6" fmla="*/ 1226 w 1683"/>
                  <a:gd name="T7" fmla="*/ 310 h 640"/>
                  <a:gd name="T8" fmla="*/ 1683 w 1683"/>
                  <a:gd name="T9" fmla="*/ 0 h 6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83"/>
                  <a:gd name="T16" fmla="*/ 0 h 640"/>
                  <a:gd name="T17" fmla="*/ 1683 w 1683"/>
                  <a:gd name="T18" fmla="*/ 640 h 6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83" h="640">
                    <a:moveTo>
                      <a:pt x="0" y="640"/>
                    </a:moveTo>
                    <a:cubicBezTo>
                      <a:pt x="99" y="630"/>
                      <a:pt x="199" y="621"/>
                      <a:pt x="330" y="603"/>
                    </a:cubicBezTo>
                    <a:cubicBezTo>
                      <a:pt x="461" y="585"/>
                      <a:pt x="638" y="579"/>
                      <a:pt x="787" y="530"/>
                    </a:cubicBezTo>
                    <a:cubicBezTo>
                      <a:pt x="936" y="481"/>
                      <a:pt x="1077" y="398"/>
                      <a:pt x="1226" y="310"/>
                    </a:cubicBezTo>
                    <a:cubicBezTo>
                      <a:pt x="1375" y="222"/>
                      <a:pt x="1529" y="111"/>
                      <a:pt x="1683" y="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0" i="0" u="none" strike="noStrike" kern="1200" cap="none" spc="0" normalizeH="0" baseline="0" noProof="0">
                  <a:ln>
                    <a:noFill/>
                  </a:ln>
                  <a:solidFill>
                    <a:srgbClr val="1F497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23" name="Freeform 28">
                <a:extLst>
                  <a:ext uri="{FF2B5EF4-FFF2-40B4-BE49-F238E27FC236}">
                    <a16:creationId xmlns:a16="http://schemas.microsoft.com/office/drawing/2014/main" id="{FE32841C-CF17-4B76-B549-130E894CF2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0" y="1517"/>
                <a:ext cx="1684" cy="640"/>
              </a:xfrm>
              <a:custGeom>
                <a:avLst/>
                <a:gdLst>
                  <a:gd name="T0" fmla="*/ 0 w 1683"/>
                  <a:gd name="T1" fmla="*/ 640 h 640"/>
                  <a:gd name="T2" fmla="*/ 330 w 1683"/>
                  <a:gd name="T3" fmla="*/ 603 h 640"/>
                  <a:gd name="T4" fmla="*/ 787 w 1683"/>
                  <a:gd name="T5" fmla="*/ 530 h 640"/>
                  <a:gd name="T6" fmla="*/ 1226 w 1683"/>
                  <a:gd name="T7" fmla="*/ 310 h 640"/>
                  <a:gd name="T8" fmla="*/ 1683 w 1683"/>
                  <a:gd name="T9" fmla="*/ 0 h 6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83"/>
                  <a:gd name="T16" fmla="*/ 0 h 640"/>
                  <a:gd name="T17" fmla="*/ 1683 w 1683"/>
                  <a:gd name="T18" fmla="*/ 640 h 6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83" h="640">
                    <a:moveTo>
                      <a:pt x="0" y="640"/>
                    </a:moveTo>
                    <a:cubicBezTo>
                      <a:pt x="99" y="630"/>
                      <a:pt x="199" y="621"/>
                      <a:pt x="330" y="603"/>
                    </a:cubicBezTo>
                    <a:cubicBezTo>
                      <a:pt x="461" y="585"/>
                      <a:pt x="638" y="579"/>
                      <a:pt x="787" y="530"/>
                    </a:cubicBezTo>
                    <a:cubicBezTo>
                      <a:pt x="936" y="481"/>
                      <a:pt x="1077" y="398"/>
                      <a:pt x="1226" y="310"/>
                    </a:cubicBezTo>
                    <a:cubicBezTo>
                      <a:pt x="1375" y="222"/>
                      <a:pt x="1529" y="111"/>
                      <a:pt x="1683" y="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0" i="0" u="none" strike="noStrike" kern="1200" cap="none" spc="0" normalizeH="0" baseline="0" noProof="0">
                  <a:ln>
                    <a:noFill/>
                  </a:ln>
                  <a:solidFill>
                    <a:srgbClr val="1F497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24" name="Freeform 29">
                <a:extLst>
                  <a:ext uri="{FF2B5EF4-FFF2-40B4-BE49-F238E27FC236}">
                    <a16:creationId xmlns:a16="http://schemas.microsoft.com/office/drawing/2014/main" id="{988C3AB3-5A28-4B92-8526-9F6A46E0D8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5" y="1910"/>
                <a:ext cx="1682" cy="603"/>
              </a:xfrm>
              <a:custGeom>
                <a:avLst/>
                <a:gdLst>
                  <a:gd name="T0" fmla="*/ 0 w 1682"/>
                  <a:gd name="T1" fmla="*/ 603 h 603"/>
                  <a:gd name="T2" fmla="*/ 896 w 1682"/>
                  <a:gd name="T3" fmla="*/ 475 h 603"/>
                  <a:gd name="T4" fmla="*/ 1462 w 1682"/>
                  <a:gd name="T5" fmla="*/ 146 h 603"/>
                  <a:gd name="T6" fmla="*/ 1682 w 1682"/>
                  <a:gd name="T7" fmla="*/ 0 h 60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82"/>
                  <a:gd name="T13" fmla="*/ 0 h 603"/>
                  <a:gd name="T14" fmla="*/ 1682 w 1682"/>
                  <a:gd name="T15" fmla="*/ 603 h 60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82" h="603">
                    <a:moveTo>
                      <a:pt x="0" y="603"/>
                    </a:moveTo>
                    <a:cubicBezTo>
                      <a:pt x="326" y="577"/>
                      <a:pt x="652" y="551"/>
                      <a:pt x="896" y="475"/>
                    </a:cubicBezTo>
                    <a:cubicBezTo>
                      <a:pt x="1140" y="399"/>
                      <a:pt x="1331" y="225"/>
                      <a:pt x="1462" y="146"/>
                    </a:cubicBezTo>
                    <a:cubicBezTo>
                      <a:pt x="1593" y="67"/>
                      <a:pt x="1637" y="33"/>
                      <a:pt x="1682" y="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0" i="0" u="none" strike="noStrike" kern="1200" cap="none" spc="0" normalizeH="0" baseline="0" noProof="0">
                  <a:ln>
                    <a:noFill/>
                  </a:ln>
                  <a:solidFill>
                    <a:srgbClr val="1F497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25" name="Freeform 30">
                <a:extLst>
                  <a:ext uri="{FF2B5EF4-FFF2-40B4-BE49-F238E27FC236}">
                    <a16:creationId xmlns:a16="http://schemas.microsoft.com/office/drawing/2014/main" id="{3C733499-3793-427B-A15E-55072D7039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6" y="2303"/>
                <a:ext cx="1682" cy="603"/>
              </a:xfrm>
              <a:custGeom>
                <a:avLst/>
                <a:gdLst>
                  <a:gd name="T0" fmla="*/ 0 w 1682"/>
                  <a:gd name="T1" fmla="*/ 603 h 603"/>
                  <a:gd name="T2" fmla="*/ 896 w 1682"/>
                  <a:gd name="T3" fmla="*/ 475 h 603"/>
                  <a:gd name="T4" fmla="*/ 1462 w 1682"/>
                  <a:gd name="T5" fmla="*/ 146 h 603"/>
                  <a:gd name="T6" fmla="*/ 1682 w 1682"/>
                  <a:gd name="T7" fmla="*/ 0 h 60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82"/>
                  <a:gd name="T13" fmla="*/ 0 h 603"/>
                  <a:gd name="T14" fmla="*/ 1682 w 1682"/>
                  <a:gd name="T15" fmla="*/ 603 h 60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82" h="603">
                    <a:moveTo>
                      <a:pt x="0" y="603"/>
                    </a:moveTo>
                    <a:cubicBezTo>
                      <a:pt x="326" y="577"/>
                      <a:pt x="652" y="551"/>
                      <a:pt x="896" y="475"/>
                    </a:cubicBezTo>
                    <a:cubicBezTo>
                      <a:pt x="1140" y="399"/>
                      <a:pt x="1331" y="225"/>
                      <a:pt x="1462" y="146"/>
                    </a:cubicBezTo>
                    <a:cubicBezTo>
                      <a:pt x="1593" y="67"/>
                      <a:pt x="1637" y="33"/>
                      <a:pt x="1682" y="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0" i="0" u="none" strike="noStrike" kern="1200" cap="none" spc="0" normalizeH="0" baseline="0" noProof="0">
                  <a:ln>
                    <a:noFill/>
                  </a:ln>
                  <a:solidFill>
                    <a:srgbClr val="1F497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26" name="Freeform 31">
                <a:extLst>
                  <a:ext uri="{FF2B5EF4-FFF2-40B4-BE49-F238E27FC236}">
                    <a16:creationId xmlns:a16="http://schemas.microsoft.com/office/drawing/2014/main" id="{7CE4FB22-D968-4ED7-A682-C57E258A8C4A}"/>
                  </a:ext>
                </a:extLst>
              </p:cNvPr>
              <p:cNvSpPr>
                <a:spLocks/>
              </p:cNvSpPr>
              <p:nvPr/>
            </p:nvSpPr>
            <p:spPr bwMode="auto">
              <a:xfrm rot="-523971">
                <a:off x="951" y="2825"/>
                <a:ext cx="1920" cy="445"/>
              </a:xfrm>
              <a:custGeom>
                <a:avLst/>
                <a:gdLst>
                  <a:gd name="T0" fmla="*/ 0 w 1920"/>
                  <a:gd name="T1" fmla="*/ 439 h 445"/>
                  <a:gd name="T2" fmla="*/ 567 w 1920"/>
                  <a:gd name="T3" fmla="*/ 421 h 445"/>
                  <a:gd name="T4" fmla="*/ 1188 w 1920"/>
                  <a:gd name="T5" fmla="*/ 293 h 445"/>
                  <a:gd name="T6" fmla="*/ 1646 w 1920"/>
                  <a:gd name="T7" fmla="*/ 165 h 445"/>
                  <a:gd name="T8" fmla="*/ 1920 w 1920"/>
                  <a:gd name="T9" fmla="*/ 0 h 4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0"/>
                  <a:gd name="T16" fmla="*/ 0 h 445"/>
                  <a:gd name="T17" fmla="*/ 1920 w 1920"/>
                  <a:gd name="T18" fmla="*/ 445 h 4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0" h="445">
                    <a:moveTo>
                      <a:pt x="0" y="439"/>
                    </a:moveTo>
                    <a:cubicBezTo>
                      <a:pt x="184" y="442"/>
                      <a:pt x="369" y="445"/>
                      <a:pt x="567" y="421"/>
                    </a:cubicBezTo>
                    <a:cubicBezTo>
                      <a:pt x="765" y="397"/>
                      <a:pt x="1008" y="336"/>
                      <a:pt x="1188" y="293"/>
                    </a:cubicBezTo>
                    <a:cubicBezTo>
                      <a:pt x="1368" y="250"/>
                      <a:pt x="1524" y="214"/>
                      <a:pt x="1646" y="165"/>
                    </a:cubicBezTo>
                    <a:cubicBezTo>
                      <a:pt x="1768" y="116"/>
                      <a:pt x="1844" y="58"/>
                      <a:pt x="1920" y="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0" i="0" u="none" strike="noStrike" kern="1200" cap="none" spc="0" normalizeH="0" baseline="0" noProof="0">
                  <a:ln>
                    <a:noFill/>
                  </a:ln>
                  <a:solidFill>
                    <a:srgbClr val="1F497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27" name="Freeform 32">
                <a:extLst>
                  <a:ext uri="{FF2B5EF4-FFF2-40B4-BE49-F238E27FC236}">
                    <a16:creationId xmlns:a16="http://schemas.microsoft.com/office/drawing/2014/main" id="{FF38FF1A-891D-43B9-BFEC-95B78B8889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5" y="3222"/>
                <a:ext cx="1336" cy="655"/>
              </a:xfrm>
              <a:custGeom>
                <a:avLst/>
                <a:gdLst>
                  <a:gd name="T0" fmla="*/ 0 w 1335"/>
                  <a:gd name="T1" fmla="*/ 655 h 655"/>
                  <a:gd name="T2" fmla="*/ 128 w 1335"/>
                  <a:gd name="T3" fmla="*/ 344 h 655"/>
                  <a:gd name="T4" fmla="*/ 494 w 1335"/>
                  <a:gd name="T5" fmla="*/ 143 h 655"/>
                  <a:gd name="T6" fmla="*/ 1042 w 1335"/>
                  <a:gd name="T7" fmla="*/ 15 h 655"/>
                  <a:gd name="T8" fmla="*/ 1335 w 1335"/>
                  <a:gd name="T9" fmla="*/ 51 h 6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35"/>
                  <a:gd name="T16" fmla="*/ 0 h 655"/>
                  <a:gd name="T17" fmla="*/ 1335 w 1335"/>
                  <a:gd name="T18" fmla="*/ 655 h 6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35" h="655">
                    <a:moveTo>
                      <a:pt x="0" y="655"/>
                    </a:moveTo>
                    <a:cubicBezTo>
                      <a:pt x="23" y="542"/>
                      <a:pt x="46" y="429"/>
                      <a:pt x="128" y="344"/>
                    </a:cubicBezTo>
                    <a:cubicBezTo>
                      <a:pt x="210" y="259"/>
                      <a:pt x="342" y="198"/>
                      <a:pt x="494" y="143"/>
                    </a:cubicBezTo>
                    <a:cubicBezTo>
                      <a:pt x="646" y="88"/>
                      <a:pt x="902" y="30"/>
                      <a:pt x="1042" y="15"/>
                    </a:cubicBezTo>
                    <a:cubicBezTo>
                      <a:pt x="1182" y="0"/>
                      <a:pt x="1258" y="25"/>
                      <a:pt x="1335" y="51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0" i="0" u="none" strike="noStrike" kern="1200" cap="none" spc="0" normalizeH="0" baseline="0" noProof="0">
                  <a:ln>
                    <a:noFill/>
                  </a:ln>
                  <a:solidFill>
                    <a:srgbClr val="1F497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charset="0"/>
                </a:endParaRPr>
              </a:p>
            </p:txBody>
          </p:sp>
        </p:grpSp>
      </p:grpSp>
      <p:sp>
        <p:nvSpPr>
          <p:cNvPr id="30" name="Text Box 33">
            <a:extLst>
              <a:ext uri="{FF2B5EF4-FFF2-40B4-BE49-F238E27FC236}">
                <a16:creationId xmlns:a16="http://schemas.microsoft.com/office/drawing/2014/main" id="{89BDB910-EF01-44B9-9F10-41B310B18B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227639"/>
            <a:ext cx="99593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charset="0"/>
              </a:rPr>
              <a:t>Ve 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Arial" charset="0"/>
              </a:rPr>
              <a:t>stejném rychlostním vektorovém poli 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charset="0"/>
              </a:rPr>
              <a:t>dochází k 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Arial" charset="0"/>
              </a:rPr>
              <a:t>odlišnému šíření kontaminace</a:t>
            </a:r>
          </a:p>
        </p:txBody>
      </p:sp>
      <p:sp>
        <p:nvSpPr>
          <p:cNvPr id="31" name="Text Box 34">
            <a:extLst>
              <a:ext uri="{FF2B5EF4-FFF2-40B4-BE49-F238E27FC236}">
                <a16:creationId xmlns:a16="http://schemas.microsoft.com/office/drawing/2014/main" id="{239FC26F-DFA4-4AC3-832A-E3FACFEA69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774240"/>
            <a:ext cx="876300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charset="0"/>
              </a:rPr>
              <a:t>znalost vektorového pole rychlostí je nedostačující - je nutné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charset="0"/>
              </a:rPr>
              <a:t>pochopit procesy šíření kontaminace</a:t>
            </a:r>
          </a:p>
        </p:txBody>
      </p:sp>
      <p:grpSp>
        <p:nvGrpSpPr>
          <p:cNvPr id="14351" name="Group 7">
            <a:extLst>
              <a:ext uri="{FF2B5EF4-FFF2-40B4-BE49-F238E27FC236}">
                <a16:creationId xmlns:a16="http://schemas.microsoft.com/office/drawing/2014/main" id="{43B1307C-282B-439A-BCA3-321ADEC7EF52}"/>
              </a:ext>
            </a:extLst>
          </p:cNvPr>
          <p:cNvGrpSpPr>
            <a:grpSpLocks/>
          </p:cNvGrpSpPr>
          <p:nvPr/>
        </p:nvGrpSpPr>
        <p:grpSpPr bwMode="auto">
          <a:xfrm>
            <a:off x="2640013" y="2276475"/>
            <a:ext cx="2286000" cy="2857500"/>
            <a:chOff x="603" y="1253"/>
            <a:chExt cx="2268" cy="2660"/>
          </a:xfrm>
        </p:grpSpPr>
        <p:sp>
          <p:nvSpPr>
            <p:cNvPr id="14352" name="Freeform 8">
              <a:extLst>
                <a:ext uri="{FF2B5EF4-FFF2-40B4-BE49-F238E27FC236}">
                  <a16:creationId xmlns:a16="http://schemas.microsoft.com/office/drawing/2014/main" id="{539B44A0-A0C5-4A96-B95B-49A61320D82C}"/>
                </a:ext>
              </a:extLst>
            </p:cNvPr>
            <p:cNvSpPr>
              <a:spLocks/>
            </p:cNvSpPr>
            <p:nvPr/>
          </p:nvSpPr>
          <p:spPr bwMode="auto">
            <a:xfrm>
              <a:off x="878" y="1426"/>
              <a:ext cx="1609" cy="2487"/>
            </a:xfrm>
            <a:custGeom>
              <a:avLst/>
              <a:gdLst>
                <a:gd name="T0" fmla="*/ 0 w 1609"/>
                <a:gd name="T1" fmla="*/ 110 h 2487"/>
                <a:gd name="T2" fmla="*/ 55 w 1609"/>
                <a:gd name="T3" fmla="*/ 256 h 2487"/>
                <a:gd name="T4" fmla="*/ 91 w 1609"/>
                <a:gd name="T5" fmla="*/ 531 h 2487"/>
                <a:gd name="T6" fmla="*/ 164 w 1609"/>
                <a:gd name="T7" fmla="*/ 1006 h 2487"/>
                <a:gd name="T8" fmla="*/ 256 w 1609"/>
                <a:gd name="T9" fmla="*/ 1591 h 2487"/>
                <a:gd name="T10" fmla="*/ 457 w 1609"/>
                <a:gd name="T11" fmla="*/ 2176 h 2487"/>
                <a:gd name="T12" fmla="*/ 823 w 1609"/>
                <a:gd name="T13" fmla="*/ 2414 h 2487"/>
                <a:gd name="T14" fmla="*/ 969 w 1609"/>
                <a:gd name="T15" fmla="*/ 2487 h 2487"/>
                <a:gd name="T16" fmla="*/ 1280 w 1609"/>
                <a:gd name="T17" fmla="*/ 2396 h 2487"/>
                <a:gd name="T18" fmla="*/ 1609 w 1609"/>
                <a:gd name="T19" fmla="*/ 2121 h 2487"/>
                <a:gd name="T20" fmla="*/ 1609 w 1609"/>
                <a:gd name="T21" fmla="*/ 1774 h 2487"/>
                <a:gd name="T22" fmla="*/ 1499 w 1609"/>
                <a:gd name="T23" fmla="*/ 1591 h 2487"/>
                <a:gd name="T24" fmla="*/ 1316 w 1609"/>
                <a:gd name="T25" fmla="*/ 1262 h 2487"/>
                <a:gd name="T26" fmla="*/ 1097 w 1609"/>
                <a:gd name="T27" fmla="*/ 878 h 2487"/>
                <a:gd name="T28" fmla="*/ 896 w 1609"/>
                <a:gd name="T29" fmla="*/ 457 h 2487"/>
                <a:gd name="T30" fmla="*/ 603 w 1609"/>
                <a:gd name="T31" fmla="*/ 0 h 248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09"/>
                <a:gd name="T49" fmla="*/ 0 h 2487"/>
                <a:gd name="T50" fmla="*/ 1609 w 1609"/>
                <a:gd name="T51" fmla="*/ 2487 h 248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09" h="2487">
                  <a:moveTo>
                    <a:pt x="0" y="110"/>
                  </a:moveTo>
                  <a:lnTo>
                    <a:pt x="55" y="256"/>
                  </a:lnTo>
                  <a:lnTo>
                    <a:pt x="91" y="531"/>
                  </a:lnTo>
                  <a:lnTo>
                    <a:pt x="164" y="1006"/>
                  </a:lnTo>
                  <a:lnTo>
                    <a:pt x="256" y="1591"/>
                  </a:lnTo>
                  <a:lnTo>
                    <a:pt x="457" y="2176"/>
                  </a:lnTo>
                  <a:lnTo>
                    <a:pt x="823" y="2414"/>
                  </a:lnTo>
                  <a:lnTo>
                    <a:pt x="969" y="2487"/>
                  </a:lnTo>
                  <a:lnTo>
                    <a:pt x="1280" y="2396"/>
                  </a:lnTo>
                  <a:lnTo>
                    <a:pt x="1609" y="2121"/>
                  </a:lnTo>
                  <a:lnTo>
                    <a:pt x="1609" y="1774"/>
                  </a:lnTo>
                  <a:lnTo>
                    <a:pt x="1499" y="1591"/>
                  </a:lnTo>
                  <a:lnTo>
                    <a:pt x="1316" y="1262"/>
                  </a:lnTo>
                  <a:lnTo>
                    <a:pt x="1097" y="878"/>
                  </a:lnTo>
                  <a:lnTo>
                    <a:pt x="896" y="457"/>
                  </a:lnTo>
                  <a:lnTo>
                    <a:pt x="603" y="0"/>
                  </a:ln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4353" name="Group 9">
              <a:extLst>
                <a:ext uri="{FF2B5EF4-FFF2-40B4-BE49-F238E27FC236}">
                  <a16:creationId xmlns:a16="http://schemas.microsoft.com/office/drawing/2014/main" id="{61006F89-E974-43D7-B79E-B5F3152CC83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43" y="1463"/>
              <a:ext cx="1279" cy="2276"/>
              <a:chOff x="1043" y="1463"/>
              <a:chExt cx="1279" cy="2276"/>
            </a:xfrm>
          </p:grpSpPr>
          <p:sp>
            <p:nvSpPr>
              <p:cNvPr id="14362" name="Freeform 10">
                <a:extLst>
                  <a:ext uri="{FF2B5EF4-FFF2-40B4-BE49-F238E27FC236}">
                    <a16:creationId xmlns:a16="http://schemas.microsoft.com/office/drawing/2014/main" id="{A07AB9E0-6C4D-4A55-8603-29143D96E6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3" y="1563"/>
                <a:ext cx="822" cy="2176"/>
              </a:xfrm>
              <a:custGeom>
                <a:avLst/>
                <a:gdLst>
                  <a:gd name="T0" fmla="*/ 0 w 822"/>
                  <a:gd name="T1" fmla="*/ 0 h 2176"/>
                  <a:gd name="T2" fmla="*/ 54 w 822"/>
                  <a:gd name="T3" fmla="*/ 348 h 2176"/>
                  <a:gd name="T4" fmla="*/ 237 w 822"/>
                  <a:gd name="T5" fmla="*/ 842 h 2176"/>
                  <a:gd name="T6" fmla="*/ 310 w 822"/>
                  <a:gd name="T7" fmla="*/ 1171 h 2176"/>
                  <a:gd name="T8" fmla="*/ 347 w 822"/>
                  <a:gd name="T9" fmla="*/ 1646 h 2176"/>
                  <a:gd name="T10" fmla="*/ 457 w 822"/>
                  <a:gd name="T11" fmla="*/ 1994 h 2176"/>
                  <a:gd name="T12" fmla="*/ 822 w 822"/>
                  <a:gd name="T13" fmla="*/ 2176 h 21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22"/>
                  <a:gd name="T22" fmla="*/ 0 h 2176"/>
                  <a:gd name="T23" fmla="*/ 822 w 822"/>
                  <a:gd name="T24" fmla="*/ 2176 h 21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22" h="2176">
                    <a:moveTo>
                      <a:pt x="0" y="0"/>
                    </a:moveTo>
                    <a:cubicBezTo>
                      <a:pt x="7" y="104"/>
                      <a:pt x="15" y="208"/>
                      <a:pt x="54" y="348"/>
                    </a:cubicBezTo>
                    <a:cubicBezTo>
                      <a:pt x="93" y="488"/>
                      <a:pt x="194" y="705"/>
                      <a:pt x="237" y="842"/>
                    </a:cubicBezTo>
                    <a:cubicBezTo>
                      <a:pt x="280" y="979"/>
                      <a:pt x="292" y="1037"/>
                      <a:pt x="310" y="1171"/>
                    </a:cubicBezTo>
                    <a:cubicBezTo>
                      <a:pt x="328" y="1305"/>
                      <a:pt x="323" y="1509"/>
                      <a:pt x="347" y="1646"/>
                    </a:cubicBezTo>
                    <a:cubicBezTo>
                      <a:pt x="371" y="1783"/>
                      <a:pt x="378" y="1906"/>
                      <a:pt x="457" y="1994"/>
                    </a:cubicBezTo>
                    <a:cubicBezTo>
                      <a:pt x="536" y="2082"/>
                      <a:pt x="679" y="2129"/>
                      <a:pt x="822" y="2176"/>
                    </a:cubicBezTo>
                  </a:path>
                </a:pathLst>
              </a:custGeom>
              <a:noFill/>
              <a:ln w="28575">
                <a:solidFill>
                  <a:schemeClr val="bg1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4363" name="Freeform 11">
                <a:extLst>
                  <a:ext uri="{FF2B5EF4-FFF2-40B4-BE49-F238E27FC236}">
                    <a16:creationId xmlns:a16="http://schemas.microsoft.com/office/drawing/2014/main" id="{81953DF2-1809-44F4-8B60-B033625068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7" y="1463"/>
                <a:ext cx="915" cy="1828"/>
              </a:xfrm>
              <a:custGeom>
                <a:avLst/>
                <a:gdLst>
                  <a:gd name="T0" fmla="*/ 0 w 915"/>
                  <a:gd name="T1" fmla="*/ 0 h 1828"/>
                  <a:gd name="T2" fmla="*/ 147 w 915"/>
                  <a:gd name="T3" fmla="*/ 201 h 1828"/>
                  <a:gd name="T4" fmla="*/ 293 w 915"/>
                  <a:gd name="T5" fmla="*/ 420 h 1828"/>
                  <a:gd name="T6" fmla="*/ 476 w 915"/>
                  <a:gd name="T7" fmla="*/ 768 h 1828"/>
                  <a:gd name="T8" fmla="*/ 677 w 915"/>
                  <a:gd name="T9" fmla="*/ 1225 h 1828"/>
                  <a:gd name="T10" fmla="*/ 915 w 915"/>
                  <a:gd name="T11" fmla="*/ 1828 h 18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15"/>
                  <a:gd name="T19" fmla="*/ 0 h 1828"/>
                  <a:gd name="T20" fmla="*/ 915 w 915"/>
                  <a:gd name="T21" fmla="*/ 1828 h 18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15" h="1828">
                    <a:moveTo>
                      <a:pt x="0" y="0"/>
                    </a:moveTo>
                    <a:cubicBezTo>
                      <a:pt x="49" y="65"/>
                      <a:pt x="98" y="131"/>
                      <a:pt x="147" y="201"/>
                    </a:cubicBezTo>
                    <a:cubicBezTo>
                      <a:pt x="196" y="271"/>
                      <a:pt x="238" y="325"/>
                      <a:pt x="293" y="420"/>
                    </a:cubicBezTo>
                    <a:cubicBezTo>
                      <a:pt x="348" y="515"/>
                      <a:pt x="412" y="634"/>
                      <a:pt x="476" y="768"/>
                    </a:cubicBezTo>
                    <a:cubicBezTo>
                      <a:pt x="540" y="902"/>
                      <a:pt x="604" y="1048"/>
                      <a:pt x="677" y="1225"/>
                    </a:cubicBezTo>
                    <a:cubicBezTo>
                      <a:pt x="750" y="1402"/>
                      <a:pt x="832" y="1615"/>
                      <a:pt x="915" y="1828"/>
                    </a:cubicBezTo>
                  </a:path>
                </a:pathLst>
              </a:custGeom>
              <a:noFill/>
              <a:ln w="28575">
                <a:solidFill>
                  <a:schemeClr val="bg1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4354" name="Group 12">
              <a:extLst>
                <a:ext uri="{FF2B5EF4-FFF2-40B4-BE49-F238E27FC236}">
                  <a16:creationId xmlns:a16="http://schemas.microsoft.com/office/drawing/2014/main" id="{E49F4604-88F2-4FB5-B27B-57FB58D175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3" y="1253"/>
              <a:ext cx="2268" cy="2624"/>
              <a:chOff x="603" y="1253"/>
              <a:chExt cx="2268" cy="2624"/>
            </a:xfrm>
          </p:grpSpPr>
          <p:sp>
            <p:nvSpPr>
              <p:cNvPr id="14355" name="Rectangle 13">
                <a:extLst>
                  <a:ext uri="{FF2B5EF4-FFF2-40B4-BE49-F238E27FC236}">
                    <a16:creationId xmlns:a16="http://schemas.microsoft.com/office/drawing/2014/main" id="{5723AD16-802F-4A8D-95A5-62B6DD3918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1335"/>
                <a:ext cx="768" cy="2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altLang="cs-CZ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4356" name="Freeform 14">
                <a:extLst>
                  <a:ext uri="{FF2B5EF4-FFF2-40B4-BE49-F238E27FC236}">
                    <a16:creationId xmlns:a16="http://schemas.microsoft.com/office/drawing/2014/main" id="{CDF46B0F-4326-4297-8F12-A4F5B6A2E2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3" y="1253"/>
                <a:ext cx="1683" cy="640"/>
              </a:xfrm>
              <a:custGeom>
                <a:avLst/>
                <a:gdLst>
                  <a:gd name="T0" fmla="*/ 0 w 1683"/>
                  <a:gd name="T1" fmla="*/ 640 h 640"/>
                  <a:gd name="T2" fmla="*/ 330 w 1683"/>
                  <a:gd name="T3" fmla="*/ 603 h 640"/>
                  <a:gd name="T4" fmla="*/ 787 w 1683"/>
                  <a:gd name="T5" fmla="*/ 530 h 640"/>
                  <a:gd name="T6" fmla="*/ 1226 w 1683"/>
                  <a:gd name="T7" fmla="*/ 310 h 640"/>
                  <a:gd name="T8" fmla="*/ 1683 w 1683"/>
                  <a:gd name="T9" fmla="*/ 0 h 6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83"/>
                  <a:gd name="T16" fmla="*/ 0 h 640"/>
                  <a:gd name="T17" fmla="*/ 1683 w 1683"/>
                  <a:gd name="T18" fmla="*/ 640 h 6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83" h="640">
                    <a:moveTo>
                      <a:pt x="0" y="640"/>
                    </a:moveTo>
                    <a:cubicBezTo>
                      <a:pt x="99" y="630"/>
                      <a:pt x="199" y="621"/>
                      <a:pt x="330" y="603"/>
                    </a:cubicBezTo>
                    <a:cubicBezTo>
                      <a:pt x="461" y="585"/>
                      <a:pt x="638" y="579"/>
                      <a:pt x="787" y="530"/>
                    </a:cubicBezTo>
                    <a:cubicBezTo>
                      <a:pt x="936" y="481"/>
                      <a:pt x="1077" y="398"/>
                      <a:pt x="1226" y="310"/>
                    </a:cubicBezTo>
                    <a:cubicBezTo>
                      <a:pt x="1375" y="222"/>
                      <a:pt x="1529" y="111"/>
                      <a:pt x="1683" y="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4357" name="Freeform 15">
                <a:extLst>
                  <a:ext uri="{FF2B5EF4-FFF2-40B4-BE49-F238E27FC236}">
                    <a16:creationId xmlns:a16="http://schemas.microsoft.com/office/drawing/2014/main" id="{58688C74-0A41-4E25-8F4D-6AA940E418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0" y="1517"/>
                <a:ext cx="1683" cy="640"/>
              </a:xfrm>
              <a:custGeom>
                <a:avLst/>
                <a:gdLst>
                  <a:gd name="T0" fmla="*/ 0 w 1683"/>
                  <a:gd name="T1" fmla="*/ 640 h 640"/>
                  <a:gd name="T2" fmla="*/ 330 w 1683"/>
                  <a:gd name="T3" fmla="*/ 603 h 640"/>
                  <a:gd name="T4" fmla="*/ 787 w 1683"/>
                  <a:gd name="T5" fmla="*/ 530 h 640"/>
                  <a:gd name="T6" fmla="*/ 1226 w 1683"/>
                  <a:gd name="T7" fmla="*/ 310 h 640"/>
                  <a:gd name="T8" fmla="*/ 1683 w 1683"/>
                  <a:gd name="T9" fmla="*/ 0 h 6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83"/>
                  <a:gd name="T16" fmla="*/ 0 h 640"/>
                  <a:gd name="T17" fmla="*/ 1683 w 1683"/>
                  <a:gd name="T18" fmla="*/ 640 h 6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83" h="640">
                    <a:moveTo>
                      <a:pt x="0" y="640"/>
                    </a:moveTo>
                    <a:cubicBezTo>
                      <a:pt x="99" y="630"/>
                      <a:pt x="199" y="621"/>
                      <a:pt x="330" y="603"/>
                    </a:cubicBezTo>
                    <a:cubicBezTo>
                      <a:pt x="461" y="585"/>
                      <a:pt x="638" y="579"/>
                      <a:pt x="787" y="530"/>
                    </a:cubicBezTo>
                    <a:cubicBezTo>
                      <a:pt x="936" y="481"/>
                      <a:pt x="1077" y="398"/>
                      <a:pt x="1226" y="310"/>
                    </a:cubicBezTo>
                    <a:cubicBezTo>
                      <a:pt x="1375" y="222"/>
                      <a:pt x="1529" y="111"/>
                      <a:pt x="1683" y="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4358" name="Freeform 16">
                <a:extLst>
                  <a:ext uri="{FF2B5EF4-FFF2-40B4-BE49-F238E27FC236}">
                    <a16:creationId xmlns:a16="http://schemas.microsoft.com/office/drawing/2014/main" id="{4E5F9E1C-5054-4F71-AA10-C71DB8836A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5" y="1911"/>
                <a:ext cx="1682" cy="603"/>
              </a:xfrm>
              <a:custGeom>
                <a:avLst/>
                <a:gdLst>
                  <a:gd name="T0" fmla="*/ 0 w 1682"/>
                  <a:gd name="T1" fmla="*/ 603 h 603"/>
                  <a:gd name="T2" fmla="*/ 896 w 1682"/>
                  <a:gd name="T3" fmla="*/ 475 h 603"/>
                  <a:gd name="T4" fmla="*/ 1462 w 1682"/>
                  <a:gd name="T5" fmla="*/ 146 h 603"/>
                  <a:gd name="T6" fmla="*/ 1682 w 1682"/>
                  <a:gd name="T7" fmla="*/ 0 h 60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82"/>
                  <a:gd name="T13" fmla="*/ 0 h 603"/>
                  <a:gd name="T14" fmla="*/ 1682 w 1682"/>
                  <a:gd name="T15" fmla="*/ 603 h 60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82" h="603">
                    <a:moveTo>
                      <a:pt x="0" y="603"/>
                    </a:moveTo>
                    <a:cubicBezTo>
                      <a:pt x="326" y="577"/>
                      <a:pt x="652" y="551"/>
                      <a:pt x="896" y="475"/>
                    </a:cubicBezTo>
                    <a:cubicBezTo>
                      <a:pt x="1140" y="399"/>
                      <a:pt x="1331" y="225"/>
                      <a:pt x="1462" y="146"/>
                    </a:cubicBezTo>
                    <a:cubicBezTo>
                      <a:pt x="1593" y="67"/>
                      <a:pt x="1637" y="33"/>
                      <a:pt x="1682" y="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4359" name="Freeform 17">
                <a:extLst>
                  <a:ext uri="{FF2B5EF4-FFF2-40B4-BE49-F238E27FC236}">
                    <a16:creationId xmlns:a16="http://schemas.microsoft.com/office/drawing/2014/main" id="{E96ACECC-D052-4A93-9FF0-B5F60230BD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7" y="2303"/>
                <a:ext cx="1682" cy="603"/>
              </a:xfrm>
              <a:custGeom>
                <a:avLst/>
                <a:gdLst>
                  <a:gd name="T0" fmla="*/ 0 w 1682"/>
                  <a:gd name="T1" fmla="*/ 603 h 603"/>
                  <a:gd name="T2" fmla="*/ 896 w 1682"/>
                  <a:gd name="T3" fmla="*/ 475 h 603"/>
                  <a:gd name="T4" fmla="*/ 1462 w 1682"/>
                  <a:gd name="T5" fmla="*/ 146 h 603"/>
                  <a:gd name="T6" fmla="*/ 1682 w 1682"/>
                  <a:gd name="T7" fmla="*/ 0 h 60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82"/>
                  <a:gd name="T13" fmla="*/ 0 h 603"/>
                  <a:gd name="T14" fmla="*/ 1682 w 1682"/>
                  <a:gd name="T15" fmla="*/ 603 h 60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82" h="603">
                    <a:moveTo>
                      <a:pt x="0" y="603"/>
                    </a:moveTo>
                    <a:cubicBezTo>
                      <a:pt x="326" y="577"/>
                      <a:pt x="652" y="551"/>
                      <a:pt x="896" y="475"/>
                    </a:cubicBezTo>
                    <a:cubicBezTo>
                      <a:pt x="1140" y="399"/>
                      <a:pt x="1331" y="225"/>
                      <a:pt x="1462" y="146"/>
                    </a:cubicBezTo>
                    <a:cubicBezTo>
                      <a:pt x="1593" y="67"/>
                      <a:pt x="1637" y="33"/>
                      <a:pt x="1682" y="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4360" name="Freeform 18">
                <a:extLst>
                  <a:ext uri="{FF2B5EF4-FFF2-40B4-BE49-F238E27FC236}">
                    <a16:creationId xmlns:a16="http://schemas.microsoft.com/office/drawing/2014/main" id="{9B883E67-B4BB-4532-A9BF-F03AE7FAE129}"/>
                  </a:ext>
                </a:extLst>
              </p:cNvPr>
              <p:cNvSpPr>
                <a:spLocks/>
              </p:cNvSpPr>
              <p:nvPr/>
            </p:nvSpPr>
            <p:spPr bwMode="auto">
              <a:xfrm rot="-523971">
                <a:off x="951" y="2825"/>
                <a:ext cx="1920" cy="445"/>
              </a:xfrm>
              <a:custGeom>
                <a:avLst/>
                <a:gdLst>
                  <a:gd name="T0" fmla="*/ 0 w 1920"/>
                  <a:gd name="T1" fmla="*/ 439 h 445"/>
                  <a:gd name="T2" fmla="*/ 567 w 1920"/>
                  <a:gd name="T3" fmla="*/ 421 h 445"/>
                  <a:gd name="T4" fmla="*/ 1188 w 1920"/>
                  <a:gd name="T5" fmla="*/ 293 h 445"/>
                  <a:gd name="T6" fmla="*/ 1646 w 1920"/>
                  <a:gd name="T7" fmla="*/ 165 h 445"/>
                  <a:gd name="T8" fmla="*/ 1920 w 1920"/>
                  <a:gd name="T9" fmla="*/ 0 h 4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0"/>
                  <a:gd name="T16" fmla="*/ 0 h 445"/>
                  <a:gd name="T17" fmla="*/ 1920 w 1920"/>
                  <a:gd name="T18" fmla="*/ 445 h 4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0" h="445">
                    <a:moveTo>
                      <a:pt x="0" y="439"/>
                    </a:moveTo>
                    <a:cubicBezTo>
                      <a:pt x="184" y="442"/>
                      <a:pt x="369" y="445"/>
                      <a:pt x="567" y="421"/>
                    </a:cubicBezTo>
                    <a:cubicBezTo>
                      <a:pt x="765" y="397"/>
                      <a:pt x="1008" y="336"/>
                      <a:pt x="1188" y="293"/>
                    </a:cubicBezTo>
                    <a:cubicBezTo>
                      <a:pt x="1368" y="250"/>
                      <a:pt x="1524" y="214"/>
                      <a:pt x="1646" y="165"/>
                    </a:cubicBezTo>
                    <a:cubicBezTo>
                      <a:pt x="1768" y="116"/>
                      <a:pt x="1844" y="58"/>
                      <a:pt x="1920" y="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4361" name="Freeform 19">
                <a:extLst>
                  <a:ext uri="{FF2B5EF4-FFF2-40B4-BE49-F238E27FC236}">
                    <a16:creationId xmlns:a16="http://schemas.microsoft.com/office/drawing/2014/main" id="{1C73E2DD-22DA-495F-9205-E127ECDBBE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6" y="3222"/>
                <a:ext cx="1335" cy="655"/>
              </a:xfrm>
              <a:custGeom>
                <a:avLst/>
                <a:gdLst>
                  <a:gd name="T0" fmla="*/ 0 w 1335"/>
                  <a:gd name="T1" fmla="*/ 655 h 655"/>
                  <a:gd name="T2" fmla="*/ 128 w 1335"/>
                  <a:gd name="T3" fmla="*/ 344 h 655"/>
                  <a:gd name="T4" fmla="*/ 494 w 1335"/>
                  <a:gd name="T5" fmla="*/ 143 h 655"/>
                  <a:gd name="T6" fmla="*/ 1042 w 1335"/>
                  <a:gd name="T7" fmla="*/ 15 h 655"/>
                  <a:gd name="T8" fmla="*/ 1335 w 1335"/>
                  <a:gd name="T9" fmla="*/ 51 h 6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35"/>
                  <a:gd name="T16" fmla="*/ 0 h 655"/>
                  <a:gd name="T17" fmla="*/ 1335 w 1335"/>
                  <a:gd name="T18" fmla="*/ 655 h 6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35" h="655">
                    <a:moveTo>
                      <a:pt x="0" y="655"/>
                    </a:moveTo>
                    <a:cubicBezTo>
                      <a:pt x="23" y="542"/>
                      <a:pt x="46" y="429"/>
                      <a:pt x="128" y="344"/>
                    </a:cubicBezTo>
                    <a:cubicBezTo>
                      <a:pt x="210" y="259"/>
                      <a:pt x="342" y="198"/>
                      <a:pt x="494" y="143"/>
                    </a:cubicBezTo>
                    <a:cubicBezTo>
                      <a:pt x="646" y="88"/>
                      <a:pt x="902" y="30"/>
                      <a:pt x="1042" y="15"/>
                    </a:cubicBezTo>
                    <a:cubicBezTo>
                      <a:pt x="1182" y="0"/>
                      <a:pt x="1258" y="25"/>
                      <a:pt x="1335" y="51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2" name="Obrázek 1">
            <a:extLst>
              <a:ext uri="{FF2B5EF4-FFF2-40B4-BE49-F238E27FC236}">
                <a16:creationId xmlns:a16="http://schemas.microsoft.com/office/drawing/2014/main" id="{0109EE53-C6AE-8035-1D0A-D179D603B5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" cy="6858000"/>
          </a:xfrm>
          <a:prstGeom prst="rect">
            <a:avLst/>
          </a:prstGeom>
        </p:spPr>
      </p:pic>
      <p:sp>
        <p:nvSpPr>
          <p:cNvPr id="3" name="Text Box 32">
            <a:extLst>
              <a:ext uri="{FF2B5EF4-FFF2-40B4-BE49-F238E27FC236}">
                <a16:creationId xmlns:a16="http://schemas.microsoft.com/office/drawing/2014/main" id="{03096761-88F4-5461-82F4-B6A3D57E2D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7918" y="2322577"/>
            <a:ext cx="4026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a)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charset="0"/>
            </a:endParaRPr>
          </a:p>
        </p:txBody>
      </p:sp>
      <p:sp>
        <p:nvSpPr>
          <p:cNvPr id="4" name="Text Box 33">
            <a:extLst>
              <a:ext uri="{FF2B5EF4-FFF2-40B4-BE49-F238E27FC236}">
                <a16:creationId xmlns:a16="http://schemas.microsoft.com/office/drawing/2014/main" id="{2F029DC1-0CC1-901A-BE50-7B8FA8684B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0544" y="2438433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b)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056951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3">
            <a:extLst>
              <a:ext uri="{FF2B5EF4-FFF2-40B4-BE49-F238E27FC236}">
                <a16:creationId xmlns:a16="http://schemas.microsoft.com/office/drawing/2014/main" id="{104BE025-553C-43CB-B614-6BC544E232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0731" y="650708"/>
            <a:ext cx="9641149" cy="622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Arial" charset="0"/>
              </a:rPr>
              <a:t>Předpoklad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charset="0"/>
              </a:rPr>
              <a:t> – 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+mn-ea"/>
                <a:cs typeface="Arial" charset="0"/>
              </a:rPr>
              <a:t>znečištění  je rozpuštěno ve vodě</a:t>
            </a:r>
          </a:p>
          <a:p>
            <a:pPr marL="0" marR="0" lvl="0" indent="0" algn="l" defTabSz="914400" rtl="0" eaLnBrk="1" fontAlgn="base" latinLnBrk="0" hangingPunct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+mn-ea"/>
                <a:cs typeface="Arial" charset="0"/>
              </a:rPr>
              <a:t>některé znečištění se pohybuje stejnou rychlostí jako podzemní voda , některé pomaleji </a:t>
            </a:r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51E28205-C03D-4C2B-9697-AD4A34A6C7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5450" y="1400334"/>
            <a:ext cx="9216227" cy="1619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Arial" charset="0"/>
              </a:rPr>
              <a:t>Konzervativní transport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+mn-ea"/>
                <a:cs typeface="Arial" charset="0"/>
              </a:rPr>
              <a:t>. (nereagující)</a:t>
            </a:r>
          </a:p>
          <a:p>
            <a:pPr marL="0" marR="0" lvl="0" indent="0" algn="l" defTabSz="914400" rtl="0" eaLnBrk="1" fontAlgn="base" latinLnBrk="0" hangingPunct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+mn-ea"/>
                <a:cs typeface="Arial" charset="0"/>
              </a:rPr>
              <a:t>	- nereaguje s ostatními druhy </a:t>
            </a:r>
            <a:r>
              <a:rPr kumimoji="0" lang="cs-CZ" sz="1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+mn-ea"/>
                <a:cs typeface="Arial" charset="0"/>
              </a:rPr>
              <a:t>zneč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+mn-ea"/>
                <a:cs typeface="Arial" charset="0"/>
              </a:rPr>
              <a:t>. nebo s materiálem zvodnělé  vrstvy   </a:t>
            </a:r>
          </a:p>
          <a:p>
            <a:pPr marL="0" marR="0" lvl="0" indent="0" algn="l" defTabSz="914400" rtl="0" eaLnBrk="1" fontAlgn="base" latinLnBrk="0" hangingPunct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+mn-ea"/>
                <a:cs typeface="Arial" charset="0"/>
              </a:rPr>
              <a:t>	- pohybuje se stejnou rychlostí jako </a:t>
            </a:r>
            <a:r>
              <a:rPr kumimoji="0" lang="cs-CZ" sz="1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+mn-ea"/>
                <a:cs typeface="Arial" charset="0"/>
              </a:rPr>
              <a:t>podz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+mn-ea"/>
                <a:cs typeface="Arial" charset="0"/>
              </a:rPr>
              <a:t>. voda</a:t>
            </a:r>
          </a:p>
          <a:p>
            <a:pPr marL="0" marR="0" lvl="0" indent="0" algn="l" defTabSz="914400" rtl="0" eaLnBrk="1" fontAlgn="base" latinLnBrk="0" hangingPunct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+mn-ea"/>
                <a:cs typeface="Arial" charset="0"/>
              </a:rPr>
              <a:t>	-  hmotnost kontaminantů je zachována v </a:t>
            </a:r>
            <a:r>
              <a:rPr kumimoji="0" lang="cs-CZ" sz="1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+mn-ea"/>
                <a:cs typeface="Arial" charset="0"/>
              </a:rPr>
              <a:t>podz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+mn-ea"/>
                <a:cs typeface="Arial" charset="0"/>
              </a:rPr>
              <a:t>. vodě</a:t>
            </a:r>
          </a:p>
          <a:p>
            <a:pPr marL="0" marR="0" lvl="0" indent="0" algn="l" defTabSz="914400" rtl="0" eaLnBrk="1" fontAlgn="base" latinLnBrk="0" hangingPunct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+mn-ea"/>
                <a:cs typeface="Arial" charset="0"/>
              </a:rPr>
              <a:t>	- příklad - Cl</a:t>
            </a:r>
            <a:r>
              <a:rPr kumimoji="0" lang="cs-CZ" sz="1800" b="1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+mn-ea"/>
                <a:cs typeface="Arial" charset="0"/>
              </a:rPr>
              <a:t>-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+mn-ea"/>
                <a:cs typeface="Arial" charset="0"/>
              </a:rPr>
              <a:t> , Br</a:t>
            </a:r>
          </a:p>
        </p:txBody>
      </p:sp>
      <p:sp>
        <p:nvSpPr>
          <p:cNvPr id="16" name="Text Box 5">
            <a:extLst>
              <a:ext uri="{FF2B5EF4-FFF2-40B4-BE49-F238E27FC236}">
                <a16:creationId xmlns:a16="http://schemas.microsoft.com/office/drawing/2014/main" id="{7D197025-177C-4B2F-B244-791E0F4767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3381375"/>
            <a:ext cx="4724400" cy="29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„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Arial" charset="0"/>
              </a:rPr>
              <a:t>Mrak“ konzervativního transportu </a:t>
            </a:r>
            <a:r>
              <a:rPr kumimoji="0" 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Arial" charset="0"/>
              </a:rPr>
              <a:t>zneč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charset="0"/>
              </a:rPr>
              <a:t>.</a:t>
            </a:r>
          </a:p>
        </p:txBody>
      </p:sp>
      <p:grpSp>
        <p:nvGrpSpPr>
          <p:cNvPr id="15373" name="Group 6">
            <a:extLst>
              <a:ext uri="{FF2B5EF4-FFF2-40B4-BE49-F238E27FC236}">
                <a16:creationId xmlns:a16="http://schemas.microsoft.com/office/drawing/2014/main" id="{0BA8CF14-4FA6-490E-957E-58824FAC035A}"/>
              </a:ext>
            </a:extLst>
          </p:cNvPr>
          <p:cNvGrpSpPr>
            <a:grpSpLocks/>
          </p:cNvGrpSpPr>
          <p:nvPr/>
        </p:nvGrpSpPr>
        <p:grpSpPr bwMode="auto">
          <a:xfrm>
            <a:off x="1616075" y="3463926"/>
            <a:ext cx="2895600" cy="3013075"/>
            <a:chOff x="603" y="1253"/>
            <a:chExt cx="2268" cy="2660"/>
          </a:xfrm>
        </p:grpSpPr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EF810E89-885C-4E96-9747-084ADB5B948F}"/>
                </a:ext>
              </a:extLst>
            </p:cNvPr>
            <p:cNvSpPr>
              <a:spLocks/>
            </p:cNvSpPr>
            <p:nvPr/>
          </p:nvSpPr>
          <p:spPr bwMode="auto">
            <a:xfrm>
              <a:off x="878" y="1425"/>
              <a:ext cx="1609" cy="2488"/>
            </a:xfrm>
            <a:custGeom>
              <a:avLst/>
              <a:gdLst>
                <a:gd name="T0" fmla="*/ 0 w 1609"/>
                <a:gd name="T1" fmla="*/ 110 h 2487"/>
                <a:gd name="T2" fmla="*/ 55 w 1609"/>
                <a:gd name="T3" fmla="*/ 256 h 2487"/>
                <a:gd name="T4" fmla="*/ 91 w 1609"/>
                <a:gd name="T5" fmla="*/ 531 h 2487"/>
                <a:gd name="T6" fmla="*/ 164 w 1609"/>
                <a:gd name="T7" fmla="*/ 1006 h 2487"/>
                <a:gd name="T8" fmla="*/ 256 w 1609"/>
                <a:gd name="T9" fmla="*/ 1591 h 2487"/>
                <a:gd name="T10" fmla="*/ 457 w 1609"/>
                <a:gd name="T11" fmla="*/ 2176 h 2487"/>
                <a:gd name="T12" fmla="*/ 823 w 1609"/>
                <a:gd name="T13" fmla="*/ 2414 h 2487"/>
                <a:gd name="T14" fmla="*/ 969 w 1609"/>
                <a:gd name="T15" fmla="*/ 2487 h 2487"/>
                <a:gd name="T16" fmla="*/ 1280 w 1609"/>
                <a:gd name="T17" fmla="*/ 2396 h 2487"/>
                <a:gd name="T18" fmla="*/ 1609 w 1609"/>
                <a:gd name="T19" fmla="*/ 2121 h 2487"/>
                <a:gd name="T20" fmla="*/ 1609 w 1609"/>
                <a:gd name="T21" fmla="*/ 1774 h 2487"/>
                <a:gd name="T22" fmla="*/ 1499 w 1609"/>
                <a:gd name="T23" fmla="*/ 1591 h 2487"/>
                <a:gd name="T24" fmla="*/ 1316 w 1609"/>
                <a:gd name="T25" fmla="*/ 1262 h 2487"/>
                <a:gd name="T26" fmla="*/ 1097 w 1609"/>
                <a:gd name="T27" fmla="*/ 878 h 2487"/>
                <a:gd name="T28" fmla="*/ 896 w 1609"/>
                <a:gd name="T29" fmla="*/ 457 h 2487"/>
                <a:gd name="T30" fmla="*/ 603 w 1609"/>
                <a:gd name="T31" fmla="*/ 0 h 248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09"/>
                <a:gd name="T49" fmla="*/ 0 h 2487"/>
                <a:gd name="T50" fmla="*/ 1609 w 1609"/>
                <a:gd name="T51" fmla="*/ 2487 h 248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09" h="2487">
                  <a:moveTo>
                    <a:pt x="0" y="110"/>
                  </a:moveTo>
                  <a:lnTo>
                    <a:pt x="55" y="256"/>
                  </a:lnTo>
                  <a:lnTo>
                    <a:pt x="91" y="531"/>
                  </a:lnTo>
                  <a:lnTo>
                    <a:pt x="164" y="1006"/>
                  </a:lnTo>
                  <a:lnTo>
                    <a:pt x="256" y="1591"/>
                  </a:lnTo>
                  <a:lnTo>
                    <a:pt x="457" y="2176"/>
                  </a:lnTo>
                  <a:lnTo>
                    <a:pt x="823" y="2414"/>
                  </a:lnTo>
                  <a:lnTo>
                    <a:pt x="969" y="2487"/>
                  </a:lnTo>
                  <a:lnTo>
                    <a:pt x="1280" y="2396"/>
                  </a:lnTo>
                  <a:lnTo>
                    <a:pt x="1609" y="2121"/>
                  </a:lnTo>
                  <a:lnTo>
                    <a:pt x="1609" y="1774"/>
                  </a:lnTo>
                  <a:lnTo>
                    <a:pt x="1499" y="1591"/>
                  </a:lnTo>
                  <a:lnTo>
                    <a:pt x="1316" y="1262"/>
                  </a:lnTo>
                  <a:lnTo>
                    <a:pt x="1097" y="878"/>
                  </a:lnTo>
                  <a:lnTo>
                    <a:pt x="896" y="457"/>
                  </a:lnTo>
                  <a:lnTo>
                    <a:pt x="603" y="0"/>
                  </a:ln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endParaRPr>
            </a:p>
          </p:txBody>
        </p:sp>
        <p:grpSp>
          <p:nvGrpSpPr>
            <p:cNvPr id="15391" name="Group 8">
              <a:extLst>
                <a:ext uri="{FF2B5EF4-FFF2-40B4-BE49-F238E27FC236}">
                  <a16:creationId xmlns:a16="http://schemas.microsoft.com/office/drawing/2014/main" id="{38BF9154-AE54-489F-A44C-E67D55A3C9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43" y="1463"/>
              <a:ext cx="1279" cy="2276"/>
              <a:chOff x="1043" y="1463"/>
              <a:chExt cx="1279" cy="2276"/>
            </a:xfrm>
          </p:grpSpPr>
          <p:sp>
            <p:nvSpPr>
              <p:cNvPr id="29" name="Freeform 9">
                <a:extLst>
                  <a:ext uri="{FF2B5EF4-FFF2-40B4-BE49-F238E27FC236}">
                    <a16:creationId xmlns:a16="http://schemas.microsoft.com/office/drawing/2014/main" id="{3F8AFEFD-E9C6-4391-A3A7-45D2891F30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3" y="1563"/>
                <a:ext cx="822" cy="2176"/>
              </a:xfrm>
              <a:custGeom>
                <a:avLst/>
                <a:gdLst>
                  <a:gd name="T0" fmla="*/ 0 w 822"/>
                  <a:gd name="T1" fmla="*/ 0 h 2176"/>
                  <a:gd name="T2" fmla="*/ 54 w 822"/>
                  <a:gd name="T3" fmla="*/ 348 h 2176"/>
                  <a:gd name="T4" fmla="*/ 237 w 822"/>
                  <a:gd name="T5" fmla="*/ 842 h 2176"/>
                  <a:gd name="T6" fmla="*/ 310 w 822"/>
                  <a:gd name="T7" fmla="*/ 1171 h 2176"/>
                  <a:gd name="T8" fmla="*/ 347 w 822"/>
                  <a:gd name="T9" fmla="*/ 1646 h 2176"/>
                  <a:gd name="T10" fmla="*/ 457 w 822"/>
                  <a:gd name="T11" fmla="*/ 1994 h 2176"/>
                  <a:gd name="T12" fmla="*/ 822 w 822"/>
                  <a:gd name="T13" fmla="*/ 2176 h 21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22"/>
                  <a:gd name="T22" fmla="*/ 0 h 2176"/>
                  <a:gd name="T23" fmla="*/ 822 w 822"/>
                  <a:gd name="T24" fmla="*/ 2176 h 21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22" h="2176">
                    <a:moveTo>
                      <a:pt x="0" y="0"/>
                    </a:moveTo>
                    <a:cubicBezTo>
                      <a:pt x="7" y="104"/>
                      <a:pt x="15" y="208"/>
                      <a:pt x="54" y="348"/>
                    </a:cubicBezTo>
                    <a:cubicBezTo>
                      <a:pt x="93" y="488"/>
                      <a:pt x="194" y="705"/>
                      <a:pt x="237" y="842"/>
                    </a:cubicBezTo>
                    <a:cubicBezTo>
                      <a:pt x="280" y="979"/>
                      <a:pt x="292" y="1037"/>
                      <a:pt x="310" y="1171"/>
                    </a:cubicBezTo>
                    <a:cubicBezTo>
                      <a:pt x="328" y="1305"/>
                      <a:pt x="323" y="1509"/>
                      <a:pt x="347" y="1646"/>
                    </a:cubicBezTo>
                    <a:cubicBezTo>
                      <a:pt x="371" y="1783"/>
                      <a:pt x="378" y="1906"/>
                      <a:pt x="457" y="1994"/>
                    </a:cubicBezTo>
                    <a:cubicBezTo>
                      <a:pt x="536" y="2082"/>
                      <a:pt x="679" y="2129"/>
                      <a:pt x="822" y="2176"/>
                    </a:cubicBezTo>
                  </a:path>
                </a:pathLst>
              </a:custGeom>
              <a:noFill/>
              <a:ln w="28575">
                <a:solidFill>
                  <a:schemeClr val="bg1"/>
                </a:solidFill>
                <a:miter lim="800000"/>
                <a:headEnd/>
                <a:tailEnd type="triangle" w="med" len="med"/>
              </a:ln>
            </p:spPr>
            <p:txBody>
              <a:bodyPr wrap="none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0" i="0" u="none" strike="noStrike" kern="1200" cap="none" spc="0" normalizeH="0" baseline="0" noProof="0">
                  <a:ln>
                    <a:noFill/>
                  </a:ln>
                  <a:solidFill>
                    <a:srgbClr val="1F497D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30" name="Freeform 10">
                <a:extLst>
                  <a:ext uri="{FF2B5EF4-FFF2-40B4-BE49-F238E27FC236}">
                    <a16:creationId xmlns:a16="http://schemas.microsoft.com/office/drawing/2014/main" id="{28528C16-3150-465E-8231-05CECB6040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7" y="1463"/>
                <a:ext cx="906" cy="1828"/>
              </a:xfrm>
              <a:custGeom>
                <a:avLst/>
                <a:gdLst>
                  <a:gd name="T0" fmla="*/ 0 w 915"/>
                  <a:gd name="T1" fmla="*/ 0 h 1828"/>
                  <a:gd name="T2" fmla="*/ 147 w 915"/>
                  <a:gd name="T3" fmla="*/ 201 h 1828"/>
                  <a:gd name="T4" fmla="*/ 293 w 915"/>
                  <a:gd name="T5" fmla="*/ 420 h 1828"/>
                  <a:gd name="T6" fmla="*/ 476 w 915"/>
                  <a:gd name="T7" fmla="*/ 768 h 1828"/>
                  <a:gd name="T8" fmla="*/ 677 w 915"/>
                  <a:gd name="T9" fmla="*/ 1225 h 1828"/>
                  <a:gd name="T10" fmla="*/ 915 w 915"/>
                  <a:gd name="T11" fmla="*/ 1828 h 18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15"/>
                  <a:gd name="T19" fmla="*/ 0 h 1828"/>
                  <a:gd name="T20" fmla="*/ 915 w 915"/>
                  <a:gd name="T21" fmla="*/ 1828 h 18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15" h="1828">
                    <a:moveTo>
                      <a:pt x="0" y="0"/>
                    </a:moveTo>
                    <a:cubicBezTo>
                      <a:pt x="49" y="65"/>
                      <a:pt x="98" y="131"/>
                      <a:pt x="147" y="201"/>
                    </a:cubicBezTo>
                    <a:cubicBezTo>
                      <a:pt x="196" y="271"/>
                      <a:pt x="238" y="325"/>
                      <a:pt x="293" y="420"/>
                    </a:cubicBezTo>
                    <a:cubicBezTo>
                      <a:pt x="348" y="515"/>
                      <a:pt x="412" y="634"/>
                      <a:pt x="476" y="768"/>
                    </a:cubicBezTo>
                    <a:cubicBezTo>
                      <a:pt x="540" y="902"/>
                      <a:pt x="604" y="1048"/>
                      <a:pt x="677" y="1225"/>
                    </a:cubicBezTo>
                    <a:cubicBezTo>
                      <a:pt x="750" y="1402"/>
                      <a:pt x="832" y="1615"/>
                      <a:pt x="915" y="1828"/>
                    </a:cubicBezTo>
                  </a:path>
                </a:pathLst>
              </a:custGeom>
              <a:noFill/>
              <a:ln w="28575">
                <a:solidFill>
                  <a:schemeClr val="bg1"/>
                </a:solidFill>
                <a:miter lim="800000"/>
                <a:headEnd/>
                <a:tailEnd type="triangle" w="med" len="med"/>
              </a:ln>
            </p:spPr>
            <p:txBody>
              <a:bodyPr wrap="none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0" i="0" u="none" strike="noStrike" kern="1200" cap="none" spc="0" normalizeH="0" baseline="0" noProof="0">
                  <a:ln>
                    <a:noFill/>
                  </a:ln>
                  <a:solidFill>
                    <a:srgbClr val="1F497D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15392" name="Group 11">
              <a:extLst>
                <a:ext uri="{FF2B5EF4-FFF2-40B4-BE49-F238E27FC236}">
                  <a16:creationId xmlns:a16="http://schemas.microsoft.com/office/drawing/2014/main" id="{DB521D1E-746E-47E7-9F92-4BBB8922E5D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3" y="1253"/>
              <a:ext cx="2268" cy="2622"/>
              <a:chOff x="603" y="1253"/>
              <a:chExt cx="2268" cy="2622"/>
            </a:xfrm>
          </p:grpSpPr>
          <p:sp>
            <p:nvSpPr>
              <p:cNvPr id="22" name="Rectangle 12">
                <a:extLst>
                  <a:ext uri="{FF2B5EF4-FFF2-40B4-BE49-F238E27FC236}">
                    <a16:creationId xmlns:a16="http://schemas.microsoft.com/office/drawing/2014/main" id="{0EAF8739-B3D3-449F-BA68-5771C6D67A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5" y="1540"/>
                <a:ext cx="767" cy="29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0" i="0" u="none" strike="noStrike" kern="1200" cap="none" spc="0" normalizeH="0" baseline="0" noProof="0">
                  <a:ln>
                    <a:noFill/>
                  </a:ln>
                  <a:solidFill>
                    <a:srgbClr val="1F497D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23" name="Freeform 13">
                <a:extLst>
                  <a:ext uri="{FF2B5EF4-FFF2-40B4-BE49-F238E27FC236}">
                    <a16:creationId xmlns:a16="http://schemas.microsoft.com/office/drawing/2014/main" id="{329F0E4E-0173-4EAD-94ED-4A31AF212C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3" y="1253"/>
                <a:ext cx="1684" cy="640"/>
              </a:xfrm>
              <a:custGeom>
                <a:avLst/>
                <a:gdLst>
                  <a:gd name="T0" fmla="*/ 0 w 1683"/>
                  <a:gd name="T1" fmla="*/ 640 h 640"/>
                  <a:gd name="T2" fmla="*/ 330 w 1683"/>
                  <a:gd name="T3" fmla="*/ 603 h 640"/>
                  <a:gd name="T4" fmla="*/ 787 w 1683"/>
                  <a:gd name="T5" fmla="*/ 530 h 640"/>
                  <a:gd name="T6" fmla="*/ 1226 w 1683"/>
                  <a:gd name="T7" fmla="*/ 310 h 640"/>
                  <a:gd name="T8" fmla="*/ 1683 w 1683"/>
                  <a:gd name="T9" fmla="*/ 0 h 6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83"/>
                  <a:gd name="T16" fmla="*/ 0 h 640"/>
                  <a:gd name="T17" fmla="*/ 1683 w 1683"/>
                  <a:gd name="T18" fmla="*/ 640 h 6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83" h="640">
                    <a:moveTo>
                      <a:pt x="0" y="640"/>
                    </a:moveTo>
                    <a:cubicBezTo>
                      <a:pt x="99" y="630"/>
                      <a:pt x="199" y="621"/>
                      <a:pt x="330" y="603"/>
                    </a:cubicBezTo>
                    <a:cubicBezTo>
                      <a:pt x="461" y="585"/>
                      <a:pt x="638" y="579"/>
                      <a:pt x="787" y="530"/>
                    </a:cubicBezTo>
                    <a:cubicBezTo>
                      <a:pt x="936" y="481"/>
                      <a:pt x="1077" y="398"/>
                      <a:pt x="1226" y="310"/>
                    </a:cubicBezTo>
                    <a:cubicBezTo>
                      <a:pt x="1375" y="222"/>
                      <a:pt x="1529" y="111"/>
                      <a:pt x="1683" y="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0" i="0" u="none" strike="noStrike" kern="1200" cap="none" spc="0" normalizeH="0" baseline="0" noProof="0">
                  <a:ln>
                    <a:noFill/>
                  </a:ln>
                  <a:solidFill>
                    <a:srgbClr val="1F497D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24" name="Freeform 14">
                <a:extLst>
                  <a:ext uri="{FF2B5EF4-FFF2-40B4-BE49-F238E27FC236}">
                    <a16:creationId xmlns:a16="http://schemas.microsoft.com/office/drawing/2014/main" id="{3BFE045D-EA93-4AC4-A093-62FA65C9A1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0" y="1516"/>
                <a:ext cx="1684" cy="639"/>
              </a:xfrm>
              <a:custGeom>
                <a:avLst/>
                <a:gdLst>
                  <a:gd name="T0" fmla="*/ 0 w 1683"/>
                  <a:gd name="T1" fmla="*/ 640 h 640"/>
                  <a:gd name="T2" fmla="*/ 330 w 1683"/>
                  <a:gd name="T3" fmla="*/ 603 h 640"/>
                  <a:gd name="T4" fmla="*/ 787 w 1683"/>
                  <a:gd name="T5" fmla="*/ 530 h 640"/>
                  <a:gd name="T6" fmla="*/ 1226 w 1683"/>
                  <a:gd name="T7" fmla="*/ 310 h 640"/>
                  <a:gd name="T8" fmla="*/ 1683 w 1683"/>
                  <a:gd name="T9" fmla="*/ 0 h 6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83"/>
                  <a:gd name="T16" fmla="*/ 0 h 640"/>
                  <a:gd name="T17" fmla="*/ 1683 w 1683"/>
                  <a:gd name="T18" fmla="*/ 640 h 6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83" h="640">
                    <a:moveTo>
                      <a:pt x="0" y="640"/>
                    </a:moveTo>
                    <a:cubicBezTo>
                      <a:pt x="99" y="630"/>
                      <a:pt x="199" y="621"/>
                      <a:pt x="330" y="603"/>
                    </a:cubicBezTo>
                    <a:cubicBezTo>
                      <a:pt x="461" y="585"/>
                      <a:pt x="638" y="579"/>
                      <a:pt x="787" y="530"/>
                    </a:cubicBezTo>
                    <a:cubicBezTo>
                      <a:pt x="936" y="481"/>
                      <a:pt x="1077" y="398"/>
                      <a:pt x="1226" y="310"/>
                    </a:cubicBezTo>
                    <a:cubicBezTo>
                      <a:pt x="1375" y="222"/>
                      <a:pt x="1529" y="111"/>
                      <a:pt x="1683" y="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0" i="0" u="none" strike="noStrike" kern="1200" cap="none" spc="0" normalizeH="0" baseline="0" noProof="0">
                  <a:ln>
                    <a:noFill/>
                  </a:ln>
                  <a:solidFill>
                    <a:srgbClr val="1F497D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25" name="Freeform 15">
                <a:extLst>
                  <a:ext uri="{FF2B5EF4-FFF2-40B4-BE49-F238E27FC236}">
                    <a16:creationId xmlns:a16="http://schemas.microsoft.com/office/drawing/2014/main" id="{79A9EBEB-59ED-4013-A7AA-BF3738B9EE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4" y="1910"/>
                <a:ext cx="1681" cy="604"/>
              </a:xfrm>
              <a:custGeom>
                <a:avLst/>
                <a:gdLst>
                  <a:gd name="T0" fmla="*/ 0 w 1682"/>
                  <a:gd name="T1" fmla="*/ 603 h 603"/>
                  <a:gd name="T2" fmla="*/ 896 w 1682"/>
                  <a:gd name="T3" fmla="*/ 475 h 603"/>
                  <a:gd name="T4" fmla="*/ 1462 w 1682"/>
                  <a:gd name="T5" fmla="*/ 146 h 603"/>
                  <a:gd name="T6" fmla="*/ 1682 w 1682"/>
                  <a:gd name="T7" fmla="*/ 0 h 60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82"/>
                  <a:gd name="T13" fmla="*/ 0 h 603"/>
                  <a:gd name="T14" fmla="*/ 1682 w 1682"/>
                  <a:gd name="T15" fmla="*/ 603 h 60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82" h="603">
                    <a:moveTo>
                      <a:pt x="0" y="603"/>
                    </a:moveTo>
                    <a:cubicBezTo>
                      <a:pt x="326" y="577"/>
                      <a:pt x="652" y="551"/>
                      <a:pt x="896" y="475"/>
                    </a:cubicBezTo>
                    <a:cubicBezTo>
                      <a:pt x="1140" y="399"/>
                      <a:pt x="1331" y="225"/>
                      <a:pt x="1462" y="146"/>
                    </a:cubicBezTo>
                    <a:cubicBezTo>
                      <a:pt x="1593" y="67"/>
                      <a:pt x="1637" y="33"/>
                      <a:pt x="1682" y="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0" i="0" u="none" strike="noStrike" kern="1200" cap="none" spc="0" normalizeH="0" baseline="0" noProof="0">
                  <a:ln>
                    <a:noFill/>
                  </a:ln>
                  <a:solidFill>
                    <a:srgbClr val="1F497D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26" name="Freeform 16">
                <a:extLst>
                  <a:ext uri="{FF2B5EF4-FFF2-40B4-BE49-F238E27FC236}">
                    <a16:creationId xmlns:a16="http://schemas.microsoft.com/office/drawing/2014/main" id="{A3866E45-632E-45E1-9A12-7BCF7A7194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7" y="2303"/>
                <a:ext cx="1682" cy="603"/>
              </a:xfrm>
              <a:custGeom>
                <a:avLst/>
                <a:gdLst>
                  <a:gd name="T0" fmla="*/ 0 w 1682"/>
                  <a:gd name="T1" fmla="*/ 603 h 603"/>
                  <a:gd name="T2" fmla="*/ 896 w 1682"/>
                  <a:gd name="T3" fmla="*/ 475 h 603"/>
                  <a:gd name="T4" fmla="*/ 1462 w 1682"/>
                  <a:gd name="T5" fmla="*/ 146 h 603"/>
                  <a:gd name="T6" fmla="*/ 1682 w 1682"/>
                  <a:gd name="T7" fmla="*/ 0 h 60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82"/>
                  <a:gd name="T13" fmla="*/ 0 h 603"/>
                  <a:gd name="T14" fmla="*/ 1682 w 1682"/>
                  <a:gd name="T15" fmla="*/ 603 h 60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82" h="603">
                    <a:moveTo>
                      <a:pt x="0" y="603"/>
                    </a:moveTo>
                    <a:cubicBezTo>
                      <a:pt x="326" y="577"/>
                      <a:pt x="652" y="551"/>
                      <a:pt x="896" y="475"/>
                    </a:cubicBezTo>
                    <a:cubicBezTo>
                      <a:pt x="1140" y="399"/>
                      <a:pt x="1331" y="225"/>
                      <a:pt x="1462" y="146"/>
                    </a:cubicBezTo>
                    <a:cubicBezTo>
                      <a:pt x="1593" y="67"/>
                      <a:pt x="1637" y="33"/>
                      <a:pt x="1682" y="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0" i="0" u="none" strike="noStrike" kern="1200" cap="none" spc="0" normalizeH="0" baseline="0" noProof="0">
                  <a:ln>
                    <a:noFill/>
                  </a:ln>
                  <a:solidFill>
                    <a:srgbClr val="1F497D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27" name="Freeform 17">
                <a:extLst>
                  <a:ext uri="{FF2B5EF4-FFF2-40B4-BE49-F238E27FC236}">
                    <a16:creationId xmlns:a16="http://schemas.microsoft.com/office/drawing/2014/main" id="{28FE4082-A11F-4438-8F5F-B8DFD22F68BC}"/>
                  </a:ext>
                </a:extLst>
              </p:cNvPr>
              <p:cNvSpPr>
                <a:spLocks/>
              </p:cNvSpPr>
              <p:nvPr/>
            </p:nvSpPr>
            <p:spPr bwMode="auto">
              <a:xfrm rot="-523971">
                <a:off x="951" y="2824"/>
                <a:ext cx="1920" cy="446"/>
              </a:xfrm>
              <a:custGeom>
                <a:avLst/>
                <a:gdLst>
                  <a:gd name="T0" fmla="*/ 0 w 1920"/>
                  <a:gd name="T1" fmla="*/ 439 h 445"/>
                  <a:gd name="T2" fmla="*/ 567 w 1920"/>
                  <a:gd name="T3" fmla="*/ 421 h 445"/>
                  <a:gd name="T4" fmla="*/ 1188 w 1920"/>
                  <a:gd name="T5" fmla="*/ 293 h 445"/>
                  <a:gd name="T6" fmla="*/ 1646 w 1920"/>
                  <a:gd name="T7" fmla="*/ 165 h 445"/>
                  <a:gd name="T8" fmla="*/ 1920 w 1920"/>
                  <a:gd name="T9" fmla="*/ 0 h 4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0"/>
                  <a:gd name="T16" fmla="*/ 0 h 445"/>
                  <a:gd name="T17" fmla="*/ 1920 w 1920"/>
                  <a:gd name="T18" fmla="*/ 445 h 4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0" h="445">
                    <a:moveTo>
                      <a:pt x="0" y="439"/>
                    </a:moveTo>
                    <a:cubicBezTo>
                      <a:pt x="184" y="442"/>
                      <a:pt x="369" y="445"/>
                      <a:pt x="567" y="421"/>
                    </a:cubicBezTo>
                    <a:cubicBezTo>
                      <a:pt x="765" y="397"/>
                      <a:pt x="1008" y="336"/>
                      <a:pt x="1188" y="293"/>
                    </a:cubicBezTo>
                    <a:cubicBezTo>
                      <a:pt x="1368" y="250"/>
                      <a:pt x="1524" y="214"/>
                      <a:pt x="1646" y="165"/>
                    </a:cubicBezTo>
                    <a:cubicBezTo>
                      <a:pt x="1768" y="116"/>
                      <a:pt x="1844" y="58"/>
                      <a:pt x="1920" y="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0" i="0" u="none" strike="noStrike" kern="1200" cap="none" spc="0" normalizeH="0" baseline="0" noProof="0">
                  <a:ln>
                    <a:noFill/>
                  </a:ln>
                  <a:solidFill>
                    <a:srgbClr val="1F497D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28" name="Freeform 18">
                <a:extLst>
                  <a:ext uri="{FF2B5EF4-FFF2-40B4-BE49-F238E27FC236}">
                    <a16:creationId xmlns:a16="http://schemas.microsoft.com/office/drawing/2014/main" id="{906E36F9-53E9-4B9E-8FE1-62ED06CD7A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6" y="3222"/>
                <a:ext cx="1335" cy="653"/>
              </a:xfrm>
              <a:custGeom>
                <a:avLst/>
                <a:gdLst>
                  <a:gd name="T0" fmla="*/ 0 w 1335"/>
                  <a:gd name="T1" fmla="*/ 655 h 655"/>
                  <a:gd name="T2" fmla="*/ 128 w 1335"/>
                  <a:gd name="T3" fmla="*/ 344 h 655"/>
                  <a:gd name="T4" fmla="*/ 494 w 1335"/>
                  <a:gd name="T5" fmla="*/ 143 h 655"/>
                  <a:gd name="T6" fmla="*/ 1042 w 1335"/>
                  <a:gd name="T7" fmla="*/ 15 h 655"/>
                  <a:gd name="T8" fmla="*/ 1335 w 1335"/>
                  <a:gd name="T9" fmla="*/ 51 h 6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35"/>
                  <a:gd name="T16" fmla="*/ 0 h 655"/>
                  <a:gd name="T17" fmla="*/ 1335 w 1335"/>
                  <a:gd name="T18" fmla="*/ 655 h 6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35" h="655">
                    <a:moveTo>
                      <a:pt x="0" y="655"/>
                    </a:moveTo>
                    <a:cubicBezTo>
                      <a:pt x="23" y="542"/>
                      <a:pt x="46" y="429"/>
                      <a:pt x="128" y="344"/>
                    </a:cubicBezTo>
                    <a:cubicBezTo>
                      <a:pt x="210" y="259"/>
                      <a:pt x="342" y="198"/>
                      <a:pt x="494" y="143"/>
                    </a:cubicBezTo>
                    <a:cubicBezTo>
                      <a:pt x="646" y="88"/>
                      <a:pt x="902" y="30"/>
                      <a:pt x="1042" y="15"/>
                    </a:cubicBezTo>
                    <a:cubicBezTo>
                      <a:pt x="1182" y="0"/>
                      <a:pt x="1258" y="25"/>
                      <a:pt x="1335" y="51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0" i="0" u="none" strike="noStrike" kern="1200" cap="none" spc="0" normalizeH="0" baseline="0" noProof="0">
                  <a:ln>
                    <a:noFill/>
                  </a:ln>
                  <a:solidFill>
                    <a:srgbClr val="1F497D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charset="0"/>
                </a:endParaRPr>
              </a:p>
            </p:txBody>
          </p:sp>
        </p:grpSp>
      </p:grpSp>
      <p:grpSp>
        <p:nvGrpSpPr>
          <p:cNvPr id="15374" name="Group 19">
            <a:extLst>
              <a:ext uri="{FF2B5EF4-FFF2-40B4-BE49-F238E27FC236}">
                <a16:creationId xmlns:a16="http://schemas.microsoft.com/office/drawing/2014/main" id="{E76412CC-58C3-47CC-A560-A9BDFE40CFC1}"/>
              </a:ext>
            </a:extLst>
          </p:cNvPr>
          <p:cNvGrpSpPr>
            <a:grpSpLocks/>
          </p:cNvGrpSpPr>
          <p:nvPr/>
        </p:nvGrpSpPr>
        <p:grpSpPr bwMode="auto">
          <a:xfrm>
            <a:off x="4495800" y="3686175"/>
            <a:ext cx="2895600" cy="2971800"/>
            <a:chOff x="3153" y="1115"/>
            <a:chExt cx="2268" cy="2624"/>
          </a:xfrm>
        </p:grpSpPr>
        <p:sp>
          <p:nvSpPr>
            <p:cNvPr id="32" name="Freeform 20">
              <a:extLst>
                <a:ext uri="{FF2B5EF4-FFF2-40B4-BE49-F238E27FC236}">
                  <a16:creationId xmlns:a16="http://schemas.microsoft.com/office/drawing/2014/main" id="{459A2B0B-5281-44BD-88FE-3428114F5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9" y="1372"/>
              <a:ext cx="1517" cy="1554"/>
            </a:xfrm>
            <a:custGeom>
              <a:avLst/>
              <a:gdLst>
                <a:gd name="T0" fmla="*/ 0 w 1517"/>
                <a:gd name="T1" fmla="*/ 110 h 1555"/>
                <a:gd name="T2" fmla="*/ 54 w 1517"/>
                <a:gd name="T3" fmla="*/ 293 h 1555"/>
                <a:gd name="T4" fmla="*/ 91 w 1517"/>
                <a:gd name="T5" fmla="*/ 512 h 1555"/>
                <a:gd name="T6" fmla="*/ 164 w 1517"/>
                <a:gd name="T7" fmla="*/ 787 h 1555"/>
                <a:gd name="T8" fmla="*/ 274 w 1517"/>
                <a:gd name="T9" fmla="*/ 1152 h 1555"/>
                <a:gd name="T10" fmla="*/ 365 w 1517"/>
                <a:gd name="T11" fmla="*/ 1500 h 1555"/>
                <a:gd name="T12" fmla="*/ 457 w 1517"/>
                <a:gd name="T13" fmla="*/ 1555 h 1555"/>
                <a:gd name="T14" fmla="*/ 658 w 1517"/>
                <a:gd name="T15" fmla="*/ 1555 h 1555"/>
                <a:gd name="T16" fmla="*/ 877 w 1517"/>
                <a:gd name="T17" fmla="*/ 1555 h 1555"/>
                <a:gd name="T18" fmla="*/ 1005 w 1517"/>
                <a:gd name="T19" fmla="*/ 1482 h 1555"/>
                <a:gd name="T20" fmla="*/ 1133 w 1517"/>
                <a:gd name="T21" fmla="*/ 1408 h 1555"/>
                <a:gd name="T22" fmla="*/ 1316 w 1517"/>
                <a:gd name="T23" fmla="*/ 1299 h 1555"/>
                <a:gd name="T24" fmla="*/ 1462 w 1517"/>
                <a:gd name="T25" fmla="*/ 1079 h 1555"/>
                <a:gd name="T26" fmla="*/ 1499 w 1517"/>
                <a:gd name="T27" fmla="*/ 933 h 1555"/>
                <a:gd name="T28" fmla="*/ 1517 w 1517"/>
                <a:gd name="T29" fmla="*/ 768 h 1555"/>
                <a:gd name="T30" fmla="*/ 1462 w 1517"/>
                <a:gd name="T31" fmla="*/ 567 h 1555"/>
                <a:gd name="T32" fmla="*/ 1280 w 1517"/>
                <a:gd name="T33" fmla="*/ 366 h 1555"/>
                <a:gd name="T34" fmla="*/ 1078 w 1517"/>
                <a:gd name="T35" fmla="*/ 256 h 1555"/>
                <a:gd name="T36" fmla="*/ 804 w 1517"/>
                <a:gd name="T37" fmla="*/ 147 h 1555"/>
                <a:gd name="T38" fmla="*/ 658 w 1517"/>
                <a:gd name="T39" fmla="*/ 0 h 155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517"/>
                <a:gd name="T61" fmla="*/ 0 h 1555"/>
                <a:gd name="T62" fmla="*/ 1517 w 1517"/>
                <a:gd name="T63" fmla="*/ 1555 h 155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517" h="1555">
                  <a:moveTo>
                    <a:pt x="0" y="110"/>
                  </a:moveTo>
                  <a:lnTo>
                    <a:pt x="54" y="293"/>
                  </a:lnTo>
                  <a:lnTo>
                    <a:pt x="91" y="512"/>
                  </a:lnTo>
                  <a:lnTo>
                    <a:pt x="164" y="787"/>
                  </a:lnTo>
                  <a:lnTo>
                    <a:pt x="274" y="1152"/>
                  </a:lnTo>
                  <a:lnTo>
                    <a:pt x="365" y="1500"/>
                  </a:lnTo>
                  <a:lnTo>
                    <a:pt x="457" y="1555"/>
                  </a:lnTo>
                  <a:lnTo>
                    <a:pt x="658" y="1555"/>
                  </a:lnTo>
                  <a:lnTo>
                    <a:pt x="877" y="1555"/>
                  </a:lnTo>
                  <a:lnTo>
                    <a:pt x="1005" y="1482"/>
                  </a:lnTo>
                  <a:lnTo>
                    <a:pt x="1133" y="1408"/>
                  </a:lnTo>
                  <a:lnTo>
                    <a:pt x="1316" y="1299"/>
                  </a:lnTo>
                  <a:lnTo>
                    <a:pt x="1462" y="1079"/>
                  </a:lnTo>
                  <a:lnTo>
                    <a:pt x="1499" y="933"/>
                  </a:lnTo>
                  <a:lnTo>
                    <a:pt x="1517" y="768"/>
                  </a:lnTo>
                  <a:lnTo>
                    <a:pt x="1462" y="567"/>
                  </a:lnTo>
                  <a:lnTo>
                    <a:pt x="1280" y="366"/>
                  </a:lnTo>
                  <a:lnTo>
                    <a:pt x="1078" y="256"/>
                  </a:lnTo>
                  <a:lnTo>
                    <a:pt x="804" y="147"/>
                  </a:lnTo>
                  <a:lnTo>
                    <a:pt x="658" y="0"/>
                  </a:ln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endParaRPr>
            </a:p>
          </p:txBody>
        </p:sp>
        <p:grpSp>
          <p:nvGrpSpPr>
            <p:cNvPr id="15379" name="Group 21">
              <a:extLst>
                <a:ext uri="{FF2B5EF4-FFF2-40B4-BE49-F238E27FC236}">
                  <a16:creationId xmlns:a16="http://schemas.microsoft.com/office/drawing/2014/main" id="{39E95DEF-2BBE-46B9-BD7B-17C8256E3FA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94" y="1316"/>
              <a:ext cx="1279" cy="2276"/>
              <a:chOff x="1043" y="1463"/>
              <a:chExt cx="1279" cy="2276"/>
            </a:xfrm>
          </p:grpSpPr>
          <p:sp>
            <p:nvSpPr>
              <p:cNvPr id="42" name="Freeform 22">
                <a:extLst>
                  <a:ext uri="{FF2B5EF4-FFF2-40B4-BE49-F238E27FC236}">
                    <a16:creationId xmlns:a16="http://schemas.microsoft.com/office/drawing/2014/main" id="{2F396672-9B0E-438B-8755-8DB8981E9B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3" y="1562"/>
                <a:ext cx="822" cy="2177"/>
              </a:xfrm>
              <a:custGeom>
                <a:avLst/>
                <a:gdLst>
                  <a:gd name="T0" fmla="*/ 0 w 822"/>
                  <a:gd name="T1" fmla="*/ 0 h 2176"/>
                  <a:gd name="T2" fmla="*/ 54 w 822"/>
                  <a:gd name="T3" fmla="*/ 348 h 2176"/>
                  <a:gd name="T4" fmla="*/ 237 w 822"/>
                  <a:gd name="T5" fmla="*/ 842 h 2176"/>
                  <a:gd name="T6" fmla="*/ 310 w 822"/>
                  <a:gd name="T7" fmla="*/ 1171 h 2176"/>
                  <a:gd name="T8" fmla="*/ 347 w 822"/>
                  <a:gd name="T9" fmla="*/ 1646 h 2176"/>
                  <a:gd name="T10" fmla="*/ 457 w 822"/>
                  <a:gd name="T11" fmla="*/ 1994 h 2176"/>
                  <a:gd name="T12" fmla="*/ 822 w 822"/>
                  <a:gd name="T13" fmla="*/ 2176 h 21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22"/>
                  <a:gd name="T22" fmla="*/ 0 h 2176"/>
                  <a:gd name="T23" fmla="*/ 822 w 822"/>
                  <a:gd name="T24" fmla="*/ 2176 h 21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22" h="2176">
                    <a:moveTo>
                      <a:pt x="0" y="0"/>
                    </a:moveTo>
                    <a:cubicBezTo>
                      <a:pt x="7" y="104"/>
                      <a:pt x="15" y="208"/>
                      <a:pt x="54" y="348"/>
                    </a:cubicBezTo>
                    <a:cubicBezTo>
                      <a:pt x="93" y="488"/>
                      <a:pt x="194" y="705"/>
                      <a:pt x="237" y="842"/>
                    </a:cubicBezTo>
                    <a:cubicBezTo>
                      <a:pt x="280" y="979"/>
                      <a:pt x="292" y="1037"/>
                      <a:pt x="310" y="1171"/>
                    </a:cubicBezTo>
                    <a:cubicBezTo>
                      <a:pt x="328" y="1305"/>
                      <a:pt x="323" y="1509"/>
                      <a:pt x="347" y="1646"/>
                    </a:cubicBezTo>
                    <a:cubicBezTo>
                      <a:pt x="371" y="1783"/>
                      <a:pt x="378" y="1906"/>
                      <a:pt x="457" y="1994"/>
                    </a:cubicBezTo>
                    <a:cubicBezTo>
                      <a:pt x="536" y="2082"/>
                      <a:pt x="679" y="2129"/>
                      <a:pt x="822" y="2176"/>
                    </a:cubicBezTo>
                  </a:path>
                </a:pathLst>
              </a:custGeom>
              <a:noFill/>
              <a:ln w="28575">
                <a:solidFill>
                  <a:schemeClr val="bg1"/>
                </a:solidFill>
                <a:miter lim="800000"/>
                <a:headEnd/>
                <a:tailEnd type="triangle" w="med" len="med"/>
              </a:ln>
            </p:spPr>
            <p:txBody>
              <a:bodyPr wrap="none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0" i="0" u="none" strike="noStrike" kern="1200" cap="none" spc="0" normalizeH="0" baseline="0" noProof="0">
                  <a:ln>
                    <a:noFill/>
                  </a:ln>
                  <a:solidFill>
                    <a:srgbClr val="1F497D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43" name="Freeform 23">
                <a:extLst>
                  <a:ext uri="{FF2B5EF4-FFF2-40B4-BE49-F238E27FC236}">
                    <a16:creationId xmlns:a16="http://schemas.microsoft.com/office/drawing/2014/main" id="{B2B07948-D5C9-47AE-8800-A91A2B58F2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8" y="1461"/>
                <a:ext cx="914" cy="1829"/>
              </a:xfrm>
              <a:custGeom>
                <a:avLst/>
                <a:gdLst>
                  <a:gd name="T0" fmla="*/ 0 w 915"/>
                  <a:gd name="T1" fmla="*/ 0 h 1828"/>
                  <a:gd name="T2" fmla="*/ 147 w 915"/>
                  <a:gd name="T3" fmla="*/ 201 h 1828"/>
                  <a:gd name="T4" fmla="*/ 293 w 915"/>
                  <a:gd name="T5" fmla="*/ 420 h 1828"/>
                  <a:gd name="T6" fmla="*/ 476 w 915"/>
                  <a:gd name="T7" fmla="*/ 768 h 1828"/>
                  <a:gd name="T8" fmla="*/ 677 w 915"/>
                  <a:gd name="T9" fmla="*/ 1225 h 1828"/>
                  <a:gd name="T10" fmla="*/ 915 w 915"/>
                  <a:gd name="T11" fmla="*/ 1828 h 18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15"/>
                  <a:gd name="T19" fmla="*/ 0 h 1828"/>
                  <a:gd name="T20" fmla="*/ 915 w 915"/>
                  <a:gd name="T21" fmla="*/ 1828 h 18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15" h="1828">
                    <a:moveTo>
                      <a:pt x="0" y="0"/>
                    </a:moveTo>
                    <a:cubicBezTo>
                      <a:pt x="49" y="65"/>
                      <a:pt x="98" y="131"/>
                      <a:pt x="147" y="201"/>
                    </a:cubicBezTo>
                    <a:cubicBezTo>
                      <a:pt x="196" y="271"/>
                      <a:pt x="238" y="325"/>
                      <a:pt x="293" y="420"/>
                    </a:cubicBezTo>
                    <a:cubicBezTo>
                      <a:pt x="348" y="515"/>
                      <a:pt x="412" y="634"/>
                      <a:pt x="476" y="768"/>
                    </a:cubicBezTo>
                    <a:cubicBezTo>
                      <a:pt x="540" y="902"/>
                      <a:pt x="604" y="1048"/>
                      <a:pt x="677" y="1225"/>
                    </a:cubicBezTo>
                    <a:cubicBezTo>
                      <a:pt x="750" y="1402"/>
                      <a:pt x="832" y="1615"/>
                      <a:pt x="915" y="1828"/>
                    </a:cubicBezTo>
                  </a:path>
                </a:pathLst>
              </a:custGeom>
              <a:noFill/>
              <a:ln w="28575">
                <a:solidFill>
                  <a:schemeClr val="bg1"/>
                </a:solidFill>
                <a:miter lim="800000"/>
                <a:headEnd/>
                <a:tailEnd type="triangle" w="med" len="med"/>
              </a:ln>
            </p:spPr>
            <p:txBody>
              <a:bodyPr wrap="none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0" i="0" u="none" strike="noStrike" kern="1200" cap="none" spc="0" normalizeH="0" baseline="0" noProof="0">
                  <a:ln>
                    <a:noFill/>
                  </a:ln>
                  <a:solidFill>
                    <a:srgbClr val="1F497D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15380" name="Group 24">
              <a:extLst>
                <a:ext uri="{FF2B5EF4-FFF2-40B4-BE49-F238E27FC236}">
                  <a16:creationId xmlns:a16="http://schemas.microsoft.com/office/drawing/2014/main" id="{F3D70ECE-F410-49C1-A73B-F26C013305D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53" y="1115"/>
              <a:ext cx="2268" cy="2624"/>
              <a:chOff x="603" y="1253"/>
              <a:chExt cx="2268" cy="2624"/>
            </a:xfrm>
          </p:grpSpPr>
          <p:sp>
            <p:nvSpPr>
              <p:cNvPr id="35" name="Rectangle 25">
                <a:extLst>
                  <a:ext uri="{FF2B5EF4-FFF2-40B4-BE49-F238E27FC236}">
                    <a16:creationId xmlns:a16="http://schemas.microsoft.com/office/drawing/2014/main" id="{13E4D945-4E35-4645-BD23-371040B127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1336"/>
                <a:ext cx="767" cy="29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0" i="0" u="none" strike="noStrike" kern="1200" cap="none" spc="0" normalizeH="0" baseline="0" noProof="0">
                  <a:ln>
                    <a:noFill/>
                  </a:ln>
                  <a:solidFill>
                    <a:srgbClr val="1F497D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36" name="Freeform 26">
                <a:extLst>
                  <a:ext uri="{FF2B5EF4-FFF2-40B4-BE49-F238E27FC236}">
                    <a16:creationId xmlns:a16="http://schemas.microsoft.com/office/drawing/2014/main" id="{749180F0-37A2-42FD-976F-D1C960BF9C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3" y="1253"/>
                <a:ext cx="1684" cy="641"/>
              </a:xfrm>
              <a:custGeom>
                <a:avLst/>
                <a:gdLst>
                  <a:gd name="T0" fmla="*/ 0 w 1683"/>
                  <a:gd name="T1" fmla="*/ 640 h 640"/>
                  <a:gd name="T2" fmla="*/ 330 w 1683"/>
                  <a:gd name="T3" fmla="*/ 603 h 640"/>
                  <a:gd name="T4" fmla="*/ 787 w 1683"/>
                  <a:gd name="T5" fmla="*/ 530 h 640"/>
                  <a:gd name="T6" fmla="*/ 1226 w 1683"/>
                  <a:gd name="T7" fmla="*/ 310 h 640"/>
                  <a:gd name="T8" fmla="*/ 1683 w 1683"/>
                  <a:gd name="T9" fmla="*/ 0 h 6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83"/>
                  <a:gd name="T16" fmla="*/ 0 h 640"/>
                  <a:gd name="T17" fmla="*/ 1683 w 1683"/>
                  <a:gd name="T18" fmla="*/ 640 h 6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83" h="640">
                    <a:moveTo>
                      <a:pt x="0" y="640"/>
                    </a:moveTo>
                    <a:cubicBezTo>
                      <a:pt x="99" y="630"/>
                      <a:pt x="199" y="621"/>
                      <a:pt x="330" y="603"/>
                    </a:cubicBezTo>
                    <a:cubicBezTo>
                      <a:pt x="461" y="585"/>
                      <a:pt x="638" y="579"/>
                      <a:pt x="787" y="530"/>
                    </a:cubicBezTo>
                    <a:cubicBezTo>
                      <a:pt x="936" y="481"/>
                      <a:pt x="1077" y="398"/>
                      <a:pt x="1226" y="310"/>
                    </a:cubicBezTo>
                    <a:cubicBezTo>
                      <a:pt x="1375" y="222"/>
                      <a:pt x="1529" y="111"/>
                      <a:pt x="1683" y="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0" i="0" u="none" strike="noStrike" kern="1200" cap="none" spc="0" normalizeH="0" baseline="0" noProof="0">
                  <a:ln>
                    <a:noFill/>
                  </a:ln>
                  <a:solidFill>
                    <a:srgbClr val="1F497D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37" name="Freeform 27">
                <a:extLst>
                  <a:ext uri="{FF2B5EF4-FFF2-40B4-BE49-F238E27FC236}">
                    <a16:creationId xmlns:a16="http://schemas.microsoft.com/office/drawing/2014/main" id="{2FA9F8A3-CE5F-4A76-9436-BE9FC1E258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0" y="1517"/>
                <a:ext cx="1684" cy="642"/>
              </a:xfrm>
              <a:custGeom>
                <a:avLst/>
                <a:gdLst>
                  <a:gd name="T0" fmla="*/ 0 w 1683"/>
                  <a:gd name="T1" fmla="*/ 640 h 640"/>
                  <a:gd name="T2" fmla="*/ 330 w 1683"/>
                  <a:gd name="T3" fmla="*/ 603 h 640"/>
                  <a:gd name="T4" fmla="*/ 787 w 1683"/>
                  <a:gd name="T5" fmla="*/ 530 h 640"/>
                  <a:gd name="T6" fmla="*/ 1226 w 1683"/>
                  <a:gd name="T7" fmla="*/ 310 h 640"/>
                  <a:gd name="T8" fmla="*/ 1683 w 1683"/>
                  <a:gd name="T9" fmla="*/ 0 h 6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83"/>
                  <a:gd name="T16" fmla="*/ 0 h 640"/>
                  <a:gd name="T17" fmla="*/ 1683 w 1683"/>
                  <a:gd name="T18" fmla="*/ 640 h 6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83" h="640">
                    <a:moveTo>
                      <a:pt x="0" y="640"/>
                    </a:moveTo>
                    <a:cubicBezTo>
                      <a:pt x="99" y="630"/>
                      <a:pt x="199" y="621"/>
                      <a:pt x="330" y="603"/>
                    </a:cubicBezTo>
                    <a:cubicBezTo>
                      <a:pt x="461" y="585"/>
                      <a:pt x="638" y="579"/>
                      <a:pt x="787" y="530"/>
                    </a:cubicBezTo>
                    <a:cubicBezTo>
                      <a:pt x="936" y="481"/>
                      <a:pt x="1077" y="398"/>
                      <a:pt x="1226" y="310"/>
                    </a:cubicBezTo>
                    <a:cubicBezTo>
                      <a:pt x="1375" y="222"/>
                      <a:pt x="1529" y="111"/>
                      <a:pt x="1683" y="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0" i="0" u="none" strike="noStrike" kern="1200" cap="none" spc="0" normalizeH="0" baseline="0" noProof="0">
                  <a:ln>
                    <a:noFill/>
                  </a:ln>
                  <a:solidFill>
                    <a:srgbClr val="1F497D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38" name="Freeform 28">
                <a:extLst>
                  <a:ext uri="{FF2B5EF4-FFF2-40B4-BE49-F238E27FC236}">
                    <a16:creationId xmlns:a16="http://schemas.microsoft.com/office/drawing/2014/main" id="{02337E62-B072-460B-A1B0-E2C80A318D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4" y="1910"/>
                <a:ext cx="1681" cy="604"/>
              </a:xfrm>
              <a:custGeom>
                <a:avLst/>
                <a:gdLst>
                  <a:gd name="T0" fmla="*/ 0 w 1682"/>
                  <a:gd name="T1" fmla="*/ 603 h 603"/>
                  <a:gd name="T2" fmla="*/ 896 w 1682"/>
                  <a:gd name="T3" fmla="*/ 475 h 603"/>
                  <a:gd name="T4" fmla="*/ 1462 w 1682"/>
                  <a:gd name="T5" fmla="*/ 146 h 603"/>
                  <a:gd name="T6" fmla="*/ 1682 w 1682"/>
                  <a:gd name="T7" fmla="*/ 0 h 60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82"/>
                  <a:gd name="T13" fmla="*/ 0 h 603"/>
                  <a:gd name="T14" fmla="*/ 1682 w 1682"/>
                  <a:gd name="T15" fmla="*/ 603 h 60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82" h="603">
                    <a:moveTo>
                      <a:pt x="0" y="603"/>
                    </a:moveTo>
                    <a:cubicBezTo>
                      <a:pt x="326" y="577"/>
                      <a:pt x="652" y="551"/>
                      <a:pt x="896" y="475"/>
                    </a:cubicBezTo>
                    <a:cubicBezTo>
                      <a:pt x="1140" y="399"/>
                      <a:pt x="1331" y="225"/>
                      <a:pt x="1462" y="146"/>
                    </a:cubicBezTo>
                    <a:cubicBezTo>
                      <a:pt x="1593" y="67"/>
                      <a:pt x="1637" y="33"/>
                      <a:pt x="1682" y="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0" i="0" u="none" strike="noStrike" kern="1200" cap="none" spc="0" normalizeH="0" baseline="0" noProof="0">
                  <a:ln>
                    <a:noFill/>
                  </a:ln>
                  <a:solidFill>
                    <a:srgbClr val="1F497D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39" name="Freeform 29">
                <a:extLst>
                  <a:ext uri="{FF2B5EF4-FFF2-40B4-BE49-F238E27FC236}">
                    <a16:creationId xmlns:a16="http://schemas.microsoft.com/office/drawing/2014/main" id="{778E47AF-3AA0-4A60-80B2-1C6FE6E5CB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7" y="2303"/>
                <a:ext cx="1682" cy="603"/>
              </a:xfrm>
              <a:custGeom>
                <a:avLst/>
                <a:gdLst>
                  <a:gd name="T0" fmla="*/ 0 w 1682"/>
                  <a:gd name="T1" fmla="*/ 603 h 603"/>
                  <a:gd name="T2" fmla="*/ 896 w 1682"/>
                  <a:gd name="T3" fmla="*/ 475 h 603"/>
                  <a:gd name="T4" fmla="*/ 1462 w 1682"/>
                  <a:gd name="T5" fmla="*/ 146 h 603"/>
                  <a:gd name="T6" fmla="*/ 1682 w 1682"/>
                  <a:gd name="T7" fmla="*/ 0 h 60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82"/>
                  <a:gd name="T13" fmla="*/ 0 h 603"/>
                  <a:gd name="T14" fmla="*/ 1682 w 1682"/>
                  <a:gd name="T15" fmla="*/ 603 h 60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82" h="603">
                    <a:moveTo>
                      <a:pt x="0" y="603"/>
                    </a:moveTo>
                    <a:cubicBezTo>
                      <a:pt x="326" y="577"/>
                      <a:pt x="652" y="551"/>
                      <a:pt x="896" y="475"/>
                    </a:cubicBezTo>
                    <a:cubicBezTo>
                      <a:pt x="1140" y="399"/>
                      <a:pt x="1331" y="225"/>
                      <a:pt x="1462" y="146"/>
                    </a:cubicBezTo>
                    <a:cubicBezTo>
                      <a:pt x="1593" y="67"/>
                      <a:pt x="1637" y="33"/>
                      <a:pt x="1682" y="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0" i="0" u="none" strike="noStrike" kern="1200" cap="none" spc="0" normalizeH="0" baseline="0" noProof="0">
                  <a:ln>
                    <a:noFill/>
                  </a:ln>
                  <a:solidFill>
                    <a:srgbClr val="1F497D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40" name="Freeform 30">
                <a:extLst>
                  <a:ext uri="{FF2B5EF4-FFF2-40B4-BE49-F238E27FC236}">
                    <a16:creationId xmlns:a16="http://schemas.microsoft.com/office/drawing/2014/main" id="{8791174B-5E10-48EC-86A0-E524BE4AED7D}"/>
                  </a:ext>
                </a:extLst>
              </p:cNvPr>
              <p:cNvSpPr>
                <a:spLocks/>
              </p:cNvSpPr>
              <p:nvPr/>
            </p:nvSpPr>
            <p:spPr bwMode="auto">
              <a:xfrm rot="-523971">
                <a:off x="951" y="2824"/>
                <a:ext cx="1920" cy="446"/>
              </a:xfrm>
              <a:custGeom>
                <a:avLst/>
                <a:gdLst>
                  <a:gd name="T0" fmla="*/ 0 w 1920"/>
                  <a:gd name="T1" fmla="*/ 439 h 445"/>
                  <a:gd name="T2" fmla="*/ 567 w 1920"/>
                  <a:gd name="T3" fmla="*/ 421 h 445"/>
                  <a:gd name="T4" fmla="*/ 1188 w 1920"/>
                  <a:gd name="T5" fmla="*/ 293 h 445"/>
                  <a:gd name="T6" fmla="*/ 1646 w 1920"/>
                  <a:gd name="T7" fmla="*/ 165 h 445"/>
                  <a:gd name="T8" fmla="*/ 1920 w 1920"/>
                  <a:gd name="T9" fmla="*/ 0 h 4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0"/>
                  <a:gd name="T16" fmla="*/ 0 h 445"/>
                  <a:gd name="T17" fmla="*/ 1920 w 1920"/>
                  <a:gd name="T18" fmla="*/ 445 h 4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0" h="445">
                    <a:moveTo>
                      <a:pt x="0" y="439"/>
                    </a:moveTo>
                    <a:cubicBezTo>
                      <a:pt x="184" y="442"/>
                      <a:pt x="369" y="445"/>
                      <a:pt x="567" y="421"/>
                    </a:cubicBezTo>
                    <a:cubicBezTo>
                      <a:pt x="765" y="397"/>
                      <a:pt x="1008" y="336"/>
                      <a:pt x="1188" y="293"/>
                    </a:cubicBezTo>
                    <a:cubicBezTo>
                      <a:pt x="1368" y="250"/>
                      <a:pt x="1524" y="214"/>
                      <a:pt x="1646" y="165"/>
                    </a:cubicBezTo>
                    <a:cubicBezTo>
                      <a:pt x="1768" y="116"/>
                      <a:pt x="1844" y="58"/>
                      <a:pt x="1920" y="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0" i="0" u="none" strike="noStrike" kern="1200" cap="none" spc="0" normalizeH="0" baseline="0" noProof="0">
                  <a:ln>
                    <a:noFill/>
                  </a:ln>
                  <a:solidFill>
                    <a:srgbClr val="1F497D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41" name="Freeform 31">
                <a:extLst>
                  <a:ext uri="{FF2B5EF4-FFF2-40B4-BE49-F238E27FC236}">
                    <a16:creationId xmlns:a16="http://schemas.microsoft.com/office/drawing/2014/main" id="{4175CD31-3DCB-4276-9D4C-E5A44009AD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6" y="3222"/>
                <a:ext cx="1335" cy="655"/>
              </a:xfrm>
              <a:custGeom>
                <a:avLst/>
                <a:gdLst>
                  <a:gd name="T0" fmla="*/ 0 w 1335"/>
                  <a:gd name="T1" fmla="*/ 655 h 655"/>
                  <a:gd name="T2" fmla="*/ 128 w 1335"/>
                  <a:gd name="T3" fmla="*/ 344 h 655"/>
                  <a:gd name="T4" fmla="*/ 494 w 1335"/>
                  <a:gd name="T5" fmla="*/ 143 h 655"/>
                  <a:gd name="T6" fmla="*/ 1042 w 1335"/>
                  <a:gd name="T7" fmla="*/ 15 h 655"/>
                  <a:gd name="T8" fmla="*/ 1335 w 1335"/>
                  <a:gd name="T9" fmla="*/ 51 h 6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35"/>
                  <a:gd name="T16" fmla="*/ 0 h 655"/>
                  <a:gd name="T17" fmla="*/ 1335 w 1335"/>
                  <a:gd name="T18" fmla="*/ 655 h 6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35" h="655">
                    <a:moveTo>
                      <a:pt x="0" y="655"/>
                    </a:moveTo>
                    <a:cubicBezTo>
                      <a:pt x="23" y="542"/>
                      <a:pt x="46" y="429"/>
                      <a:pt x="128" y="344"/>
                    </a:cubicBezTo>
                    <a:cubicBezTo>
                      <a:pt x="210" y="259"/>
                      <a:pt x="342" y="198"/>
                      <a:pt x="494" y="143"/>
                    </a:cubicBezTo>
                    <a:cubicBezTo>
                      <a:pt x="646" y="88"/>
                      <a:pt x="902" y="30"/>
                      <a:pt x="1042" y="15"/>
                    </a:cubicBezTo>
                    <a:cubicBezTo>
                      <a:pt x="1182" y="0"/>
                      <a:pt x="1258" y="25"/>
                      <a:pt x="1335" y="51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0" i="0" u="none" strike="noStrike" kern="1200" cap="none" spc="0" normalizeH="0" baseline="0" noProof="0">
                  <a:ln>
                    <a:noFill/>
                  </a:ln>
                  <a:solidFill>
                    <a:srgbClr val="1F497D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charset="0"/>
                </a:endParaRPr>
              </a:p>
            </p:txBody>
          </p:sp>
        </p:grpSp>
      </p:grpSp>
      <p:sp>
        <p:nvSpPr>
          <p:cNvPr id="44" name="Text Box 32">
            <a:extLst>
              <a:ext uri="{FF2B5EF4-FFF2-40B4-BE49-F238E27FC236}">
                <a16:creationId xmlns:a16="http://schemas.microsoft.com/office/drawing/2014/main" id="{90BF310D-4A66-481A-B741-2D53447BB2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1" y="3762375"/>
            <a:ext cx="4026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a)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charset="0"/>
            </a:endParaRPr>
          </a:p>
        </p:txBody>
      </p:sp>
      <p:sp>
        <p:nvSpPr>
          <p:cNvPr id="45" name="Text Box 33">
            <a:extLst>
              <a:ext uri="{FF2B5EF4-FFF2-40B4-BE49-F238E27FC236}">
                <a16:creationId xmlns:a16="http://schemas.microsoft.com/office/drawing/2014/main" id="{90BF7598-37A2-42B8-8C29-291DEFA66D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8864" y="3770314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b)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charset="0"/>
            </a:endParaRPr>
          </a:p>
        </p:txBody>
      </p:sp>
      <p:sp>
        <p:nvSpPr>
          <p:cNvPr id="46" name="Text Box 34">
            <a:extLst>
              <a:ext uri="{FF2B5EF4-FFF2-40B4-BE49-F238E27FC236}">
                <a16:creationId xmlns:a16="http://schemas.microsoft.com/office/drawing/2014/main" id="{B7BE8075-3642-4B68-B27E-5A7128F947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4219576"/>
            <a:ext cx="3806712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Arial" charset="0"/>
              </a:rPr>
              <a:t>rozdíl v šíření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charset="0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charset="0"/>
              </a:rPr>
              <a:t> a) 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Arial" charset="0"/>
              </a:rPr>
              <a:t>rychlostní pole </a:t>
            </a:r>
            <a:r>
              <a:rPr kumimoji="0" 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Arial" charset="0"/>
              </a:rPr>
              <a:t>konst</a:t>
            </a: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charset="0"/>
              </a:rPr>
              <a:t> 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charset="0"/>
              </a:rPr>
              <a:t>b)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charset="0"/>
              </a:rPr>
              <a:t> 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Arial" charset="0"/>
              </a:rPr>
              <a:t>rychlostní pole se mění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Arial" charset="0"/>
              </a:rPr>
              <a:t>    v různých směrech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A901C697-E781-1BE0-0330-27FB502933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2956" y="153054"/>
            <a:ext cx="46186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>T</a:t>
            </a:r>
            <a:r>
              <a:rPr kumimoji="0" lang="en-US" alt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>ransport</a:t>
            </a:r>
            <a:r>
              <a:rPr kumimoji="0" lang="en-US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>kontaminace</a:t>
            </a:r>
            <a:r>
              <a:rPr kumimoji="0" lang="en-US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> v </a:t>
            </a:r>
            <a:r>
              <a:rPr kumimoji="0" lang="en-US" alt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>podzemní</a:t>
            </a:r>
            <a:r>
              <a:rPr kumimoji="0" lang="en-US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>vodě</a:t>
            </a:r>
            <a:endParaRPr kumimoji="0" lang="cs-CZ" altLang="cs-CZ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36AE5D65-5939-F639-DBB4-B723BD0146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707175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30">
            <a:extLst>
              <a:ext uri="{FF2B5EF4-FFF2-40B4-BE49-F238E27FC236}">
                <a16:creationId xmlns:a16="http://schemas.microsoft.com/office/drawing/2014/main" id="{A93ADEC6-0D0B-4FAD-94B7-55D801B6AC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650" y="404814"/>
            <a:ext cx="7543800" cy="333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cs-CZ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  <a:cs typeface="Arial" charset="0"/>
              </a:rPr>
              <a:t>Znečištění reagující 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cs-CZ" sz="1600" b="1" dirty="0">
                <a:solidFill>
                  <a:prstClr val="black">
                    <a:lumMod val="85000"/>
                    <a:lumOff val="15000"/>
                  </a:prstClr>
                </a:solidFill>
                <a:latin typeface="Cambria" panose="02040503050406030204" pitchFamily="18" charset="0"/>
                <a:cs typeface="Arial" charset="0"/>
              </a:rPr>
              <a:t>	vznikne </a:t>
            </a:r>
            <a:r>
              <a:rPr lang="cs-CZ" sz="1600" b="1" i="1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  <a:cs typeface="Arial" charset="0"/>
              </a:rPr>
              <a:t>složitější mrak kontaminace</a:t>
            </a:r>
            <a:r>
              <a:rPr lang="cs-CZ" sz="1600" b="1" dirty="0">
                <a:solidFill>
                  <a:prstClr val="black">
                    <a:lumMod val="85000"/>
                    <a:lumOff val="15000"/>
                  </a:prstClr>
                </a:solidFill>
                <a:latin typeface="Cambria" panose="02040503050406030204" pitchFamily="18" charset="0"/>
                <a:cs typeface="Arial" charset="0"/>
              </a:rPr>
              <a:t>, reagující složky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cs-CZ" sz="1600" b="1" dirty="0">
                <a:solidFill>
                  <a:prstClr val="black">
                    <a:lumMod val="85000"/>
                    <a:lumOff val="15000"/>
                  </a:prstClr>
                </a:solidFill>
                <a:latin typeface="Cambria" panose="02040503050406030204" pitchFamily="18" charset="0"/>
                <a:cs typeface="Arial" charset="0"/>
              </a:rPr>
              <a:t>při proudění podzemní vody - některé části zneč. reagují s :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cs-CZ" sz="1600" b="1" dirty="0">
                <a:solidFill>
                  <a:prstClr val="black">
                    <a:lumMod val="85000"/>
                    <a:lumOff val="15000"/>
                  </a:prstClr>
                </a:solidFill>
                <a:latin typeface="Cambria" panose="02040503050406030204" pitchFamily="18" charset="0"/>
                <a:cs typeface="Arial" charset="0"/>
              </a:rPr>
              <a:t>		- </a:t>
            </a:r>
            <a:r>
              <a:rPr lang="cs-CZ" sz="1600" b="1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  <a:cs typeface="Arial" charset="0"/>
              </a:rPr>
              <a:t>ostatními </a:t>
            </a:r>
            <a:r>
              <a:rPr lang="cs-CZ" sz="1600" b="1" dirty="0">
                <a:solidFill>
                  <a:prstClr val="black">
                    <a:lumMod val="85000"/>
                    <a:lumOff val="15000"/>
                  </a:prstClr>
                </a:solidFill>
                <a:latin typeface="Cambria" panose="02040503050406030204" pitchFamily="18" charset="0"/>
                <a:cs typeface="Arial" charset="0"/>
              </a:rPr>
              <a:t>druhy </a:t>
            </a:r>
            <a:r>
              <a:rPr lang="cs-CZ" sz="1600" b="1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  <a:cs typeface="Arial" charset="0"/>
              </a:rPr>
              <a:t>zneč.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cs-CZ" sz="1600" b="1" dirty="0">
                <a:solidFill>
                  <a:prstClr val="black">
                    <a:lumMod val="85000"/>
                    <a:lumOff val="15000"/>
                  </a:prstClr>
                </a:solidFill>
                <a:latin typeface="Cambria" panose="02040503050406030204" pitchFamily="18" charset="0"/>
                <a:cs typeface="Arial" charset="0"/>
              </a:rPr>
              <a:t>		-</a:t>
            </a:r>
            <a:r>
              <a:rPr lang="cs-CZ" sz="1600" b="1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  <a:cs typeface="Arial" charset="0"/>
              </a:rPr>
              <a:t> minerály</a:t>
            </a:r>
            <a:r>
              <a:rPr lang="cs-CZ" sz="1600" b="1" dirty="0">
                <a:solidFill>
                  <a:prstClr val="black">
                    <a:lumMod val="85000"/>
                    <a:lumOff val="15000"/>
                  </a:prstClr>
                </a:solidFill>
                <a:latin typeface="Cambria" panose="02040503050406030204" pitchFamily="18" charset="0"/>
                <a:cs typeface="Arial" charset="0"/>
              </a:rPr>
              <a:t> ve zvodnělé vrstvě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cs-CZ" sz="1600" b="1" dirty="0">
                <a:solidFill>
                  <a:prstClr val="black">
                    <a:lumMod val="85000"/>
                    <a:lumOff val="15000"/>
                  </a:prstClr>
                </a:solidFill>
                <a:latin typeface="Cambria" panose="02040503050406030204" pitchFamily="18" charset="0"/>
                <a:cs typeface="Arial" charset="0"/>
              </a:rPr>
              <a:t>		- </a:t>
            </a:r>
            <a:r>
              <a:rPr lang="cs-CZ" sz="1600" b="1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  <a:cs typeface="Arial" charset="0"/>
              </a:rPr>
              <a:t>plyny</a:t>
            </a:r>
            <a:r>
              <a:rPr lang="cs-CZ" sz="1600" b="1" dirty="0">
                <a:solidFill>
                  <a:prstClr val="black">
                    <a:lumMod val="85000"/>
                    <a:lumOff val="15000"/>
                  </a:prstClr>
                </a:solidFill>
                <a:latin typeface="Cambria" panose="02040503050406030204" pitchFamily="18" charset="0"/>
                <a:cs typeface="Arial" charset="0"/>
              </a:rPr>
              <a:t> v podz. vodách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cs-CZ" sz="1600" b="1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  <a:cs typeface="Arial" charset="0"/>
              </a:rPr>
              <a:t>Reakce</a:t>
            </a:r>
            <a:r>
              <a:rPr lang="cs-CZ" sz="1600" b="1" dirty="0">
                <a:solidFill>
                  <a:prstClr val="black">
                    <a:lumMod val="85000"/>
                    <a:lumOff val="15000"/>
                  </a:prstClr>
                </a:solidFill>
                <a:latin typeface="Cambria" panose="02040503050406030204" pitchFamily="18" charset="0"/>
                <a:cs typeface="Arial" charset="0"/>
              </a:rPr>
              <a:t> zahrnují např.: *</a:t>
            </a:r>
            <a:r>
              <a:rPr lang="cs-CZ" sz="1600" b="1" i="1" dirty="0" err="1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  <a:cs typeface="Arial" charset="0"/>
              </a:rPr>
              <a:t>chem</a:t>
            </a:r>
            <a:r>
              <a:rPr lang="cs-CZ" sz="1600" b="1" i="1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  <a:cs typeface="Arial" charset="0"/>
              </a:rPr>
              <a:t>. reakce</a:t>
            </a:r>
            <a:r>
              <a:rPr lang="cs-CZ" sz="1600" b="1" dirty="0">
                <a:solidFill>
                  <a:prstClr val="black">
                    <a:lumMod val="85000"/>
                    <a:lumOff val="15000"/>
                  </a:prstClr>
                </a:solidFill>
                <a:latin typeface="Cambria" panose="02040503050406030204" pitchFamily="18" charset="0"/>
                <a:cs typeface="Arial" charset="0"/>
              </a:rPr>
              <a:t> ( sorpce)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cs-CZ" sz="1600" b="1" dirty="0">
                <a:solidFill>
                  <a:prstClr val="black">
                    <a:lumMod val="85000"/>
                    <a:lumOff val="15000"/>
                  </a:prstClr>
                </a:solidFill>
                <a:latin typeface="Cambria" panose="02040503050406030204" pitchFamily="18" charset="0"/>
                <a:cs typeface="Arial" charset="0"/>
              </a:rPr>
              <a:t>		       *</a:t>
            </a:r>
            <a:r>
              <a:rPr lang="cs-CZ" sz="1600" b="1" i="1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  <a:cs typeface="Arial" charset="0"/>
              </a:rPr>
              <a:t>bakteriální reakce</a:t>
            </a:r>
            <a:r>
              <a:rPr lang="cs-CZ" sz="1600" b="1" dirty="0">
                <a:solidFill>
                  <a:prstClr val="black">
                    <a:lumMod val="85000"/>
                    <a:lumOff val="15000"/>
                  </a:prstClr>
                </a:solidFill>
                <a:latin typeface="Cambria" panose="02040503050406030204" pitchFamily="18" charset="0"/>
                <a:cs typeface="Arial" charset="0"/>
              </a:rPr>
              <a:t> ( biodegradace)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cs-CZ" sz="1600" b="1" dirty="0">
                <a:solidFill>
                  <a:prstClr val="black">
                    <a:lumMod val="85000"/>
                    <a:lumOff val="15000"/>
                  </a:prstClr>
                </a:solidFill>
                <a:latin typeface="Cambria" panose="02040503050406030204" pitchFamily="18" charset="0"/>
                <a:cs typeface="Arial" charset="0"/>
              </a:rPr>
              <a:t>		       *</a:t>
            </a:r>
            <a:r>
              <a:rPr lang="cs-CZ" sz="1600" b="1" i="1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  <a:cs typeface="Arial" charset="0"/>
              </a:rPr>
              <a:t>radioaktivní</a:t>
            </a:r>
            <a:r>
              <a:rPr lang="cs-CZ" sz="1600" b="1" dirty="0">
                <a:solidFill>
                  <a:prstClr val="black">
                    <a:lumMod val="85000"/>
                    <a:lumOff val="15000"/>
                  </a:prstClr>
                </a:solidFill>
                <a:latin typeface="Cambria" panose="02040503050406030204" pitchFamily="18" charset="0"/>
                <a:cs typeface="Arial" charset="0"/>
              </a:rPr>
              <a:t> rozpad	  </a:t>
            </a:r>
          </a:p>
        </p:txBody>
      </p:sp>
      <p:sp>
        <p:nvSpPr>
          <p:cNvPr id="14" name="Text Box 59">
            <a:extLst>
              <a:ext uri="{FF2B5EF4-FFF2-40B4-BE49-F238E27FC236}">
                <a16:creationId xmlns:a16="http://schemas.microsoft.com/office/drawing/2014/main" id="{3E3B220F-E469-4171-BF47-8DDB150C1B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744914"/>
            <a:ext cx="7848600" cy="94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cs-CZ" sz="1600" b="1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  <a:cs typeface="Arial" charset="0"/>
              </a:rPr>
              <a:t>V důsledku reakcí</a:t>
            </a:r>
            <a:r>
              <a:rPr lang="cs-CZ" sz="1600" b="1" dirty="0">
                <a:solidFill>
                  <a:prstClr val="black">
                    <a:lumMod val="85000"/>
                    <a:lumOff val="15000"/>
                  </a:prstClr>
                </a:solidFill>
                <a:latin typeface="Cambria" panose="02040503050406030204" pitchFamily="18" charset="0"/>
                <a:cs typeface="Arial" charset="0"/>
              </a:rPr>
              <a:t> - zneč. se pohybuje </a:t>
            </a:r>
            <a:r>
              <a:rPr lang="cs-CZ" sz="1600" b="1" i="1" dirty="0">
                <a:solidFill>
                  <a:prstClr val="black">
                    <a:lumMod val="85000"/>
                    <a:lumOff val="15000"/>
                  </a:prstClr>
                </a:solidFill>
                <a:latin typeface="Cambria" panose="02040503050406030204" pitchFamily="18" charset="0"/>
                <a:cs typeface="Arial" charset="0"/>
              </a:rPr>
              <a:t>jinou rychlostí </a:t>
            </a:r>
            <a:r>
              <a:rPr lang="cs-CZ" sz="1600" b="1" dirty="0">
                <a:solidFill>
                  <a:prstClr val="black">
                    <a:lumMod val="85000"/>
                    <a:lumOff val="15000"/>
                  </a:prstClr>
                </a:solidFill>
                <a:latin typeface="Cambria" panose="02040503050406030204" pitchFamily="18" charset="0"/>
                <a:cs typeface="Arial" charset="0"/>
              </a:rPr>
              <a:t>než PV (podzemní voda) a konzervativní zneč. v PV 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cs-CZ" sz="1600" b="1" dirty="0">
                <a:solidFill>
                  <a:prstClr val="black">
                    <a:lumMod val="85000"/>
                    <a:lumOff val="15000"/>
                  </a:prstClr>
                </a:solidFill>
                <a:latin typeface="Cambria" panose="02040503050406030204" pitchFamily="18" charset="0"/>
                <a:cs typeface="Arial" charset="0"/>
              </a:rPr>
              <a:t>	</a:t>
            </a:r>
          </a:p>
        </p:txBody>
      </p:sp>
      <p:sp>
        <p:nvSpPr>
          <p:cNvPr id="15" name="Text Box 60">
            <a:extLst>
              <a:ext uri="{FF2B5EF4-FFF2-40B4-BE49-F238E27FC236}">
                <a16:creationId xmlns:a16="http://schemas.microsoft.com/office/drawing/2014/main" id="{C1763385-15F1-4A97-9136-AC3ABE2E1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4608513"/>
            <a:ext cx="7543800" cy="168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cs-CZ" sz="1600" b="1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  <a:cs typeface="Arial" charset="0"/>
              </a:rPr>
              <a:t>Každý druh kontaminace</a:t>
            </a:r>
            <a:r>
              <a:rPr lang="cs-CZ" sz="1600" b="1" dirty="0">
                <a:solidFill>
                  <a:prstClr val="black">
                    <a:lumMod val="85000"/>
                    <a:lumOff val="15000"/>
                  </a:prstClr>
                </a:solidFill>
                <a:latin typeface="Cambria" panose="02040503050406030204" pitchFamily="18" charset="0"/>
                <a:cs typeface="Arial" charset="0"/>
              </a:rPr>
              <a:t>  se může pohybovat rozdílnou rychlostí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cs-CZ" sz="1600" b="1" dirty="0">
                <a:solidFill>
                  <a:prstClr val="black">
                    <a:lumMod val="85000"/>
                    <a:lumOff val="15000"/>
                  </a:prstClr>
                </a:solidFill>
                <a:latin typeface="Cambria" panose="02040503050406030204" pitchFamily="18" charset="0"/>
                <a:cs typeface="Arial" charset="0"/>
              </a:rPr>
              <a:t>	obvykle pomalejší než pohyb PV</a:t>
            </a:r>
          </a:p>
          <a:p>
            <a:pPr eaLnBrk="1" hangingPunct="1">
              <a:spcBef>
                <a:spcPct val="50000"/>
              </a:spcBef>
              <a:defRPr/>
            </a:pPr>
            <a:endParaRPr lang="cs-CZ" sz="1600" b="1" dirty="0">
              <a:solidFill>
                <a:prstClr val="black">
                  <a:lumMod val="85000"/>
                  <a:lumOff val="15000"/>
                </a:prstClr>
              </a:solidFill>
              <a:latin typeface="Cambria" panose="02040503050406030204" pitchFamily="18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cs-CZ" sz="1600" b="1" dirty="0">
                <a:solidFill>
                  <a:prstClr val="black">
                    <a:lumMod val="85000"/>
                    <a:lumOff val="15000"/>
                  </a:prstClr>
                </a:solidFill>
                <a:latin typeface="Cambria" panose="02040503050406030204" pitchFamily="18" charset="0"/>
                <a:cs typeface="Arial" charset="0"/>
              </a:rPr>
              <a:t>V důsledku reakcí se může </a:t>
            </a:r>
            <a:r>
              <a:rPr lang="cs-CZ" sz="1600" b="1" i="1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charset="0"/>
              </a:rPr>
              <a:t>zvětšovat</a:t>
            </a:r>
            <a:r>
              <a:rPr lang="cs-CZ" sz="1600" b="1" dirty="0">
                <a:solidFill>
                  <a:prstClr val="black">
                    <a:lumMod val="85000"/>
                    <a:lumOff val="15000"/>
                  </a:prstClr>
                </a:solidFill>
                <a:latin typeface="Cambria" panose="02040503050406030204" pitchFamily="18" charset="0"/>
                <a:cs typeface="Arial" charset="0"/>
              </a:rPr>
              <a:t> nebo </a:t>
            </a:r>
            <a:r>
              <a:rPr lang="cs-CZ" sz="1600" b="1" i="1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  <a:cs typeface="Arial" charset="0"/>
              </a:rPr>
              <a:t>zmenšovat</a:t>
            </a:r>
            <a:r>
              <a:rPr lang="cs-CZ" sz="1600" b="1" dirty="0">
                <a:solidFill>
                  <a:prstClr val="black">
                    <a:lumMod val="85000"/>
                    <a:lumOff val="15000"/>
                  </a:prstClr>
                </a:solidFill>
                <a:latin typeface="Cambria" panose="02040503050406030204" pitchFamily="18" charset="0"/>
                <a:cs typeface="Arial" charset="0"/>
              </a:rPr>
              <a:t> hmotnost specifického zneč. při pohybu zvodnělou vrstvou.	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F63D9B88-FA03-BB2C-A028-0815BDB4AD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291233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2">
            <a:extLst>
              <a:ext uri="{FF2B5EF4-FFF2-40B4-BE49-F238E27FC236}">
                <a16:creationId xmlns:a16="http://schemas.microsoft.com/office/drawing/2014/main" id="{534B0241-D094-4E3D-9D73-B5E99FFF6C6B}"/>
              </a:ext>
            </a:extLst>
          </p:cNvPr>
          <p:cNvSpPr>
            <a:spLocks/>
          </p:cNvSpPr>
          <p:nvPr/>
        </p:nvSpPr>
        <p:spPr bwMode="auto">
          <a:xfrm>
            <a:off x="6769101" y="1289051"/>
            <a:ext cx="1046163" cy="1343025"/>
          </a:xfrm>
          <a:custGeom>
            <a:avLst/>
            <a:gdLst>
              <a:gd name="T0" fmla="*/ 0 w 823"/>
              <a:gd name="T1" fmla="*/ 2147483647 h 1097"/>
              <a:gd name="T2" fmla="*/ 2147483647 w 823"/>
              <a:gd name="T3" fmla="*/ 2147483647 h 1097"/>
              <a:gd name="T4" fmla="*/ 2147483647 w 823"/>
              <a:gd name="T5" fmla="*/ 2147483647 h 1097"/>
              <a:gd name="T6" fmla="*/ 2147483647 w 823"/>
              <a:gd name="T7" fmla="*/ 2147483647 h 1097"/>
              <a:gd name="T8" fmla="*/ 2147483647 w 823"/>
              <a:gd name="T9" fmla="*/ 2147483647 h 1097"/>
              <a:gd name="T10" fmla="*/ 2147483647 w 823"/>
              <a:gd name="T11" fmla="*/ 2147483647 h 1097"/>
              <a:gd name="T12" fmla="*/ 2147483647 w 823"/>
              <a:gd name="T13" fmla="*/ 2147483647 h 1097"/>
              <a:gd name="T14" fmla="*/ 2147483647 w 823"/>
              <a:gd name="T15" fmla="*/ 2147483647 h 1097"/>
              <a:gd name="T16" fmla="*/ 2147483647 w 823"/>
              <a:gd name="T17" fmla="*/ 2147483647 h 1097"/>
              <a:gd name="T18" fmla="*/ 2147483647 w 823"/>
              <a:gd name="T19" fmla="*/ 2147483647 h 1097"/>
              <a:gd name="T20" fmla="*/ 2147483647 w 823"/>
              <a:gd name="T21" fmla="*/ 0 h 109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823"/>
              <a:gd name="T34" fmla="*/ 0 h 1097"/>
              <a:gd name="T35" fmla="*/ 823 w 823"/>
              <a:gd name="T36" fmla="*/ 1097 h 109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823" h="1097">
                <a:moveTo>
                  <a:pt x="0" y="18"/>
                </a:moveTo>
                <a:lnTo>
                  <a:pt x="18" y="183"/>
                </a:lnTo>
                <a:lnTo>
                  <a:pt x="73" y="549"/>
                </a:lnTo>
                <a:lnTo>
                  <a:pt x="256" y="1061"/>
                </a:lnTo>
                <a:lnTo>
                  <a:pt x="366" y="1097"/>
                </a:lnTo>
                <a:lnTo>
                  <a:pt x="603" y="1024"/>
                </a:lnTo>
                <a:lnTo>
                  <a:pt x="823" y="786"/>
                </a:lnTo>
                <a:lnTo>
                  <a:pt x="805" y="585"/>
                </a:lnTo>
                <a:lnTo>
                  <a:pt x="750" y="219"/>
                </a:lnTo>
                <a:lnTo>
                  <a:pt x="677" y="110"/>
                </a:lnTo>
                <a:lnTo>
                  <a:pt x="530" y="0"/>
                </a:lnTo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Arial" charset="0"/>
            </a:endParaRPr>
          </a:p>
        </p:txBody>
      </p:sp>
      <p:grpSp>
        <p:nvGrpSpPr>
          <p:cNvPr id="17418" name="Group 3">
            <a:extLst>
              <a:ext uri="{FF2B5EF4-FFF2-40B4-BE49-F238E27FC236}">
                <a16:creationId xmlns:a16="http://schemas.microsoft.com/office/drawing/2014/main" id="{C8F3B535-A65C-42C9-8E61-FB46A93B29DC}"/>
              </a:ext>
            </a:extLst>
          </p:cNvPr>
          <p:cNvGrpSpPr>
            <a:grpSpLocks/>
          </p:cNvGrpSpPr>
          <p:nvPr/>
        </p:nvGrpSpPr>
        <p:grpSpPr bwMode="auto">
          <a:xfrm>
            <a:off x="2135188" y="647701"/>
            <a:ext cx="2881312" cy="3255963"/>
            <a:chOff x="603" y="1253"/>
            <a:chExt cx="2268" cy="2660"/>
          </a:xfrm>
        </p:grpSpPr>
        <p:sp>
          <p:nvSpPr>
            <p:cNvPr id="15" name="Freeform 4">
              <a:extLst>
                <a:ext uri="{FF2B5EF4-FFF2-40B4-BE49-F238E27FC236}">
                  <a16:creationId xmlns:a16="http://schemas.microsoft.com/office/drawing/2014/main" id="{456BB80D-F5DD-4DF0-9D0B-A906680A88C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8" y="1425"/>
              <a:ext cx="1609" cy="2488"/>
            </a:xfrm>
            <a:custGeom>
              <a:avLst/>
              <a:gdLst>
                <a:gd name="T0" fmla="*/ 0 w 1609"/>
                <a:gd name="T1" fmla="*/ 110 h 2487"/>
                <a:gd name="T2" fmla="*/ 55 w 1609"/>
                <a:gd name="T3" fmla="*/ 256 h 2487"/>
                <a:gd name="T4" fmla="*/ 91 w 1609"/>
                <a:gd name="T5" fmla="*/ 531 h 2487"/>
                <a:gd name="T6" fmla="*/ 164 w 1609"/>
                <a:gd name="T7" fmla="*/ 1006 h 2487"/>
                <a:gd name="T8" fmla="*/ 256 w 1609"/>
                <a:gd name="T9" fmla="*/ 1591 h 2487"/>
                <a:gd name="T10" fmla="*/ 457 w 1609"/>
                <a:gd name="T11" fmla="*/ 2176 h 2487"/>
                <a:gd name="T12" fmla="*/ 823 w 1609"/>
                <a:gd name="T13" fmla="*/ 2414 h 2487"/>
                <a:gd name="T14" fmla="*/ 969 w 1609"/>
                <a:gd name="T15" fmla="*/ 2487 h 2487"/>
                <a:gd name="T16" fmla="*/ 1280 w 1609"/>
                <a:gd name="T17" fmla="*/ 2396 h 2487"/>
                <a:gd name="T18" fmla="*/ 1609 w 1609"/>
                <a:gd name="T19" fmla="*/ 2121 h 2487"/>
                <a:gd name="T20" fmla="*/ 1609 w 1609"/>
                <a:gd name="T21" fmla="*/ 1774 h 2487"/>
                <a:gd name="T22" fmla="*/ 1499 w 1609"/>
                <a:gd name="T23" fmla="*/ 1591 h 2487"/>
                <a:gd name="T24" fmla="*/ 1316 w 1609"/>
                <a:gd name="T25" fmla="*/ 1262 h 2487"/>
                <a:gd name="T26" fmla="*/ 1097 w 1609"/>
                <a:gd name="T27" fmla="*/ 878 h 2487"/>
                <a:gd name="T28" fmla="*/ 896 w 1609"/>
                <a:gd name="T29" fmla="*/ 457 h 2487"/>
                <a:gd name="T30" fmla="*/ 603 w 1609"/>
                <a:gd name="T31" fmla="*/ 0 h 248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09"/>
                <a:gd name="T49" fmla="*/ 0 h 2487"/>
                <a:gd name="T50" fmla="*/ 1609 w 1609"/>
                <a:gd name="T51" fmla="*/ 2487 h 248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09" h="2487">
                  <a:moveTo>
                    <a:pt x="0" y="110"/>
                  </a:moveTo>
                  <a:lnTo>
                    <a:pt x="55" y="256"/>
                  </a:lnTo>
                  <a:lnTo>
                    <a:pt x="91" y="531"/>
                  </a:lnTo>
                  <a:lnTo>
                    <a:pt x="164" y="1006"/>
                  </a:lnTo>
                  <a:lnTo>
                    <a:pt x="256" y="1591"/>
                  </a:lnTo>
                  <a:lnTo>
                    <a:pt x="457" y="2176"/>
                  </a:lnTo>
                  <a:lnTo>
                    <a:pt x="823" y="2414"/>
                  </a:lnTo>
                  <a:lnTo>
                    <a:pt x="969" y="2487"/>
                  </a:lnTo>
                  <a:lnTo>
                    <a:pt x="1280" y="2396"/>
                  </a:lnTo>
                  <a:lnTo>
                    <a:pt x="1609" y="2121"/>
                  </a:lnTo>
                  <a:lnTo>
                    <a:pt x="1609" y="1774"/>
                  </a:lnTo>
                  <a:lnTo>
                    <a:pt x="1499" y="1591"/>
                  </a:lnTo>
                  <a:lnTo>
                    <a:pt x="1316" y="1262"/>
                  </a:lnTo>
                  <a:lnTo>
                    <a:pt x="1097" y="878"/>
                  </a:lnTo>
                  <a:lnTo>
                    <a:pt x="896" y="457"/>
                  </a:lnTo>
                  <a:lnTo>
                    <a:pt x="603" y="0"/>
                  </a:lnTo>
                </a:path>
              </a:pathLst>
            </a:custGeom>
            <a:solidFill>
              <a:schemeClr val="accent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charset="0"/>
              </a:endParaRPr>
            </a:p>
          </p:txBody>
        </p:sp>
        <p:grpSp>
          <p:nvGrpSpPr>
            <p:cNvPr id="17439" name="Group 5">
              <a:extLst>
                <a:ext uri="{FF2B5EF4-FFF2-40B4-BE49-F238E27FC236}">
                  <a16:creationId xmlns:a16="http://schemas.microsoft.com/office/drawing/2014/main" id="{FF6779FA-6262-4845-8878-731E5F0D6A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43" y="1463"/>
              <a:ext cx="1279" cy="2276"/>
              <a:chOff x="1043" y="1463"/>
              <a:chExt cx="1279" cy="2276"/>
            </a:xfrm>
          </p:grpSpPr>
          <p:sp>
            <p:nvSpPr>
              <p:cNvPr id="26" name="Freeform 6">
                <a:extLst>
                  <a:ext uri="{FF2B5EF4-FFF2-40B4-BE49-F238E27FC236}">
                    <a16:creationId xmlns:a16="http://schemas.microsoft.com/office/drawing/2014/main" id="{D1BF589A-932F-4ED0-8FEF-1C596FDDA0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3" y="1563"/>
                <a:ext cx="822" cy="2176"/>
              </a:xfrm>
              <a:custGeom>
                <a:avLst/>
                <a:gdLst>
                  <a:gd name="T0" fmla="*/ 0 w 822"/>
                  <a:gd name="T1" fmla="*/ 0 h 2176"/>
                  <a:gd name="T2" fmla="*/ 54 w 822"/>
                  <a:gd name="T3" fmla="*/ 348 h 2176"/>
                  <a:gd name="T4" fmla="*/ 237 w 822"/>
                  <a:gd name="T5" fmla="*/ 842 h 2176"/>
                  <a:gd name="T6" fmla="*/ 310 w 822"/>
                  <a:gd name="T7" fmla="*/ 1171 h 2176"/>
                  <a:gd name="T8" fmla="*/ 347 w 822"/>
                  <a:gd name="T9" fmla="*/ 1646 h 2176"/>
                  <a:gd name="T10" fmla="*/ 457 w 822"/>
                  <a:gd name="T11" fmla="*/ 1994 h 2176"/>
                  <a:gd name="T12" fmla="*/ 822 w 822"/>
                  <a:gd name="T13" fmla="*/ 2176 h 21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22"/>
                  <a:gd name="T22" fmla="*/ 0 h 2176"/>
                  <a:gd name="T23" fmla="*/ 822 w 822"/>
                  <a:gd name="T24" fmla="*/ 2176 h 21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22" h="2176">
                    <a:moveTo>
                      <a:pt x="0" y="0"/>
                    </a:moveTo>
                    <a:cubicBezTo>
                      <a:pt x="7" y="104"/>
                      <a:pt x="15" y="208"/>
                      <a:pt x="54" y="348"/>
                    </a:cubicBezTo>
                    <a:cubicBezTo>
                      <a:pt x="93" y="488"/>
                      <a:pt x="194" y="705"/>
                      <a:pt x="237" y="842"/>
                    </a:cubicBezTo>
                    <a:cubicBezTo>
                      <a:pt x="280" y="979"/>
                      <a:pt x="292" y="1037"/>
                      <a:pt x="310" y="1171"/>
                    </a:cubicBezTo>
                    <a:cubicBezTo>
                      <a:pt x="328" y="1305"/>
                      <a:pt x="323" y="1509"/>
                      <a:pt x="347" y="1646"/>
                    </a:cubicBezTo>
                    <a:cubicBezTo>
                      <a:pt x="371" y="1783"/>
                      <a:pt x="378" y="1906"/>
                      <a:pt x="457" y="1994"/>
                    </a:cubicBezTo>
                    <a:cubicBezTo>
                      <a:pt x="536" y="2082"/>
                      <a:pt x="679" y="2129"/>
                      <a:pt x="822" y="2176"/>
                    </a:cubicBezTo>
                  </a:path>
                </a:pathLst>
              </a:custGeom>
              <a:noFill/>
              <a:ln w="28575">
                <a:solidFill>
                  <a:schemeClr val="bg1"/>
                </a:solidFill>
                <a:miter lim="800000"/>
                <a:headEnd/>
                <a:tailEnd type="triangle" w="med" len="med"/>
              </a:ln>
            </p:spPr>
            <p:txBody>
              <a:bodyPr wrap="none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27" name="Freeform 7">
                <a:extLst>
                  <a:ext uri="{FF2B5EF4-FFF2-40B4-BE49-F238E27FC236}">
                    <a16:creationId xmlns:a16="http://schemas.microsoft.com/office/drawing/2014/main" id="{9A6299DA-3FA5-4F23-8F8A-8C8032A309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6" y="1463"/>
                <a:ext cx="916" cy="1829"/>
              </a:xfrm>
              <a:custGeom>
                <a:avLst/>
                <a:gdLst>
                  <a:gd name="T0" fmla="*/ 0 w 915"/>
                  <a:gd name="T1" fmla="*/ 0 h 1828"/>
                  <a:gd name="T2" fmla="*/ 147 w 915"/>
                  <a:gd name="T3" fmla="*/ 201 h 1828"/>
                  <a:gd name="T4" fmla="*/ 293 w 915"/>
                  <a:gd name="T5" fmla="*/ 420 h 1828"/>
                  <a:gd name="T6" fmla="*/ 476 w 915"/>
                  <a:gd name="T7" fmla="*/ 768 h 1828"/>
                  <a:gd name="T8" fmla="*/ 677 w 915"/>
                  <a:gd name="T9" fmla="*/ 1225 h 1828"/>
                  <a:gd name="T10" fmla="*/ 915 w 915"/>
                  <a:gd name="T11" fmla="*/ 1828 h 18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15"/>
                  <a:gd name="T19" fmla="*/ 0 h 1828"/>
                  <a:gd name="T20" fmla="*/ 915 w 915"/>
                  <a:gd name="T21" fmla="*/ 1828 h 18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15" h="1828">
                    <a:moveTo>
                      <a:pt x="0" y="0"/>
                    </a:moveTo>
                    <a:cubicBezTo>
                      <a:pt x="49" y="65"/>
                      <a:pt x="98" y="131"/>
                      <a:pt x="147" y="201"/>
                    </a:cubicBezTo>
                    <a:cubicBezTo>
                      <a:pt x="196" y="271"/>
                      <a:pt x="238" y="325"/>
                      <a:pt x="293" y="420"/>
                    </a:cubicBezTo>
                    <a:cubicBezTo>
                      <a:pt x="348" y="515"/>
                      <a:pt x="412" y="634"/>
                      <a:pt x="476" y="768"/>
                    </a:cubicBezTo>
                    <a:cubicBezTo>
                      <a:pt x="540" y="902"/>
                      <a:pt x="604" y="1048"/>
                      <a:pt x="677" y="1225"/>
                    </a:cubicBezTo>
                    <a:cubicBezTo>
                      <a:pt x="750" y="1402"/>
                      <a:pt x="832" y="1615"/>
                      <a:pt x="915" y="1828"/>
                    </a:cubicBezTo>
                  </a:path>
                </a:pathLst>
              </a:custGeom>
              <a:noFill/>
              <a:ln w="28575">
                <a:solidFill>
                  <a:schemeClr val="bg1"/>
                </a:solidFill>
                <a:miter lim="800000"/>
                <a:headEnd/>
                <a:tailEnd type="triangle" w="med" len="med"/>
              </a:ln>
            </p:spPr>
            <p:txBody>
              <a:bodyPr wrap="none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17440" name="Group 8">
              <a:extLst>
                <a:ext uri="{FF2B5EF4-FFF2-40B4-BE49-F238E27FC236}">
                  <a16:creationId xmlns:a16="http://schemas.microsoft.com/office/drawing/2014/main" id="{783EF887-405D-4CC7-BA2F-E66B2DEB22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3" y="1253"/>
              <a:ext cx="2268" cy="2624"/>
              <a:chOff x="603" y="1253"/>
              <a:chExt cx="2268" cy="2624"/>
            </a:xfrm>
          </p:grpSpPr>
          <p:sp>
            <p:nvSpPr>
              <p:cNvPr id="18" name="Rectangle 9">
                <a:extLst>
                  <a:ext uri="{FF2B5EF4-FFF2-40B4-BE49-F238E27FC236}">
                    <a16:creationId xmlns:a16="http://schemas.microsoft.com/office/drawing/2014/main" id="{926E47ED-0652-42AD-A210-84397D9BDA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1335"/>
                <a:ext cx="768" cy="2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20" name="Freeform 10">
                <a:extLst>
                  <a:ext uri="{FF2B5EF4-FFF2-40B4-BE49-F238E27FC236}">
                    <a16:creationId xmlns:a16="http://schemas.microsoft.com/office/drawing/2014/main" id="{4ED507AF-918E-4232-B8D9-18A4BF34F0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3" y="1253"/>
                <a:ext cx="1683" cy="639"/>
              </a:xfrm>
              <a:custGeom>
                <a:avLst/>
                <a:gdLst>
                  <a:gd name="T0" fmla="*/ 0 w 1683"/>
                  <a:gd name="T1" fmla="*/ 640 h 640"/>
                  <a:gd name="T2" fmla="*/ 330 w 1683"/>
                  <a:gd name="T3" fmla="*/ 603 h 640"/>
                  <a:gd name="T4" fmla="*/ 787 w 1683"/>
                  <a:gd name="T5" fmla="*/ 530 h 640"/>
                  <a:gd name="T6" fmla="*/ 1226 w 1683"/>
                  <a:gd name="T7" fmla="*/ 310 h 640"/>
                  <a:gd name="T8" fmla="*/ 1683 w 1683"/>
                  <a:gd name="T9" fmla="*/ 0 h 6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83"/>
                  <a:gd name="T16" fmla="*/ 0 h 640"/>
                  <a:gd name="T17" fmla="*/ 1683 w 1683"/>
                  <a:gd name="T18" fmla="*/ 640 h 6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83" h="640">
                    <a:moveTo>
                      <a:pt x="0" y="640"/>
                    </a:moveTo>
                    <a:cubicBezTo>
                      <a:pt x="99" y="630"/>
                      <a:pt x="199" y="621"/>
                      <a:pt x="330" y="603"/>
                    </a:cubicBezTo>
                    <a:cubicBezTo>
                      <a:pt x="461" y="585"/>
                      <a:pt x="638" y="579"/>
                      <a:pt x="787" y="530"/>
                    </a:cubicBezTo>
                    <a:cubicBezTo>
                      <a:pt x="936" y="481"/>
                      <a:pt x="1077" y="398"/>
                      <a:pt x="1226" y="310"/>
                    </a:cubicBezTo>
                    <a:cubicBezTo>
                      <a:pt x="1375" y="222"/>
                      <a:pt x="1529" y="111"/>
                      <a:pt x="1683" y="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21" name="Freeform 11">
                <a:extLst>
                  <a:ext uri="{FF2B5EF4-FFF2-40B4-BE49-F238E27FC236}">
                    <a16:creationId xmlns:a16="http://schemas.microsoft.com/office/drawing/2014/main" id="{0310F435-473B-4847-BD2E-899CE7FFDF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0" y="1518"/>
                <a:ext cx="1682" cy="639"/>
              </a:xfrm>
              <a:custGeom>
                <a:avLst/>
                <a:gdLst>
                  <a:gd name="T0" fmla="*/ 0 w 1683"/>
                  <a:gd name="T1" fmla="*/ 640 h 640"/>
                  <a:gd name="T2" fmla="*/ 330 w 1683"/>
                  <a:gd name="T3" fmla="*/ 603 h 640"/>
                  <a:gd name="T4" fmla="*/ 787 w 1683"/>
                  <a:gd name="T5" fmla="*/ 530 h 640"/>
                  <a:gd name="T6" fmla="*/ 1226 w 1683"/>
                  <a:gd name="T7" fmla="*/ 310 h 640"/>
                  <a:gd name="T8" fmla="*/ 1683 w 1683"/>
                  <a:gd name="T9" fmla="*/ 0 h 6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83"/>
                  <a:gd name="T16" fmla="*/ 0 h 640"/>
                  <a:gd name="T17" fmla="*/ 1683 w 1683"/>
                  <a:gd name="T18" fmla="*/ 640 h 6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83" h="640">
                    <a:moveTo>
                      <a:pt x="0" y="640"/>
                    </a:moveTo>
                    <a:cubicBezTo>
                      <a:pt x="99" y="630"/>
                      <a:pt x="199" y="621"/>
                      <a:pt x="330" y="603"/>
                    </a:cubicBezTo>
                    <a:cubicBezTo>
                      <a:pt x="461" y="585"/>
                      <a:pt x="638" y="579"/>
                      <a:pt x="787" y="530"/>
                    </a:cubicBezTo>
                    <a:cubicBezTo>
                      <a:pt x="936" y="481"/>
                      <a:pt x="1077" y="398"/>
                      <a:pt x="1226" y="310"/>
                    </a:cubicBezTo>
                    <a:cubicBezTo>
                      <a:pt x="1375" y="222"/>
                      <a:pt x="1529" y="111"/>
                      <a:pt x="1683" y="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22" name="Freeform 12">
                <a:extLst>
                  <a:ext uri="{FF2B5EF4-FFF2-40B4-BE49-F238E27FC236}">
                    <a16:creationId xmlns:a16="http://schemas.microsoft.com/office/drawing/2014/main" id="{AE8B2EC1-B20A-4FA0-8695-3769346AFD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5" y="1911"/>
                <a:ext cx="1682" cy="603"/>
              </a:xfrm>
              <a:custGeom>
                <a:avLst/>
                <a:gdLst>
                  <a:gd name="T0" fmla="*/ 0 w 1682"/>
                  <a:gd name="T1" fmla="*/ 603 h 603"/>
                  <a:gd name="T2" fmla="*/ 896 w 1682"/>
                  <a:gd name="T3" fmla="*/ 475 h 603"/>
                  <a:gd name="T4" fmla="*/ 1462 w 1682"/>
                  <a:gd name="T5" fmla="*/ 146 h 603"/>
                  <a:gd name="T6" fmla="*/ 1682 w 1682"/>
                  <a:gd name="T7" fmla="*/ 0 h 60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82"/>
                  <a:gd name="T13" fmla="*/ 0 h 603"/>
                  <a:gd name="T14" fmla="*/ 1682 w 1682"/>
                  <a:gd name="T15" fmla="*/ 603 h 60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82" h="603">
                    <a:moveTo>
                      <a:pt x="0" y="603"/>
                    </a:moveTo>
                    <a:cubicBezTo>
                      <a:pt x="326" y="577"/>
                      <a:pt x="652" y="551"/>
                      <a:pt x="896" y="475"/>
                    </a:cubicBezTo>
                    <a:cubicBezTo>
                      <a:pt x="1140" y="399"/>
                      <a:pt x="1331" y="225"/>
                      <a:pt x="1462" y="146"/>
                    </a:cubicBezTo>
                    <a:cubicBezTo>
                      <a:pt x="1593" y="67"/>
                      <a:pt x="1637" y="33"/>
                      <a:pt x="1682" y="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23" name="Freeform 13">
                <a:extLst>
                  <a:ext uri="{FF2B5EF4-FFF2-40B4-BE49-F238E27FC236}">
                    <a16:creationId xmlns:a16="http://schemas.microsoft.com/office/drawing/2014/main" id="{EFECFF6F-D696-4669-9F8F-B1A59E001F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7" y="2304"/>
                <a:ext cx="1682" cy="602"/>
              </a:xfrm>
              <a:custGeom>
                <a:avLst/>
                <a:gdLst>
                  <a:gd name="T0" fmla="*/ 0 w 1682"/>
                  <a:gd name="T1" fmla="*/ 603 h 603"/>
                  <a:gd name="T2" fmla="*/ 896 w 1682"/>
                  <a:gd name="T3" fmla="*/ 475 h 603"/>
                  <a:gd name="T4" fmla="*/ 1462 w 1682"/>
                  <a:gd name="T5" fmla="*/ 146 h 603"/>
                  <a:gd name="T6" fmla="*/ 1682 w 1682"/>
                  <a:gd name="T7" fmla="*/ 0 h 60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82"/>
                  <a:gd name="T13" fmla="*/ 0 h 603"/>
                  <a:gd name="T14" fmla="*/ 1682 w 1682"/>
                  <a:gd name="T15" fmla="*/ 603 h 60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82" h="603">
                    <a:moveTo>
                      <a:pt x="0" y="603"/>
                    </a:moveTo>
                    <a:cubicBezTo>
                      <a:pt x="326" y="577"/>
                      <a:pt x="652" y="551"/>
                      <a:pt x="896" y="475"/>
                    </a:cubicBezTo>
                    <a:cubicBezTo>
                      <a:pt x="1140" y="399"/>
                      <a:pt x="1331" y="225"/>
                      <a:pt x="1462" y="146"/>
                    </a:cubicBezTo>
                    <a:cubicBezTo>
                      <a:pt x="1593" y="67"/>
                      <a:pt x="1637" y="33"/>
                      <a:pt x="1682" y="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24" name="Freeform 14">
                <a:extLst>
                  <a:ext uri="{FF2B5EF4-FFF2-40B4-BE49-F238E27FC236}">
                    <a16:creationId xmlns:a16="http://schemas.microsoft.com/office/drawing/2014/main" id="{5868279A-5020-428E-83B1-6B338F429308}"/>
                  </a:ext>
                </a:extLst>
              </p:cNvPr>
              <p:cNvSpPr>
                <a:spLocks/>
              </p:cNvSpPr>
              <p:nvPr/>
            </p:nvSpPr>
            <p:spPr bwMode="auto">
              <a:xfrm rot="-523971">
                <a:off x="950" y="2825"/>
                <a:ext cx="1921" cy="445"/>
              </a:xfrm>
              <a:custGeom>
                <a:avLst/>
                <a:gdLst>
                  <a:gd name="T0" fmla="*/ 0 w 1920"/>
                  <a:gd name="T1" fmla="*/ 439 h 445"/>
                  <a:gd name="T2" fmla="*/ 567 w 1920"/>
                  <a:gd name="T3" fmla="*/ 421 h 445"/>
                  <a:gd name="T4" fmla="*/ 1188 w 1920"/>
                  <a:gd name="T5" fmla="*/ 293 h 445"/>
                  <a:gd name="T6" fmla="*/ 1646 w 1920"/>
                  <a:gd name="T7" fmla="*/ 165 h 445"/>
                  <a:gd name="T8" fmla="*/ 1920 w 1920"/>
                  <a:gd name="T9" fmla="*/ 0 h 4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0"/>
                  <a:gd name="T16" fmla="*/ 0 h 445"/>
                  <a:gd name="T17" fmla="*/ 1920 w 1920"/>
                  <a:gd name="T18" fmla="*/ 445 h 4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0" h="445">
                    <a:moveTo>
                      <a:pt x="0" y="439"/>
                    </a:moveTo>
                    <a:cubicBezTo>
                      <a:pt x="184" y="442"/>
                      <a:pt x="369" y="445"/>
                      <a:pt x="567" y="421"/>
                    </a:cubicBezTo>
                    <a:cubicBezTo>
                      <a:pt x="765" y="397"/>
                      <a:pt x="1008" y="336"/>
                      <a:pt x="1188" y="293"/>
                    </a:cubicBezTo>
                    <a:cubicBezTo>
                      <a:pt x="1368" y="250"/>
                      <a:pt x="1524" y="214"/>
                      <a:pt x="1646" y="165"/>
                    </a:cubicBezTo>
                    <a:cubicBezTo>
                      <a:pt x="1768" y="116"/>
                      <a:pt x="1844" y="58"/>
                      <a:pt x="1920" y="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25" name="Freeform 15">
                <a:extLst>
                  <a:ext uri="{FF2B5EF4-FFF2-40B4-BE49-F238E27FC236}">
                    <a16:creationId xmlns:a16="http://schemas.microsoft.com/office/drawing/2014/main" id="{975EBCD7-2944-48EC-84B1-E369FC78E5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6" y="3222"/>
                <a:ext cx="1335" cy="655"/>
              </a:xfrm>
              <a:custGeom>
                <a:avLst/>
                <a:gdLst>
                  <a:gd name="T0" fmla="*/ 0 w 1335"/>
                  <a:gd name="T1" fmla="*/ 655 h 655"/>
                  <a:gd name="T2" fmla="*/ 128 w 1335"/>
                  <a:gd name="T3" fmla="*/ 344 h 655"/>
                  <a:gd name="T4" fmla="*/ 494 w 1335"/>
                  <a:gd name="T5" fmla="*/ 143 h 655"/>
                  <a:gd name="T6" fmla="*/ 1042 w 1335"/>
                  <a:gd name="T7" fmla="*/ 15 h 655"/>
                  <a:gd name="T8" fmla="*/ 1335 w 1335"/>
                  <a:gd name="T9" fmla="*/ 51 h 6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35"/>
                  <a:gd name="T16" fmla="*/ 0 h 655"/>
                  <a:gd name="T17" fmla="*/ 1335 w 1335"/>
                  <a:gd name="T18" fmla="*/ 655 h 6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35" h="655">
                    <a:moveTo>
                      <a:pt x="0" y="655"/>
                    </a:moveTo>
                    <a:cubicBezTo>
                      <a:pt x="23" y="542"/>
                      <a:pt x="46" y="429"/>
                      <a:pt x="128" y="344"/>
                    </a:cubicBezTo>
                    <a:cubicBezTo>
                      <a:pt x="210" y="259"/>
                      <a:pt x="342" y="198"/>
                      <a:pt x="494" y="143"/>
                    </a:cubicBezTo>
                    <a:cubicBezTo>
                      <a:pt x="646" y="88"/>
                      <a:pt x="902" y="30"/>
                      <a:pt x="1042" y="15"/>
                    </a:cubicBezTo>
                    <a:cubicBezTo>
                      <a:pt x="1182" y="0"/>
                      <a:pt x="1258" y="25"/>
                      <a:pt x="1335" y="51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charset="0"/>
                </a:endParaRPr>
              </a:p>
            </p:txBody>
          </p:sp>
        </p:grpSp>
      </p:grpSp>
      <p:grpSp>
        <p:nvGrpSpPr>
          <p:cNvPr id="17419" name="Group 16">
            <a:extLst>
              <a:ext uri="{FF2B5EF4-FFF2-40B4-BE49-F238E27FC236}">
                <a16:creationId xmlns:a16="http://schemas.microsoft.com/office/drawing/2014/main" id="{1C3DA75F-4702-46E2-8BB8-D22B85851080}"/>
              </a:ext>
            </a:extLst>
          </p:cNvPr>
          <p:cNvGrpSpPr>
            <a:grpSpLocks/>
          </p:cNvGrpSpPr>
          <p:nvPr/>
        </p:nvGrpSpPr>
        <p:grpSpPr bwMode="auto">
          <a:xfrm>
            <a:off x="6769100" y="1060451"/>
            <a:ext cx="1625600" cy="2786063"/>
            <a:chOff x="1043" y="1463"/>
            <a:chExt cx="1279" cy="2276"/>
          </a:xfrm>
        </p:grpSpPr>
        <p:sp>
          <p:nvSpPr>
            <p:cNvPr id="29" name="Freeform 17">
              <a:extLst>
                <a:ext uri="{FF2B5EF4-FFF2-40B4-BE49-F238E27FC236}">
                  <a16:creationId xmlns:a16="http://schemas.microsoft.com/office/drawing/2014/main" id="{A425FC96-ECC3-4993-A40F-EE60C51FC7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3" y="1563"/>
              <a:ext cx="822" cy="2176"/>
            </a:xfrm>
            <a:custGeom>
              <a:avLst/>
              <a:gdLst>
                <a:gd name="T0" fmla="*/ 0 w 822"/>
                <a:gd name="T1" fmla="*/ 0 h 2176"/>
                <a:gd name="T2" fmla="*/ 54 w 822"/>
                <a:gd name="T3" fmla="*/ 348 h 2176"/>
                <a:gd name="T4" fmla="*/ 237 w 822"/>
                <a:gd name="T5" fmla="*/ 842 h 2176"/>
                <a:gd name="T6" fmla="*/ 310 w 822"/>
                <a:gd name="T7" fmla="*/ 1171 h 2176"/>
                <a:gd name="T8" fmla="*/ 347 w 822"/>
                <a:gd name="T9" fmla="*/ 1646 h 2176"/>
                <a:gd name="T10" fmla="*/ 457 w 822"/>
                <a:gd name="T11" fmla="*/ 1994 h 2176"/>
                <a:gd name="T12" fmla="*/ 822 w 822"/>
                <a:gd name="T13" fmla="*/ 2176 h 21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22"/>
                <a:gd name="T22" fmla="*/ 0 h 2176"/>
                <a:gd name="T23" fmla="*/ 822 w 822"/>
                <a:gd name="T24" fmla="*/ 2176 h 217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22" h="2176">
                  <a:moveTo>
                    <a:pt x="0" y="0"/>
                  </a:moveTo>
                  <a:cubicBezTo>
                    <a:pt x="7" y="104"/>
                    <a:pt x="15" y="208"/>
                    <a:pt x="54" y="348"/>
                  </a:cubicBezTo>
                  <a:cubicBezTo>
                    <a:pt x="93" y="488"/>
                    <a:pt x="194" y="705"/>
                    <a:pt x="237" y="842"/>
                  </a:cubicBezTo>
                  <a:cubicBezTo>
                    <a:pt x="280" y="979"/>
                    <a:pt x="292" y="1037"/>
                    <a:pt x="310" y="1171"/>
                  </a:cubicBezTo>
                  <a:cubicBezTo>
                    <a:pt x="328" y="1305"/>
                    <a:pt x="323" y="1509"/>
                    <a:pt x="347" y="1646"/>
                  </a:cubicBezTo>
                  <a:cubicBezTo>
                    <a:pt x="371" y="1783"/>
                    <a:pt x="378" y="1906"/>
                    <a:pt x="457" y="1994"/>
                  </a:cubicBezTo>
                  <a:cubicBezTo>
                    <a:pt x="536" y="2082"/>
                    <a:pt x="679" y="2129"/>
                    <a:pt x="822" y="2176"/>
                  </a:cubicBezTo>
                </a:path>
              </a:pathLst>
            </a:custGeom>
            <a:noFill/>
            <a:ln w="28575">
              <a:solidFill>
                <a:schemeClr val="bg1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charset="0"/>
              </a:endParaRPr>
            </a:p>
          </p:txBody>
        </p:sp>
        <p:sp>
          <p:nvSpPr>
            <p:cNvPr id="30" name="Freeform 18">
              <a:extLst>
                <a:ext uri="{FF2B5EF4-FFF2-40B4-BE49-F238E27FC236}">
                  <a16:creationId xmlns:a16="http://schemas.microsoft.com/office/drawing/2014/main" id="{D7B82E83-7D27-44A4-AFBB-598FA74CD6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6" y="1463"/>
              <a:ext cx="916" cy="1829"/>
            </a:xfrm>
            <a:custGeom>
              <a:avLst/>
              <a:gdLst>
                <a:gd name="T0" fmla="*/ 0 w 915"/>
                <a:gd name="T1" fmla="*/ 0 h 1828"/>
                <a:gd name="T2" fmla="*/ 147 w 915"/>
                <a:gd name="T3" fmla="*/ 201 h 1828"/>
                <a:gd name="T4" fmla="*/ 293 w 915"/>
                <a:gd name="T5" fmla="*/ 420 h 1828"/>
                <a:gd name="T6" fmla="*/ 476 w 915"/>
                <a:gd name="T7" fmla="*/ 768 h 1828"/>
                <a:gd name="T8" fmla="*/ 677 w 915"/>
                <a:gd name="T9" fmla="*/ 1225 h 1828"/>
                <a:gd name="T10" fmla="*/ 915 w 915"/>
                <a:gd name="T11" fmla="*/ 1828 h 18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15"/>
                <a:gd name="T19" fmla="*/ 0 h 1828"/>
                <a:gd name="T20" fmla="*/ 915 w 915"/>
                <a:gd name="T21" fmla="*/ 1828 h 18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15" h="1828">
                  <a:moveTo>
                    <a:pt x="0" y="0"/>
                  </a:moveTo>
                  <a:cubicBezTo>
                    <a:pt x="49" y="65"/>
                    <a:pt x="98" y="131"/>
                    <a:pt x="147" y="201"/>
                  </a:cubicBezTo>
                  <a:cubicBezTo>
                    <a:pt x="196" y="271"/>
                    <a:pt x="238" y="325"/>
                    <a:pt x="293" y="420"/>
                  </a:cubicBezTo>
                  <a:cubicBezTo>
                    <a:pt x="348" y="515"/>
                    <a:pt x="412" y="634"/>
                    <a:pt x="476" y="768"/>
                  </a:cubicBezTo>
                  <a:cubicBezTo>
                    <a:pt x="540" y="902"/>
                    <a:pt x="604" y="1048"/>
                    <a:pt x="677" y="1225"/>
                  </a:cubicBezTo>
                  <a:cubicBezTo>
                    <a:pt x="750" y="1402"/>
                    <a:pt x="832" y="1615"/>
                    <a:pt x="915" y="1828"/>
                  </a:cubicBezTo>
                </a:path>
              </a:pathLst>
            </a:custGeom>
            <a:noFill/>
            <a:ln w="28575">
              <a:solidFill>
                <a:schemeClr val="bg1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charset="0"/>
              </a:endParaRPr>
            </a:p>
          </p:txBody>
        </p:sp>
      </p:grpSp>
      <p:grpSp>
        <p:nvGrpSpPr>
          <p:cNvPr id="17420" name="Group 19">
            <a:extLst>
              <a:ext uri="{FF2B5EF4-FFF2-40B4-BE49-F238E27FC236}">
                <a16:creationId xmlns:a16="http://schemas.microsoft.com/office/drawing/2014/main" id="{9F5B9971-2C5D-4814-8D80-A14823CBCA75}"/>
              </a:ext>
            </a:extLst>
          </p:cNvPr>
          <p:cNvGrpSpPr>
            <a:grpSpLocks/>
          </p:cNvGrpSpPr>
          <p:nvPr/>
        </p:nvGrpSpPr>
        <p:grpSpPr bwMode="auto">
          <a:xfrm>
            <a:off x="6242051" y="836613"/>
            <a:ext cx="2881313" cy="3211512"/>
            <a:chOff x="603" y="1253"/>
            <a:chExt cx="2268" cy="2624"/>
          </a:xfrm>
        </p:grpSpPr>
        <p:sp>
          <p:nvSpPr>
            <p:cNvPr id="32" name="Rectangle 20">
              <a:extLst>
                <a:ext uri="{FF2B5EF4-FFF2-40B4-BE49-F238E27FC236}">
                  <a16:creationId xmlns:a16="http://schemas.microsoft.com/office/drawing/2014/main" id="{974B0A1E-F328-482F-A721-9F95B1E4B1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3" y="1351"/>
              <a:ext cx="768" cy="2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charset="0"/>
              </a:endParaRPr>
            </a:p>
          </p:txBody>
        </p:sp>
        <p:sp>
          <p:nvSpPr>
            <p:cNvPr id="33" name="Freeform 21">
              <a:extLst>
                <a:ext uri="{FF2B5EF4-FFF2-40B4-BE49-F238E27FC236}">
                  <a16:creationId xmlns:a16="http://schemas.microsoft.com/office/drawing/2014/main" id="{311254DD-C563-45EB-A300-EE946F5BCC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" y="1253"/>
              <a:ext cx="1683" cy="639"/>
            </a:xfrm>
            <a:custGeom>
              <a:avLst/>
              <a:gdLst>
                <a:gd name="T0" fmla="*/ 0 w 1683"/>
                <a:gd name="T1" fmla="*/ 640 h 640"/>
                <a:gd name="T2" fmla="*/ 330 w 1683"/>
                <a:gd name="T3" fmla="*/ 603 h 640"/>
                <a:gd name="T4" fmla="*/ 787 w 1683"/>
                <a:gd name="T5" fmla="*/ 530 h 640"/>
                <a:gd name="T6" fmla="*/ 1226 w 1683"/>
                <a:gd name="T7" fmla="*/ 310 h 640"/>
                <a:gd name="T8" fmla="*/ 1683 w 1683"/>
                <a:gd name="T9" fmla="*/ 0 h 6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83"/>
                <a:gd name="T16" fmla="*/ 0 h 640"/>
                <a:gd name="T17" fmla="*/ 1683 w 1683"/>
                <a:gd name="T18" fmla="*/ 640 h 6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83" h="640">
                  <a:moveTo>
                    <a:pt x="0" y="640"/>
                  </a:moveTo>
                  <a:cubicBezTo>
                    <a:pt x="99" y="630"/>
                    <a:pt x="199" y="621"/>
                    <a:pt x="330" y="603"/>
                  </a:cubicBezTo>
                  <a:cubicBezTo>
                    <a:pt x="461" y="585"/>
                    <a:pt x="638" y="579"/>
                    <a:pt x="787" y="530"/>
                  </a:cubicBezTo>
                  <a:cubicBezTo>
                    <a:pt x="936" y="481"/>
                    <a:pt x="1077" y="398"/>
                    <a:pt x="1226" y="310"/>
                  </a:cubicBezTo>
                  <a:cubicBezTo>
                    <a:pt x="1375" y="222"/>
                    <a:pt x="1529" y="111"/>
                    <a:pt x="1683" y="0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charset="0"/>
              </a:endParaRPr>
            </a:p>
          </p:txBody>
        </p:sp>
        <p:sp>
          <p:nvSpPr>
            <p:cNvPr id="34" name="Freeform 22">
              <a:extLst>
                <a:ext uri="{FF2B5EF4-FFF2-40B4-BE49-F238E27FC236}">
                  <a16:creationId xmlns:a16="http://schemas.microsoft.com/office/drawing/2014/main" id="{E2DA617A-6FA5-42BA-9569-9D84607B0465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" y="1518"/>
              <a:ext cx="1682" cy="639"/>
            </a:xfrm>
            <a:custGeom>
              <a:avLst/>
              <a:gdLst>
                <a:gd name="T0" fmla="*/ 0 w 1683"/>
                <a:gd name="T1" fmla="*/ 640 h 640"/>
                <a:gd name="T2" fmla="*/ 330 w 1683"/>
                <a:gd name="T3" fmla="*/ 603 h 640"/>
                <a:gd name="T4" fmla="*/ 787 w 1683"/>
                <a:gd name="T5" fmla="*/ 530 h 640"/>
                <a:gd name="T6" fmla="*/ 1226 w 1683"/>
                <a:gd name="T7" fmla="*/ 310 h 640"/>
                <a:gd name="T8" fmla="*/ 1683 w 1683"/>
                <a:gd name="T9" fmla="*/ 0 h 6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83"/>
                <a:gd name="T16" fmla="*/ 0 h 640"/>
                <a:gd name="T17" fmla="*/ 1683 w 1683"/>
                <a:gd name="T18" fmla="*/ 640 h 6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83" h="640">
                  <a:moveTo>
                    <a:pt x="0" y="640"/>
                  </a:moveTo>
                  <a:cubicBezTo>
                    <a:pt x="99" y="630"/>
                    <a:pt x="199" y="621"/>
                    <a:pt x="330" y="603"/>
                  </a:cubicBezTo>
                  <a:cubicBezTo>
                    <a:pt x="461" y="585"/>
                    <a:pt x="638" y="579"/>
                    <a:pt x="787" y="530"/>
                  </a:cubicBezTo>
                  <a:cubicBezTo>
                    <a:pt x="936" y="481"/>
                    <a:pt x="1077" y="398"/>
                    <a:pt x="1226" y="310"/>
                  </a:cubicBezTo>
                  <a:cubicBezTo>
                    <a:pt x="1375" y="222"/>
                    <a:pt x="1529" y="111"/>
                    <a:pt x="1683" y="0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charset="0"/>
              </a:endParaRPr>
            </a:p>
          </p:txBody>
        </p:sp>
        <p:sp>
          <p:nvSpPr>
            <p:cNvPr id="35" name="Freeform 23">
              <a:extLst>
                <a:ext uri="{FF2B5EF4-FFF2-40B4-BE49-F238E27FC236}">
                  <a16:creationId xmlns:a16="http://schemas.microsoft.com/office/drawing/2014/main" id="{DA56996E-9714-4CDD-AA07-9E644AC47A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" y="1911"/>
              <a:ext cx="1682" cy="603"/>
            </a:xfrm>
            <a:custGeom>
              <a:avLst/>
              <a:gdLst>
                <a:gd name="T0" fmla="*/ 0 w 1682"/>
                <a:gd name="T1" fmla="*/ 603 h 603"/>
                <a:gd name="T2" fmla="*/ 896 w 1682"/>
                <a:gd name="T3" fmla="*/ 475 h 603"/>
                <a:gd name="T4" fmla="*/ 1462 w 1682"/>
                <a:gd name="T5" fmla="*/ 146 h 603"/>
                <a:gd name="T6" fmla="*/ 1682 w 1682"/>
                <a:gd name="T7" fmla="*/ 0 h 60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82"/>
                <a:gd name="T13" fmla="*/ 0 h 603"/>
                <a:gd name="T14" fmla="*/ 1682 w 1682"/>
                <a:gd name="T15" fmla="*/ 603 h 60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82" h="603">
                  <a:moveTo>
                    <a:pt x="0" y="603"/>
                  </a:moveTo>
                  <a:cubicBezTo>
                    <a:pt x="326" y="577"/>
                    <a:pt x="652" y="551"/>
                    <a:pt x="896" y="475"/>
                  </a:cubicBezTo>
                  <a:cubicBezTo>
                    <a:pt x="1140" y="399"/>
                    <a:pt x="1331" y="225"/>
                    <a:pt x="1462" y="146"/>
                  </a:cubicBezTo>
                  <a:cubicBezTo>
                    <a:pt x="1593" y="67"/>
                    <a:pt x="1637" y="33"/>
                    <a:pt x="1682" y="0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charset="0"/>
              </a:endParaRPr>
            </a:p>
          </p:txBody>
        </p:sp>
        <p:sp>
          <p:nvSpPr>
            <p:cNvPr id="36" name="Freeform 24">
              <a:extLst>
                <a:ext uri="{FF2B5EF4-FFF2-40B4-BE49-F238E27FC236}">
                  <a16:creationId xmlns:a16="http://schemas.microsoft.com/office/drawing/2014/main" id="{F756254D-5C72-4B8B-A1F0-CEE16895A26A}"/>
                </a:ext>
              </a:extLst>
            </p:cNvPr>
            <p:cNvSpPr>
              <a:spLocks/>
            </p:cNvSpPr>
            <p:nvPr/>
          </p:nvSpPr>
          <p:spPr bwMode="auto">
            <a:xfrm>
              <a:off x="977" y="2304"/>
              <a:ext cx="1682" cy="602"/>
            </a:xfrm>
            <a:custGeom>
              <a:avLst/>
              <a:gdLst>
                <a:gd name="T0" fmla="*/ 0 w 1682"/>
                <a:gd name="T1" fmla="*/ 603 h 603"/>
                <a:gd name="T2" fmla="*/ 896 w 1682"/>
                <a:gd name="T3" fmla="*/ 475 h 603"/>
                <a:gd name="T4" fmla="*/ 1462 w 1682"/>
                <a:gd name="T5" fmla="*/ 146 h 603"/>
                <a:gd name="T6" fmla="*/ 1682 w 1682"/>
                <a:gd name="T7" fmla="*/ 0 h 60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82"/>
                <a:gd name="T13" fmla="*/ 0 h 603"/>
                <a:gd name="T14" fmla="*/ 1682 w 1682"/>
                <a:gd name="T15" fmla="*/ 603 h 60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82" h="603">
                  <a:moveTo>
                    <a:pt x="0" y="603"/>
                  </a:moveTo>
                  <a:cubicBezTo>
                    <a:pt x="326" y="577"/>
                    <a:pt x="652" y="551"/>
                    <a:pt x="896" y="475"/>
                  </a:cubicBezTo>
                  <a:cubicBezTo>
                    <a:pt x="1140" y="399"/>
                    <a:pt x="1331" y="225"/>
                    <a:pt x="1462" y="146"/>
                  </a:cubicBezTo>
                  <a:cubicBezTo>
                    <a:pt x="1593" y="67"/>
                    <a:pt x="1637" y="33"/>
                    <a:pt x="1682" y="0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charset="0"/>
              </a:endParaRPr>
            </a:p>
          </p:txBody>
        </p:sp>
        <p:sp>
          <p:nvSpPr>
            <p:cNvPr id="37" name="Freeform 25">
              <a:extLst>
                <a:ext uri="{FF2B5EF4-FFF2-40B4-BE49-F238E27FC236}">
                  <a16:creationId xmlns:a16="http://schemas.microsoft.com/office/drawing/2014/main" id="{108E246F-8471-4DA6-A8D0-63F5FE129C3E}"/>
                </a:ext>
              </a:extLst>
            </p:cNvPr>
            <p:cNvSpPr>
              <a:spLocks/>
            </p:cNvSpPr>
            <p:nvPr/>
          </p:nvSpPr>
          <p:spPr bwMode="auto">
            <a:xfrm rot="-523971">
              <a:off x="950" y="2825"/>
              <a:ext cx="1921" cy="445"/>
            </a:xfrm>
            <a:custGeom>
              <a:avLst/>
              <a:gdLst>
                <a:gd name="T0" fmla="*/ 0 w 1920"/>
                <a:gd name="T1" fmla="*/ 439 h 445"/>
                <a:gd name="T2" fmla="*/ 567 w 1920"/>
                <a:gd name="T3" fmla="*/ 421 h 445"/>
                <a:gd name="T4" fmla="*/ 1188 w 1920"/>
                <a:gd name="T5" fmla="*/ 293 h 445"/>
                <a:gd name="T6" fmla="*/ 1646 w 1920"/>
                <a:gd name="T7" fmla="*/ 165 h 445"/>
                <a:gd name="T8" fmla="*/ 1920 w 1920"/>
                <a:gd name="T9" fmla="*/ 0 h 4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0"/>
                <a:gd name="T16" fmla="*/ 0 h 445"/>
                <a:gd name="T17" fmla="*/ 1920 w 1920"/>
                <a:gd name="T18" fmla="*/ 445 h 4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0" h="445">
                  <a:moveTo>
                    <a:pt x="0" y="439"/>
                  </a:moveTo>
                  <a:cubicBezTo>
                    <a:pt x="184" y="442"/>
                    <a:pt x="369" y="445"/>
                    <a:pt x="567" y="421"/>
                  </a:cubicBezTo>
                  <a:cubicBezTo>
                    <a:pt x="765" y="397"/>
                    <a:pt x="1008" y="336"/>
                    <a:pt x="1188" y="293"/>
                  </a:cubicBezTo>
                  <a:cubicBezTo>
                    <a:pt x="1368" y="250"/>
                    <a:pt x="1524" y="214"/>
                    <a:pt x="1646" y="165"/>
                  </a:cubicBezTo>
                  <a:cubicBezTo>
                    <a:pt x="1768" y="116"/>
                    <a:pt x="1844" y="58"/>
                    <a:pt x="1920" y="0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charset="0"/>
              </a:endParaRPr>
            </a:p>
          </p:txBody>
        </p:sp>
        <p:sp>
          <p:nvSpPr>
            <p:cNvPr id="38" name="Freeform 26">
              <a:extLst>
                <a:ext uri="{FF2B5EF4-FFF2-40B4-BE49-F238E27FC236}">
                  <a16:creationId xmlns:a16="http://schemas.microsoft.com/office/drawing/2014/main" id="{4B2281A9-0C88-4C49-8EA9-98528E98CC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6" y="3222"/>
              <a:ext cx="1335" cy="655"/>
            </a:xfrm>
            <a:custGeom>
              <a:avLst/>
              <a:gdLst>
                <a:gd name="T0" fmla="*/ 0 w 1335"/>
                <a:gd name="T1" fmla="*/ 655 h 655"/>
                <a:gd name="T2" fmla="*/ 128 w 1335"/>
                <a:gd name="T3" fmla="*/ 344 h 655"/>
                <a:gd name="T4" fmla="*/ 494 w 1335"/>
                <a:gd name="T5" fmla="*/ 143 h 655"/>
                <a:gd name="T6" fmla="*/ 1042 w 1335"/>
                <a:gd name="T7" fmla="*/ 15 h 655"/>
                <a:gd name="T8" fmla="*/ 1335 w 1335"/>
                <a:gd name="T9" fmla="*/ 51 h 6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35"/>
                <a:gd name="T16" fmla="*/ 0 h 655"/>
                <a:gd name="T17" fmla="*/ 1335 w 1335"/>
                <a:gd name="T18" fmla="*/ 655 h 6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35" h="655">
                  <a:moveTo>
                    <a:pt x="0" y="655"/>
                  </a:moveTo>
                  <a:cubicBezTo>
                    <a:pt x="23" y="542"/>
                    <a:pt x="46" y="429"/>
                    <a:pt x="128" y="344"/>
                  </a:cubicBezTo>
                  <a:cubicBezTo>
                    <a:pt x="210" y="259"/>
                    <a:pt x="342" y="198"/>
                    <a:pt x="494" y="143"/>
                  </a:cubicBezTo>
                  <a:cubicBezTo>
                    <a:pt x="646" y="88"/>
                    <a:pt x="902" y="30"/>
                    <a:pt x="1042" y="15"/>
                  </a:cubicBezTo>
                  <a:cubicBezTo>
                    <a:pt x="1182" y="0"/>
                    <a:pt x="1258" y="25"/>
                    <a:pt x="1335" y="51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charset="0"/>
              </a:endParaRPr>
            </a:p>
          </p:txBody>
        </p:sp>
      </p:grpSp>
      <p:sp>
        <p:nvSpPr>
          <p:cNvPr id="39" name="Text Box 27">
            <a:extLst>
              <a:ext uri="{FF2B5EF4-FFF2-40B4-BE49-F238E27FC236}">
                <a16:creationId xmlns:a16="http://schemas.microsoft.com/office/drawing/2014/main" id="{942E78C9-C95B-4A71-A35A-AEFFFC4264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5515" y="748073"/>
            <a:ext cx="3850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charset="0"/>
              </a:rPr>
              <a:t>a)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Arial" charset="0"/>
            </a:endParaRPr>
          </a:p>
        </p:txBody>
      </p:sp>
      <p:sp>
        <p:nvSpPr>
          <p:cNvPr id="40" name="Text Box 28">
            <a:extLst>
              <a:ext uri="{FF2B5EF4-FFF2-40B4-BE49-F238E27FC236}">
                <a16:creationId xmlns:a16="http://schemas.microsoft.com/office/drawing/2014/main" id="{8CC7C8ED-30EB-416A-8D6F-4A8CD6B2A7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3495" y="903359"/>
            <a:ext cx="3994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charset="0"/>
              </a:rPr>
              <a:t>b)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Arial" charset="0"/>
            </a:endParaRPr>
          </a:p>
        </p:txBody>
      </p:sp>
      <p:sp>
        <p:nvSpPr>
          <p:cNvPr id="17423" name="Text Box 29">
            <a:extLst>
              <a:ext uri="{FF2B5EF4-FFF2-40B4-BE49-F238E27FC236}">
                <a16:creationId xmlns:a16="http://schemas.microsoft.com/office/drawing/2014/main" id="{602EB93D-1149-4B6E-9DBA-667111481A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6367" y="119729"/>
            <a:ext cx="410686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>Kontaminční</a:t>
            </a:r>
            <a:r>
              <a:rPr kumimoji="0" lang="cs-CZ" alt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> mrak reagujícího znečištění</a:t>
            </a:r>
          </a:p>
        </p:txBody>
      </p:sp>
      <p:sp>
        <p:nvSpPr>
          <p:cNvPr id="42" name="Text Box 30">
            <a:extLst>
              <a:ext uri="{FF2B5EF4-FFF2-40B4-BE49-F238E27FC236}">
                <a16:creationId xmlns:a16="http://schemas.microsoft.com/office/drawing/2014/main" id="{4FA337A7-3C3B-40BE-9E6F-4BD55D8844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6588" y="3744914"/>
            <a:ext cx="8761412" cy="132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charset="0"/>
              </a:rPr>
              <a:t>V případě reagujícího zneč. pro různé zneč. dostáváme různé  mraky v témže rychlostním poli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charset="0"/>
              </a:rPr>
              <a:t>a) 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Arial" charset="0"/>
              </a:rPr>
              <a:t>konzervativní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charset="0"/>
              </a:rPr>
              <a:t> zneč.  b) n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Arial" charset="0"/>
              </a:rPr>
              <a:t>ekonzervativní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charset="0"/>
              </a:rPr>
              <a:t> transport (zneč. reaguje s materiálem zvodnělé vrstvy)</a:t>
            </a:r>
          </a:p>
        </p:txBody>
      </p:sp>
      <p:sp>
        <p:nvSpPr>
          <p:cNvPr id="43" name="Text Box 58">
            <a:extLst>
              <a:ext uri="{FF2B5EF4-FFF2-40B4-BE49-F238E27FC236}">
                <a16:creationId xmlns:a16="http://schemas.microsoft.com/office/drawing/2014/main" id="{5FDAF62F-1965-4C4F-ABE8-F764D143D4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0" y="4968876"/>
            <a:ext cx="7772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charset="0"/>
              </a:rPr>
              <a:t>transport zneč. je  důsledkem  </a:t>
            </a:r>
            <a:r>
              <a:rPr kumimoji="0" lang="cs-CZ" sz="1800" b="1" i="1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charset="0"/>
              </a:rPr>
              <a:t>advekce a disperze</a:t>
            </a:r>
          </a:p>
        </p:txBody>
      </p:sp>
      <p:sp>
        <p:nvSpPr>
          <p:cNvPr id="44" name="Text Box 86">
            <a:extLst>
              <a:ext uri="{FF2B5EF4-FFF2-40B4-BE49-F238E27FC236}">
                <a16:creationId xmlns:a16="http://schemas.microsoft.com/office/drawing/2014/main" id="{4D339A8D-AB2D-4470-B4A5-FAB6F03A1F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3" y="5394325"/>
            <a:ext cx="7772400" cy="1295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Arial" charset="0"/>
              </a:rPr>
              <a:t>ADVEKCE  </a:t>
            </a:r>
          </a:p>
          <a:p>
            <a:pPr marL="0" marR="0" lvl="0" indent="0" algn="l" defTabSz="914400" rtl="0" eaLnBrk="1" fontAlgn="base" latinLnBrk="0" hangingPunct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Arial" charset="0"/>
              </a:rPr>
              <a:t>  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charset="0"/>
              </a:rPr>
              <a:t>zneč. se pohybuje průměrnou rychlostí  v</a:t>
            </a:r>
            <a:r>
              <a:rPr kumimoji="0" lang="cs-CZ" sz="1800" b="0" i="0" u="none" strike="noStrike" kern="1200" cap="none" spc="0" normalizeH="0" baseline="-2500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charset="0"/>
              </a:rPr>
              <a:t>p 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charset="0"/>
              </a:rPr>
              <a:t>podzemní vody</a:t>
            </a:r>
            <a:endParaRPr kumimoji="0" lang="cs-CZ" sz="1800" b="0" i="0" u="none" strike="noStrike" kern="1200" cap="none" spc="0" normalizeH="0" baseline="-2500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-2500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charset="0"/>
              </a:rPr>
              <a:t>   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charset="0"/>
              </a:rPr>
              <a:t>veškeré zneč. přichází  v daném čase a prostoru</a:t>
            </a:r>
          </a:p>
          <a:p>
            <a:pPr marL="0" marR="0" lvl="0" indent="0" algn="l" defTabSz="914400" rtl="0" eaLnBrk="1" fontAlgn="base" latinLnBrk="0" hangingPunct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Arial" charset="0"/>
            </a:endParaRPr>
          </a:p>
        </p:txBody>
      </p:sp>
      <p:sp>
        <p:nvSpPr>
          <p:cNvPr id="45" name="Line 87">
            <a:extLst>
              <a:ext uri="{FF2B5EF4-FFF2-40B4-BE49-F238E27FC236}">
                <a16:creationId xmlns:a16="http://schemas.microsoft.com/office/drawing/2014/main" id="{5EE958AB-8F66-4607-8EC3-3DA39361927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72127" y="1471593"/>
            <a:ext cx="433388" cy="3122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Arial" charset="0"/>
            </a:endParaRPr>
          </a:p>
        </p:txBody>
      </p:sp>
      <p:sp>
        <p:nvSpPr>
          <p:cNvPr id="46" name="Line 88">
            <a:extLst>
              <a:ext uri="{FF2B5EF4-FFF2-40B4-BE49-F238E27FC236}">
                <a16:creationId xmlns:a16="http://schemas.microsoft.com/office/drawing/2014/main" id="{DA748ED1-008E-4020-A78A-01C868F8E15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70187" y="1268413"/>
            <a:ext cx="1987764" cy="3223687"/>
          </a:xfrm>
          <a:prstGeom prst="line">
            <a:avLst/>
          </a:prstGeom>
          <a:noFill/>
          <a:ln w="9525">
            <a:solidFill>
              <a:schemeClr val="tx2">
                <a:lumMod val="7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Arial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6DB76995-1888-F5CB-0930-5525268D12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554452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2">
            <a:extLst>
              <a:ext uri="{FF2B5EF4-FFF2-40B4-BE49-F238E27FC236}">
                <a16:creationId xmlns:a16="http://schemas.microsoft.com/office/drawing/2014/main" id="{569A6266-93F7-4AF6-8514-56C52FF8EE27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143000" y="338464"/>
            <a:ext cx="10622279" cy="1027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  <a:cs typeface="Arial" charset="0"/>
              </a:rPr>
              <a:t>Advekce</a:t>
            </a:r>
            <a:r>
              <a:rPr lang="cs-CZ" sz="2000" b="1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Arial" charset="0"/>
              </a:rPr>
              <a:t> (konvektivní přenos) - </a:t>
            </a: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+mn-ea"/>
                <a:cs typeface="Arial" charset="0"/>
              </a:rPr>
              <a:t>zneč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+mn-ea"/>
                <a:cs typeface="Arial" charset="0"/>
              </a:rPr>
              <a:t>. se pohybuje průměrnou rychlostí  </a:t>
            </a: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+mn-ea"/>
                <a:cs typeface="Arial" charset="0"/>
              </a:rPr>
              <a:t>v</a:t>
            </a:r>
            <a:r>
              <a:rPr kumimoji="0" lang="cs-CZ" sz="2000" b="0" i="0" u="none" strike="noStrike" kern="1200" cap="none" spc="0" normalizeH="0" baseline="-2500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+mn-ea"/>
                <a:cs typeface="Arial" charset="0"/>
              </a:rPr>
              <a:t>p</a:t>
            </a:r>
            <a:r>
              <a:rPr kumimoji="0" lang="cs-CZ" sz="2000" b="0" i="0" u="none" strike="noStrike" kern="1200" cap="none" spc="0" normalizeH="0" baseline="-2500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+mn-ea"/>
                <a:cs typeface="Arial" charset="0"/>
              </a:rPr>
              <a:t>  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+mn-ea"/>
                <a:cs typeface="Arial" charset="0"/>
              </a:rPr>
              <a:t>podzemní vody</a:t>
            </a:r>
            <a:endParaRPr kumimoji="0" lang="cs-CZ" sz="2000" b="0" i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0" normalizeH="0" baseline="-2500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+mn-ea"/>
                <a:cs typeface="Arial" charset="0"/>
              </a:rPr>
              <a:t>    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+mn-ea"/>
                <a:cs typeface="Arial" charset="0"/>
              </a:rPr>
              <a:t>veškeré </a:t>
            </a: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+mn-ea"/>
                <a:cs typeface="Arial" charset="0"/>
              </a:rPr>
              <a:t>zneč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+mn-ea"/>
                <a:cs typeface="Arial" charset="0"/>
              </a:rPr>
              <a:t>. přichází  v daném čase a prostoru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  <a:defRPr/>
            </a:pPr>
            <a:r>
              <a:rPr lang="cs-CZ" sz="2000" b="1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Arial" charset="0"/>
              </a:rPr>
              <a:t>	</a:t>
            </a:r>
          </a:p>
        </p:txBody>
      </p:sp>
      <p:sp>
        <p:nvSpPr>
          <p:cNvPr id="14" name="Text Box 3">
            <a:extLst>
              <a:ext uri="{FF2B5EF4-FFF2-40B4-BE49-F238E27FC236}">
                <a16:creationId xmlns:a16="http://schemas.microsoft.com/office/drawing/2014/main" id="{03C91B32-1572-431D-AC62-6F1CB69F0C74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2308860" y="1275081"/>
            <a:ext cx="6858000" cy="29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60000"/>
              </a:lnSpc>
              <a:spcBef>
                <a:spcPct val="50000"/>
              </a:spcBef>
              <a:defRPr/>
            </a:pPr>
            <a:r>
              <a: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charset="0"/>
              </a:rPr>
              <a:t>J</a:t>
            </a:r>
            <a:r>
              <a:rPr lang="cs-CZ" sz="20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charset="0"/>
              </a:rPr>
              <a:t>A</a:t>
            </a:r>
            <a:r>
              <a: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charset="0"/>
              </a:rPr>
              <a:t> = </a:t>
            </a:r>
            <a:r>
              <a:rPr lang="cs-CZ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charset="0"/>
              </a:rPr>
              <a:t>v.c</a:t>
            </a:r>
            <a:r>
              <a: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charset="0"/>
              </a:rPr>
              <a:t>	</a:t>
            </a:r>
            <a:r>
              <a:rPr lang="cs-CZ" sz="2000" b="1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Arial" charset="0"/>
              </a:rPr>
              <a:t>	(J</a:t>
            </a:r>
            <a:r>
              <a:rPr lang="cs-CZ" sz="2000" b="1" baseline="-25000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Arial" charset="0"/>
              </a:rPr>
              <a:t>A</a:t>
            </a:r>
            <a:r>
              <a:rPr lang="cs-CZ" sz="2000" b="1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Arial" charset="0"/>
              </a:rPr>
              <a:t> = </a:t>
            </a:r>
            <a:r>
              <a:rPr lang="cs-CZ" sz="2000" b="1" dirty="0" err="1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Arial" charset="0"/>
              </a:rPr>
              <a:t>n.v</a:t>
            </a:r>
            <a:r>
              <a:rPr lang="cs-CZ" sz="2000" b="1" baseline="-25000" dirty="0" err="1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Arial" charset="0"/>
              </a:rPr>
              <a:t>SK</a:t>
            </a:r>
            <a:r>
              <a:rPr lang="cs-CZ" sz="2000" b="1" dirty="0" err="1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Arial" charset="0"/>
              </a:rPr>
              <a:t>.c</a:t>
            </a:r>
            <a:r>
              <a:rPr lang="cs-CZ" sz="2000" b="1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Arial" charset="0"/>
              </a:rPr>
              <a:t>)</a:t>
            </a:r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3362ECE5-36E0-4007-8526-50339D4DF2E8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2385060" y="1656080"/>
            <a:ext cx="6858000" cy="1304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60000"/>
              </a:lnSpc>
              <a:spcBef>
                <a:spcPct val="50000"/>
              </a:spcBef>
              <a:defRPr/>
            </a:pPr>
            <a:r>
              <a:rPr lang="cs-CZ" sz="2000" b="1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Arial" charset="0"/>
              </a:rPr>
              <a:t>J</a:t>
            </a:r>
            <a:r>
              <a:rPr lang="cs-CZ" sz="2000" b="1" baseline="-25000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Arial" charset="0"/>
              </a:rPr>
              <a:t>A </a:t>
            </a:r>
            <a:r>
              <a:rPr lang="cs-CZ" sz="2000" b="1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Arial" charset="0"/>
              </a:rPr>
              <a:t>- </a:t>
            </a:r>
            <a:r>
              <a:rPr lang="cs-CZ" sz="2000" b="1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charset="0"/>
              </a:rPr>
              <a:t>advektivní tok 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  <a:defRPr/>
            </a:pPr>
            <a:r>
              <a:rPr lang="cs-CZ" sz="2000" b="1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Arial" charset="0"/>
              </a:rPr>
              <a:t>c - </a:t>
            </a:r>
            <a:r>
              <a:rPr lang="cs-CZ" sz="2000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Arial" charset="0"/>
              </a:rPr>
              <a:t>koncentrace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  <a:defRPr/>
            </a:pPr>
            <a:r>
              <a:rPr lang="cs-CZ" sz="2000" b="1" dirty="0" err="1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Arial" charset="0"/>
              </a:rPr>
              <a:t>v</a:t>
            </a:r>
            <a:r>
              <a:rPr lang="cs-CZ" sz="2000" b="1" baseline="-25000" dirty="0" err="1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Arial" charset="0"/>
              </a:rPr>
              <a:t>SK</a:t>
            </a:r>
            <a:r>
              <a:rPr lang="cs-CZ" sz="2000" b="1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Arial" charset="0"/>
              </a:rPr>
              <a:t> - </a:t>
            </a:r>
            <a:r>
              <a:rPr lang="cs-CZ" sz="2000" b="1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charset="0"/>
              </a:rPr>
              <a:t>skutečná rychlost</a:t>
            </a:r>
            <a:r>
              <a:rPr lang="cs-CZ" sz="2000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Arial" charset="0"/>
              </a:rPr>
              <a:t>	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  <a:defRPr/>
            </a:pPr>
            <a:r>
              <a:rPr lang="cs-CZ" sz="2000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Arial" charset="0"/>
              </a:rPr>
              <a:t>n - porozita</a:t>
            </a:r>
          </a:p>
        </p:txBody>
      </p:sp>
      <p:sp>
        <p:nvSpPr>
          <p:cNvPr id="16" name="Rectangle 5">
            <a:extLst>
              <a:ext uri="{FF2B5EF4-FFF2-40B4-BE49-F238E27FC236}">
                <a16:creationId xmlns:a16="http://schemas.microsoft.com/office/drawing/2014/main" id="{FC769C2F-3883-4E90-83EE-BB915AD888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0697" y="2860356"/>
            <a:ext cx="2036135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1" eaLnBrk="1" hangingPunct="1">
              <a:lnSpc>
                <a:spcPct val="90000"/>
              </a:lnSpc>
              <a:defRPr/>
            </a:pPr>
            <a:r>
              <a:rPr lang="en-AU" b="1" dirty="0" err="1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Arial" charset="0"/>
              </a:rPr>
              <a:t>v</a:t>
            </a:r>
            <a:r>
              <a:rPr lang="en-AU" b="1" baseline="-25000" dirty="0" err="1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Arial" charset="0"/>
              </a:rPr>
              <a:t>SK</a:t>
            </a:r>
            <a:r>
              <a:rPr lang="en-AU" b="1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Arial" charset="0"/>
              </a:rPr>
              <a:t> = -</a:t>
            </a:r>
            <a:r>
              <a:rPr lang="en-AU" b="1" dirty="0" err="1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Arial" charset="0"/>
              </a:rPr>
              <a:t>K</a:t>
            </a:r>
            <a:r>
              <a:rPr lang="en-AU" b="1" dirty="0" err="1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Arial" charset="0"/>
                <a:sym typeface="Symbol" pitchFamily="18" charset="2"/>
              </a:rPr>
              <a:t></a:t>
            </a:r>
            <a:r>
              <a:rPr lang="en-AU" b="1" dirty="0" err="1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Arial" charset="0"/>
              </a:rPr>
              <a:t>h</a:t>
            </a:r>
            <a:r>
              <a:rPr lang="en-AU" b="1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Arial" charset="0"/>
              </a:rPr>
              <a:t>/n</a:t>
            </a:r>
            <a:r>
              <a:rPr lang="en-AU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Arial" charset="0"/>
              </a:rPr>
              <a:t> </a:t>
            </a:r>
            <a:endParaRPr lang="en-AU" i="1" dirty="0">
              <a:solidFill>
                <a:srgbClr val="1F497D">
                  <a:lumMod val="75000"/>
                </a:srgbClr>
              </a:solidFill>
              <a:latin typeface="Cambria" panose="02040503050406030204" pitchFamily="18" charset="0"/>
              <a:cs typeface="Arial" charset="0"/>
            </a:endParaRPr>
          </a:p>
        </p:txBody>
      </p:sp>
      <p:grpSp>
        <p:nvGrpSpPr>
          <p:cNvPr id="18445" name="Group 6">
            <a:extLst>
              <a:ext uri="{FF2B5EF4-FFF2-40B4-BE49-F238E27FC236}">
                <a16:creationId xmlns:a16="http://schemas.microsoft.com/office/drawing/2014/main" id="{90EBF286-2A4E-4386-944B-B79E0CEA5437}"/>
              </a:ext>
            </a:extLst>
          </p:cNvPr>
          <p:cNvGrpSpPr>
            <a:grpSpLocks/>
          </p:cNvGrpSpPr>
          <p:nvPr/>
        </p:nvGrpSpPr>
        <p:grpSpPr bwMode="auto">
          <a:xfrm>
            <a:off x="4291286" y="4205608"/>
            <a:ext cx="2181020" cy="1543051"/>
            <a:chOff x="1874" y="1904"/>
            <a:chExt cx="1487" cy="972"/>
          </a:xfrm>
        </p:grpSpPr>
        <p:sp>
          <p:nvSpPr>
            <p:cNvPr id="18" name="Line 7">
              <a:extLst>
                <a:ext uri="{FF2B5EF4-FFF2-40B4-BE49-F238E27FC236}">
                  <a16:creationId xmlns:a16="http://schemas.microsoft.com/office/drawing/2014/main" id="{28862BF9-8010-4F52-8D1F-668FEFB915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70" y="2287"/>
              <a:ext cx="672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1" hangingPunct="1">
                <a:defRPr/>
              </a:pPr>
              <a:endParaRPr lang="cs-CZ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Arial" charset="0"/>
              </a:endParaRPr>
            </a:p>
          </p:txBody>
        </p:sp>
        <p:sp>
          <p:nvSpPr>
            <p:cNvPr id="20" name="Text Box 8">
              <a:extLst>
                <a:ext uri="{FF2B5EF4-FFF2-40B4-BE49-F238E27FC236}">
                  <a16:creationId xmlns:a16="http://schemas.microsoft.com/office/drawing/2014/main" id="{B8D9D859-F756-4561-A64C-70D6732C1E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4" y="2370"/>
              <a:ext cx="1487" cy="5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r>
                <a:rPr lang="en-AU" b="1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cs typeface="Arial" charset="0"/>
                </a:rPr>
                <a:t>Směr</a:t>
              </a:r>
              <a:r>
                <a:rPr lang="en-AU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cs typeface="Arial" charset="0"/>
                </a:rPr>
                <a:t> </a:t>
              </a:r>
              <a:r>
                <a:rPr lang="en-AU" b="1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cs typeface="Arial" charset="0"/>
                </a:rPr>
                <a:t>proudění</a:t>
              </a:r>
              <a:r>
                <a:rPr lang="en-AU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cs typeface="Arial" charset="0"/>
                </a:rPr>
                <a:t> PV</a:t>
              </a:r>
            </a:p>
          </p:txBody>
        </p:sp>
        <p:sp>
          <p:nvSpPr>
            <p:cNvPr id="21" name="Line 9">
              <a:extLst>
                <a:ext uri="{FF2B5EF4-FFF2-40B4-BE49-F238E27FC236}">
                  <a16:creationId xmlns:a16="http://schemas.microsoft.com/office/drawing/2014/main" id="{B0A710F2-9C62-4351-A75B-0211488B01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70" y="1904"/>
              <a:ext cx="672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1" hangingPunct="1">
                <a:defRPr/>
              </a:pPr>
              <a:endParaRPr lang="cs-CZ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Arial" charset="0"/>
              </a:endParaRPr>
            </a:p>
          </p:txBody>
        </p:sp>
      </p:grpSp>
      <p:grpSp>
        <p:nvGrpSpPr>
          <p:cNvPr id="18446" name="Group 10">
            <a:extLst>
              <a:ext uri="{FF2B5EF4-FFF2-40B4-BE49-F238E27FC236}">
                <a16:creationId xmlns:a16="http://schemas.microsoft.com/office/drawing/2014/main" id="{0B1E4333-3B14-40E9-8AD8-86D43316FD69}"/>
              </a:ext>
            </a:extLst>
          </p:cNvPr>
          <p:cNvGrpSpPr>
            <a:grpSpLocks/>
          </p:cNvGrpSpPr>
          <p:nvPr/>
        </p:nvGrpSpPr>
        <p:grpSpPr bwMode="auto">
          <a:xfrm>
            <a:off x="1737561" y="4164242"/>
            <a:ext cx="2449880" cy="860425"/>
            <a:chOff x="1007" y="1888"/>
            <a:chExt cx="1107" cy="542"/>
          </a:xfrm>
        </p:grpSpPr>
        <p:sp>
          <p:nvSpPr>
            <p:cNvPr id="23" name="Rectangle 11">
              <a:extLst>
                <a:ext uri="{FF2B5EF4-FFF2-40B4-BE49-F238E27FC236}">
                  <a16:creationId xmlns:a16="http://schemas.microsoft.com/office/drawing/2014/main" id="{60D9C8D9-9413-4B91-B7ED-DDA291FBB6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5" y="1993"/>
              <a:ext cx="159" cy="192"/>
            </a:xfrm>
            <a:prstGeom prst="rect">
              <a:avLst/>
            </a:prstGeom>
            <a:solidFill>
              <a:srgbClr val="C00000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AU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Arial" charset="0"/>
              </a:endParaRPr>
            </a:p>
          </p:txBody>
        </p:sp>
        <p:sp>
          <p:nvSpPr>
            <p:cNvPr id="24" name="Text Box 12">
              <a:extLst>
                <a:ext uri="{FF2B5EF4-FFF2-40B4-BE49-F238E27FC236}">
                  <a16:creationId xmlns:a16="http://schemas.microsoft.com/office/drawing/2014/main" id="{B99C06D1-3A87-43E4-BB93-0C6CDA71CC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7" y="1888"/>
              <a:ext cx="900" cy="5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r>
                <a:rPr lang="en-AU" b="1" dirty="0" err="1">
                  <a:solidFill>
                    <a:srgbClr val="1F497D">
                      <a:lumMod val="75000"/>
                    </a:srgbClr>
                  </a:solidFill>
                  <a:latin typeface="Cambria" panose="02040503050406030204" pitchFamily="18" charset="0"/>
                  <a:cs typeface="Arial" charset="0"/>
                </a:rPr>
                <a:t>Zdroj</a:t>
              </a:r>
              <a:r>
                <a:rPr lang="cs-CZ" b="1" dirty="0">
                  <a:solidFill>
                    <a:srgbClr val="1F497D">
                      <a:lumMod val="75000"/>
                    </a:srgbClr>
                  </a:solidFill>
                  <a:latin typeface="Cambria" panose="02040503050406030204" pitchFamily="18" charset="0"/>
                  <a:cs typeface="Arial" charset="0"/>
                </a:rPr>
                <a:t> kontaminace</a:t>
              </a:r>
              <a:endParaRPr lang="en-AU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Arial" charset="0"/>
              </a:endParaRPr>
            </a:p>
            <a:p>
              <a:pPr algn="ctr" eaLnBrk="1" hangingPunct="1">
                <a:defRPr/>
              </a:pPr>
              <a:r>
                <a:rPr lang="en-AU" dirty="0">
                  <a:solidFill>
                    <a:srgbClr val="1F497D">
                      <a:lumMod val="75000"/>
                    </a:srgbClr>
                  </a:solidFill>
                  <a:latin typeface="Cambria" panose="02040503050406030204" pitchFamily="18" charset="0"/>
                  <a:cs typeface="Arial" charset="0"/>
                </a:rPr>
                <a:t>(t=0)</a:t>
              </a:r>
            </a:p>
          </p:txBody>
        </p:sp>
      </p:grpSp>
      <p:sp>
        <p:nvSpPr>
          <p:cNvPr id="25" name="Text Box 13">
            <a:extLst>
              <a:ext uri="{FF2B5EF4-FFF2-40B4-BE49-F238E27FC236}">
                <a16:creationId xmlns:a16="http://schemas.microsoft.com/office/drawing/2014/main" id="{4DBDC0CE-AE4F-4515-9E8C-BA26B2C5E7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4060" y="3070546"/>
            <a:ext cx="26130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r>
              <a:rPr lang="en-AU" dirty="0" err="1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Arial" charset="0"/>
              </a:rPr>
              <a:t>nešíří</a:t>
            </a:r>
            <a:r>
              <a:rPr lang="en-AU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Arial" charset="0"/>
              </a:rPr>
              <a:t> se </a:t>
            </a:r>
            <a:r>
              <a:rPr lang="cs-CZ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Arial" charset="0"/>
              </a:rPr>
              <a:t>v okolí</a:t>
            </a:r>
            <a:r>
              <a:rPr lang="en-AU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Arial" charset="0"/>
              </a:rPr>
              <a:t> </a:t>
            </a:r>
            <a:r>
              <a:rPr lang="en-AU" dirty="0" err="1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Arial" charset="0"/>
              </a:rPr>
              <a:t>advektivní</a:t>
            </a:r>
            <a:r>
              <a:rPr lang="en-AU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Arial" charset="0"/>
              </a:rPr>
              <a:t> </a:t>
            </a:r>
            <a:r>
              <a:rPr lang="en-AU" dirty="0" err="1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Arial" charset="0"/>
              </a:rPr>
              <a:t>hranice</a:t>
            </a:r>
            <a:endParaRPr lang="en-AU" dirty="0">
              <a:solidFill>
                <a:srgbClr val="1F497D">
                  <a:lumMod val="75000"/>
                </a:srgbClr>
              </a:solidFill>
              <a:latin typeface="Cambria" panose="02040503050406030204" pitchFamily="18" charset="0"/>
              <a:cs typeface="Arial" charset="0"/>
            </a:endParaRPr>
          </a:p>
        </p:txBody>
      </p:sp>
      <p:grpSp>
        <p:nvGrpSpPr>
          <p:cNvPr id="18448" name="Group 14">
            <a:extLst>
              <a:ext uri="{FF2B5EF4-FFF2-40B4-BE49-F238E27FC236}">
                <a16:creationId xmlns:a16="http://schemas.microsoft.com/office/drawing/2014/main" id="{D66DDA3B-99E4-4930-88F7-C379A7405621}"/>
              </a:ext>
            </a:extLst>
          </p:cNvPr>
          <p:cNvGrpSpPr>
            <a:grpSpLocks/>
          </p:cNvGrpSpPr>
          <p:nvPr/>
        </p:nvGrpSpPr>
        <p:grpSpPr bwMode="auto">
          <a:xfrm>
            <a:off x="6601857" y="4243662"/>
            <a:ext cx="3065462" cy="822325"/>
            <a:chOff x="3209" y="1921"/>
            <a:chExt cx="2091" cy="518"/>
          </a:xfrm>
        </p:grpSpPr>
        <p:sp>
          <p:nvSpPr>
            <p:cNvPr id="27" name="Text Box 15">
              <a:extLst>
                <a:ext uri="{FF2B5EF4-FFF2-40B4-BE49-F238E27FC236}">
                  <a16:creationId xmlns:a16="http://schemas.microsoft.com/office/drawing/2014/main" id="{EE8F2F4F-6B89-4DDD-982B-5C32E15ABD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1" y="1921"/>
              <a:ext cx="1989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r>
                <a:rPr lang="cs-CZ" b="1" dirty="0">
                  <a:solidFill>
                    <a:srgbClr val="1F497D">
                      <a:lumMod val="75000"/>
                    </a:srgbClr>
                  </a:solidFill>
                  <a:latin typeface="Cambria" panose="02040503050406030204" pitchFamily="18" charset="0"/>
                  <a:cs typeface="Arial" charset="0"/>
                </a:rPr>
                <a:t>m</a:t>
              </a:r>
              <a:r>
                <a:rPr lang="en-AU" b="1" dirty="0" err="1">
                  <a:solidFill>
                    <a:srgbClr val="1F497D">
                      <a:lumMod val="75000"/>
                    </a:srgbClr>
                  </a:solidFill>
                  <a:latin typeface="Cambria" panose="02040503050406030204" pitchFamily="18" charset="0"/>
                  <a:cs typeface="Arial" charset="0"/>
                </a:rPr>
                <a:t>rak</a:t>
              </a:r>
              <a:r>
                <a:rPr lang="en-AU" b="1" dirty="0">
                  <a:solidFill>
                    <a:srgbClr val="1F497D">
                      <a:lumMod val="75000"/>
                    </a:srgbClr>
                  </a:solidFill>
                  <a:latin typeface="Cambria" panose="02040503050406030204" pitchFamily="18" charset="0"/>
                  <a:cs typeface="Arial" charset="0"/>
                </a:rPr>
                <a:t> </a:t>
              </a:r>
              <a:r>
                <a:rPr lang="en-AU" b="1" dirty="0" err="1">
                  <a:solidFill>
                    <a:srgbClr val="1F497D">
                      <a:lumMod val="75000"/>
                    </a:srgbClr>
                  </a:solidFill>
                  <a:latin typeface="Cambria" panose="02040503050406030204" pitchFamily="18" charset="0"/>
                  <a:cs typeface="Arial" charset="0"/>
                </a:rPr>
                <a:t>zneč</a:t>
              </a:r>
              <a:r>
                <a:rPr lang="cs-CZ" b="1" dirty="0" err="1">
                  <a:solidFill>
                    <a:srgbClr val="1F497D">
                      <a:lumMod val="75000"/>
                    </a:srgbClr>
                  </a:solidFill>
                  <a:latin typeface="Cambria" panose="02040503050406030204" pitchFamily="18" charset="0"/>
                  <a:cs typeface="Arial" charset="0"/>
                </a:rPr>
                <a:t>ištění</a:t>
              </a:r>
              <a:r>
                <a:rPr lang="en-AU" b="1" dirty="0">
                  <a:solidFill>
                    <a:srgbClr val="1F497D">
                      <a:lumMod val="75000"/>
                    </a:srgbClr>
                  </a:solidFill>
                  <a:latin typeface="Cambria" panose="02040503050406030204" pitchFamily="18" charset="0"/>
                  <a:cs typeface="Arial" charset="0"/>
                </a:rPr>
                <a:t>(t=t</a:t>
              </a:r>
              <a:r>
                <a:rPr lang="en-AU" b="1" baseline="-25000" dirty="0">
                  <a:solidFill>
                    <a:srgbClr val="1F497D">
                      <a:lumMod val="75000"/>
                    </a:srgbClr>
                  </a:solidFill>
                  <a:latin typeface="Cambria" panose="02040503050406030204" pitchFamily="18" charset="0"/>
                  <a:cs typeface="Arial" charset="0"/>
                </a:rPr>
                <a:t>1</a:t>
              </a:r>
              <a:r>
                <a:rPr lang="en-AU" b="1" dirty="0">
                  <a:solidFill>
                    <a:srgbClr val="1F497D">
                      <a:lumMod val="75000"/>
                    </a:srgbClr>
                  </a:solidFill>
                  <a:latin typeface="Cambria" panose="02040503050406030204" pitchFamily="18" charset="0"/>
                  <a:cs typeface="Arial" charset="0"/>
                </a:rPr>
                <a:t>)</a:t>
              </a:r>
              <a:endParaRPr lang="cs-CZ" b="1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Arial" charset="0"/>
              </a:endParaRPr>
            </a:p>
            <a:p>
              <a:pPr algn="ctr" eaLnBrk="1" hangingPunct="1">
                <a:defRPr/>
              </a:pPr>
              <a:r>
                <a:rPr lang="cs-CZ" b="1" dirty="0">
                  <a:solidFill>
                    <a:srgbClr val="1F497D">
                      <a:lumMod val="75000"/>
                    </a:srgbClr>
                  </a:solidFill>
                  <a:latin typeface="Cambria" panose="02040503050406030204" pitchFamily="18" charset="0"/>
                  <a:cs typeface="Arial" charset="0"/>
                </a:rPr>
                <a:t>kontaminační mrak</a:t>
              </a:r>
              <a:endParaRPr lang="en-AU" b="1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Arial" charset="0"/>
              </a:endParaRPr>
            </a:p>
          </p:txBody>
        </p:sp>
        <p:sp>
          <p:nvSpPr>
            <p:cNvPr id="28" name="Rectangle 16">
              <a:extLst>
                <a:ext uri="{FF2B5EF4-FFF2-40B4-BE49-F238E27FC236}">
                  <a16:creationId xmlns:a16="http://schemas.microsoft.com/office/drawing/2014/main" id="{49A59DA3-3786-479C-9946-F41CA32366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9" y="1974"/>
              <a:ext cx="240" cy="192"/>
            </a:xfrm>
            <a:prstGeom prst="rect">
              <a:avLst/>
            </a:prstGeom>
            <a:solidFill>
              <a:srgbClr val="C00000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AU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Arial" charset="0"/>
              </a:endParaRPr>
            </a:p>
          </p:txBody>
        </p:sp>
      </p:grpSp>
      <p:sp>
        <p:nvSpPr>
          <p:cNvPr id="30" name="Text Box 18">
            <a:extLst>
              <a:ext uri="{FF2B5EF4-FFF2-40B4-BE49-F238E27FC236}">
                <a16:creationId xmlns:a16="http://schemas.microsoft.com/office/drawing/2014/main" id="{55CEFDA3-E4F5-4918-98F1-1987710791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6460" y="5618480"/>
            <a:ext cx="2819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cs-CZ">
              <a:solidFill>
                <a:srgbClr val="1F497D">
                  <a:lumMod val="75000"/>
                </a:srgbClr>
              </a:solidFill>
              <a:latin typeface="Cambria" panose="02040503050406030204" pitchFamily="18" charset="0"/>
              <a:cs typeface="Arial" charset="0"/>
            </a:endParaRPr>
          </a:p>
        </p:txBody>
      </p:sp>
      <p:sp>
        <p:nvSpPr>
          <p:cNvPr id="31" name="Text Box 19">
            <a:extLst>
              <a:ext uri="{FF2B5EF4-FFF2-40B4-BE49-F238E27FC236}">
                <a16:creationId xmlns:a16="http://schemas.microsoft.com/office/drawing/2014/main" id="{961FC76C-ACA3-455A-8C2D-8D1B01E869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5295" y="5919536"/>
            <a:ext cx="3505200" cy="714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cs-CZ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Arial" charset="0"/>
              </a:rPr>
              <a:t>Vzdálenost  dána advekcí (</a:t>
            </a:r>
            <a:r>
              <a:rPr lang="cs-CZ" dirty="0" err="1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Arial" charset="0"/>
              </a:rPr>
              <a:t>v</a:t>
            </a:r>
            <a:r>
              <a:rPr lang="cs-CZ" baseline="-25000" dirty="0" err="1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Arial" charset="0"/>
              </a:rPr>
              <a:t>SK</a:t>
            </a:r>
            <a:r>
              <a:rPr lang="cs-CZ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Arial" charset="0"/>
              </a:rPr>
              <a:t> )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defRPr/>
            </a:pPr>
            <a:r>
              <a:rPr lang="cs-CZ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Arial" charset="0"/>
              </a:rPr>
              <a:t>střed hmotnosti</a:t>
            </a:r>
          </a:p>
        </p:txBody>
      </p:sp>
      <p:sp>
        <p:nvSpPr>
          <p:cNvPr id="32" name="Text Box 20">
            <a:extLst>
              <a:ext uri="{FF2B5EF4-FFF2-40B4-BE49-F238E27FC236}">
                <a16:creationId xmlns:a16="http://schemas.microsoft.com/office/drawing/2014/main" id="{3CC8B161-1A24-451F-AC22-D7CD9680D0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1260" y="6430186"/>
            <a:ext cx="7010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cs-CZ" b="1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Arial" charset="0"/>
              </a:rPr>
              <a:t>v</a:t>
            </a:r>
            <a:r>
              <a:rPr lang="cs-CZ" b="1" baseline="-25000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Arial" charset="0"/>
              </a:rPr>
              <a:t>SK </a:t>
            </a:r>
            <a:r>
              <a:rPr lang="cs-CZ" b="1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Arial" charset="0"/>
              </a:rPr>
              <a:t> - průměrná rychlost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01FCC9B6-6DB7-964F-2424-A350A8C6D0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" cy="6858000"/>
          </a:xfrm>
          <a:prstGeom prst="rect">
            <a:avLst/>
          </a:prstGeom>
        </p:spPr>
      </p:pic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BA1FC55D-6B24-3CA6-3BA6-07E6B169E406}"/>
              </a:ext>
            </a:extLst>
          </p:cNvPr>
          <p:cNvCxnSpPr/>
          <p:nvPr/>
        </p:nvCxnSpPr>
        <p:spPr bwMode="auto">
          <a:xfrm>
            <a:off x="4011501" y="4716780"/>
            <a:ext cx="0" cy="91916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E8362646-8297-2A2C-8A9E-AD783E3D61C4}"/>
              </a:ext>
            </a:extLst>
          </p:cNvPr>
          <p:cNvCxnSpPr>
            <a:cxnSpLocks/>
          </p:cNvCxnSpPr>
          <p:nvPr/>
        </p:nvCxnSpPr>
        <p:spPr bwMode="auto">
          <a:xfrm>
            <a:off x="6751392" y="4681062"/>
            <a:ext cx="0" cy="95488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0B4FC495-4269-A20C-26B6-820B6336C765}"/>
              </a:ext>
            </a:extLst>
          </p:cNvPr>
          <p:cNvCxnSpPr/>
          <p:nvPr/>
        </p:nvCxnSpPr>
        <p:spPr bwMode="auto">
          <a:xfrm>
            <a:off x="4011501" y="5524500"/>
            <a:ext cx="2739891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lg"/>
            <a:tailEnd type="triangle" w="med" len="lg"/>
          </a:ln>
          <a:effectLst/>
        </p:spPr>
      </p:cxnSp>
      <p:sp>
        <p:nvSpPr>
          <p:cNvPr id="9" name="Text Box 20">
            <a:extLst>
              <a:ext uri="{FF2B5EF4-FFF2-40B4-BE49-F238E27FC236}">
                <a16:creationId xmlns:a16="http://schemas.microsoft.com/office/drawing/2014/main" id="{E654B034-7FED-E0C2-04CB-1CAC954C26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6592" y="5518008"/>
            <a:ext cx="13165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cs-CZ" b="1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Arial" charset="0"/>
              </a:rPr>
              <a:t>L=</a:t>
            </a:r>
            <a:r>
              <a:rPr lang="cs-CZ" b="1" dirty="0" err="1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Arial" charset="0"/>
              </a:rPr>
              <a:t>v</a:t>
            </a:r>
            <a:r>
              <a:rPr lang="cs-CZ" b="1" baseline="-25000" dirty="0" err="1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Arial" charset="0"/>
              </a:rPr>
              <a:t>SK</a:t>
            </a:r>
            <a:r>
              <a:rPr lang="cs-CZ" b="1" baseline="-25000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Arial" charset="0"/>
              </a:rPr>
              <a:t> </a:t>
            </a:r>
            <a:r>
              <a:rPr lang="cs-CZ" b="1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Arial" charset="0"/>
              </a:rPr>
              <a:t> t</a:t>
            </a:r>
            <a:r>
              <a:rPr lang="cs-CZ" b="1" baseline="-25000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Arial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234767584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>
            <a:extLst>
              <a:ext uri="{FF2B5EF4-FFF2-40B4-BE49-F238E27FC236}">
                <a16:creationId xmlns:a16="http://schemas.microsoft.com/office/drawing/2014/main" id="{A9CD9AC9-EE8B-414F-BC59-3C6774DE86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88921" y="169863"/>
            <a:ext cx="6624637" cy="649287"/>
          </a:xfrm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cs-CZ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Hydraulická vodivost</a:t>
            </a:r>
            <a:endParaRPr lang="en-US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</p:txBody>
      </p:sp>
      <p:grpSp>
        <p:nvGrpSpPr>
          <p:cNvPr id="19466" name="Group 5">
            <a:extLst>
              <a:ext uri="{FF2B5EF4-FFF2-40B4-BE49-F238E27FC236}">
                <a16:creationId xmlns:a16="http://schemas.microsoft.com/office/drawing/2014/main" id="{1EEF9E13-F5DC-409C-A092-58BA2D454979}"/>
              </a:ext>
            </a:extLst>
          </p:cNvPr>
          <p:cNvGrpSpPr>
            <a:grpSpLocks/>
          </p:cNvGrpSpPr>
          <p:nvPr/>
        </p:nvGrpSpPr>
        <p:grpSpPr bwMode="auto">
          <a:xfrm>
            <a:off x="1317625" y="1268413"/>
            <a:ext cx="8990013" cy="5430838"/>
            <a:chOff x="53" y="1056"/>
            <a:chExt cx="5663" cy="3421"/>
          </a:xfrm>
        </p:grpSpPr>
        <p:sp>
          <p:nvSpPr>
            <p:cNvPr id="19499" name="Rectangle 6">
              <a:extLst>
                <a:ext uri="{FF2B5EF4-FFF2-40B4-BE49-F238E27FC236}">
                  <a16:creationId xmlns:a16="http://schemas.microsoft.com/office/drawing/2014/main" id="{ECBFD249-DFD3-4AF6-8EB7-6F1C6D1E51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" y="1056"/>
              <a:ext cx="4552" cy="528"/>
            </a:xfrm>
            <a:prstGeom prst="rect">
              <a:avLst/>
            </a:prstGeom>
            <a:solidFill>
              <a:schemeClr val="accent2">
                <a:alpha val="50195"/>
              </a:schemeClr>
            </a:solidFill>
            <a:ln w="12700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500" name="Rectangle 7">
              <a:extLst>
                <a:ext uri="{FF2B5EF4-FFF2-40B4-BE49-F238E27FC236}">
                  <a16:creationId xmlns:a16="http://schemas.microsoft.com/office/drawing/2014/main" id="{D710CE19-8CFB-474E-A60F-EAA43E1F17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" y="1683"/>
              <a:ext cx="4552" cy="528"/>
            </a:xfrm>
            <a:prstGeom prst="rect">
              <a:avLst/>
            </a:prstGeom>
            <a:solidFill>
              <a:srgbClr val="002060">
                <a:alpha val="50195"/>
              </a:srgbClr>
            </a:solidFill>
            <a:ln w="12700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501" name="Rectangle 8">
              <a:extLst>
                <a:ext uri="{FF2B5EF4-FFF2-40B4-BE49-F238E27FC236}">
                  <a16:creationId xmlns:a16="http://schemas.microsoft.com/office/drawing/2014/main" id="{0A94CC99-0739-492A-B0CA-93767E5B3B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2961"/>
              <a:ext cx="4512" cy="255"/>
            </a:xfrm>
            <a:prstGeom prst="rect">
              <a:avLst/>
            </a:prstGeom>
            <a:solidFill>
              <a:srgbClr val="002060">
                <a:alpha val="50195"/>
              </a:srgbClr>
            </a:solidFill>
            <a:ln w="12700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502" name="Rectangle 9">
              <a:extLst>
                <a:ext uri="{FF2B5EF4-FFF2-40B4-BE49-F238E27FC236}">
                  <a16:creationId xmlns:a16="http://schemas.microsoft.com/office/drawing/2014/main" id="{3CD488D9-1F37-4853-BAFF-961BC5A1A5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" y="3216"/>
              <a:ext cx="4552" cy="285"/>
            </a:xfrm>
            <a:prstGeom prst="rect">
              <a:avLst/>
            </a:prstGeom>
            <a:solidFill>
              <a:schemeClr val="accent2">
                <a:alpha val="50195"/>
              </a:schemeClr>
            </a:solidFill>
            <a:ln w="12700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503" name="Rectangle 10">
              <a:extLst>
                <a:ext uri="{FF2B5EF4-FFF2-40B4-BE49-F238E27FC236}">
                  <a16:creationId xmlns:a16="http://schemas.microsoft.com/office/drawing/2014/main" id="{AF9A1840-F8C9-4753-8AB2-70FDD14F91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2310"/>
              <a:ext cx="4512" cy="282"/>
            </a:xfrm>
            <a:prstGeom prst="rect">
              <a:avLst/>
            </a:prstGeom>
            <a:solidFill>
              <a:schemeClr val="accent2">
                <a:alpha val="50195"/>
              </a:schemeClr>
            </a:solidFill>
            <a:ln w="12700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504" name="Rectangle 11">
              <a:extLst>
                <a:ext uri="{FF2B5EF4-FFF2-40B4-BE49-F238E27FC236}">
                  <a16:creationId xmlns:a16="http://schemas.microsoft.com/office/drawing/2014/main" id="{0C7603E3-F687-4982-A3FF-3049E9DBEF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" y="2592"/>
              <a:ext cx="4552" cy="270"/>
            </a:xfrm>
            <a:prstGeom prst="rect">
              <a:avLst/>
            </a:prstGeom>
            <a:solidFill>
              <a:srgbClr val="002060">
                <a:alpha val="50195"/>
              </a:srgbClr>
            </a:solidFill>
            <a:ln w="12700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505" name="Rectangle 12">
              <a:extLst>
                <a:ext uri="{FF2B5EF4-FFF2-40B4-BE49-F238E27FC236}">
                  <a16:creationId xmlns:a16="http://schemas.microsoft.com/office/drawing/2014/main" id="{A360B2B2-2851-4447-A210-85543B80CB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" y="3984"/>
              <a:ext cx="4552" cy="157"/>
            </a:xfrm>
            <a:prstGeom prst="rect">
              <a:avLst/>
            </a:prstGeom>
            <a:solidFill>
              <a:srgbClr val="002060">
                <a:alpha val="50195"/>
              </a:srgbClr>
            </a:solidFill>
            <a:ln w="12700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506" name="Rectangle 13">
              <a:extLst>
                <a:ext uri="{FF2B5EF4-FFF2-40B4-BE49-F238E27FC236}">
                  <a16:creationId xmlns:a16="http://schemas.microsoft.com/office/drawing/2014/main" id="{78EB5C64-55C9-4794-83AB-FB605248E4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" y="3744"/>
              <a:ext cx="4552" cy="240"/>
            </a:xfrm>
            <a:prstGeom prst="rect">
              <a:avLst/>
            </a:prstGeom>
            <a:solidFill>
              <a:schemeClr val="accent2">
                <a:alpha val="50195"/>
              </a:schemeClr>
            </a:solidFill>
            <a:ln w="12700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507" name="Rectangle 14">
              <a:extLst>
                <a:ext uri="{FF2B5EF4-FFF2-40B4-BE49-F238E27FC236}">
                  <a16:creationId xmlns:a16="http://schemas.microsoft.com/office/drawing/2014/main" id="{7BC4CEDC-826A-4577-8DC0-063134F634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3600"/>
              <a:ext cx="4512" cy="144"/>
            </a:xfrm>
            <a:prstGeom prst="rect">
              <a:avLst/>
            </a:prstGeom>
            <a:solidFill>
              <a:srgbClr val="002060">
                <a:alpha val="50195"/>
              </a:srgbClr>
            </a:solidFill>
            <a:ln w="12700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508" name="Rectangle 15">
              <a:extLst>
                <a:ext uri="{FF2B5EF4-FFF2-40B4-BE49-F238E27FC236}">
                  <a16:creationId xmlns:a16="http://schemas.microsoft.com/office/drawing/2014/main" id="{1A742B3E-A841-4EFB-8934-6DC097A750EF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53" y="4326"/>
              <a:ext cx="144" cy="151"/>
            </a:xfrm>
            <a:prstGeom prst="rect">
              <a:avLst/>
            </a:prstGeom>
            <a:solidFill>
              <a:schemeClr val="accent2">
                <a:alpha val="50195"/>
              </a:schemeClr>
            </a:solidFill>
            <a:ln w="12700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509" name="Rectangle 16">
              <a:extLst>
                <a:ext uri="{FF2B5EF4-FFF2-40B4-BE49-F238E27FC236}">
                  <a16:creationId xmlns:a16="http://schemas.microsoft.com/office/drawing/2014/main" id="{5C9E8B26-368C-4D18-9B0A-1D4854D646A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3148" y="4326"/>
              <a:ext cx="144" cy="151"/>
            </a:xfrm>
            <a:prstGeom prst="rect">
              <a:avLst/>
            </a:prstGeom>
            <a:solidFill>
              <a:srgbClr val="002060">
                <a:alpha val="50195"/>
              </a:srgbClr>
            </a:solidFill>
            <a:ln w="12700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510" name="Text Box 17">
              <a:extLst>
                <a:ext uri="{FF2B5EF4-FFF2-40B4-BE49-F238E27FC236}">
                  <a16:creationId xmlns:a16="http://schemas.microsoft.com/office/drawing/2014/main" id="{976FE3FB-5B17-475C-9C51-081EDB9820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V="1">
              <a:off x="5484" y="3686"/>
              <a:ext cx="2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H</a:t>
              </a:r>
            </a:p>
          </p:txBody>
        </p:sp>
        <p:sp>
          <p:nvSpPr>
            <p:cNvPr id="19511" name="Text Box 18">
              <a:extLst>
                <a:ext uri="{FF2B5EF4-FFF2-40B4-BE49-F238E27FC236}">
                  <a16:creationId xmlns:a16="http://schemas.microsoft.com/office/drawing/2014/main" id="{E5BB2E4E-8315-4980-B71F-0FA9162A8B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89" y="3926"/>
              <a:ext cx="2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L</a:t>
              </a:r>
            </a:p>
          </p:txBody>
        </p:sp>
        <p:sp>
          <p:nvSpPr>
            <p:cNvPr id="19512" name="Line 19">
              <a:extLst>
                <a:ext uri="{FF2B5EF4-FFF2-40B4-BE49-F238E27FC236}">
                  <a16:creationId xmlns:a16="http://schemas.microsoft.com/office/drawing/2014/main" id="{841EC414-BD64-4884-83F6-B0F763889C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6" y="2592"/>
              <a:ext cx="288" cy="0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513" name="Line 20">
              <a:extLst>
                <a:ext uri="{FF2B5EF4-FFF2-40B4-BE49-F238E27FC236}">
                  <a16:creationId xmlns:a16="http://schemas.microsoft.com/office/drawing/2014/main" id="{3293E841-109E-4429-AE5D-A79E4888FE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6" y="1968"/>
              <a:ext cx="288" cy="0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514" name="Line 21">
              <a:extLst>
                <a:ext uri="{FF2B5EF4-FFF2-40B4-BE49-F238E27FC236}">
                  <a16:creationId xmlns:a16="http://schemas.microsoft.com/office/drawing/2014/main" id="{395B6BE2-4F2B-4C89-A627-8587094EE9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6" y="1344"/>
              <a:ext cx="288" cy="0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515" name="Line 22">
              <a:extLst>
                <a:ext uri="{FF2B5EF4-FFF2-40B4-BE49-F238E27FC236}">
                  <a16:creationId xmlns:a16="http://schemas.microsoft.com/office/drawing/2014/main" id="{E1A1238E-8C89-4FB3-ABB9-AA3ABB0407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6" y="3216"/>
              <a:ext cx="288" cy="0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516" name="Line 23">
              <a:extLst>
                <a:ext uri="{FF2B5EF4-FFF2-40B4-BE49-F238E27FC236}">
                  <a16:creationId xmlns:a16="http://schemas.microsoft.com/office/drawing/2014/main" id="{EF558BA8-77B3-4A84-B94C-D8249DA552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84" y="3840"/>
              <a:ext cx="288" cy="0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4" name="Freeform 24">
            <a:extLst>
              <a:ext uri="{FF2B5EF4-FFF2-40B4-BE49-F238E27FC236}">
                <a16:creationId xmlns:a16="http://schemas.microsoft.com/office/drawing/2014/main" id="{2A64107A-9488-4997-98B1-1972397E916A}"/>
              </a:ext>
            </a:extLst>
          </p:cNvPr>
          <p:cNvSpPr>
            <a:spLocks/>
          </p:cNvSpPr>
          <p:nvPr/>
        </p:nvSpPr>
        <p:spPr bwMode="auto">
          <a:xfrm>
            <a:off x="1697038" y="1244600"/>
            <a:ext cx="7029450" cy="838200"/>
          </a:xfrm>
          <a:custGeom>
            <a:avLst/>
            <a:gdLst>
              <a:gd name="T0" fmla="*/ 2147483647 w 4428"/>
              <a:gd name="T1" fmla="*/ 2147483647 h 528"/>
              <a:gd name="T2" fmla="*/ 0 w 4428"/>
              <a:gd name="T3" fmla="*/ 0 h 528"/>
              <a:gd name="T4" fmla="*/ 0 w 4428"/>
              <a:gd name="T5" fmla="*/ 2147483647 h 528"/>
              <a:gd name="T6" fmla="*/ 2147483647 w 4428"/>
              <a:gd name="T7" fmla="*/ 2147483647 h 528"/>
              <a:gd name="T8" fmla="*/ 2147483647 w 4428"/>
              <a:gd name="T9" fmla="*/ 2147483647 h 528"/>
              <a:gd name="T10" fmla="*/ 2147483647 w 4428"/>
              <a:gd name="T11" fmla="*/ 2147483647 h 528"/>
              <a:gd name="T12" fmla="*/ 2147483647 w 4428"/>
              <a:gd name="T13" fmla="*/ 2147483647 h 528"/>
              <a:gd name="T14" fmla="*/ 2147483647 w 4428"/>
              <a:gd name="T15" fmla="*/ 2147483647 h 52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428"/>
              <a:gd name="T25" fmla="*/ 0 h 528"/>
              <a:gd name="T26" fmla="*/ 4428 w 4428"/>
              <a:gd name="T27" fmla="*/ 528 h 52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428" h="528">
                <a:moveTo>
                  <a:pt x="3989" y="2"/>
                </a:moveTo>
                <a:lnTo>
                  <a:pt x="0" y="0"/>
                </a:lnTo>
                <a:lnTo>
                  <a:pt x="0" y="528"/>
                </a:lnTo>
                <a:lnTo>
                  <a:pt x="3162" y="525"/>
                </a:lnTo>
                <a:cubicBezTo>
                  <a:pt x="3813" y="510"/>
                  <a:pt x="3727" y="488"/>
                  <a:pt x="3909" y="437"/>
                </a:cubicBezTo>
                <a:cubicBezTo>
                  <a:pt x="4091" y="386"/>
                  <a:pt x="4176" y="278"/>
                  <a:pt x="4257" y="218"/>
                </a:cubicBezTo>
                <a:cubicBezTo>
                  <a:pt x="4338" y="158"/>
                  <a:pt x="4366" y="114"/>
                  <a:pt x="4394" y="78"/>
                </a:cubicBezTo>
                <a:cubicBezTo>
                  <a:pt x="4422" y="42"/>
                  <a:pt x="4421" y="20"/>
                  <a:pt x="4428" y="5"/>
                </a:cubicBezTo>
              </a:path>
            </a:pathLst>
          </a:custGeom>
          <a:solidFill>
            <a:schemeClr val="accent6">
              <a:lumMod val="75000"/>
            </a:schemeClr>
          </a:solidFill>
          <a:ln w="12700" cap="sq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Freeform 25">
            <a:extLst>
              <a:ext uri="{FF2B5EF4-FFF2-40B4-BE49-F238E27FC236}">
                <a16:creationId xmlns:a16="http://schemas.microsoft.com/office/drawing/2014/main" id="{809E272A-3235-4B11-BA58-4927B1462723}"/>
              </a:ext>
            </a:extLst>
          </p:cNvPr>
          <p:cNvSpPr>
            <a:spLocks/>
          </p:cNvSpPr>
          <p:nvPr/>
        </p:nvSpPr>
        <p:spPr bwMode="auto">
          <a:xfrm>
            <a:off x="1697038" y="2239963"/>
            <a:ext cx="1566862" cy="836612"/>
          </a:xfrm>
          <a:custGeom>
            <a:avLst/>
            <a:gdLst>
              <a:gd name="T0" fmla="*/ 0 w 987"/>
              <a:gd name="T1" fmla="*/ 0 h 527"/>
              <a:gd name="T2" fmla="*/ 2147483647 w 987"/>
              <a:gd name="T3" fmla="*/ 2147483647 h 527"/>
              <a:gd name="T4" fmla="*/ 2147483647 w 987"/>
              <a:gd name="T5" fmla="*/ 2147483647 h 527"/>
              <a:gd name="T6" fmla="*/ 2147483647 w 987"/>
              <a:gd name="T7" fmla="*/ 2147483647 h 527"/>
              <a:gd name="T8" fmla="*/ 2147483647 w 987"/>
              <a:gd name="T9" fmla="*/ 2147483647 h 527"/>
              <a:gd name="T10" fmla="*/ 2147483647 w 987"/>
              <a:gd name="T11" fmla="*/ 2147483647 h 527"/>
              <a:gd name="T12" fmla="*/ 2147483647 w 987"/>
              <a:gd name="T13" fmla="*/ 2147483647 h 527"/>
              <a:gd name="T14" fmla="*/ 0 w 987"/>
              <a:gd name="T15" fmla="*/ 0 h 52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87"/>
              <a:gd name="T25" fmla="*/ 0 h 527"/>
              <a:gd name="T26" fmla="*/ 987 w 987"/>
              <a:gd name="T27" fmla="*/ 527 h 52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87" h="527">
                <a:moveTo>
                  <a:pt x="0" y="0"/>
                </a:moveTo>
                <a:lnTo>
                  <a:pt x="2" y="527"/>
                </a:lnTo>
                <a:lnTo>
                  <a:pt x="282" y="443"/>
                </a:lnTo>
                <a:cubicBezTo>
                  <a:pt x="374" y="409"/>
                  <a:pt x="472" y="362"/>
                  <a:pt x="552" y="324"/>
                </a:cubicBezTo>
                <a:cubicBezTo>
                  <a:pt x="632" y="286"/>
                  <a:pt x="706" y="252"/>
                  <a:pt x="764" y="213"/>
                </a:cubicBezTo>
                <a:cubicBezTo>
                  <a:pt x="822" y="174"/>
                  <a:pt x="888" y="122"/>
                  <a:pt x="900" y="87"/>
                </a:cubicBezTo>
                <a:cubicBezTo>
                  <a:pt x="912" y="52"/>
                  <a:pt x="987" y="17"/>
                  <a:pt x="837" y="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12700" cap="sq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4" name="Group 26">
            <a:extLst>
              <a:ext uri="{FF2B5EF4-FFF2-40B4-BE49-F238E27FC236}">
                <a16:creationId xmlns:a16="http://schemas.microsoft.com/office/drawing/2014/main" id="{B8CE23BB-11E0-4D36-889D-11FAFC91F520}"/>
              </a:ext>
            </a:extLst>
          </p:cNvPr>
          <p:cNvGrpSpPr>
            <a:grpSpLocks/>
          </p:cNvGrpSpPr>
          <p:nvPr/>
        </p:nvGrpSpPr>
        <p:grpSpPr bwMode="auto">
          <a:xfrm>
            <a:off x="1849438" y="1092200"/>
            <a:ext cx="838200" cy="228600"/>
            <a:chOff x="5040" y="1920"/>
            <a:chExt cx="528" cy="144"/>
          </a:xfrm>
        </p:grpSpPr>
        <p:sp>
          <p:nvSpPr>
            <p:cNvPr id="19495" name="Line 27">
              <a:extLst>
                <a:ext uri="{FF2B5EF4-FFF2-40B4-BE49-F238E27FC236}">
                  <a16:creationId xmlns:a16="http://schemas.microsoft.com/office/drawing/2014/main" id="{26445C25-2616-4B2A-9E6F-54061861A8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40" y="1920"/>
              <a:ext cx="0" cy="144"/>
            </a:xfrm>
            <a:prstGeom prst="line">
              <a:avLst/>
            </a:prstGeom>
            <a:noFill/>
            <a:ln w="25400" cap="sq">
              <a:solidFill>
                <a:schemeClr val="accent6">
                  <a:lumMod val="75000"/>
                </a:schemeClr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496" name="Line 28">
              <a:extLst>
                <a:ext uri="{FF2B5EF4-FFF2-40B4-BE49-F238E27FC236}">
                  <a16:creationId xmlns:a16="http://schemas.microsoft.com/office/drawing/2014/main" id="{C389F143-9F3A-47CC-8F52-6BB5BFD434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16" y="1920"/>
              <a:ext cx="0" cy="144"/>
            </a:xfrm>
            <a:prstGeom prst="line">
              <a:avLst/>
            </a:prstGeom>
            <a:noFill/>
            <a:ln w="25400" cap="sq">
              <a:solidFill>
                <a:schemeClr val="accent6">
                  <a:lumMod val="75000"/>
                </a:schemeClr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497" name="Line 29">
              <a:extLst>
                <a:ext uri="{FF2B5EF4-FFF2-40B4-BE49-F238E27FC236}">
                  <a16:creationId xmlns:a16="http://schemas.microsoft.com/office/drawing/2014/main" id="{EE6AB3E1-DD02-4B0D-94A1-CABEC03B1B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92" y="1920"/>
              <a:ext cx="0" cy="144"/>
            </a:xfrm>
            <a:prstGeom prst="line">
              <a:avLst/>
            </a:prstGeom>
            <a:noFill/>
            <a:ln w="25400" cap="sq">
              <a:solidFill>
                <a:schemeClr val="accent6">
                  <a:lumMod val="75000"/>
                </a:schemeClr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498" name="Line 30">
              <a:extLst>
                <a:ext uri="{FF2B5EF4-FFF2-40B4-BE49-F238E27FC236}">
                  <a16:creationId xmlns:a16="http://schemas.microsoft.com/office/drawing/2014/main" id="{60197889-B801-406B-9D3B-B7A63BF190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68" y="1920"/>
              <a:ext cx="0" cy="144"/>
            </a:xfrm>
            <a:prstGeom prst="line">
              <a:avLst/>
            </a:prstGeom>
            <a:noFill/>
            <a:ln w="25400" cap="sq">
              <a:solidFill>
                <a:schemeClr val="accent6">
                  <a:lumMod val="75000"/>
                </a:schemeClr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31">
            <a:extLst>
              <a:ext uri="{FF2B5EF4-FFF2-40B4-BE49-F238E27FC236}">
                <a16:creationId xmlns:a16="http://schemas.microsoft.com/office/drawing/2014/main" id="{893574D1-FF52-45F1-B461-0810224D2E67}"/>
              </a:ext>
            </a:extLst>
          </p:cNvPr>
          <p:cNvGrpSpPr>
            <a:grpSpLocks/>
          </p:cNvGrpSpPr>
          <p:nvPr/>
        </p:nvGrpSpPr>
        <p:grpSpPr bwMode="auto">
          <a:xfrm>
            <a:off x="1849438" y="2082800"/>
            <a:ext cx="838200" cy="228600"/>
            <a:chOff x="5040" y="1920"/>
            <a:chExt cx="528" cy="144"/>
          </a:xfrm>
        </p:grpSpPr>
        <p:sp>
          <p:nvSpPr>
            <p:cNvPr id="19491" name="Line 32">
              <a:extLst>
                <a:ext uri="{FF2B5EF4-FFF2-40B4-BE49-F238E27FC236}">
                  <a16:creationId xmlns:a16="http://schemas.microsoft.com/office/drawing/2014/main" id="{CE15B153-8C1E-4866-92ED-292847622D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40" y="1920"/>
              <a:ext cx="0" cy="144"/>
            </a:xfrm>
            <a:prstGeom prst="line">
              <a:avLst/>
            </a:prstGeom>
            <a:noFill/>
            <a:ln w="25400" cap="sq">
              <a:solidFill>
                <a:schemeClr val="accent6">
                  <a:lumMod val="75000"/>
                </a:schemeClr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492" name="Line 33">
              <a:extLst>
                <a:ext uri="{FF2B5EF4-FFF2-40B4-BE49-F238E27FC236}">
                  <a16:creationId xmlns:a16="http://schemas.microsoft.com/office/drawing/2014/main" id="{100BF990-0F51-4F7D-856B-5DE5094360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16" y="1920"/>
              <a:ext cx="0" cy="144"/>
            </a:xfrm>
            <a:prstGeom prst="line">
              <a:avLst/>
            </a:prstGeom>
            <a:noFill/>
            <a:ln w="25400" cap="sq">
              <a:solidFill>
                <a:schemeClr val="accent6">
                  <a:lumMod val="75000"/>
                </a:schemeClr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493" name="Line 34">
              <a:extLst>
                <a:ext uri="{FF2B5EF4-FFF2-40B4-BE49-F238E27FC236}">
                  <a16:creationId xmlns:a16="http://schemas.microsoft.com/office/drawing/2014/main" id="{2494D37D-4F9E-43B4-9DB9-0D866C6A1E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92" y="1920"/>
              <a:ext cx="0" cy="144"/>
            </a:xfrm>
            <a:prstGeom prst="line">
              <a:avLst/>
            </a:prstGeom>
            <a:noFill/>
            <a:ln w="25400" cap="sq">
              <a:solidFill>
                <a:schemeClr val="accent6">
                  <a:lumMod val="75000"/>
                </a:schemeClr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494" name="Line 35">
              <a:extLst>
                <a:ext uri="{FF2B5EF4-FFF2-40B4-BE49-F238E27FC236}">
                  <a16:creationId xmlns:a16="http://schemas.microsoft.com/office/drawing/2014/main" id="{BA1273E2-5065-47D9-9C88-C995C93B28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68" y="1920"/>
              <a:ext cx="0" cy="144"/>
            </a:xfrm>
            <a:prstGeom prst="line">
              <a:avLst/>
            </a:prstGeom>
            <a:noFill/>
            <a:ln w="25400" cap="sq">
              <a:solidFill>
                <a:schemeClr val="accent6">
                  <a:lumMod val="75000"/>
                </a:schemeClr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46" name="Freeform 36">
            <a:extLst>
              <a:ext uri="{FF2B5EF4-FFF2-40B4-BE49-F238E27FC236}">
                <a16:creationId xmlns:a16="http://schemas.microsoft.com/office/drawing/2014/main" id="{A80D6F08-C821-4739-8C02-DB57E2DE0E9C}"/>
              </a:ext>
            </a:extLst>
          </p:cNvPr>
          <p:cNvSpPr>
            <a:spLocks/>
          </p:cNvSpPr>
          <p:nvPr/>
        </p:nvSpPr>
        <p:spPr bwMode="auto">
          <a:xfrm>
            <a:off x="1697038" y="3225800"/>
            <a:ext cx="7493000" cy="573088"/>
          </a:xfrm>
          <a:custGeom>
            <a:avLst/>
            <a:gdLst>
              <a:gd name="T0" fmla="*/ 0 w 4720"/>
              <a:gd name="T1" fmla="*/ 2147483647 h 361"/>
              <a:gd name="T2" fmla="*/ 0 w 4720"/>
              <a:gd name="T3" fmla="*/ 2147483647 h 361"/>
              <a:gd name="T4" fmla="*/ 2147483647 w 4720"/>
              <a:gd name="T5" fmla="*/ 2147483647 h 361"/>
              <a:gd name="T6" fmla="*/ 2147483647 w 4720"/>
              <a:gd name="T7" fmla="*/ 2147483647 h 361"/>
              <a:gd name="T8" fmla="*/ 2147483647 w 4720"/>
              <a:gd name="T9" fmla="*/ 2147483647 h 361"/>
              <a:gd name="T10" fmla="*/ 2147483647 w 4720"/>
              <a:gd name="T11" fmla="*/ 2147483647 h 361"/>
              <a:gd name="T12" fmla="*/ 2147483647 w 4720"/>
              <a:gd name="T13" fmla="*/ 2147483647 h 361"/>
              <a:gd name="T14" fmla="*/ 2147483647 w 4720"/>
              <a:gd name="T15" fmla="*/ 2147483647 h 361"/>
              <a:gd name="T16" fmla="*/ 0 w 4720"/>
              <a:gd name="T17" fmla="*/ 2147483647 h 36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720"/>
              <a:gd name="T28" fmla="*/ 0 h 361"/>
              <a:gd name="T29" fmla="*/ 4720 w 4720"/>
              <a:gd name="T30" fmla="*/ 361 h 36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720" h="361">
                <a:moveTo>
                  <a:pt x="0" y="10"/>
                </a:moveTo>
                <a:lnTo>
                  <a:pt x="0" y="303"/>
                </a:lnTo>
                <a:cubicBezTo>
                  <a:pt x="286" y="361"/>
                  <a:pt x="1171" y="352"/>
                  <a:pt x="1717" y="356"/>
                </a:cubicBezTo>
                <a:cubicBezTo>
                  <a:pt x="2263" y="360"/>
                  <a:pt x="2912" y="339"/>
                  <a:pt x="3277" y="325"/>
                </a:cubicBezTo>
                <a:cubicBezTo>
                  <a:pt x="3642" y="311"/>
                  <a:pt x="3741" y="300"/>
                  <a:pt x="3905" y="272"/>
                </a:cubicBezTo>
                <a:cubicBezTo>
                  <a:pt x="4069" y="244"/>
                  <a:pt x="4182" y="201"/>
                  <a:pt x="4262" y="160"/>
                </a:cubicBezTo>
                <a:cubicBezTo>
                  <a:pt x="4342" y="119"/>
                  <a:pt x="4432" y="49"/>
                  <a:pt x="4387" y="25"/>
                </a:cubicBezTo>
                <a:cubicBezTo>
                  <a:pt x="4342" y="0"/>
                  <a:pt x="4720" y="14"/>
                  <a:pt x="3989" y="12"/>
                </a:cubicBezTo>
                <a:lnTo>
                  <a:pt x="0" y="1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12700" cap="sq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7" name="Freeform 37">
            <a:extLst>
              <a:ext uri="{FF2B5EF4-FFF2-40B4-BE49-F238E27FC236}">
                <a16:creationId xmlns:a16="http://schemas.microsoft.com/office/drawing/2014/main" id="{8043B127-1B3E-43B8-A085-8D3E916C5169}"/>
              </a:ext>
            </a:extLst>
          </p:cNvPr>
          <p:cNvSpPr>
            <a:spLocks/>
          </p:cNvSpPr>
          <p:nvPr/>
        </p:nvSpPr>
        <p:spPr bwMode="auto">
          <a:xfrm>
            <a:off x="1695451" y="4267200"/>
            <a:ext cx="1438275" cy="857250"/>
          </a:xfrm>
          <a:custGeom>
            <a:avLst/>
            <a:gdLst>
              <a:gd name="T0" fmla="*/ 0 w 906"/>
              <a:gd name="T1" fmla="*/ 0 h 540"/>
              <a:gd name="T2" fmla="*/ 0 w 906"/>
              <a:gd name="T3" fmla="*/ 2147483647 h 540"/>
              <a:gd name="T4" fmla="*/ 2147483647 w 906"/>
              <a:gd name="T5" fmla="*/ 2147483647 h 540"/>
              <a:gd name="T6" fmla="*/ 2147483647 w 906"/>
              <a:gd name="T7" fmla="*/ 2147483647 h 540"/>
              <a:gd name="T8" fmla="*/ 2147483647 w 906"/>
              <a:gd name="T9" fmla="*/ 2147483647 h 540"/>
              <a:gd name="T10" fmla="*/ 2147483647 w 906"/>
              <a:gd name="T11" fmla="*/ 2147483647 h 540"/>
              <a:gd name="T12" fmla="*/ 2147483647 w 906"/>
              <a:gd name="T13" fmla="*/ 2147483647 h 540"/>
              <a:gd name="T14" fmla="*/ 0 w 906"/>
              <a:gd name="T15" fmla="*/ 0 h 54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06"/>
              <a:gd name="T25" fmla="*/ 0 h 540"/>
              <a:gd name="T26" fmla="*/ 906 w 906"/>
              <a:gd name="T27" fmla="*/ 540 h 54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06" h="540">
                <a:moveTo>
                  <a:pt x="0" y="0"/>
                </a:moveTo>
                <a:lnTo>
                  <a:pt x="0" y="540"/>
                </a:lnTo>
                <a:lnTo>
                  <a:pt x="273" y="287"/>
                </a:lnTo>
                <a:cubicBezTo>
                  <a:pt x="369" y="232"/>
                  <a:pt x="503" y="234"/>
                  <a:pt x="577" y="213"/>
                </a:cubicBezTo>
                <a:cubicBezTo>
                  <a:pt x="651" y="192"/>
                  <a:pt x="675" y="183"/>
                  <a:pt x="720" y="160"/>
                </a:cubicBezTo>
                <a:cubicBezTo>
                  <a:pt x="765" y="137"/>
                  <a:pt x="841" y="99"/>
                  <a:pt x="849" y="73"/>
                </a:cubicBezTo>
                <a:cubicBezTo>
                  <a:pt x="857" y="47"/>
                  <a:pt x="906" y="16"/>
                  <a:pt x="765" y="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12700" cap="sq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8" name="Freeform 38">
            <a:extLst>
              <a:ext uri="{FF2B5EF4-FFF2-40B4-BE49-F238E27FC236}">
                <a16:creationId xmlns:a16="http://schemas.microsoft.com/office/drawing/2014/main" id="{5F818E10-A653-45C3-9F01-97D05627054B}"/>
              </a:ext>
            </a:extLst>
          </p:cNvPr>
          <p:cNvSpPr>
            <a:spLocks/>
          </p:cNvSpPr>
          <p:nvPr/>
        </p:nvSpPr>
        <p:spPr bwMode="auto">
          <a:xfrm>
            <a:off x="1700213" y="5281613"/>
            <a:ext cx="4379912" cy="609600"/>
          </a:xfrm>
          <a:custGeom>
            <a:avLst/>
            <a:gdLst>
              <a:gd name="T0" fmla="*/ 0 w 2759"/>
              <a:gd name="T1" fmla="*/ 2147483647 h 384"/>
              <a:gd name="T2" fmla="*/ 0 w 2759"/>
              <a:gd name="T3" fmla="*/ 2147483647 h 384"/>
              <a:gd name="T4" fmla="*/ 2147483647 w 2759"/>
              <a:gd name="T5" fmla="*/ 2147483647 h 384"/>
              <a:gd name="T6" fmla="*/ 2147483647 w 2759"/>
              <a:gd name="T7" fmla="*/ 2147483647 h 384"/>
              <a:gd name="T8" fmla="*/ 2147483647 w 2759"/>
              <a:gd name="T9" fmla="*/ 2147483647 h 384"/>
              <a:gd name="T10" fmla="*/ 2147483647 w 2759"/>
              <a:gd name="T11" fmla="*/ 2147483647 h 384"/>
              <a:gd name="T12" fmla="*/ 2147483647 w 2759"/>
              <a:gd name="T13" fmla="*/ 2147483647 h 384"/>
              <a:gd name="T14" fmla="*/ 2147483647 w 2759"/>
              <a:gd name="T15" fmla="*/ 0 h 384"/>
              <a:gd name="T16" fmla="*/ 0 w 2759"/>
              <a:gd name="T17" fmla="*/ 2147483647 h 38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759"/>
              <a:gd name="T28" fmla="*/ 0 h 384"/>
              <a:gd name="T29" fmla="*/ 2759 w 2759"/>
              <a:gd name="T30" fmla="*/ 384 h 38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759" h="384">
                <a:moveTo>
                  <a:pt x="0" y="1"/>
                </a:moveTo>
                <a:lnTo>
                  <a:pt x="0" y="384"/>
                </a:lnTo>
                <a:lnTo>
                  <a:pt x="2374" y="381"/>
                </a:lnTo>
                <a:cubicBezTo>
                  <a:pt x="2759" y="361"/>
                  <a:pt x="2458" y="289"/>
                  <a:pt x="2312" y="265"/>
                </a:cubicBezTo>
                <a:cubicBezTo>
                  <a:pt x="2166" y="241"/>
                  <a:pt x="1739" y="248"/>
                  <a:pt x="1495" y="234"/>
                </a:cubicBezTo>
                <a:cubicBezTo>
                  <a:pt x="1251" y="220"/>
                  <a:pt x="972" y="199"/>
                  <a:pt x="845" y="182"/>
                </a:cubicBezTo>
                <a:cubicBezTo>
                  <a:pt x="718" y="165"/>
                  <a:pt x="757" y="159"/>
                  <a:pt x="730" y="129"/>
                </a:cubicBezTo>
                <a:lnTo>
                  <a:pt x="681" y="0"/>
                </a:lnTo>
                <a:lnTo>
                  <a:pt x="0" y="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12700" cap="sq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7" name="Group 39">
            <a:extLst>
              <a:ext uri="{FF2B5EF4-FFF2-40B4-BE49-F238E27FC236}">
                <a16:creationId xmlns:a16="http://schemas.microsoft.com/office/drawing/2014/main" id="{3311B609-5FC7-435B-9D75-7AA012BEB661}"/>
              </a:ext>
            </a:extLst>
          </p:cNvPr>
          <p:cNvGrpSpPr>
            <a:grpSpLocks/>
          </p:cNvGrpSpPr>
          <p:nvPr/>
        </p:nvGrpSpPr>
        <p:grpSpPr bwMode="auto">
          <a:xfrm>
            <a:off x="1849438" y="5130800"/>
            <a:ext cx="838200" cy="228600"/>
            <a:chOff x="5040" y="1920"/>
            <a:chExt cx="528" cy="144"/>
          </a:xfrm>
        </p:grpSpPr>
        <p:sp>
          <p:nvSpPr>
            <p:cNvPr id="19487" name="Line 40">
              <a:extLst>
                <a:ext uri="{FF2B5EF4-FFF2-40B4-BE49-F238E27FC236}">
                  <a16:creationId xmlns:a16="http://schemas.microsoft.com/office/drawing/2014/main" id="{1911AD11-8043-4B9E-9206-91D16FF92C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40" y="1920"/>
              <a:ext cx="0" cy="144"/>
            </a:xfrm>
            <a:prstGeom prst="line">
              <a:avLst/>
            </a:prstGeom>
            <a:noFill/>
            <a:ln w="25400" cap="sq">
              <a:solidFill>
                <a:schemeClr val="accent6">
                  <a:lumMod val="75000"/>
                </a:schemeClr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488" name="Line 41">
              <a:extLst>
                <a:ext uri="{FF2B5EF4-FFF2-40B4-BE49-F238E27FC236}">
                  <a16:creationId xmlns:a16="http://schemas.microsoft.com/office/drawing/2014/main" id="{2D96CE3C-20F9-4C09-A593-4D6D158D83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16" y="1920"/>
              <a:ext cx="0" cy="144"/>
            </a:xfrm>
            <a:prstGeom prst="line">
              <a:avLst/>
            </a:prstGeom>
            <a:noFill/>
            <a:ln w="25400" cap="sq">
              <a:solidFill>
                <a:schemeClr val="accent6">
                  <a:lumMod val="75000"/>
                </a:schemeClr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489" name="Line 42">
              <a:extLst>
                <a:ext uri="{FF2B5EF4-FFF2-40B4-BE49-F238E27FC236}">
                  <a16:creationId xmlns:a16="http://schemas.microsoft.com/office/drawing/2014/main" id="{F00970F7-86AD-41C1-9BCD-F71DC38DF3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92" y="1920"/>
              <a:ext cx="0" cy="144"/>
            </a:xfrm>
            <a:prstGeom prst="line">
              <a:avLst/>
            </a:prstGeom>
            <a:noFill/>
            <a:ln w="25400" cap="sq">
              <a:solidFill>
                <a:schemeClr val="accent6">
                  <a:lumMod val="75000"/>
                </a:schemeClr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490" name="Line 43">
              <a:extLst>
                <a:ext uri="{FF2B5EF4-FFF2-40B4-BE49-F238E27FC236}">
                  <a16:creationId xmlns:a16="http://schemas.microsoft.com/office/drawing/2014/main" id="{D901B001-8872-4FF2-AC5B-F33FF866D6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68" y="1920"/>
              <a:ext cx="0" cy="144"/>
            </a:xfrm>
            <a:prstGeom prst="line">
              <a:avLst/>
            </a:prstGeom>
            <a:noFill/>
            <a:ln w="25400" cap="sq">
              <a:solidFill>
                <a:schemeClr val="accent6">
                  <a:lumMod val="75000"/>
                </a:schemeClr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44">
            <a:extLst>
              <a:ext uri="{FF2B5EF4-FFF2-40B4-BE49-F238E27FC236}">
                <a16:creationId xmlns:a16="http://schemas.microsoft.com/office/drawing/2014/main" id="{987C65B7-F1E2-44DA-B483-A7456A97DAA2}"/>
              </a:ext>
            </a:extLst>
          </p:cNvPr>
          <p:cNvGrpSpPr>
            <a:grpSpLocks/>
          </p:cNvGrpSpPr>
          <p:nvPr/>
        </p:nvGrpSpPr>
        <p:grpSpPr bwMode="auto">
          <a:xfrm>
            <a:off x="1849438" y="3073400"/>
            <a:ext cx="838200" cy="228600"/>
            <a:chOff x="5040" y="1920"/>
            <a:chExt cx="528" cy="144"/>
          </a:xfrm>
        </p:grpSpPr>
        <p:sp>
          <p:nvSpPr>
            <p:cNvPr id="19483" name="Line 45">
              <a:extLst>
                <a:ext uri="{FF2B5EF4-FFF2-40B4-BE49-F238E27FC236}">
                  <a16:creationId xmlns:a16="http://schemas.microsoft.com/office/drawing/2014/main" id="{F8AA8CA1-DF27-42DB-9013-F2218228E8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40" y="1920"/>
              <a:ext cx="0" cy="144"/>
            </a:xfrm>
            <a:prstGeom prst="line">
              <a:avLst/>
            </a:prstGeom>
            <a:noFill/>
            <a:ln w="25400" cap="sq">
              <a:solidFill>
                <a:schemeClr val="accent6">
                  <a:lumMod val="75000"/>
                </a:schemeClr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484" name="Line 46">
              <a:extLst>
                <a:ext uri="{FF2B5EF4-FFF2-40B4-BE49-F238E27FC236}">
                  <a16:creationId xmlns:a16="http://schemas.microsoft.com/office/drawing/2014/main" id="{E13330A4-2D78-47E2-BF83-E669D99439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16" y="1920"/>
              <a:ext cx="0" cy="144"/>
            </a:xfrm>
            <a:prstGeom prst="line">
              <a:avLst/>
            </a:prstGeom>
            <a:noFill/>
            <a:ln w="25400" cap="sq">
              <a:solidFill>
                <a:schemeClr val="accent6">
                  <a:lumMod val="75000"/>
                </a:schemeClr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485" name="Line 47">
              <a:extLst>
                <a:ext uri="{FF2B5EF4-FFF2-40B4-BE49-F238E27FC236}">
                  <a16:creationId xmlns:a16="http://schemas.microsoft.com/office/drawing/2014/main" id="{A560C120-5CBE-4EB1-8790-62747A7BCA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92" y="1920"/>
              <a:ext cx="0" cy="144"/>
            </a:xfrm>
            <a:prstGeom prst="line">
              <a:avLst/>
            </a:prstGeom>
            <a:noFill/>
            <a:ln w="25400" cap="sq">
              <a:solidFill>
                <a:schemeClr val="accent6">
                  <a:lumMod val="75000"/>
                </a:schemeClr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486" name="Line 48">
              <a:extLst>
                <a:ext uri="{FF2B5EF4-FFF2-40B4-BE49-F238E27FC236}">
                  <a16:creationId xmlns:a16="http://schemas.microsoft.com/office/drawing/2014/main" id="{9AA33132-94FB-4D5C-ACBF-58DDD9FF5D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68" y="1920"/>
              <a:ext cx="0" cy="144"/>
            </a:xfrm>
            <a:prstGeom prst="line">
              <a:avLst/>
            </a:prstGeom>
            <a:noFill/>
            <a:ln w="25400" cap="sq">
              <a:solidFill>
                <a:schemeClr val="accent6">
                  <a:lumMod val="75000"/>
                </a:schemeClr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 49">
            <a:extLst>
              <a:ext uri="{FF2B5EF4-FFF2-40B4-BE49-F238E27FC236}">
                <a16:creationId xmlns:a16="http://schemas.microsoft.com/office/drawing/2014/main" id="{31D552DB-DEFC-404C-8066-14EC9A0A1CAF}"/>
              </a:ext>
            </a:extLst>
          </p:cNvPr>
          <p:cNvGrpSpPr>
            <a:grpSpLocks/>
          </p:cNvGrpSpPr>
          <p:nvPr/>
        </p:nvGrpSpPr>
        <p:grpSpPr bwMode="auto">
          <a:xfrm>
            <a:off x="1849438" y="4140200"/>
            <a:ext cx="838200" cy="228600"/>
            <a:chOff x="5040" y="1920"/>
            <a:chExt cx="528" cy="144"/>
          </a:xfrm>
        </p:grpSpPr>
        <p:sp>
          <p:nvSpPr>
            <p:cNvPr id="19479" name="Line 50">
              <a:extLst>
                <a:ext uri="{FF2B5EF4-FFF2-40B4-BE49-F238E27FC236}">
                  <a16:creationId xmlns:a16="http://schemas.microsoft.com/office/drawing/2014/main" id="{9F228CC8-6E86-46C0-AFC2-EFC390EEA3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40" y="1920"/>
              <a:ext cx="0" cy="144"/>
            </a:xfrm>
            <a:prstGeom prst="line">
              <a:avLst/>
            </a:prstGeom>
            <a:noFill/>
            <a:ln w="25400" cap="sq">
              <a:solidFill>
                <a:schemeClr val="accent6">
                  <a:lumMod val="75000"/>
                </a:schemeClr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480" name="Line 51">
              <a:extLst>
                <a:ext uri="{FF2B5EF4-FFF2-40B4-BE49-F238E27FC236}">
                  <a16:creationId xmlns:a16="http://schemas.microsoft.com/office/drawing/2014/main" id="{6B42018D-13AE-4AD1-8118-A7AE58BD37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16" y="1920"/>
              <a:ext cx="0" cy="144"/>
            </a:xfrm>
            <a:prstGeom prst="line">
              <a:avLst/>
            </a:prstGeom>
            <a:noFill/>
            <a:ln w="25400" cap="sq">
              <a:solidFill>
                <a:schemeClr val="accent6">
                  <a:lumMod val="75000"/>
                </a:schemeClr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481" name="Line 52">
              <a:extLst>
                <a:ext uri="{FF2B5EF4-FFF2-40B4-BE49-F238E27FC236}">
                  <a16:creationId xmlns:a16="http://schemas.microsoft.com/office/drawing/2014/main" id="{6089EC29-9496-4AA9-AD59-66ECC5AAB5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92" y="1920"/>
              <a:ext cx="0" cy="144"/>
            </a:xfrm>
            <a:prstGeom prst="line">
              <a:avLst/>
            </a:prstGeom>
            <a:noFill/>
            <a:ln w="25400" cap="sq">
              <a:solidFill>
                <a:schemeClr val="accent6">
                  <a:lumMod val="75000"/>
                </a:schemeClr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482" name="Line 53">
              <a:extLst>
                <a:ext uri="{FF2B5EF4-FFF2-40B4-BE49-F238E27FC236}">
                  <a16:creationId xmlns:a16="http://schemas.microsoft.com/office/drawing/2014/main" id="{5559860C-8382-4781-8CFB-C17F2C4EBF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68" y="1920"/>
              <a:ext cx="0" cy="144"/>
            </a:xfrm>
            <a:prstGeom prst="line">
              <a:avLst/>
            </a:prstGeom>
            <a:noFill/>
            <a:ln w="25400" cap="sq">
              <a:solidFill>
                <a:schemeClr val="accent6">
                  <a:lumMod val="75000"/>
                </a:schemeClr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9477" name="Text Box 54">
            <a:extLst>
              <a:ext uri="{FF2B5EF4-FFF2-40B4-BE49-F238E27FC236}">
                <a16:creationId xmlns:a16="http://schemas.microsoft.com/office/drawing/2014/main" id="{B1C7504C-2162-4D38-95AA-986FE56C41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9438" y="6394728"/>
            <a:ext cx="3372802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>Velká hydraulická vodivost, K</a:t>
            </a:r>
          </a:p>
        </p:txBody>
      </p:sp>
      <p:sp>
        <p:nvSpPr>
          <p:cNvPr id="19478" name="Text Box 55">
            <a:extLst>
              <a:ext uri="{FF2B5EF4-FFF2-40B4-BE49-F238E27FC236}">
                <a16:creationId xmlns:a16="http://schemas.microsoft.com/office/drawing/2014/main" id="{E9DCB4B1-C4EA-4882-A1E7-B559EBA1A9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1488" y="6378953"/>
            <a:ext cx="4737099" cy="369332"/>
          </a:xfrm>
          <a:prstGeom prst="rect">
            <a:avLst/>
          </a:prstGeom>
          <a:solidFill>
            <a:srgbClr val="002060">
              <a:alpha val="50000"/>
            </a:srgb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>Nízká hodnota hydraulické vodivosti, K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D6429023-3B32-02F9-52BF-103B022F84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76F07D57-0828-EC99-4209-7F7C3F59598C}"/>
              </a:ext>
            </a:extLst>
          </p:cNvPr>
          <p:cNvSpPr txBox="1"/>
          <p:nvPr/>
        </p:nvSpPr>
        <p:spPr>
          <a:xfrm>
            <a:off x="9615488" y="1554480"/>
            <a:ext cx="1692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1 vrstva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3740948E-1BCD-0598-FC3D-F99E8A9BD418}"/>
              </a:ext>
            </a:extLst>
          </p:cNvPr>
          <p:cNvSpPr txBox="1"/>
          <p:nvPr/>
        </p:nvSpPr>
        <p:spPr>
          <a:xfrm>
            <a:off x="9615488" y="2498210"/>
            <a:ext cx="1692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1 vrstva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0E7E1B32-E33E-11F8-5C58-A95AFE87F1C4}"/>
              </a:ext>
            </a:extLst>
          </p:cNvPr>
          <p:cNvSpPr txBox="1"/>
          <p:nvPr/>
        </p:nvSpPr>
        <p:spPr>
          <a:xfrm>
            <a:off x="9648666" y="3483928"/>
            <a:ext cx="1692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2 vrstvy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3573F791-A82E-C4D7-B836-73ACCF7F00D6}"/>
              </a:ext>
            </a:extLst>
          </p:cNvPr>
          <p:cNvSpPr txBox="1"/>
          <p:nvPr/>
        </p:nvSpPr>
        <p:spPr>
          <a:xfrm>
            <a:off x="9718676" y="4423252"/>
            <a:ext cx="1692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2 vrstvy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99D635B2-C3B2-B445-DE42-6A634C8C264A}"/>
              </a:ext>
            </a:extLst>
          </p:cNvPr>
          <p:cNvSpPr txBox="1"/>
          <p:nvPr/>
        </p:nvSpPr>
        <p:spPr>
          <a:xfrm>
            <a:off x="9685339" y="5504022"/>
            <a:ext cx="120967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3 vrstvy</a:t>
            </a:r>
          </a:p>
          <a:p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1006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2">
            <a:extLst>
              <a:ext uri="{FF2B5EF4-FFF2-40B4-BE49-F238E27FC236}">
                <a16:creationId xmlns:a16="http://schemas.microsoft.com/office/drawing/2014/main" id="{80C2FA41-7317-446C-B5F0-39D0D0C3EC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2700" y="422336"/>
            <a:ext cx="8135620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cs-CZ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charset="0"/>
              </a:rPr>
              <a:t>Hydrodynamická disperze </a:t>
            </a:r>
            <a:r>
              <a:rPr lang="cs-CZ" sz="2000" b="1" dirty="0">
                <a:solidFill>
                  <a:srgbClr val="002060"/>
                </a:solidFill>
                <a:latin typeface="Cambria" panose="02040503050406030204" pitchFamily="18" charset="0"/>
                <a:cs typeface="Arial" charset="0"/>
              </a:rPr>
              <a:t>(</a:t>
            </a:r>
            <a:r>
              <a:rPr lang="cs-CZ" sz="2000" b="1" dirty="0" err="1">
                <a:solidFill>
                  <a:srgbClr val="002060"/>
                </a:solidFill>
                <a:latin typeface="Cambria" panose="02040503050406030204" pitchFamily="18" charset="0"/>
                <a:cs typeface="Arial" charset="0"/>
              </a:rPr>
              <a:t>D</a:t>
            </a:r>
            <a:r>
              <a:rPr lang="cs-CZ" sz="2000" b="1" baseline="-25000" dirty="0" err="1">
                <a:solidFill>
                  <a:srgbClr val="002060"/>
                </a:solidFill>
                <a:latin typeface="Cambria" panose="02040503050406030204" pitchFamily="18" charset="0"/>
                <a:cs typeface="Arial" charset="0"/>
              </a:rPr>
              <a:t>x</a:t>
            </a:r>
            <a:r>
              <a:rPr lang="cs-CZ" sz="2000" b="1" dirty="0">
                <a:solidFill>
                  <a:srgbClr val="002060"/>
                </a:solidFill>
                <a:latin typeface="Cambria" panose="02040503050406030204" pitchFamily="18" charset="0"/>
                <a:cs typeface="Arial" charset="0"/>
              </a:rPr>
              <a:t>, </a:t>
            </a:r>
            <a:r>
              <a:rPr lang="cs-CZ" sz="2000" b="1" dirty="0" err="1">
                <a:solidFill>
                  <a:srgbClr val="002060"/>
                </a:solidFill>
                <a:latin typeface="Cambria" panose="02040503050406030204" pitchFamily="18" charset="0"/>
                <a:cs typeface="Arial" charset="0"/>
              </a:rPr>
              <a:t>D</a:t>
            </a:r>
            <a:r>
              <a:rPr lang="cs-CZ" sz="2000" b="1" baseline="-25000" dirty="0" err="1">
                <a:solidFill>
                  <a:srgbClr val="002060"/>
                </a:solidFill>
                <a:latin typeface="Cambria" panose="02040503050406030204" pitchFamily="18" charset="0"/>
                <a:cs typeface="Arial" charset="0"/>
              </a:rPr>
              <a:t>h</a:t>
            </a:r>
            <a:r>
              <a:rPr lang="cs-CZ" sz="2000" b="1" dirty="0">
                <a:solidFill>
                  <a:srgbClr val="002060"/>
                </a:solidFill>
                <a:latin typeface="Cambria" panose="02040503050406030204" pitchFamily="18" charset="0"/>
                <a:cs typeface="Arial" charset="0"/>
              </a:rPr>
              <a:t> )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cs-CZ" sz="2000" dirty="0">
                <a:latin typeface="Cambria" panose="02040503050406030204" pitchFamily="18" charset="0"/>
                <a:cs typeface="Arial" charset="0"/>
              </a:rPr>
              <a:t>způsobuje, že veškeré znečištění   v PV  se šíří do různých směrů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cs-CZ" sz="2000" dirty="0">
                <a:latin typeface="Cambria" panose="02040503050406030204" pitchFamily="18" charset="0"/>
                <a:cs typeface="Arial" charset="0"/>
              </a:rPr>
              <a:t>šíření je způsobeno </a:t>
            </a:r>
            <a:r>
              <a:rPr lang="cs-C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charset="0"/>
              </a:rPr>
              <a:t>2 procesy </a:t>
            </a:r>
            <a:r>
              <a:rPr lang="cs-CZ" sz="2000" dirty="0">
                <a:solidFill>
                  <a:srgbClr val="002060"/>
                </a:solidFill>
                <a:latin typeface="Cambria" panose="02040503050406030204" pitchFamily="18" charset="0"/>
                <a:cs typeface="Arial" charset="0"/>
              </a:rPr>
              <a:t>: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cs-CZ" sz="2000" b="1" dirty="0">
                <a:solidFill>
                  <a:srgbClr val="002060"/>
                </a:solidFill>
                <a:latin typeface="Cambria" panose="02040503050406030204" pitchFamily="18" charset="0"/>
                <a:cs typeface="Arial" charset="0"/>
              </a:rPr>
              <a:t>	- </a:t>
            </a:r>
            <a:r>
              <a:rPr lang="cs-C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charset="0"/>
              </a:rPr>
              <a:t>mechanickou disperzí </a:t>
            </a:r>
            <a:r>
              <a:rPr lang="cs-CZ" sz="2000" b="1" dirty="0">
                <a:solidFill>
                  <a:srgbClr val="002060"/>
                </a:solidFill>
                <a:latin typeface="Cambria" panose="02040503050406030204" pitchFamily="18" charset="0"/>
                <a:cs typeface="Arial" charset="0"/>
              </a:rPr>
              <a:t>(D</a:t>
            </a:r>
            <a:r>
              <a:rPr lang="cs-CZ" sz="2000" b="1" baseline="-25000" dirty="0">
                <a:solidFill>
                  <a:srgbClr val="002060"/>
                </a:solidFill>
                <a:latin typeface="Cambria" panose="02040503050406030204" pitchFamily="18" charset="0"/>
                <a:cs typeface="Arial" charset="0"/>
              </a:rPr>
              <a:t>m</a:t>
            </a:r>
            <a:r>
              <a:rPr lang="cs-CZ" sz="2000" b="1" dirty="0">
                <a:solidFill>
                  <a:srgbClr val="002060"/>
                </a:solidFill>
                <a:latin typeface="Cambria" panose="02040503050406030204" pitchFamily="18" charset="0"/>
                <a:cs typeface="Arial" charset="0"/>
              </a:rPr>
              <a:t> = </a:t>
            </a:r>
            <a:r>
              <a:rPr lang="en-AU" sz="2000" b="1" dirty="0" err="1">
                <a:solidFill>
                  <a:srgbClr val="002060"/>
                </a:solidFill>
                <a:latin typeface="Symbol" panose="05050102010706020507" pitchFamily="18" charset="2"/>
                <a:cs typeface="Arial" charset="0"/>
              </a:rPr>
              <a:t>a</a:t>
            </a:r>
            <a:r>
              <a:rPr lang="en-AU" sz="2000" b="1" dirty="0" err="1">
                <a:solidFill>
                  <a:srgbClr val="002060"/>
                </a:solidFill>
                <a:latin typeface="Cambria" panose="02040503050406030204" pitchFamily="18" charset="0"/>
                <a:cs typeface="Arial" charset="0"/>
              </a:rPr>
              <a:t>v</a:t>
            </a:r>
            <a:r>
              <a:rPr lang="en-AU" sz="2000" b="1" baseline="-25000" dirty="0" err="1">
                <a:solidFill>
                  <a:srgbClr val="002060"/>
                </a:solidFill>
                <a:latin typeface="Cambria" panose="02040503050406030204" pitchFamily="18" charset="0"/>
                <a:cs typeface="Arial" charset="0"/>
              </a:rPr>
              <a:t>l</a:t>
            </a:r>
            <a:r>
              <a:rPr lang="en-AU" sz="2000" b="1" dirty="0">
                <a:solidFill>
                  <a:srgbClr val="002060"/>
                </a:solidFill>
                <a:latin typeface="Cambria" panose="02040503050406030204" pitchFamily="18" charset="0"/>
                <a:cs typeface="Arial" charset="0"/>
              </a:rPr>
              <a:t>)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AU" sz="2000" b="1" dirty="0">
                <a:solidFill>
                  <a:srgbClr val="002060"/>
                </a:solidFill>
                <a:latin typeface="Cambria" panose="02040503050406030204" pitchFamily="18" charset="0"/>
                <a:cs typeface="Arial" charset="0"/>
              </a:rPr>
              <a:t>	- </a:t>
            </a:r>
            <a:r>
              <a:rPr lang="en-AU" sz="2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charset="0"/>
              </a:rPr>
              <a:t>molekulární</a:t>
            </a:r>
            <a:r>
              <a:rPr lang="en-A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charset="0"/>
              </a:rPr>
              <a:t> </a:t>
            </a:r>
            <a:r>
              <a:rPr lang="en-AU" sz="2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charset="0"/>
              </a:rPr>
              <a:t>difuz</a:t>
            </a:r>
            <a:r>
              <a:rPr lang="cs-CZ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charset="0"/>
              </a:rPr>
              <a:t>í</a:t>
            </a:r>
            <a:r>
              <a:rPr lang="en-A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charset="0"/>
              </a:rPr>
              <a:t> </a:t>
            </a:r>
            <a:r>
              <a:rPr lang="en-AU" sz="2000" b="1" dirty="0">
                <a:solidFill>
                  <a:srgbClr val="002060"/>
                </a:solidFill>
                <a:latin typeface="Cambria" panose="02040503050406030204" pitchFamily="18" charset="0"/>
                <a:cs typeface="Arial" charset="0"/>
              </a:rPr>
              <a:t>(D</a:t>
            </a:r>
            <a:r>
              <a:rPr lang="en-US" sz="2000" b="1" baseline="30000" dirty="0">
                <a:solidFill>
                  <a:srgbClr val="002060"/>
                </a:solidFill>
                <a:latin typeface="Cambria" panose="02040503050406030204" pitchFamily="18" charset="0"/>
                <a:cs typeface="Arial" charset="0"/>
              </a:rPr>
              <a:t>*</a:t>
            </a:r>
            <a:r>
              <a:rPr lang="cs-CZ" sz="2000" b="1" dirty="0">
                <a:solidFill>
                  <a:srgbClr val="002060"/>
                </a:solidFill>
                <a:latin typeface="Cambria" panose="02040503050406030204" pitchFamily="18" charset="0"/>
                <a:cs typeface="Arial" charset="0"/>
              </a:rPr>
              <a:t>)</a:t>
            </a:r>
          </a:p>
          <a:p>
            <a:pPr eaLnBrk="1" hangingPunct="1">
              <a:spcBef>
                <a:spcPct val="50000"/>
              </a:spcBef>
              <a:defRPr/>
            </a:pPr>
            <a:endParaRPr lang="cs-CZ" sz="2800" dirty="0">
              <a:solidFill>
                <a:srgbClr val="002060"/>
              </a:solidFill>
              <a:latin typeface="Cambria" panose="02040503050406030204" pitchFamily="18" charset="0"/>
              <a:cs typeface="Arial" charset="0"/>
            </a:endParaRPr>
          </a:p>
        </p:txBody>
      </p:sp>
      <p:sp>
        <p:nvSpPr>
          <p:cNvPr id="21514" name="Rectangle 3">
            <a:extLst>
              <a:ext uri="{FF2B5EF4-FFF2-40B4-BE49-F238E27FC236}">
                <a16:creationId xmlns:a16="http://schemas.microsoft.com/office/drawing/2014/main" id="{762B1E22-8CCD-4D6A-B41F-6272B05063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3086101"/>
            <a:ext cx="1459438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AU" alt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D</a:t>
            </a:r>
            <a:r>
              <a:rPr lang="en-AU" altLang="cs-CZ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h</a:t>
            </a:r>
            <a:r>
              <a:rPr lang="en-AU" altLang="cs-CZ" b="1" dirty="0">
                <a:solidFill>
                  <a:srgbClr val="002060"/>
                </a:solidFill>
                <a:latin typeface="Cambria" panose="02040503050406030204" pitchFamily="18" charset="0"/>
              </a:rPr>
              <a:t> = </a:t>
            </a:r>
            <a:r>
              <a:rPr lang="en-AU" altLang="cs-CZ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a</a:t>
            </a:r>
            <a:r>
              <a:rPr lang="en-AU" altLang="cs-CZ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v</a:t>
            </a:r>
            <a:r>
              <a:rPr lang="en-AU" altLang="cs-CZ" b="1" baseline="-25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l</a:t>
            </a:r>
            <a:r>
              <a:rPr lang="en-AU" altLang="cs-CZ" b="1" dirty="0">
                <a:solidFill>
                  <a:srgbClr val="002060"/>
                </a:solidFill>
                <a:latin typeface="Cambria" panose="02040503050406030204" pitchFamily="18" charset="0"/>
              </a:rPr>
              <a:t> + </a:t>
            </a:r>
            <a:r>
              <a:rPr lang="en-AU" altLang="cs-CZ" b="1" dirty="0">
                <a:solidFill>
                  <a:srgbClr val="0070C0"/>
                </a:solidFill>
                <a:latin typeface="Cambria" panose="02040503050406030204" pitchFamily="18" charset="0"/>
              </a:rPr>
              <a:t>D</a:t>
            </a:r>
            <a:r>
              <a:rPr lang="en-AU" altLang="cs-CZ" b="1" baseline="30000" dirty="0">
                <a:solidFill>
                  <a:srgbClr val="0070C0"/>
                </a:solidFill>
                <a:latin typeface="Cambria" panose="02040503050406030204" pitchFamily="18" charset="0"/>
              </a:rPr>
              <a:t>*</a:t>
            </a:r>
            <a:endParaRPr lang="en-AU" altLang="cs-CZ" baseline="30000" dirty="0">
              <a:solidFill>
                <a:srgbClr val="0070C0"/>
              </a:solidFill>
              <a:latin typeface="Cambria" panose="02040503050406030204" pitchFamily="18" charset="0"/>
            </a:endParaRPr>
          </a:p>
        </p:txBody>
      </p:sp>
      <p:sp>
        <p:nvSpPr>
          <p:cNvPr id="21515" name="Rectangle 4">
            <a:extLst>
              <a:ext uri="{FF2B5EF4-FFF2-40B4-BE49-F238E27FC236}">
                <a16:creationId xmlns:a16="http://schemas.microsoft.com/office/drawing/2014/main" id="{5BC0E7C9-352B-4573-8F41-54799F6B88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1" y="3624263"/>
            <a:ext cx="59823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AU" altLang="cs-CZ" b="1" dirty="0">
                <a:solidFill>
                  <a:srgbClr val="002060"/>
                </a:solidFill>
                <a:latin typeface="Symbol" panose="05050102010706020507" pitchFamily="18" charset="2"/>
              </a:rPr>
              <a:t>a</a:t>
            </a:r>
            <a:r>
              <a:rPr lang="en-AU" altLang="cs-CZ" b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AU" altLang="cs-CZ" dirty="0">
                <a:solidFill>
                  <a:srgbClr val="002060"/>
                </a:solidFill>
                <a:latin typeface="Cambria" panose="02040503050406030204" pitchFamily="18" charset="0"/>
              </a:rPr>
              <a:t>- </a:t>
            </a:r>
            <a:r>
              <a:rPr lang="en-AU" altLang="cs-CZ" sz="20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AU" altLang="cs-CZ" sz="2000" dirty="0" err="1">
                <a:solidFill>
                  <a:srgbClr val="002060"/>
                </a:solidFill>
                <a:latin typeface="Cambria" panose="02040503050406030204" pitchFamily="18" charset="0"/>
              </a:rPr>
              <a:t>vlastnost</a:t>
            </a:r>
            <a:r>
              <a:rPr lang="en-AU" altLang="cs-CZ" sz="20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AU" altLang="cs-CZ" sz="2000" dirty="0" err="1">
                <a:solidFill>
                  <a:srgbClr val="002060"/>
                </a:solidFill>
                <a:latin typeface="Cambria" panose="02040503050406030204" pitchFamily="18" charset="0"/>
              </a:rPr>
              <a:t>porézního</a:t>
            </a:r>
            <a:r>
              <a:rPr lang="en-AU" altLang="cs-CZ" sz="20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AU" altLang="cs-CZ" sz="2000" dirty="0" err="1">
                <a:solidFill>
                  <a:srgbClr val="002060"/>
                </a:solidFill>
                <a:latin typeface="Cambria" panose="02040503050406030204" pitchFamily="18" charset="0"/>
              </a:rPr>
              <a:t>prostředí</a:t>
            </a:r>
            <a:r>
              <a:rPr lang="en-AU" altLang="cs-CZ" sz="2000" dirty="0">
                <a:solidFill>
                  <a:srgbClr val="002060"/>
                </a:solidFill>
                <a:latin typeface="Cambria" panose="02040503050406030204" pitchFamily="18" charset="0"/>
              </a:rPr>
              <a:t>   </a:t>
            </a:r>
            <a:r>
              <a:rPr lang="cs-CZ" altLang="cs-CZ" sz="2000" dirty="0">
                <a:solidFill>
                  <a:srgbClr val="002060"/>
                </a:solidFill>
                <a:latin typeface="Cambria" panose="02040503050406030204" pitchFamily="18" charset="0"/>
              </a:rPr>
              <a:t>- </a:t>
            </a:r>
            <a:r>
              <a:rPr lang="en-AU" altLang="cs-CZ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disperzivita</a:t>
            </a:r>
            <a:r>
              <a:rPr lang="en-AU" altLang="cs-CZ" sz="2000" dirty="0">
                <a:solidFill>
                  <a:srgbClr val="002060"/>
                </a:solidFill>
                <a:latin typeface="Cambria" panose="02040503050406030204" pitchFamily="18" charset="0"/>
              </a:rPr>
              <a:t> (m)</a:t>
            </a:r>
            <a:endParaRPr lang="cs-CZ" altLang="cs-CZ" sz="20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16" name="Rectangle 5">
            <a:extLst>
              <a:ext uri="{FF2B5EF4-FFF2-40B4-BE49-F238E27FC236}">
                <a16:creationId xmlns:a16="http://schemas.microsoft.com/office/drawing/2014/main" id="{57685495-2F1E-4BAB-832F-8C89257CA4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4359275"/>
            <a:ext cx="296587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cs-CZ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  <a:cs typeface="Arial" charset="0"/>
              </a:rPr>
              <a:t>mechanická disperze (D</a:t>
            </a:r>
            <a:r>
              <a:rPr lang="cs-CZ" b="1" baseline="-250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  <a:cs typeface="Arial" charset="0"/>
              </a:rPr>
              <a:t>m</a:t>
            </a:r>
            <a:r>
              <a:rPr lang="cs-CZ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  <a:cs typeface="Arial" charset="0"/>
              </a:rPr>
              <a:t>)</a:t>
            </a:r>
          </a:p>
        </p:txBody>
      </p:sp>
      <p:sp>
        <p:nvSpPr>
          <p:cNvPr id="21517" name="Text Box 6">
            <a:extLst>
              <a:ext uri="{FF2B5EF4-FFF2-40B4-BE49-F238E27FC236}">
                <a16:creationId xmlns:a16="http://schemas.microsoft.com/office/drawing/2014/main" id="{D6AE08F7-BEB8-4A72-A426-33236612B5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8" y="4868864"/>
            <a:ext cx="8941752" cy="114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000" dirty="0">
                <a:solidFill>
                  <a:srgbClr val="002060"/>
                </a:solidFill>
                <a:latin typeface="Cambria" panose="02040503050406030204" pitchFamily="18" charset="0"/>
              </a:rPr>
              <a:t>způsobuje šíření v porézním materiálu, dokonce i v homogenním materiálu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cs-CZ" altLang="cs-C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některé znečištění  </a:t>
            </a:r>
            <a:r>
              <a:rPr lang="cs-CZ" altLang="cs-CZ" sz="2000" dirty="0">
                <a:solidFill>
                  <a:srgbClr val="002060"/>
                </a:solidFill>
                <a:latin typeface="Cambria" panose="02040503050406030204" pitchFamily="18" charset="0"/>
              </a:rPr>
              <a:t>se šíří </a:t>
            </a:r>
            <a:r>
              <a:rPr lang="cs-CZ" altLang="cs-C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rychleji</a:t>
            </a:r>
            <a:r>
              <a:rPr lang="cs-CZ" altLang="cs-CZ" sz="2000" dirty="0">
                <a:solidFill>
                  <a:srgbClr val="002060"/>
                </a:solidFill>
                <a:latin typeface="Cambria" panose="02040503050406030204" pitchFamily="18" charset="0"/>
              </a:rPr>
              <a:t> než </a:t>
            </a:r>
            <a:r>
              <a:rPr lang="cs-CZ" altLang="cs-CZ" sz="2000" dirty="0" err="1">
                <a:solidFill>
                  <a:srgbClr val="002060"/>
                </a:solidFill>
                <a:latin typeface="Cambria" panose="02040503050406030204" pitchFamily="18" charset="0"/>
              </a:rPr>
              <a:t>v</a:t>
            </a:r>
            <a:r>
              <a:rPr lang="cs-CZ" altLang="cs-CZ" sz="2000" baseline="-25000" dirty="0" err="1">
                <a:solidFill>
                  <a:srgbClr val="002060"/>
                </a:solidFill>
                <a:latin typeface="Cambria" panose="02040503050406030204" pitchFamily="18" charset="0"/>
              </a:rPr>
              <a:t>SK</a:t>
            </a:r>
            <a:endParaRPr lang="cs-CZ" altLang="cs-CZ" sz="2000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cs-CZ" altLang="cs-CZ" sz="2000" dirty="0">
                <a:solidFill>
                  <a:srgbClr val="002060"/>
                </a:solidFill>
                <a:latin typeface="Cambria" panose="02040503050406030204" pitchFamily="18" charset="0"/>
              </a:rPr>
              <a:t>jiné </a:t>
            </a:r>
            <a:r>
              <a:rPr lang="cs-CZ" altLang="cs-C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pomaleji</a:t>
            </a:r>
            <a:r>
              <a:rPr lang="cs-CZ" altLang="cs-CZ" sz="2000" dirty="0">
                <a:solidFill>
                  <a:srgbClr val="002060"/>
                </a:solidFill>
                <a:latin typeface="Cambria" panose="02040503050406030204" pitchFamily="18" charset="0"/>
              </a:rPr>
              <a:t> než </a:t>
            </a:r>
            <a:r>
              <a:rPr lang="cs-CZ" altLang="cs-CZ" sz="2000" dirty="0" err="1">
                <a:solidFill>
                  <a:srgbClr val="002060"/>
                </a:solidFill>
                <a:latin typeface="Cambria" panose="02040503050406030204" pitchFamily="18" charset="0"/>
              </a:rPr>
              <a:t>v</a:t>
            </a:r>
            <a:r>
              <a:rPr lang="cs-CZ" altLang="cs-CZ" sz="2000" baseline="-25000" dirty="0" err="1">
                <a:solidFill>
                  <a:srgbClr val="002060"/>
                </a:solidFill>
                <a:latin typeface="Cambria" panose="02040503050406030204" pitchFamily="18" charset="0"/>
              </a:rPr>
              <a:t>SK</a:t>
            </a:r>
            <a:endParaRPr lang="cs-CZ" altLang="cs-CZ" sz="20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8AFEFBB1-11F8-41BD-61D7-8EB2F7F180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226414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0512FA2-B828-406E-8135-18E803A66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6814" y="11114"/>
            <a:ext cx="409575" cy="36512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4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Monotype Corsiva" panose="03010101010201010101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D00A87B0-D3BE-4CD6-BC36-0233270877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8005" y="287279"/>
            <a:ext cx="26693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Arial" charset="0"/>
              </a:rPr>
              <a:t>Mechanická disperze</a:t>
            </a:r>
          </a:p>
        </p:txBody>
      </p:sp>
      <p:sp>
        <p:nvSpPr>
          <p:cNvPr id="22538" name="Rectangle 3">
            <a:extLst>
              <a:ext uri="{FF2B5EF4-FFF2-40B4-BE49-F238E27FC236}">
                <a16:creationId xmlns:a16="http://schemas.microsoft.com/office/drawing/2014/main" id="{2CB60406-43FA-4865-B2B8-1D465DEE43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914401"/>
            <a:ext cx="200394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>2 mechanismy:</a:t>
            </a:r>
          </a:p>
        </p:txBody>
      </p:sp>
      <p:grpSp>
        <p:nvGrpSpPr>
          <p:cNvPr id="22539" name="Group 4">
            <a:extLst>
              <a:ext uri="{FF2B5EF4-FFF2-40B4-BE49-F238E27FC236}">
                <a16:creationId xmlns:a16="http://schemas.microsoft.com/office/drawing/2014/main" id="{80ED6B3A-CA6C-4257-8476-46D56F56DA72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1447801"/>
            <a:ext cx="2012950" cy="1876425"/>
            <a:chOff x="3408" y="1488"/>
            <a:chExt cx="1440" cy="960"/>
          </a:xfrm>
        </p:grpSpPr>
        <p:sp>
          <p:nvSpPr>
            <p:cNvPr id="22566" name="Oval 5">
              <a:extLst>
                <a:ext uri="{FF2B5EF4-FFF2-40B4-BE49-F238E27FC236}">
                  <a16:creationId xmlns:a16="http://schemas.microsoft.com/office/drawing/2014/main" id="{C2A49011-CEEB-4C45-B276-435ABED015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1776"/>
              <a:ext cx="720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567" name="Oval 6">
              <a:extLst>
                <a:ext uri="{FF2B5EF4-FFF2-40B4-BE49-F238E27FC236}">
                  <a16:creationId xmlns:a16="http://schemas.microsoft.com/office/drawing/2014/main" id="{AD04E439-A3A0-462B-8BE9-EC9EF4BA03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488"/>
              <a:ext cx="720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568" name="Oval 7">
              <a:extLst>
                <a:ext uri="{FF2B5EF4-FFF2-40B4-BE49-F238E27FC236}">
                  <a16:creationId xmlns:a16="http://schemas.microsoft.com/office/drawing/2014/main" id="{2AF7593D-D1B5-4BBC-A094-0F9BFE69D0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2064"/>
              <a:ext cx="720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569" name="Line 8">
              <a:extLst>
                <a:ext uri="{FF2B5EF4-FFF2-40B4-BE49-F238E27FC236}">
                  <a16:creationId xmlns:a16="http://schemas.microsoft.com/office/drawing/2014/main" id="{C9AC1CA2-69B7-4794-914B-F240015DB5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6" y="1968"/>
              <a:ext cx="432" cy="0"/>
            </a:xfrm>
            <a:prstGeom prst="line">
              <a:avLst/>
            </a:prstGeom>
            <a:noFill/>
            <a:ln w="9525">
              <a:solidFill>
                <a:srgbClr val="00206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570" name="Line 9">
              <a:extLst>
                <a:ext uri="{FF2B5EF4-FFF2-40B4-BE49-F238E27FC236}">
                  <a16:creationId xmlns:a16="http://schemas.microsoft.com/office/drawing/2014/main" id="{2697148A-BA82-4708-AE8B-BA3B5028C99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05" y="1905"/>
              <a:ext cx="298" cy="0"/>
            </a:xfrm>
            <a:prstGeom prst="line">
              <a:avLst/>
            </a:prstGeom>
            <a:noFill/>
            <a:ln w="9525">
              <a:solidFill>
                <a:srgbClr val="000E2A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571" name="Line 10">
              <a:extLst>
                <a:ext uri="{FF2B5EF4-FFF2-40B4-BE49-F238E27FC236}">
                  <a16:creationId xmlns:a16="http://schemas.microsoft.com/office/drawing/2014/main" id="{FC9F5E41-09CC-4D2F-A57C-8EF31FE5157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06" y="2020"/>
              <a:ext cx="298" cy="0"/>
            </a:xfrm>
            <a:prstGeom prst="line">
              <a:avLst/>
            </a:prstGeom>
            <a:noFill/>
            <a:ln w="9525">
              <a:solidFill>
                <a:srgbClr val="00206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2540" name="Group 11">
            <a:extLst>
              <a:ext uri="{FF2B5EF4-FFF2-40B4-BE49-F238E27FC236}">
                <a16:creationId xmlns:a16="http://schemas.microsoft.com/office/drawing/2014/main" id="{CF4C6F84-9774-4749-9BBD-4AE7E8CA1455}"/>
              </a:ext>
            </a:extLst>
          </p:cNvPr>
          <p:cNvGrpSpPr>
            <a:grpSpLocks/>
          </p:cNvGrpSpPr>
          <p:nvPr/>
        </p:nvGrpSpPr>
        <p:grpSpPr bwMode="auto">
          <a:xfrm>
            <a:off x="6858000" y="1143000"/>
            <a:ext cx="2192338" cy="1911350"/>
            <a:chOff x="1933" y="2943"/>
            <a:chExt cx="1495" cy="1204"/>
          </a:xfrm>
        </p:grpSpPr>
        <p:sp>
          <p:nvSpPr>
            <p:cNvPr id="22555" name="Oval 12">
              <a:extLst>
                <a:ext uri="{FF2B5EF4-FFF2-40B4-BE49-F238E27FC236}">
                  <a16:creationId xmlns:a16="http://schemas.microsoft.com/office/drawing/2014/main" id="{40744C5F-9977-4B8F-AC8E-8D97140241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5" y="3055"/>
              <a:ext cx="367" cy="26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556" name="Oval 13">
              <a:extLst>
                <a:ext uri="{FF2B5EF4-FFF2-40B4-BE49-F238E27FC236}">
                  <a16:creationId xmlns:a16="http://schemas.microsoft.com/office/drawing/2014/main" id="{2E9C7802-D844-4EA9-A887-A3FB79365D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2" y="3451"/>
              <a:ext cx="367" cy="26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557" name="Oval 14">
              <a:extLst>
                <a:ext uri="{FF2B5EF4-FFF2-40B4-BE49-F238E27FC236}">
                  <a16:creationId xmlns:a16="http://schemas.microsoft.com/office/drawing/2014/main" id="{517A4B88-CE0D-40F6-A2A7-71BD91EC44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2" y="3258"/>
              <a:ext cx="367" cy="26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558" name="Oval 15">
              <a:extLst>
                <a:ext uri="{FF2B5EF4-FFF2-40B4-BE49-F238E27FC236}">
                  <a16:creationId xmlns:a16="http://schemas.microsoft.com/office/drawing/2014/main" id="{27A59A2D-1CC9-4299-AD73-5A644E3F6D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8" y="2943"/>
              <a:ext cx="367" cy="26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559" name="Oval 16">
              <a:extLst>
                <a:ext uri="{FF2B5EF4-FFF2-40B4-BE49-F238E27FC236}">
                  <a16:creationId xmlns:a16="http://schemas.microsoft.com/office/drawing/2014/main" id="{F7BEC27F-6432-40EA-BAF0-B3FD053846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8" y="3239"/>
              <a:ext cx="367" cy="26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560" name="Oval 17">
              <a:extLst>
                <a:ext uri="{FF2B5EF4-FFF2-40B4-BE49-F238E27FC236}">
                  <a16:creationId xmlns:a16="http://schemas.microsoft.com/office/drawing/2014/main" id="{86849F2F-9843-45CC-916F-CE417561D1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9" y="3557"/>
              <a:ext cx="367" cy="26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561" name="Oval 18">
              <a:extLst>
                <a:ext uri="{FF2B5EF4-FFF2-40B4-BE49-F238E27FC236}">
                  <a16:creationId xmlns:a16="http://schemas.microsoft.com/office/drawing/2014/main" id="{8883F7CF-076C-4FED-BC08-D5BBD0FF98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2" y="3763"/>
              <a:ext cx="367" cy="26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562" name="Oval 19">
              <a:extLst>
                <a:ext uri="{FF2B5EF4-FFF2-40B4-BE49-F238E27FC236}">
                  <a16:creationId xmlns:a16="http://schemas.microsoft.com/office/drawing/2014/main" id="{A5ADDAE8-2C7D-4044-9FF8-A9FA6B2C54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0" y="3880"/>
              <a:ext cx="367" cy="26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563" name="Oval 20">
              <a:extLst>
                <a:ext uri="{FF2B5EF4-FFF2-40B4-BE49-F238E27FC236}">
                  <a16:creationId xmlns:a16="http://schemas.microsoft.com/office/drawing/2014/main" id="{2858DFBB-18D5-4CD5-9C9F-3192B961EF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1" y="3575"/>
              <a:ext cx="367" cy="26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564" name="Freeform 21">
              <a:extLst>
                <a:ext uri="{FF2B5EF4-FFF2-40B4-BE49-F238E27FC236}">
                  <a16:creationId xmlns:a16="http://schemas.microsoft.com/office/drawing/2014/main" id="{81893734-C95C-48E0-BF95-4D7D075B8E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3" y="3200"/>
              <a:ext cx="1367" cy="166"/>
            </a:xfrm>
            <a:custGeom>
              <a:avLst/>
              <a:gdLst>
                <a:gd name="T0" fmla="*/ 0 w 1367"/>
                <a:gd name="T1" fmla="*/ 155 h 166"/>
                <a:gd name="T2" fmla="*/ 133 w 1367"/>
                <a:gd name="T3" fmla="*/ 155 h 166"/>
                <a:gd name="T4" fmla="*/ 267 w 1367"/>
                <a:gd name="T5" fmla="*/ 166 h 166"/>
                <a:gd name="T6" fmla="*/ 467 w 1367"/>
                <a:gd name="T7" fmla="*/ 133 h 166"/>
                <a:gd name="T8" fmla="*/ 533 w 1367"/>
                <a:gd name="T9" fmla="*/ 44 h 166"/>
                <a:gd name="T10" fmla="*/ 611 w 1367"/>
                <a:gd name="T11" fmla="*/ 22 h 166"/>
                <a:gd name="T12" fmla="*/ 855 w 1367"/>
                <a:gd name="T13" fmla="*/ 33 h 166"/>
                <a:gd name="T14" fmla="*/ 1111 w 1367"/>
                <a:gd name="T15" fmla="*/ 11 h 166"/>
                <a:gd name="T16" fmla="*/ 1367 w 1367"/>
                <a:gd name="T17" fmla="*/ 0 h 1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67"/>
                <a:gd name="T28" fmla="*/ 0 h 166"/>
                <a:gd name="T29" fmla="*/ 1367 w 1367"/>
                <a:gd name="T30" fmla="*/ 166 h 16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67" h="166">
                  <a:moveTo>
                    <a:pt x="0" y="155"/>
                  </a:moveTo>
                  <a:lnTo>
                    <a:pt x="133" y="155"/>
                  </a:lnTo>
                  <a:lnTo>
                    <a:pt x="267" y="166"/>
                  </a:lnTo>
                  <a:lnTo>
                    <a:pt x="467" y="133"/>
                  </a:lnTo>
                  <a:lnTo>
                    <a:pt x="533" y="44"/>
                  </a:lnTo>
                  <a:lnTo>
                    <a:pt x="611" y="22"/>
                  </a:lnTo>
                  <a:lnTo>
                    <a:pt x="855" y="33"/>
                  </a:lnTo>
                  <a:lnTo>
                    <a:pt x="1111" y="11"/>
                  </a:lnTo>
                  <a:lnTo>
                    <a:pt x="1367" y="0"/>
                  </a:lnTo>
                </a:path>
              </a:pathLst>
            </a:custGeom>
            <a:noFill/>
            <a:ln w="38100">
              <a:solidFill>
                <a:srgbClr val="00206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565" name="Freeform 22">
              <a:extLst>
                <a:ext uri="{FF2B5EF4-FFF2-40B4-BE49-F238E27FC236}">
                  <a16:creationId xmlns:a16="http://schemas.microsoft.com/office/drawing/2014/main" id="{EA33343D-23EF-4031-80C0-8CB864A0AB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4" y="3422"/>
              <a:ext cx="1389" cy="422"/>
            </a:xfrm>
            <a:custGeom>
              <a:avLst/>
              <a:gdLst>
                <a:gd name="T0" fmla="*/ 0 w 1389"/>
                <a:gd name="T1" fmla="*/ 11 h 422"/>
                <a:gd name="T2" fmla="*/ 156 w 1389"/>
                <a:gd name="T3" fmla="*/ 0 h 422"/>
                <a:gd name="T4" fmla="*/ 289 w 1389"/>
                <a:gd name="T5" fmla="*/ 0 h 422"/>
                <a:gd name="T6" fmla="*/ 433 w 1389"/>
                <a:gd name="T7" fmla="*/ 22 h 422"/>
                <a:gd name="T8" fmla="*/ 567 w 1389"/>
                <a:gd name="T9" fmla="*/ 155 h 422"/>
                <a:gd name="T10" fmla="*/ 567 w 1389"/>
                <a:gd name="T11" fmla="*/ 278 h 422"/>
                <a:gd name="T12" fmla="*/ 633 w 1389"/>
                <a:gd name="T13" fmla="*/ 422 h 422"/>
                <a:gd name="T14" fmla="*/ 822 w 1389"/>
                <a:gd name="T15" fmla="*/ 422 h 422"/>
                <a:gd name="T16" fmla="*/ 1022 w 1389"/>
                <a:gd name="T17" fmla="*/ 422 h 422"/>
                <a:gd name="T18" fmla="*/ 1056 w 1389"/>
                <a:gd name="T19" fmla="*/ 322 h 422"/>
                <a:gd name="T20" fmla="*/ 1100 w 1389"/>
                <a:gd name="T21" fmla="*/ 211 h 422"/>
                <a:gd name="T22" fmla="*/ 1178 w 1389"/>
                <a:gd name="T23" fmla="*/ 89 h 422"/>
                <a:gd name="T24" fmla="*/ 1389 w 1389"/>
                <a:gd name="T25" fmla="*/ 67 h 42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89"/>
                <a:gd name="T40" fmla="*/ 0 h 422"/>
                <a:gd name="T41" fmla="*/ 1389 w 1389"/>
                <a:gd name="T42" fmla="*/ 422 h 42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89" h="422">
                  <a:moveTo>
                    <a:pt x="0" y="11"/>
                  </a:moveTo>
                  <a:lnTo>
                    <a:pt x="156" y="0"/>
                  </a:lnTo>
                  <a:lnTo>
                    <a:pt x="289" y="0"/>
                  </a:lnTo>
                  <a:lnTo>
                    <a:pt x="433" y="22"/>
                  </a:lnTo>
                  <a:lnTo>
                    <a:pt x="567" y="155"/>
                  </a:lnTo>
                  <a:lnTo>
                    <a:pt x="567" y="278"/>
                  </a:lnTo>
                  <a:lnTo>
                    <a:pt x="633" y="422"/>
                  </a:lnTo>
                  <a:lnTo>
                    <a:pt x="822" y="422"/>
                  </a:lnTo>
                  <a:lnTo>
                    <a:pt x="1022" y="422"/>
                  </a:lnTo>
                  <a:lnTo>
                    <a:pt x="1056" y="322"/>
                  </a:lnTo>
                  <a:lnTo>
                    <a:pt x="1100" y="211"/>
                  </a:lnTo>
                  <a:lnTo>
                    <a:pt x="1178" y="89"/>
                  </a:lnTo>
                  <a:lnTo>
                    <a:pt x="1389" y="67"/>
                  </a:lnTo>
                </a:path>
              </a:pathLst>
            </a:custGeom>
            <a:noFill/>
            <a:ln w="38100">
              <a:solidFill>
                <a:srgbClr val="000E2A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2541" name="Text Box 24">
            <a:extLst>
              <a:ext uri="{FF2B5EF4-FFF2-40B4-BE49-F238E27FC236}">
                <a16:creationId xmlns:a16="http://schemas.microsoft.com/office/drawing/2014/main" id="{E47F3D93-9751-4F8B-8762-7BFEC3E8C1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3352801"/>
            <a:ext cx="371569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AU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>1) </a:t>
            </a:r>
            <a:r>
              <a:rPr kumimoji="1" lang="en-AU" alt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>rozdělení</a:t>
            </a:r>
            <a:r>
              <a:rPr kumimoji="1" lang="en-AU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1" lang="en-AU" alt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>rychlostí</a:t>
            </a:r>
            <a:r>
              <a:rPr kumimoji="1" lang="en-AU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1" lang="en-AU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>v </a:t>
            </a:r>
            <a:r>
              <a:rPr kumimoji="1" lang="en-AU" alt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>pórech</a:t>
            </a:r>
            <a:endParaRPr kumimoji="1" lang="en-US" altLang="cs-CZ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542" name="Text Box 25">
            <a:extLst>
              <a:ext uri="{FF2B5EF4-FFF2-40B4-BE49-F238E27FC236}">
                <a16:creationId xmlns:a16="http://schemas.microsoft.com/office/drawing/2014/main" id="{403A04CE-3FF4-448D-9F84-ABF04FBF9D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3276601"/>
            <a:ext cx="293035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AU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>2) </a:t>
            </a:r>
            <a:r>
              <a:rPr kumimoji="1" lang="en-AU" alt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>různé</a:t>
            </a:r>
            <a:r>
              <a:rPr kumimoji="1" lang="en-AU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1" lang="en-AU" alt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>dráhy</a:t>
            </a:r>
            <a:r>
              <a:rPr kumimoji="1" lang="en-AU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1" lang="en-AU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>v </a:t>
            </a:r>
            <a:r>
              <a:rPr kumimoji="1" lang="en-AU" alt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>pórech</a:t>
            </a:r>
            <a:endParaRPr kumimoji="1" lang="en-US" altLang="cs-CZ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2543" name="Group 26">
            <a:extLst>
              <a:ext uri="{FF2B5EF4-FFF2-40B4-BE49-F238E27FC236}">
                <a16:creationId xmlns:a16="http://schemas.microsoft.com/office/drawing/2014/main" id="{B4AAB9E8-AA4A-4782-912A-7DBABCF632DE}"/>
              </a:ext>
            </a:extLst>
          </p:cNvPr>
          <p:cNvGrpSpPr>
            <a:grpSpLocks/>
          </p:cNvGrpSpPr>
          <p:nvPr/>
        </p:nvGrpSpPr>
        <p:grpSpPr bwMode="auto">
          <a:xfrm>
            <a:off x="3124200" y="4572001"/>
            <a:ext cx="5456238" cy="1463675"/>
            <a:chOff x="1044" y="1844"/>
            <a:chExt cx="3722" cy="922"/>
          </a:xfrm>
        </p:grpSpPr>
        <p:sp>
          <p:nvSpPr>
            <p:cNvPr id="22553" name="Oval 27">
              <a:extLst>
                <a:ext uri="{FF2B5EF4-FFF2-40B4-BE49-F238E27FC236}">
                  <a16:creationId xmlns:a16="http://schemas.microsoft.com/office/drawing/2014/main" id="{6E40C7F1-DEBB-4B69-9350-2C1D5EE80B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6" y="1844"/>
              <a:ext cx="3200" cy="18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554" name="Oval 28">
              <a:extLst>
                <a:ext uri="{FF2B5EF4-FFF2-40B4-BE49-F238E27FC236}">
                  <a16:creationId xmlns:a16="http://schemas.microsoft.com/office/drawing/2014/main" id="{08DD7BA4-EDA7-4A2B-8188-852DAE3C55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4" y="2389"/>
              <a:ext cx="1422" cy="37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nízké</a:t>
              </a:r>
              <a:r>
                <a:rPr kumimoji="0" lang="en-US" alt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 K</a:t>
              </a:r>
              <a:endParaRPr kumimoji="0" lang="en-US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2544" name="Freeform 29">
            <a:extLst>
              <a:ext uri="{FF2B5EF4-FFF2-40B4-BE49-F238E27FC236}">
                <a16:creationId xmlns:a16="http://schemas.microsoft.com/office/drawing/2014/main" id="{C150F7E7-5F5C-4F70-9EAE-F4CD5398FB6F}"/>
              </a:ext>
            </a:extLst>
          </p:cNvPr>
          <p:cNvSpPr>
            <a:spLocks/>
          </p:cNvSpPr>
          <p:nvPr/>
        </p:nvSpPr>
        <p:spPr bwMode="auto">
          <a:xfrm>
            <a:off x="2995614" y="5165726"/>
            <a:ext cx="6340475" cy="42863"/>
          </a:xfrm>
          <a:custGeom>
            <a:avLst/>
            <a:gdLst>
              <a:gd name="T0" fmla="*/ 0 w 4422"/>
              <a:gd name="T1" fmla="*/ 0 h 1"/>
              <a:gd name="T2" fmla="*/ 2147483647 w 4422"/>
              <a:gd name="T3" fmla="*/ 0 h 1"/>
              <a:gd name="T4" fmla="*/ 2147483647 w 4422"/>
              <a:gd name="T5" fmla="*/ 0 h 1"/>
              <a:gd name="T6" fmla="*/ 0 60000 65536"/>
              <a:gd name="T7" fmla="*/ 0 60000 65536"/>
              <a:gd name="T8" fmla="*/ 0 60000 65536"/>
              <a:gd name="T9" fmla="*/ 0 w 4422"/>
              <a:gd name="T10" fmla="*/ 0 h 1"/>
              <a:gd name="T11" fmla="*/ 4422 w 4422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422" h="1">
                <a:moveTo>
                  <a:pt x="0" y="0"/>
                </a:moveTo>
                <a:lnTo>
                  <a:pt x="4355" y="0"/>
                </a:lnTo>
                <a:lnTo>
                  <a:pt x="4422" y="0"/>
                </a:lnTo>
              </a:path>
            </a:pathLst>
          </a:custGeom>
          <a:solidFill>
            <a:schemeClr val="hlink"/>
          </a:solidFill>
          <a:ln w="381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2545" name="Group 30">
            <a:extLst>
              <a:ext uri="{FF2B5EF4-FFF2-40B4-BE49-F238E27FC236}">
                <a16:creationId xmlns:a16="http://schemas.microsoft.com/office/drawing/2014/main" id="{B1CA69DF-2015-4A44-B912-3F39B7483B07}"/>
              </a:ext>
            </a:extLst>
          </p:cNvPr>
          <p:cNvGrpSpPr>
            <a:grpSpLocks/>
          </p:cNvGrpSpPr>
          <p:nvPr/>
        </p:nvGrpSpPr>
        <p:grpSpPr bwMode="auto">
          <a:xfrm>
            <a:off x="2994025" y="4637088"/>
            <a:ext cx="6299200" cy="76200"/>
            <a:chOff x="955" y="1885"/>
            <a:chExt cx="4297" cy="48"/>
          </a:xfrm>
        </p:grpSpPr>
        <p:sp>
          <p:nvSpPr>
            <p:cNvPr id="22550" name="Freeform 31">
              <a:extLst>
                <a:ext uri="{FF2B5EF4-FFF2-40B4-BE49-F238E27FC236}">
                  <a16:creationId xmlns:a16="http://schemas.microsoft.com/office/drawing/2014/main" id="{A9204CB0-5427-45DF-B097-016238E8B575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741" y="1885"/>
              <a:ext cx="511" cy="47"/>
            </a:xfrm>
            <a:custGeom>
              <a:avLst/>
              <a:gdLst>
                <a:gd name="T0" fmla="*/ 0 w 4422"/>
                <a:gd name="T1" fmla="*/ 0 h 1"/>
                <a:gd name="T2" fmla="*/ 0 w 4422"/>
                <a:gd name="T3" fmla="*/ 0 h 1"/>
                <a:gd name="T4" fmla="*/ 0 w 4422"/>
                <a:gd name="T5" fmla="*/ 0 h 1"/>
                <a:gd name="T6" fmla="*/ 0 60000 65536"/>
                <a:gd name="T7" fmla="*/ 0 60000 65536"/>
                <a:gd name="T8" fmla="*/ 0 60000 65536"/>
                <a:gd name="T9" fmla="*/ 0 w 4422"/>
                <a:gd name="T10" fmla="*/ 0 h 1"/>
                <a:gd name="T11" fmla="*/ 4422 w 442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422" h="1">
                  <a:moveTo>
                    <a:pt x="0" y="0"/>
                  </a:moveTo>
                  <a:lnTo>
                    <a:pt x="4355" y="0"/>
                  </a:lnTo>
                  <a:lnTo>
                    <a:pt x="4422" y="0"/>
                  </a:lnTo>
                </a:path>
              </a:pathLst>
            </a:cu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551" name="Line 32">
              <a:extLst>
                <a:ext uri="{FF2B5EF4-FFF2-40B4-BE49-F238E27FC236}">
                  <a16:creationId xmlns:a16="http://schemas.microsoft.com/office/drawing/2014/main" id="{BBBF8918-21BE-46D2-9213-0D8E23C49D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66" y="1933"/>
              <a:ext cx="3178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552" name="Line 33">
              <a:extLst>
                <a:ext uri="{FF2B5EF4-FFF2-40B4-BE49-F238E27FC236}">
                  <a16:creationId xmlns:a16="http://schemas.microsoft.com/office/drawing/2014/main" id="{0EAC96A6-ACCB-461E-97CF-693261DEEC4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55" y="1922"/>
              <a:ext cx="611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2546" name="Group 34">
            <a:extLst>
              <a:ext uri="{FF2B5EF4-FFF2-40B4-BE49-F238E27FC236}">
                <a16:creationId xmlns:a16="http://schemas.microsoft.com/office/drawing/2014/main" id="{7A4F6180-D83F-4E3C-AC06-E783AAD0A414}"/>
              </a:ext>
            </a:extLst>
          </p:cNvPr>
          <p:cNvGrpSpPr>
            <a:grpSpLocks/>
          </p:cNvGrpSpPr>
          <p:nvPr/>
        </p:nvGrpSpPr>
        <p:grpSpPr bwMode="auto">
          <a:xfrm>
            <a:off x="3043238" y="4078288"/>
            <a:ext cx="5878512" cy="2239962"/>
            <a:chOff x="989" y="1533"/>
            <a:chExt cx="4010" cy="1411"/>
          </a:xfrm>
        </p:grpSpPr>
        <p:sp>
          <p:nvSpPr>
            <p:cNvPr id="22547" name="Line 35">
              <a:extLst>
                <a:ext uri="{FF2B5EF4-FFF2-40B4-BE49-F238E27FC236}">
                  <a16:creationId xmlns:a16="http://schemas.microsoft.com/office/drawing/2014/main" id="{2E355930-0A97-4A49-B72F-759B36A6B7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89" y="1533"/>
              <a:ext cx="386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548" name="Line 36">
              <a:extLst>
                <a:ext uri="{FF2B5EF4-FFF2-40B4-BE49-F238E27FC236}">
                  <a16:creationId xmlns:a16="http://schemas.microsoft.com/office/drawing/2014/main" id="{B14252E2-2A84-49B4-BA8A-BFF179EB13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33" y="2944"/>
              <a:ext cx="396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549" name="Text Box 37">
              <a:extLst>
                <a:ext uri="{FF2B5EF4-FFF2-40B4-BE49-F238E27FC236}">
                  <a16:creationId xmlns:a16="http://schemas.microsoft.com/office/drawing/2014/main" id="{BBDDF840-E06E-4F9D-B665-3A484D633D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59" y="1578"/>
              <a:ext cx="76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8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vysoké K</a:t>
              </a:r>
              <a:endParaRPr kumimoji="0" lang="en-US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2" name="Obrázek 1">
            <a:extLst>
              <a:ext uri="{FF2B5EF4-FFF2-40B4-BE49-F238E27FC236}">
                <a16:creationId xmlns:a16="http://schemas.microsoft.com/office/drawing/2014/main" id="{87774056-C03D-46D1-C7B8-ACD9540D37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063109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2">
            <a:extLst>
              <a:ext uri="{FF2B5EF4-FFF2-40B4-BE49-F238E27FC236}">
                <a16:creationId xmlns:a16="http://schemas.microsoft.com/office/drawing/2014/main" id="{D83DF8CD-BF2F-43B4-8C02-3F9F9283F1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2819400"/>
            <a:ext cx="91424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cs-CZ" sz="32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r>
              <a:rPr lang="cs-CZ" sz="24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charset="0"/>
              </a:rPr>
              <a:t>TRANSPORTNÍ PROCESY V HPV</a:t>
            </a:r>
            <a:endParaRPr lang="cs-CZ" sz="2400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cs typeface="Arial" charset="0"/>
            </a:endParaRP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C36F493-4D64-4AE7-94CC-610EE7EDC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0AED5-714E-40CC-9DE2-4A7FE6445746}" type="slidenum">
              <a:rPr lang="cs-CZ" altLang="cs-CZ" smtClean="0"/>
              <a:pPr/>
              <a:t>2</a:t>
            </a:fld>
            <a:endParaRPr lang="cs-CZ" alt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60EDA8D-38B7-0F4F-A275-5293E57F53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" cy="68580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B60EDA8D-38B7-0F4F-A275-5293E57F53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6015" y="-30162"/>
            <a:ext cx="914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602897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>
            <a:extLst>
              <a:ext uri="{FF2B5EF4-FFF2-40B4-BE49-F238E27FC236}">
                <a16:creationId xmlns:a16="http://schemas.microsoft.com/office/drawing/2014/main" id="{F156C198-4CBB-4842-827E-97C061FBD6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13391" y="894178"/>
            <a:ext cx="2717307" cy="446843"/>
          </a:xfrm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cs-CZ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Disperze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0C48189C-453F-4B33-8C1A-D69B4E1EB3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799" y="1981200"/>
            <a:ext cx="836989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cs-CZ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zvětšování disperze </a:t>
            </a:r>
            <a:r>
              <a:rPr lang="cs-CZ" sz="2400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.... širší kontaminační mrak</a:t>
            </a:r>
          </a:p>
          <a:p>
            <a:pPr>
              <a:spcBef>
                <a:spcPct val="20000"/>
              </a:spcBef>
              <a:defRPr/>
            </a:pPr>
            <a:endParaRPr lang="cs-CZ" sz="2400" dirty="0">
              <a:solidFill>
                <a:srgbClr val="002060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cs-CZ" sz="2400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zvyšování</a:t>
            </a:r>
            <a:r>
              <a:rPr lang="en-US" sz="2400" dirty="0">
                <a:solidFill>
                  <a:srgbClr val="002060"/>
                </a:solidFill>
                <a:latin typeface="Calibri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cs typeface="Arial" panose="020B0604020202020204" pitchFamily="34" charset="0"/>
              </a:rPr>
              <a:t>a</a:t>
            </a:r>
            <a:r>
              <a:rPr lang="en-US" sz="2400" b="1" baseline="-25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panose="020B0604020202020204" pitchFamily="34" charset="0"/>
              </a:rPr>
              <a:t>T</a:t>
            </a:r>
            <a:r>
              <a:rPr lang="en-US" sz="2400" dirty="0">
                <a:solidFill>
                  <a:srgbClr val="002060"/>
                </a:solidFill>
                <a:latin typeface="Calibri"/>
                <a:cs typeface="Arial" panose="020B0604020202020204" pitchFamily="34" charset="0"/>
              </a:rPr>
              <a:t> </a:t>
            </a:r>
            <a:r>
              <a:rPr lang="cs-CZ" sz="2400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má za následek zvětšení vertikálního šíření</a:t>
            </a:r>
          </a:p>
          <a:p>
            <a:pPr>
              <a:spcBef>
                <a:spcPct val="20000"/>
              </a:spcBef>
              <a:defRPr/>
            </a:pPr>
            <a:endParaRPr lang="en-US" sz="2400" dirty="0">
              <a:solidFill>
                <a:srgbClr val="002060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cs-CZ" sz="2400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velké</a:t>
            </a:r>
            <a:r>
              <a:rPr lang="en-US" sz="2400" dirty="0">
                <a:solidFill>
                  <a:srgbClr val="002060"/>
                </a:solidFill>
                <a:latin typeface="Calibri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cs typeface="Arial" panose="020B0604020202020204" pitchFamily="34" charset="0"/>
              </a:rPr>
              <a:t>a</a:t>
            </a:r>
            <a:r>
              <a:rPr lang="en-US" sz="2400" b="1" baseline="-25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panose="020B0604020202020204" pitchFamily="34" charset="0"/>
              </a:rPr>
              <a:t>L</a:t>
            </a:r>
            <a:r>
              <a:rPr lang="en-US" sz="2400" b="1" dirty="0">
                <a:solidFill>
                  <a:srgbClr val="002060"/>
                </a:solidFill>
                <a:latin typeface="Calibri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 </a:t>
            </a:r>
            <a:r>
              <a:rPr lang="cs-CZ" sz="2400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velké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cs typeface="Arial" panose="020B0604020202020204" pitchFamily="34" charset="0"/>
              </a:rPr>
              <a:t>a</a:t>
            </a:r>
            <a:r>
              <a:rPr lang="en-US" sz="2400" b="1" baseline="-25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panose="020B0604020202020204" pitchFamily="34" charset="0"/>
              </a:rPr>
              <a:t>T</a:t>
            </a:r>
            <a:r>
              <a:rPr lang="en-US" sz="2400" dirty="0">
                <a:solidFill>
                  <a:srgbClr val="002060"/>
                </a:solidFill>
                <a:latin typeface="Calibri"/>
                <a:cs typeface="Arial" panose="020B0604020202020204" pitchFamily="34" charset="0"/>
              </a:rPr>
              <a:t> </a:t>
            </a:r>
            <a:r>
              <a:rPr lang="cs-CZ" sz="2400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větší míšení kontaminace</a:t>
            </a:r>
            <a:r>
              <a:rPr lang="en-US" sz="2400" dirty="0">
                <a:solidFill>
                  <a:srgbClr val="002060"/>
                </a:solidFill>
                <a:latin typeface="Calibri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6C366425-1490-8EF6-D7DC-519E4AEAA4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334491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9" name="Rectangle 4">
            <a:extLst>
              <a:ext uri="{FF2B5EF4-FFF2-40B4-BE49-F238E27FC236}">
                <a16:creationId xmlns:a16="http://schemas.microsoft.com/office/drawing/2014/main" id="{46A8A1CE-D9C2-430C-B8BD-E79CCD282A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7888" y="2703513"/>
            <a:ext cx="7162800" cy="838200"/>
          </a:xfrm>
          <a:prstGeom prst="rect">
            <a:avLst/>
          </a:prstGeom>
          <a:solidFill>
            <a:schemeClr val="hlink">
              <a:alpha val="50195"/>
            </a:schemeClr>
          </a:solidFill>
          <a:ln w="12700" cap="sq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BB7C378F-D383-4FBD-8E03-AA1AE585484C}"/>
              </a:ext>
            </a:extLst>
          </p:cNvPr>
          <p:cNvSpPr>
            <a:spLocks/>
          </p:cNvSpPr>
          <p:nvPr/>
        </p:nvSpPr>
        <p:spPr bwMode="auto">
          <a:xfrm>
            <a:off x="2041526" y="2705101"/>
            <a:ext cx="6202363" cy="455613"/>
          </a:xfrm>
          <a:custGeom>
            <a:avLst/>
            <a:gdLst>
              <a:gd name="T0" fmla="*/ 2147483647 w 3907"/>
              <a:gd name="T1" fmla="*/ 0 h 444"/>
              <a:gd name="T2" fmla="*/ 2147483647 w 3907"/>
              <a:gd name="T3" fmla="*/ 0 h 444"/>
              <a:gd name="T4" fmla="*/ 2147483647 w 3907"/>
              <a:gd name="T5" fmla="*/ 0 h 444"/>
              <a:gd name="T6" fmla="*/ 2147483647 w 3907"/>
              <a:gd name="T7" fmla="*/ 0 h 444"/>
              <a:gd name="T8" fmla="*/ 2147483647 w 3907"/>
              <a:gd name="T9" fmla="*/ 2147483647 h 444"/>
              <a:gd name="T10" fmla="*/ 2147483647 w 3907"/>
              <a:gd name="T11" fmla="*/ 2147483647 h 444"/>
              <a:gd name="T12" fmla="*/ 2147483647 w 3907"/>
              <a:gd name="T13" fmla="*/ 2147483647 h 444"/>
              <a:gd name="T14" fmla="*/ 2147483647 w 3907"/>
              <a:gd name="T15" fmla="*/ 2147483647 h 444"/>
              <a:gd name="T16" fmla="*/ 2147483647 w 3907"/>
              <a:gd name="T17" fmla="*/ 2147483647 h 444"/>
              <a:gd name="T18" fmla="*/ 2147483647 w 3907"/>
              <a:gd name="T19" fmla="*/ 2147483647 h 444"/>
              <a:gd name="T20" fmla="*/ 2147483647 w 3907"/>
              <a:gd name="T21" fmla="*/ 2147483647 h 444"/>
              <a:gd name="T22" fmla="*/ 2147483647 w 3907"/>
              <a:gd name="T23" fmla="*/ 2147483647 h 444"/>
              <a:gd name="T24" fmla="*/ 2147483647 w 3907"/>
              <a:gd name="T25" fmla="*/ 0 h 444"/>
              <a:gd name="T26" fmla="*/ 2147483647 w 3907"/>
              <a:gd name="T27" fmla="*/ 2147483647 h 444"/>
              <a:gd name="T28" fmla="*/ 2147483647 w 3907"/>
              <a:gd name="T29" fmla="*/ 0 h 44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907"/>
              <a:gd name="T46" fmla="*/ 0 h 444"/>
              <a:gd name="T47" fmla="*/ 3907 w 3907"/>
              <a:gd name="T48" fmla="*/ 444 h 444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907" h="444">
                <a:moveTo>
                  <a:pt x="2862" y="0"/>
                </a:moveTo>
                <a:lnTo>
                  <a:pt x="2087" y="0"/>
                </a:lnTo>
                <a:lnTo>
                  <a:pt x="1270" y="0"/>
                </a:lnTo>
                <a:lnTo>
                  <a:pt x="139" y="0"/>
                </a:lnTo>
                <a:cubicBezTo>
                  <a:pt x="0" y="28"/>
                  <a:pt x="293" y="113"/>
                  <a:pt x="436" y="167"/>
                </a:cubicBezTo>
                <a:cubicBezTo>
                  <a:pt x="579" y="221"/>
                  <a:pt x="821" y="281"/>
                  <a:pt x="995" y="322"/>
                </a:cubicBezTo>
                <a:lnTo>
                  <a:pt x="1478" y="417"/>
                </a:lnTo>
                <a:lnTo>
                  <a:pt x="2065" y="440"/>
                </a:lnTo>
                <a:cubicBezTo>
                  <a:pt x="2305" y="444"/>
                  <a:pt x="2665" y="444"/>
                  <a:pt x="2919" y="440"/>
                </a:cubicBezTo>
                <a:cubicBezTo>
                  <a:pt x="3174" y="436"/>
                  <a:pt x="3439" y="443"/>
                  <a:pt x="3595" y="417"/>
                </a:cubicBezTo>
                <a:cubicBezTo>
                  <a:pt x="3751" y="390"/>
                  <a:pt x="3811" y="342"/>
                  <a:pt x="3859" y="282"/>
                </a:cubicBezTo>
                <a:cubicBezTo>
                  <a:pt x="3907" y="222"/>
                  <a:pt x="3899" y="100"/>
                  <a:pt x="3881" y="53"/>
                </a:cubicBezTo>
                <a:cubicBezTo>
                  <a:pt x="3863" y="6"/>
                  <a:pt x="3853" y="7"/>
                  <a:pt x="3753" y="0"/>
                </a:cubicBezTo>
                <a:lnTo>
                  <a:pt x="3281" y="10"/>
                </a:lnTo>
                <a:lnTo>
                  <a:pt x="2862" y="0"/>
                </a:lnTo>
                <a:close/>
              </a:path>
            </a:pathLst>
          </a:custGeom>
          <a:solidFill>
            <a:srgbClr val="FFFF00"/>
          </a:solidFill>
          <a:ln w="12700" cap="sq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611" name="Rectangle 6">
            <a:extLst>
              <a:ext uri="{FF2B5EF4-FFF2-40B4-BE49-F238E27FC236}">
                <a16:creationId xmlns:a16="http://schemas.microsoft.com/office/drawing/2014/main" id="{AA73488E-F986-462F-8859-7D85DA1E71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71775" y="549276"/>
            <a:ext cx="6305550" cy="374649"/>
          </a:xfrm>
          <a:noFill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r>
              <a:rPr lang="en-US" altLang="cs-CZ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DISPER</a:t>
            </a:r>
            <a:r>
              <a:rPr lang="cs-CZ" altLang="cs-CZ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ZE</a:t>
            </a:r>
            <a:endParaRPr lang="en-US" altLang="cs-CZ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25612" name="Rectangle 7">
            <a:extLst>
              <a:ext uri="{FF2B5EF4-FFF2-40B4-BE49-F238E27FC236}">
                <a16:creationId xmlns:a16="http://schemas.microsoft.com/office/drawing/2014/main" id="{4B5B709D-2EC3-4C7D-92C7-955C057647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7888" y="1484313"/>
            <a:ext cx="7162800" cy="838200"/>
          </a:xfrm>
          <a:prstGeom prst="rect">
            <a:avLst/>
          </a:prstGeom>
          <a:solidFill>
            <a:schemeClr val="hlink">
              <a:alpha val="50195"/>
            </a:schemeClr>
          </a:solidFill>
          <a:ln w="12700" cap="sq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613" name="Line 8">
            <a:extLst>
              <a:ext uri="{FF2B5EF4-FFF2-40B4-BE49-F238E27FC236}">
                <a16:creationId xmlns:a16="http://schemas.microsoft.com/office/drawing/2014/main" id="{3E222A85-7DA9-4ABB-B311-2D1C69578809}"/>
              </a:ext>
            </a:extLst>
          </p:cNvPr>
          <p:cNvSpPr>
            <a:spLocks noChangeShapeType="1"/>
          </p:cNvSpPr>
          <p:nvPr/>
        </p:nvSpPr>
        <p:spPr bwMode="auto">
          <a:xfrm>
            <a:off x="9386888" y="1941513"/>
            <a:ext cx="457200" cy="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Freeform 9">
            <a:extLst>
              <a:ext uri="{FF2B5EF4-FFF2-40B4-BE49-F238E27FC236}">
                <a16:creationId xmlns:a16="http://schemas.microsoft.com/office/drawing/2014/main" id="{336ADC9E-74E7-4A2F-91FA-6F7CC05B6568}"/>
              </a:ext>
            </a:extLst>
          </p:cNvPr>
          <p:cNvSpPr>
            <a:spLocks/>
          </p:cNvSpPr>
          <p:nvPr/>
        </p:nvSpPr>
        <p:spPr bwMode="auto">
          <a:xfrm>
            <a:off x="2190750" y="1490663"/>
            <a:ext cx="5824538" cy="552450"/>
          </a:xfrm>
          <a:custGeom>
            <a:avLst/>
            <a:gdLst>
              <a:gd name="T0" fmla="*/ 2147483647 w 3669"/>
              <a:gd name="T1" fmla="*/ 2147483647 h 348"/>
              <a:gd name="T2" fmla="*/ 2147483647 w 3669"/>
              <a:gd name="T3" fmla="*/ 2147483647 h 348"/>
              <a:gd name="T4" fmla="*/ 2147483647 w 3669"/>
              <a:gd name="T5" fmla="*/ 0 h 348"/>
              <a:gd name="T6" fmla="*/ 2147483647 w 3669"/>
              <a:gd name="T7" fmla="*/ 0 h 348"/>
              <a:gd name="T8" fmla="*/ 2147483647 w 3669"/>
              <a:gd name="T9" fmla="*/ 2147483647 h 348"/>
              <a:gd name="T10" fmla="*/ 2147483647 w 3669"/>
              <a:gd name="T11" fmla="*/ 2147483647 h 348"/>
              <a:gd name="T12" fmla="*/ 2147483647 w 3669"/>
              <a:gd name="T13" fmla="*/ 2147483647 h 348"/>
              <a:gd name="T14" fmla="*/ 2147483647 w 3669"/>
              <a:gd name="T15" fmla="*/ 2147483647 h 348"/>
              <a:gd name="T16" fmla="*/ 2147483647 w 3669"/>
              <a:gd name="T17" fmla="*/ 2147483647 h 348"/>
              <a:gd name="T18" fmla="*/ 2147483647 w 3669"/>
              <a:gd name="T19" fmla="*/ 2147483647 h 348"/>
              <a:gd name="T20" fmla="*/ 2147483647 w 3669"/>
              <a:gd name="T21" fmla="*/ 2147483647 h 348"/>
              <a:gd name="T22" fmla="*/ 2147483647 w 3669"/>
              <a:gd name="T23" fmla="*/ 2147483647 h 348"/>
              <a:gd name="T24" fmla="*/ 2147483647 w 3669"/>
              <a:gd name="T25" fmla="*/ 2147483647 h 348"/>
              <a:gd name="T26" fmla="*/ 2147483647 w 3669"/>
              <a:gd name="T27" fmla="*/ 2147483647 h 348"/>
              <a:gd name="T28" fmla="*/ 2147483647 w 3669"/>
              <a:gd name="T29" fmla="*/ 2147483647 h 34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669"/>
              <a:gd name="T46" fmla="*/ 0 h 348"/>
              <a:gd name="T47" fmla="*/ 3669 w 3669"/>
              <a:gd name="T48" fmla="*/ 348 h 348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669" h="348">
                <a:moveTo>
                  <a:pt x="2542" y="168"/>
                </a:moveTo>
                <a:lnTo>
                  <a:pt x="1967" y="157"/>
                </a:lnTo>
                <a:cubicBezTo>
                  <a:pt x="1756" y="129"/>
                  <a:pt x="1582" y="26"/>
                  <a:pt x="1274" y="0"/>
                </a:cubicBezTo>
                <a:lnTo>
                  <a:pt x="119" y="0"/>
                </a:lnTo>
                <a:cubicBezTo>
                  <a:pt x="0" y="30"/>
                  <a:pt x="410" y="132"/>
                  <a:pt x="559" y="178"/>
                </a:cubicBezTo>
                <a:cubicBezTo>
                  <a:pt x="708" y="224"/>
                  <a:pt x="866" y="250"/>
                  <a:pt x="1014" y="273"/>
                </a:cubicBezTo>
                <a:lnTo>
                  <a:pt x="1447" y="315"/>
                </a:lnTo>
                <a:lnTo>
                  <a:pt x="1946" y="346"/>
                </a:lnTo>
                <a:cubicBezTo>
                  <a:pt x="2161" y="348"/>
                  <a:pt x="2505" y="330"/>
                  <a:pt x="2738" y="325"/>
                </a:cubicBezTo>
                <a:cubicBezTo>
                  <a:pt x="2970" y="320"/>
                  <a:pt x="3196" y="324"/>
                  <a:pt x="3344" y="315"/>
                </a:cubicBezTo>
                <a:cubicBezTo>
                  <a:pt x="3492" y="306"/>
                  <a:pt x="3585" y="292"/>
                  <a:pt x="3627" y="273"/>
                </a:cubicBezTo>
                <a:cubicBezTo>
                  <a:pt x="3669" y="254"/>
                  <a:pt x="3627" y="213"/>
                  <a:pt x="3596" y="199"/>
                </a:cubicBezTo>
                <a:cubicBezTo>
                  <a:pt x="3565" y="185"/>
                  <a:pt x="3531" y="191"/>
                  <a:pt x="3439" y="189"/>
                </a:cubicBezTo>
                <a:cubicBezTo>
                  <a:pt x="3347" y="187"/>
                  <a:pt x="3124" y="189"/>
                  <a:pt x="3041" y="189"/>
                </a:cubicBezTo>
                <a:lnTo>
                  <a:pt x="2542" y="168"/>
                </a:lnTo>
                <a:close/>
              </a:path>
            </a:pathLst>
          </a:custGeom>
          <a:solidFill>
            <a:srgbClr val="FF0000"/>
          </a:solidFill>
          <a:ln w="12700" cap="sq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" name="Group 10">
            <a:extLst>
              <a:ext uri="{FF2B5EF4-FFF2-40B4-BE49-F238E27FC236}">
                <a16:creationId xmlns:a16="http://schemas.microsoft.com/office/drawing/2014/main" id="{32FCEE25-270B-4D5C-9B1F-627621E1BBCD}"/>
              </a:ext>
            </a:extLst>
          </p:cNvPr>
          <p:cNvGrpSpPr>
            <a:grpSpLocks/>
          </p:cNvGrpSpPr>
          <p:nvPr/>
        </p:nvGrpSpPr>
        <p:grpSpPr bwMode="auto">
          <a:xfrm>
            <a:off x="2300288" y="1255713"/>
            <a:ext cx="838200" cy="228600"/>
            <a:chOff x="5040" y="1920"/>
            <a:chExt cx="528" cy="144"/>
          </a:xfrm>
        </p:grpSpPr>
        <p:sp>
          <p:nvSpPr>
            <p:cNvPr id="25648" name="Line 11">
              <a:extLst>
                <a:ext uri="{FF2B5EF4-FFF2-40B4-BE49-F238E27FC236}">
                  <a16:creationId xmlns:a16="http://schemas.microsoft.com/office/drawing/2014/main" id="{C142C078-BBD0-473D-9930-F88538CF65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40" y="1920"/>
              <a:ext cx="0" cy="144"/>
            </a:xfrm>
            <a:prstGeom prst="line">
              <a:avLst/>
            </a:prstGeom>
            <a:noFill/>
            <a:ln w="25400" cap="sq">
              <a:solidFill>
                <a:schemeClr val="accent6">
                  <a:lumMod val="50000"/>
                </a:schemeClr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649" name="Line 12">
              <a:extLst>
                <a:ext uri="{FF2B5EF4-FFF2-40B4-BE49-F238E27FC236}">
                  <a16:creationId xmlns:a16="http://schemas.microsoft.com/office/drawing/2014/main" id="{52C93EA8-95C2-435D-A187-718EA7E3C7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16" y="1920"/>
              <a:ext cx="0" cy="144"/>
            </a:xfrm>
            <a:prstGeom prst="line">
              <a:avLst/>
            </a:prstGeom>
            <a:noFill/>
            <a:ln w="25400" cap="sq">
              <a:solidFill>
                <a:schemeClr val="accent6">
                  <a:lumMod val="50000"/>
                </a:schemeClr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650" name="Line 13">
              <a:extLst>
                <a:ext uri="{FF2B5EF4-FFF2-40B4-BE49-F238E27FC236}">
                  <a16:creationId xmlns:a16="http://schemas.microsoft.com/office/drawing/2014/main" id="{C0EB1F2C-2D6F-426A-B12B-CF5A820D29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92" y="1920"/>
              <a:ext cx="0" cy="144"/>
            </a:xfrm>
            <a:prstGeom prst="line">
              <a:avLst/>
            </a:prstGeom>
            <a:noFill/>
            <a:ln w="25400" cap="sq">
              <a:solidFill>
                <a:schemeClr val="accent6">
                  <a:lumMod val="50000"/>
                </a:schemeClr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651" name="Line 14">
              <a:extLst>
                <a:ext uri="{FF2B5EF4-FFF2-40B4-BE49-F238E27FC236}">
                  <a16:creationId xmlns:a16="http://schemas.microsoft.com/office/drawing/2014/main" id="{3854A553-0543-4CB9-8504-2DF4B7B9E0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68" y="1920"/>
              <a:ext cx="0" cy="144"/>
            </a:xfrm>
            <a:prstGeom prst="line">
              <a:avLst/>
            </a:prstGeom>
            <a:noFill/>
            <a:ln w="25400" cap="sq">
              <a:solidFill>
                <a:schemeClr val="accent6">
                  <a:lumMod val="50000"/>
                </a:schemeClr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5616" name="Line 15">
            <a:extLst>
              <a:ext uri="{FF2B5EF4-FFF2-40B4-BE49-F238E27FC236}">
                <a16:creationId xmlns:a16="http://schemas.microsoft.com/office/drawing/2014/main" id="{44A2FC54-08DB-4106-9D3B-48513F81AF69}"/>
              </a:ext>
            </a:extLst>
          </p:cNvPr>
          <p:cNvSpPr>
            <a:spLocks noChangeShapeType="1"/>
          </p:cNvSpPr>
          <p:nvPr/>
        </p:nvSpPr>
        <p:spPr bwMode="auto">
          <a:xfrm>
            <a:off x="9386888" y="3160713"/>
            <a:ext cx="457200" cy="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4" name="Group 16">
            <a:extLst>
              <a:ext uri="{FF2B5EF4-FFF2-40B4-BE49-F238E27FC236}">
                <a16:creationId xmlns:a16="http://schemas.microsoft.com/office/drawing/2014/main" id="{6782B68F-A14F-48F1-B3DB-324097A5CA5D}"/>
              </a:ext>
            </a:extLst>
          </p:cNvPr>
          <p:cNvGrpSpPr>
            <a:grpSpLocks/>
          </p:cNvGrpSpPr>
          <p:nvPr/>
        </p:nvGrpSpPr>
        <p:grpSpPr bwMode="auto">
          <a:xfrm>
            <a:off x="2300288" y="2474913"/>
            <a:ext cx="838200" cy="228600"/>
            <a:chOff x="5040" y="1920"/>
            <a:chExt cx="528" cy="144"/>
          </a:xfrm>
        </p:grpSpPr>
        <p:sp>
          <p:nvSpPr>
            <p:cNvPr id="25644" name="Line 17">
              <a:extLst>
                <a:ext uri="{FF2B5EF4-FFF2-40B4-BE49-F238E27FC236}">
                  <a16:creationId xmlns:a16="http://schemas.microsoft.com/office/drawing/2014/main" id="{35B659FE-7ABC-4590-A4AF-F96EE883A4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40" y="1920"/>
              <a:ext cx="0" cy="144"/>
            </a:xfrm>
            <a:prstGeom prst="line">
              <a:avLst/>
            </a:prstGeom>
            <a:noFill/>
            <a:ln w="25400" cap="sq">
              <a:solidFill>
                <a:schemeClr val="accent6">
                  <a:lumMod val="50000"/>
                </a:schemeClr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645" name="Line 18">
              <a:extLst>
                <a:ext uri="{FF2B5EF4-FFF2-40B4-BE49-F238E27FC236}">
                  <a16:creationId xmlns:a16="http://schemas.microsoft.com/office/drawing/2014/main" id="{D7FA0450-EE97-4CD0-BEBF-CE42340B85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16" y="1920"/>
              <a:ext cx="0" cy="144"/>
            </a:xfrm>
            <a:prstGeom prst="line">
              <a:avLst/>
            </a:prstGeom>
            <a:noFill/>
            <a:ln w="25400" cap="sq">
              <a:solidFill>
                <a:schemeClr val="accent6">
                  <a:lumMod val="50000"/>
                </a:schemeClr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646" name="Line 19">
              <a:extLst>
                <a:ext uri="{FF2B5EF4-FFF2-40B4-BE49-F238E27FC236}">
                  <a16:creationId xmlns:a16="http://schemas.microsoft.com/office/drawing/2014/main" id="{6F1D2A57-D57B-4826-8A49-611196A936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92" y="1920"/>
              <a:ext cx="0" cy="144"/>
            </a:xfrm>
            <a:prstGeom prst="line">
              <a:avLst/>
            </a:prstGeom>
            <a:noFill/>
            <a:ln w="25400" cap="sq">
              <a:solidFill>
                <a:schemeClr val="accent6">
                  <a:lumMod val="50000"/>
                </a:schemeClr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647" name="Line 20">
              <a:extLst>
                <a:ext uri="{FF2B5EF4-FFF2-40B4-BE49-F238E27FC236}">
                  <a16:creationId xmlns:a16="http://schemas.microsoft.com/office/drawing/2014/main" id="{12AC0913-337C-4846-89F3-60278AE94C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68" y="1920"/>
              <a:ext cx="0" cy="144"/>
            </a:xfrm>
            <a:prstGeom prst="line">
              <a:avLst/>
            </a:prstGeom>
            <a:noFill/>
            <a:ln w="25400" cap="sq">
              <a:solidFill>
                <a:schemeClr val="accent6">
                  <a:lumMod val="50000"/>
                </a:schemeClr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5618" name="Rectangle 21">
            <a:extLst>
              <a:ext uri="{FF2B5EF4-FFF2-40B4-BE49-F238E27FC236}">
                <a16:creationId xmlns:a16="http://schemas.microsoft.com/office/drawing/2014/main" id="{6215668D-FFCE-4165-9383-1725F738DF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7888" y="3922713"/>
            <a:ext cx="7162800" cy="838200"/>
          </a:xfrm>
          <a:prstGeom prst="rect">
            <a:avLst/>
          </a:prstGeom>
          <a:solidFill>
            <a:schemeClr val="hlink">
              <a:alpha val="50195"/>
            </a:schemeClr>
          </a:solidFill>
          <a:ln w="12700" cap="sq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619" name="Line 22">
            <a:extLst>
              <a:ext uri="{FF2B5EF4-FFF2-40B4-BE49-F238E27FC236}">
                <a16:creationId xmlns:a16="http://schemas.microsoft.com/office/drawing/2014/main" id="{24A79188-ED62-419E-AD4C-9AFB60E99620}"/>
              </a:ext>
            </a:extLst>
          </p:cNvPr>
          <p:cNvSpPr>
            <a:spLocks noChangeShapeType="1"/>
          </p:cNvSpPr>
          <p:nvPr/>
        </p:nvSpPr>
        <p:spPr bwMode="auto">
          <a:xfrm>
            <a:off x="9386888" y="4379913"/>
            <a:ext cx="457200" cy="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5" name="Group 23">
            <a:extLst>
              <a:ext uri="{FF2B5EF4-FFF2-40B4-BE49-F238E27FC236}">
                <a16:creationId xmlns:a16="http://schemas.microsoft.com/office/drawing/2014/main" id="{80C95B37-E0B0-4EA5-9550-33B0661E059D}"/>
              </a:ext>
            </a:extLst>
          </p:cNvPr>
          <p:cNvGrpSpPr>
            <a:grpSpLocks/>
          </p:cNvGrpSpPr>
          <p:nvPr/>
        </p:nvGrpSpPr>
        <p:grpSpPr bwMode="auto">
          <a:xfrm>
            <a:off x="2300288" y="3694113"/>
            <a:ext cx="838200" cy="228600"/>
            <a:chOff x="5040" y="1920"/>
            <a:chExt cx="528" cy="144"/>
          </a:xfrm>
        </p:grpSpPr>
        <p:sp>
          <p:nvSpPr>
            <p:cNvPr id="25640" name="Line 24">
              <a:extLst>
                <a:ext uri="{FF2B5EF4-FFF2-40B4-BE49-F238E27FC236}">
                  <a16:creationId xmlns:a16="http://schemas.microsoft.com/office/drawing/2014/main" id="{C0A89484-0284-4485-9141-82A95C80B4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40" y="1920"/>
              <a:ext cx="0" cy="144"/>
            </a:xfrm>
            <a:prstGeom prst="line">
              <a:avLst/>
            </a:prstGeom>
            <a:noFill/>
            <a:ln w="25400" cap="sq">
              <a:solidFill>
                <a:schemeClr val="accent6">
                  <a:lumMod val="50000"/>
                </a:schemeClr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641" name="Line 25">
              <a:extLst>
                <a:ext uri="{FF2B5EF4-FFF2-40B4-BE49-F238E27FC236}">
                  <a16:creationId xmlns:a16="http://schemas.microsoft.com/office/drawing/2014/main" id="{765DFEB0-1409-4D90-8B65-AAF30FF57C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16" y="1920"/>
              <a:ext cx="0" cy="144"/>
            </a:xfrm>
            <a:prstGeom prst="line">
              <a:avLst/>
            </a:prstGeom>
            <a:noFill/>
            <a:ln w="25400" cap="sq">
              <a:solidFill>
                <a:schemeClr val="accent6">
                  <a:lumMod val="50000"/>
                </a:schemeClr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642" name="Line 26">
              <a:extLst>
                <a:ext uri="{FF2B5EF4-FFF2-40B4-BE49-F238E27FC236}">
                  <a16:creationId xmlns:a16="http://schemas.microsoft.com/office/drawing/2014/main" id="{711ACA6A-345E-4A75-BE53-BCC2F0789F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92" y="1920"/>
              <a:ext cx="0" cy="144"/>
            </a:xfrm>
            <a:prstGeom prst="line">
              <a:avLst/>
            </a:prstGeom>
            <a:noFill/>
            <a:ln w="25400" cap="sq">
              <a:solidFill>
                <a:schemeClr val="accent6">
                  <a:lumMod val="50000"/>
                </a:schemeClr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643" name="Line 27">
              <a:extLst>
                <a:ext uri="{FF2B5EF4-FFF2-40B4-BE49-F238E27FC236}">
                  <a16:creationId xmlns:a16="http://schemas.microsoft.com/office/drawing/2014/main" id="{2832E449-8D76-4330-AF59-05D29EE94A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68" y="1920"/>
              <a:ext cx="0" cy="144"/>
            </a:xfrm>
            <a:prstGeom prst="line">
              <a:avLst/>
            </a:prstGeom>
            <a:noFill/>
            <a:ln w="25400" cap="sq">
              <a:solidFill>
                <a:schemeClr val="accent6">
                  <a:lumMod val="50000"/>
                </a:schemeClr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5621" name="Rectangle 28">
            <a:extLst>
              <a:ext uri="{FF2B5EF4-FFF2-40B4-BE49-F238E27FC236}">
                <a16:creationId xmlns:a16="http://schemas.microsoft.com/office/drawing/2014/main" id="{D1982D61-6564-45F5-AD14-4E0618A5C6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7888" y="5141913"/>
            <a:ext cx="7162800" cy="838200"/>
          </a:xfrm>
          <a:prstGeom prst="rect">
            <a:avLst/>
          </a:prstGeom>
          <a:solidFill>
            <a:schemeClr val="hlink">
              <a:alpha val="50195"/>
            </a:schemeClr>
          </a:solidFill>
          <a:ln w="12700" cap="sq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622" name="Line 29">
            <a:extLst>
              <a:ext uri="{FF2B5EF4-FFF2-40B4-BE49-F238E27FC236}">
                <a16:creationId xmlns:a16="http://schemas.microsoft.com/office/drawing/2014/main" id="{BAD33187-D0CD-4995-B003-4E171BD402C9}"/>
              </a:ext>
            </a:extLst>
          </p:cNvPr>
          <p:cNvSpPr>
            <a:spLocks noChangeShapeType="1"/>
          </p:cNvSpPr>
          <p:nvPr/>
        </p:nvSpPr>
        <p:spPr bwMode="auto">
          <a:xfrm>
            <a:off x="9386888" y="5599113"/>
            <a:ext cx="457200" cy="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7" name="Group 30">
            <a:extLst>
              <a:ext uri="{FF2B5EF4-FFF2-40B4-BE49-F238E27FC236}">
                <a16:creationId xmlns:a16="http://schemas.microsoft.com/office/drawing/2014/main" id="{31CF2F9C-FA66-48C4-8219-2898A4442267}"/>
              </a:ext>
            </a:extLst>
          </p:cNvPr>
          <p:cNvGrpSpPr>
            <a:grpSpLocks/>
          </p:cNvGrpSpPr>
          <p:nvPr/>
        </p:nvGrpSpPr>
        <p:grpSpPr bwMode="auto">
          <a:xfrm>
            <a:off x="2300288" y="4913313"/>
            <a:ext cx="838200" cy="228600"/>
            <a:chOff x="5040" y="1920"/>
            <a:chExt cx="528" cy="144"/>
          </a:xfrm>
        </p:grpSpPr>
        <p:sp>
          <p:nvSpPr>
            <p:cNvPr id="25636" name="Line 31">
              <a:extLst>
                <a:ext uri="{FF2B5EF4-FFF2-40B4-BE49-F238E27FC236}">
                  <a16:creationId xmlns:a16="http://schemas.microsoft.com/office/drawing/2014/main" id="{9173F3AD-59B1-4B85-80EC-3E0250E470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40" y="1920"/>
              <a:ext cx="0" cy="144"/>
            </a:xfrm>
            <a:prstGeom prst="line">
              <a:avLst/>
            </a:prstGeom>
            <a:noFill/>
            <a:ln w="25400" cap="sq">
              <a:solidFill>
                <a:schemeClr val="accent6">
                  <a:lumMod val="50000"/>
                </a:schemeClr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637" name="Line 32">
              <a:extLst>
                <a:ext uri="{FF2B5EF4-FFF2-40B4-BE49-F238E27FC236}">
                  <a16:creationId xmlns:a16="http://schemas.microsoft.com/office/drawing/2014/main" id="{3F307CD5-2434-4153-B209-0F6FC3EB4B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16" y="1920"/>
              <a:ext cx="0" cy="144"/>
            </a:xfrm>
            <a:prstGeom prst="line">
              <a:avLst/>
            </a:prstGeom>
            <a:noFill/>
            <a:ln w="25400" cap="sq">
              <a:solidFill>
                <a:schemeClr val="accent6">
                  <a:lumMod val="50000"/>
                </a:schemeClr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638" name="Line 33">
              <a:extLst>
                <a:ext uri="{FF2B5EF4-FFF2-40B4-BE49-F238E27FC236}">
                  <a16:creationId xmlns:a16="http://schemas.microsoft.com/office/drawing/2014/main" id="{5A078075-19E8-460D-9152-415E067BB8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92" y="1920"/>
              <a:ext cx="0" cy="144"/>
            </a:xfrm>
            <a:prstGeom prst="line">
              <a:avLst/>
            </a:prstGeom>
            <a:noFill/>
            <a:ln w="25400" cap="sq">
              <a:solidFill>
                <a:schemeClr val="accent6">
                  <a:lumMod val="50000"/>
                </a:schemeClr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639" name="Line 34">
              <a:extLst>
                <a:ext uri="{FF2B5EF4-FFF2-40B4-BE49-F238E27FC236}">
                  <a16:creationId xmlns:a16="http://schemas.microsoft.com/office/drawing/2014/main" id="{4615F2C2-B4C7-495F-90FB-218256DEDF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68" y="1920"/>
              <a:ext cx="0" cy="144"/>
            </a:xfrm>
            <a:prstGeom prst="line">
              <a:avLst/>
            </a:prstGeom>
            <a:noFill/>
            <a:ln w="25400" cap="sq">
              <a:solidFill>
                <a:schemeClr val="accent6">
                  <a:lumMod val="50000"/>
                </a:schemeClr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45" name="Freeform 35">
            <a:extLst>
              <a:ext uri="{FF2B5EF4-FFF2-40B4-BE49-F238E27FC236}">
                <a16:creationId xmlns:a16="http://schemas.microsoft.com/office/drawing/2014/main" id="{CC811DD8-0D0E-4A75-A433-FB8BC3203F99}"/>
              </a:ext>
            </a:extLst>
          </p:cNvPr>
          <p:cNvSpPr>
            <a:spLocks/>
          </p:cNvSpPr>
          <p:nvPr/>
        </p:nvSpPr>
        <p:spPr bwMode="auto">
          <a:xfrm>
            <a:off x="2106614" y="2698750"/>
            <a:ext cx="5984875" cy="357188"/>
          </a:xfrm>
          <a:custGeom>
            <a:avLst/>
            <a:gdLst>
              <a:gd name="T0" fmla="*/ 2147483647 w 3770"/>
              <a:gd name="T1" fmla="*/ 0 h 225"/>
              <a:gd name="T2" fmla="*/ 2147483647 w 3770"/>
              <a:gd name="T3" fmla="*/ 2147483647 h 225"/>
              <a:gd name="T4" fmla="*/ 2147483647 w 3770"/>
              <a:gd name="T5" fmla="*/ 2147483647 h 225"/>
              <a:gd name="T6" fmla="*/ 2147483647 w 3770"/>
              <a:gd name="T7" fmla="*/ 2147483647 h 225"/>
              <a:gd name="T8" fmla="*/ 2147483647 w 3770"/>
              <a:gd name="T9" fmla="*/ 2147483647 h 225"/>
              <a:gd name="T10" fmla="*/ 2147483647 w 3770"/>
              <a:gd name="T11" fmla="*/ 2147483647 h 225"/>
              <a:gd name="T12" fmla="*/ 2147483647 w 3770"/>
              <a:gd name="T13" fmla="*/ 2147483647 h 225"/>
              <a:gd name="T14" fmla="*/ 2147483647 w 3770"/>
              <a:gd name="T15" fmla="*/ 2147483647 h 225"/>
              <a:gd name="T16" fmla="*/ 2147483647 w 3770"/>
              <a:gd name="T17" fmla="*/ 2147483647 h 225"/>
              <a:gd name="T18" fmla="*/ 2147483647 w 3770"/>
              <a:gd name="T19" fmla="*/ 2147483647 h 225"/>
              <a:gd name="T20" fmla="*/ 2147483647 w 3770"/>
              <a:gd name="T21" fmla="*/ 2147483647 h 225"/>
              <a:gd name="T22" fmla="*/ 2147483647 w 3770"/>
              <a:gd name="T23" fmla="*/ 2147483647 h 225"/>
              <a:gd name="T24" fmla="*/ 2147483647 w 3770"/>
              <a:gd name="T25" fmla="*/ 0 h 225"/>
              <a:gd name="T26" fmla="*/ 2147483647 w 3770"/>
              <a:gd name="T27" fmla="*/ 0 h 225"/>
              <a:gd name="T28" fmla="*/ 2147483647 w 3770"/>
              <a:gd name="T29" fmla="*/ 0 h 2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770"/>
              <a:gd name="T46" fmla="*/ 0 h 225"/>
              <a:gd name="T47" fmla="*/ 3770 w 3770"/>
              <a:gd name="T48" fmla="*/ 225 h 225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770" h="225">
                <a:moveTo>
                  <a:pt x="2700" y="0"/>
                </a:moveTo>
                <a:lnTo>
                  <a:pt x="2000" y="34"/>
                </a:lnTo>
                <a:cubicBezTo>
                  <a:pt x="1758" y="35"/>
                  <a:pt x="1560" y="11"/>
                  <a:pt x="1249" y="7"/>
                </a:cubicBezTo>
                <a:lnTo>
                  <a:pt x="134" y="7"/>
                </a:lnTo>
                <a:cubicBezTo>
                  <a:pt x="0" y="21"/>
                  <a:pt x="302" y="67"/>
                  <a:pt x="443" y="94"/>
                </a:cubicBezTo>
                <a:cubicBezTo>
                  <a:pt x="584" y="121"/>
                  <a:pt x="812" y="148"/>
                  <a:pt x="979" y="167"/>
                </a:cubicBezTo>
                <a:lnTo>
                  <a:pt x="1442" y="212"/>
                </a:lnTo>
                <a:lnTo>
                  <a:pt x="2004" y="223"/>
                </a:lnTo>
                <a:cubicBezTo>
                  <a:pt x="2234" y="225"/>
                  <a:pt x="2579" y="225"/>
                  <a:pt x="2823" y="223"/>
                </a:cubicBezTo>
                <a:cubicBezTo>
                  <a:pt x="3067" y="221"/>
                  <a:pt x="3321" y="224"/>
                  <a:pt x="3471" y="212"/>
                </a:cubicBezTo>
                <a:cubicBezTo>
                  <a:pt x="3620" y="200"/>
                  <a:pt x="3678" y="177"/>
                  <a:pt x="3724" y="149"/>
                </a:cubicBezTo>
                <a:cubicBezTo>
                  <a:pt x="3770" y="120"/>
                  <a:pt x="3764" y="65"/>
                  <a:pt x="3745" y="41"/>
                </a:cubicBezTo>
                <a:cubicBezTo>
                  <a:pt x="3726" y="16"/>
                  <a:pt x="3707" y="7"/>
                  <a:pt x="3609" y="0"/>
                </a:cubicBezTo>
                <a:lnTo>
                  <a:pt x="316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accent2"/>
          </a:solidFill>
          <a:ln w="12700" cap="sq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6" name="Freeform 36">
            <a:extLst>
              <a:ext uri="{FF2B5EF4-FFF2-40B4-BE49-F238E27FC236}">
                <a16:creationId xmlns:a16="http://schemas.microsoft.com/office/drawing/2014/main" id="{D5AAA016-D809-44EB-A61C-C289A6AC333C}"/>
              </a:ext>
            </a:extLst>
          </p:cNvPr>
          <p:cNvSpPr>
            <a:spLocks/>
          </p:cNvSpPr>
          <p:nvPr/>
        </p:nvSpPr>
        <p:spPr bwMode="auto">
          <a:xfrm>
            <a:off x="2224088" y="2703514"/>
            <a:ext cx="5689600" cy="295275"/>
          </a:xfrm>
          <a:custGeom>
            <a:avLst/>
            <a:gdLst>
              <a:gd name="T0" fmla="*/ 2147483647 w 3584"/>
              <a:gd name="T1" fmla="*/ 2147483647 h 288"/>
              <a:gd name="T2" fmla="*/ 2147483647 w 3584"/>
              <a:gd name="T3" fmla="*/ 2147483647 h 288"/>
              <a:gd name="T4" fmla="*/ 2147483647 w 3584"/>
              <a:gd name="T5" fmla="*/ 0 h 288"/>
              <a:gd name="T6" fmla="*/ 2147483647 w 3584"/>
              <a:gd name="T7" fmla="*/ 2147483647 h 288"/>
              <a:gd name="T8" fmla="*/ 2147483647 w 3584"/>
              <a:gd name="T9" fmla="*/ 2147483647 h 288"/>
              <a:gd name="T10" fmla="*/ 2147483647 w 3584"/>
              <a:gd name="T11" fmla="*/ 2147483647 h 288"/>
              <a:gd name="T12" fmla="*/ 2147483647 w 3584"/>
              <a:gd name="T13" fmla="*/ 2147483647 h 288"/>
              <a:gd name="T14" fmla="*/ 2147483647 w 3584"/>
              <a:gd name="T15" fmla="*/ 2147483647 h 288"/>
              <a:gd name="T16" fmla="*/ 2147483647 w 3584"/>
              <a:gd name="T17" fmla="*/ 2147483647 h 288"/>
              <a:gd name="T18" fmla="*/ 2147483647 w 3584"/>
              <a:gd name="T19" fmla="*/ 2147483647 h 288"/>
              <a:gd name="T20" fmla="*/ 2147483647 w 3584"/>
              <a:gd name="T21" fmla="*/ 2147483647 h 288"/>
              <a:gd name="T22" fmla="*/ 2147483647 w 3584"/>
              <a:gd name="T23" fmla="*/ 2147483647 h 288"/>
              <a:gd name="T24" fmla="*/ 2147483647 w 3584"/>
              <a:gd name="T25" fmla="*/ 2147483647 h 288"/>
              <a:gd name="T26" fmla="*/ 2147483647 w 3584"/>
              <a:gd name="T27" fmla="*/ 2147483647 h 288"/>
              <a:gd name="T28" fmla="*/ 2147483647 w 3584"/>
              <a:gd name="T29" fmla="*/ 2147483647 h 28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584"/>
              <a:gd name="T46" fmla="*/ 0 h 288"/>
              <a:gd name="T47" fmla="*/ 3584 w 3584"/>
              <a:gd name="T48" fmla="*/ 288 h 288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584" h="288">
                <a:moveTo>
                  <a:pt x="2444" y="147"/>
                </a:moveTo>
                <a:lnTo>
                  <a:pt x="1882" y="130"/>
                </a:lnTo>
                <a:cubicBezTo>
                  <a:pt x="1673" y="106"/>
                  <a:pt x="1483" y="22"/>
                  <a:pt x="1189" y="0"/>
                </a:cubicBezTo>
                <a:lnTo>
                  <a:pt x="119" y="1"/>
                </a:lnTo>
                <a:cubicBezTo>
                  <a:pt x="0" y="26"/>
                  <a:pt x="339" y="110"/>
                  <a:pt x="474" y="147"/>
                </a:cubicBezTo>
                <a:cubicBezTo>
                  <a:pt x="609" y="185"/>
                  <a:pt x="781" y="207"/>
                  <a:pt x="929" y="226"/>
                </a:cubicBezTo>
                <a:lnTo>
                  <a:pt x="1362" y="261"/>
                </a:lnTo>
                <a:lnTo>
                  <a:pt x="1861" y="286"/>
                </a:lnTo>
                <a:cubicBezTo>
                  <a:pt x="2076" y="288"/>
                  <a:pt x="2420" y="273"/>
                  <a:pt x="2653" y="269"/>
                </a:cubicBezTo>
                <a:cubicBezTo>
                  <a:pt x="2885" y="265"/>
                  <a:pt x="3111" y="268"/>
                  <a:pt x="3259" y="261"/>
                </a:cubicBezTo>
                <a:cubicBezTo>
                  <a:pt x="3407" y="253"/>
                  <a:pt x="3500" y="242"/>
                  <a:pt x="3542" y="226"/>
                </a:cubicBezTo>
                <a:cubicBezTo>
                  <a:pt x="3584" y="210"/>
                  <a:pt x="3542" y="176"/>
                  <a:pt x="3511" y="165"/>
                </a:cubicBezTo>
                <a:cubicBezTo>
                  <a:pt x="3480" y="153"/>
                  <a:pt x="3448" y="157"/>
                  <a:pt x="3354" y="156"/>
                </a:cubicBezTo>
                <a:cubicBezTo>
                  <a:pt x="3260" y="155"/>
                  <a:pt x="3031" y="158"/>
                  <a:pt x="2946" y="158"/>
                </a:cubicBezTo>
                <a:lnTo>
                  <a:pt x="2444" y="147"/>
                </a:lnTo>
                <a:close/>
              </a:path>
            </a:pathLst>
          </a:custGeom>
          <a:solidFill>
            <a:srgbClr val="FF0000"/>
          </a:solidFill>
          <a:ln w="12700" cap="sq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7" name="Freeform 37">
            <a:extLst>
              <a:ext uri="{FF2B5EF4-FFF2-40B4-BE49-F238E27FC236}">
                <a16:creationId xmlns:a16="http://schemas.microsoft.com/office/drawing/2014/main" id="{FAB0099B-DE8F-4AEA-AF17-7472D5ADC16E}"/>
              </a:ext>
            </a:extLst>
          </p:cNvPr>
          <p:cNvSpPr>
            <a:spLocks/>
          </p:cNvSpPr>
          <p:nvPr/>
        </p:nvSpPr>
        <p:spPr bwMode="auto">
          <a:xfrm>
            <a:off x="2147888" y="3940175"/>
            <a:ext cx="6202362" cy="592138"/>
          </a:xfrm>
          <a:custGeom>
            <a:avLst/>
            <a:gdLst>
              <a:gd name="T0" fmla="*/ 2147483647 w 3907"/>
              <a:gd name="T1" fmla="*/ 0 h 444"/>
              <a:gd name="T2" fmla="*/ 2147483647 w 3907"/>
              <a:gd name="T3" fmla="*/ 0 h 444"/>
              <a:gd name="T4" fmla="*/ 2147483647 w 3907"/>
              <a:gd name="T5" fmla="*/ 0 h 444"/>
              <a:gd name="T6" fmla="*/ 2147483647 w 3907"/>
              <a:gd name="T7" fmla="*/ 0 h 444"/>
              <a:gd name="T8" fmla="*/ 2147483647 w 3907"/>
              <a:gd name="T9" fmla="*/ 2147483647 h 444"/>
              <a:gd name="T10" fmla="*/ 2147483647 w 3907"/>
              <a:gd name="T11" fmla="*/ 2147483647 h 444"/>
              <a:gd name="T12" fmla="*/ 2147483647 w 3907"/>
              <a:gd name="T13" fmla="*/ 2147483647 h 444"/>
              <a:gd name="T14" fmla="*/ 2147483647 w 3907"/>
              <a:gd name="T15" fmla="*/ 2147483647 h 444"/>
              <a:gd name="T16" fmla="*/ 2147483647 w 3907"/>
              <a:gd name="T17" fmla="*/ 2147483647 h 444"/>
              <a:gd name="T18" fmla="*/ 2147483647 w 3907"/>
              <a:gd name="T19" fmla="*/ 2147483647 h 444"/>
              <a:gd name="T20" fmla="*/ 2147483647 w 3907"/>
              <a:gd name="T21" fmla="*/ 2147483647 h 444"/>
              <a:gd name="T22" fmla="*/ 2147483647 w 3907"/>
              <a:gd name="T23" fmla="*/ 2147483647 h 444"/>
              <a:gd name="T24" fmla="*/ 2147483647 w 3907"/>
              <a:gd name="T25" fmla="*/ 0 h 444"/>
              <a:gd name="T26" fmla="*/ 2147483647 w 3907"/>
              <a:gd name="T27" fmla="*/ 2147483647 h 444"/>
              <a:gd name="T28" fmla="*/ 2147483647 w 3907"/>
              <a:gd name="T29" fmla="*/ 0 h 44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907"/>
              <a:gd name="T46" fmla="*/ 0 h 444"/>
              <a:gd name="T47" fmla="*/ 3907 w 3907"/>
              <a:gd name="T48" fmla="*/ 444 h 444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907" h="444">
                <a:moveTo>
                  <a:pt x="2862" y="0"/>
                </a:moveTo>
                <a:lnTo>
                  <a:pt x="2087" y="0"/>
                </a:lnTo>
                <a:lnTo>
                  <a:pt x="1270" y="0"/>
                </a:lnTo>
                <a:lnTo>
                  <a:pt x="139" y="0"/>
                </a:lnTo>
                <a:cubicBezTo>
                  <a:pt x="0" y="28"/>
                  <a:pt x="293" y="113"/>
                  <a:pt x="436" y="167"/>
                </a:cubicBezTo>
                <a:cubicBezTo>
                  <a:pt x="579" y="221"/>
                  <a:pt x="821" y="281"/>
                  <a:pt x="995" y="322"/>
                </a:cubicBezTo>
                <a:lnTo>
                  <a:pt x="1478" y="417"/>
                </a:lnTo>
                <a:lnTo>
                  <a:pt x="2065" y="440"/>
                </a:lnTo>
                <a:cubicBezTo>
                  <a:pt x="2305" y="444"/>
                  <a:pt x="2665" y="444"/>
                  <a:pt x="2919" y="440"/>
                </a:cubicBezTo>
                <a:cubicBezTo>
                  <a:pt x="3174" y="436"/>
                  <a:pt x="3439" y="443"/>
                  <a:pt x="3595" y="417"/>
                </a:cubicBezTo>
                <a:cubicBezTo>
                  <a:pt x="3751" y="390"/>
                  <a:pt x="3811" y="342"/>
                  <a:pt x="3859" y="282"/>
                </a:cubicBezTo>
                <a:cubicBezTo>
                  <a:pt x="3907" y="222"/>
                  <a:pt x="3899" y="100"/>
                  <a:pt x="3881" y="53"/>
                </a:cubicBezTo>
                <a:cubicBezTo>
                  <a:pt x="3863" y="6"/>
                  <a:pt x="3853" y="7"/>
                  <a:pt x="3753" y="0"/>
                </a:cubicBezTo>
                <a:lnTo>
                  <a:pt x="3281" y="10"/>
                </a:lnTo>
                <a:lnTo>
                  <a:pt x="2862" y="0"/>
                </a:lnTo>
                <a:close/>
              </a:path>
            </a:pathLst>
          </a:custGeom>
          <a:solidFill>
            <a:srgbClr val="FFFF00"/>
          </a:solidFill>
          <a:ln w="12700" cap="sq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8" name="Freeform 38">
            <a:extLst>
              <a:ext uri="{FF2B5EF4-FFF2-40B4-BE49-F238E27FC236}">
                <a16:creationId xmlns:a16="http://schemas.microsoft.com/office/drawing/2014/main" id="{5C522F20-9172-44C2-87FE-56AA7245E0C4}"/>
              </a:ext>
            </a:extLst>
          </p:cNvPr>
          <p:cNvSpPr>
            <a:spLocks/>
          </p:cNvSpPr>
          <p:nvPr/>
        </p:nvSpPr>
        <p:spPr bwMode="auto">
          <a:xfrm>
            <a:off x="2208214" y="3922713"/>
            <a:ext cx="5883275" cy="457200"/>
          </a:xfrm>
          <a:custGeom>
            <a:avLst/>
            <a:gdLst>
              <a:gd name="T0" fmla="*/ 2147483647 w 3706"/>
              <a:gd name="T1" fmla="*/ 2147483647 h 341"/>
              <a:gd name="T2" fmla="*/ 2147483647 w 3706"/>
              <a:gd name="T3" fmla="*/ 2147483647 h 341"/>
              <a:gd name="T4" fmla="*/ 2147483647 w 3706"/>
              <a:gd name="T5" fmla="*/ 2147483647 h 341"/>
              <a:gd name="T6" fmla="*/ 2147483647 w 3706"/>
              <a:gd name="T7" fmla="*/ 0 h 341"/>
              <a:gd name="T8" fmla="*/ 2147483647 w 3706"/>
              <a:gd name="T9" fmla="*/ 2147483647 h 341"/>
              <a:gd name="T10" fmla="*/ 2147483647 w 3706"/>
              <a:gd name="T11" fmla="*/ 2147483647 h 341"/>
              <a:gd name="T12" fmla="*/ 2147483647 w 3706"/>
              <a:gd name="T13" fmla="*/ 2147483647 h 341"/>
              <a:gd name="T14" fmla="*/ 2147483647 w 3706"/>
              <a:gd name="T15" fmla="*/ 2147483647 h 341"/>
              <a:gd name="T16" fmla="*/ 2147483647 w 3706"/>
              <a:gd name="T17" fmla="*/ 2147483647 h 341"/>
              <a:gd name="T18" fmla="*/ 2147483647 w 3706"/>
              <a:gd name="T19" fmla="*/ 2147483647 h 341"/>
              <a:gd name="T20" fmla="*/ 2147483647 w 3706"/>
              <a:gd name="T21" fmla="*/ 2147483647 h 341"/>
              <a:gd name="T22" fmla="*/ 2147483647 w 3706"/>
              <a:gd name="T23" fmla="*/ 2147483647 h 341"/>
              <a:gd name="T24" fmla="*/ 2147483647 w 3706"/>
              <a:gd name="T25" fmla="*/ 2147483647 h 341"/>
              <a:gd name="T26" fmla="*/ 2147483647 w 3706"/>
              <a:gd name="T27" fmla="*/ 2147483647 h 341"/>
              <a:gd name="T28" fmla="*/ 2147483647 w 3706"/>
              <a:gd name="T29" fmla="*/ 2147483647 h 341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706"/>
              <a:gd name="T46" fmla="*/ 0 h 341"/>
              <a:gd name="T47" fmla="*/ 3706 w 3706"/>
              <a:gd name="T48" fmla="*/ 341 h 341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706" h="341">
                <a:moveTo>
                  <a:pt x="2655" y="10"/>
                </a:moveTo>
                <a:lnTo>
                  <a:pt x="1993" y="8"/>
                </a:lnTo>
                <a:cubicBezTo>
                  <a:pt x="1754" y="8"/>
                  <a:pt x="1528" y="11"/>
                  <a:pt x="1218" y="10"/>
                </a:cubicBezTo>
                <a:lnTo>
                  <a:pt x="131" y="0"/>
                </a:lnTo>
                <a:cubicBezTo>
                  <a:pt x="0" y="23"/>
                  <a:pt x="299" y="106"/>
                  <a:pt x="438" y="149"/>
                </a:cubicBezTo>
                <a:cubicBezTo>
                  <a:pt x="578" y="192"/>
                  <a:pt x="801" y="228"/>
                  <a:pt x="965" y="256"/>
                </a:cubicBezTo>
                <a:lnTo>
                  <a:pt x="1419" y="322"/>
                </a:lnTo>
                <a:lnTo>
                  <a:pt x="1971" y="338"/>
                </a:lnTo>
                <a:cubicBezTo>
                  <a:pt x="2197" y="341"/>
                  <a:pt x="2536" y="341"/>
                  <a:pt x="2776" y="338"/>
                </a:cubicBezTo>
                <a:cubicBezTo>
                  <a:pt x="3015" y="335"/>
                  <a:pt x="3265" y="340"/>
                  <a:pt x="3412" y="322"/>
                </a:cubicBezTo>
                <a:cubicBezTo>
                  <a:pt x="3559" y="304"/>
                  <a:pt x="3616" y="271"/>
                  <a:pt x="3661" y="229"/>
                </a:cubicBezTo>
                <a:cubicBezTo>
                  <a:pt x="3706" y="187"/>
                  <a:pt x="3700" y="106"/>
                  <a:pt x="3681" y="70"/>
                </a:cubicBezTo>
                <a:cubicBezTo>
                  <a:pt x="3663" y="34"/>
                  <a:pt x="3644" y="20"/>
                  <a:pt x="3548" y="10"/>
                </a:cubicBezTo>
                <a:lnTo>
                  <a:pt x="3107" y="10"/>
                </a:lnTo>
                <a:lnTo>
                  <a:pt x="2655" y="10"/>
                </a:lnTo>
                <a:close/>
              </a:path>
            </a:pathLst>
          </a:custGeom>
          <a:solidFill>
            <a:schemeClr val="accent2"/>
          </a:solidFill>
          <a:ln w="12700" cap="sq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" name="Freeform 39">
            <a:extLst>
              <a:ext uri="{FF2B5EF4-FFF2-40B4-BE49-F238E27FC236}">
                <a16:creationId xmlns:a16="http://schemas.microsoft.com/office/drawing/2014/main" id="{6F1CCB30-459C-4454-BF14-6811C81C3564}"/>
              </a:ext>
            </a:extLst>
          </p:cNvPr>
          <p:cNvSpPr>
            <a:spLocks/>
          </p:cNvSpPr>
          <p:nvPr/>
        </p:nvSpPr>
        <p:spPr bwMode="auto">
          <a:xfrm>
            <a:off x="2351089" y="3938589"/>
            <a:ext cx="2892425" cy="212725"/>
          </a:xfrm>
          <a:custGeom>
            <a:avLst/>
            <a:gdLst>
              <a:gd name="T0" fmla="*/ 2147483647 w 1822"/>
              <a:gd name="T1" fmla="*/ 2147483647 h 134"/>
              <a:gd name="T2" fmla="*/ 2147483647 w 1822"/>
              <a:gd name="T3" fmla="*/ 2147483647 h 134"/>
              <a:gd name="T4" fmla="*/ 2147483647 w 1822"/>
              <a:gd name="T5" fmla="*/ 0 h 134"/>
              <a:gd name="T6" fmla="*/ 2147483647 w 1822"/>
              <a:gd name="T7" fmla="*/ 2147483647 h 134"/>
              <a:gd name="T8" fmla="*/ 2147483647 w 1822"/>
              <a:gd name="T9" fmla="*/ 2147483647 h 134"/>
              <a:gd name="T10" fmla="*/ 2147483647 w 1822"/>
              <a:gd name="T11" fmla="*/ 2147483647 h 134"/>
              <a:gd name="T12" fmla="*/ 2147483647 w 1822"/>
              <a:gd name="T13" fmla="*/ 2147483647 h 134"/>
              <a:gd name="T14" fmla="*/ 2147483647 w 1822"/>
              <a:gd name="T15" fmla="*/ 2147483647 h 134"/>
              <a:gd name="T16" fmla="*/ 2147483647 w 1822"/>
              <a:gd name="T17" fmla="*/ 2147483647 h 134"/>
              <a:gd name="T18" fmla="*/ 2147483647 w 1822"/>
              <a:gd name="T19" fmla="*/ 2147483647 h 134"/>
              <a:gd name="T20" fmla="*/ 2147483647 w 1822"/>
              <a:gd name="T21" fmla="*/ 2147483647 h 134"/>
              <a:gd name="T22" fmla="*/ 2147483647 w 1822"/>
              <a:gd name="T23" fmla="*/ 2147483647 h 134"/>
              <a:gd name="T24" fmla="*/ 2147483647 w 1822"/>
              <a:gd name="T25" fmla="*/ 2147483647 h 13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822"/>
              <a:gd name="T40" fmla="*/ 0 h 134"/>
              <a:gd name="T41" fmla="*/ 1822 w 1822"/>
              <a:gd name="T42" fmla="*/ 134 h 13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822" h="134">
                <a:moveTo>
                  <a:pt x="1494" y="7"/>
                </a:moveTo>
                <a:lnTo>
                  <a:pt x="1170" y="7"/>
                </a:lnTo>
                <a:cubicBezTo>
                  <a:pt x="1037" y="6"/>
                  <a:pt x="882" y="1"/>
                  <a:pt x="697" y="0"/>
                </a:cubicBezTo>
                <a:lnTo>
                  <a:pt x="58" y="1"/>
                </a:lnTo>
                <a:cubicBezTo>
                  <a:pt x="0" y="11"/>
                  <a:pt x="250" y="43"/>
                  <a:pt x="346" y="60"/>
                </a:cubicBezTo>
                <a:cubicBezTo>
                  <a:pt x="442" y="77"/>
                  <a:pt x="551" y="97"/>
                  <a:pt x="636" y="106"/>
                </a:cubicBezTo>
                <a:lnTo>
                  <a:pt x="856" y="114"/>
                </a:lnTo>
                <a:lnTo>
                  <a:pt x="1191" y="123"/>
                </a:lnTo>
                <a:cubicBezTo>
                  <a:pt x="1296" y="126"/>
                  <a:pt x="1400" y="134"/>
                  <a:pt x="1484" y="132"/>
                </a:cubicBezTo>
                <a:cubicBezTo>
                  <a:pt x="1568" y="131"/>
                  <a:pt x="1637" y="125"/>
                  <a:pt x="1693" y="114"/>
                </a:cubicBezTo>
                <a:cubicBezTo>
                  <a:pt x="1749" y="104"/>
                  <a:pt x="1816" y="86"/>
                  <a:pt x="1819" y="70"/>
                </a:cubicBezTo>
                <a:cubicBezTo>
                  <a:pt x="1822" y="54"/>
                  <a:pt x="1768" y="26"/>
                  <a:pt x="1714" y="16"/>
                </a:cubicBezTo>
                <a:lnTo>
                  <a:pt x="1494" y="7"/>
                </a:lnTo>
                <a:close/>
              </a:path>
            </a:pathLst>
          </a:custGeom>
          <a:solidFill>
            <a:srgbClr val="FF0000"/>
          </a:solidFill>
          <a:ln w="12700" cap="sq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0" name="Freeform 40">
            <a:extLst>
              <a:ext uri="{FF2B5EF4-FFF2-40B4-BE49-F238E27FC236}">
                <a16:creationId xmlns:a16="http://schemas.microsoft.com/office/drawing/2014/main" id="{3D381303-3008-4550-A1CF-9299D23EB207}"/>
              </a:ext>
            </a:extLst>
          </p:cNvPr>
          <p:cNvSpPr>
            <a:spLocks/>
          </p:cNvSpPr>
          <p:nvPr/>
        </p:nvSpPr>
        <p:spPr bwMode="auto">
          <a:xfrm>
            <a:off x="2049464" y="5159376"/>
            <a:ext cx="6511925" cy="830263"/>
          </a:xfrm>
          <a:custGeom>
            <a:avLst/>
            <a:gdLst>
              <a:gd name="T0" fmla="*/ 2147483647 w 4102"/>
              <a:gd name="T1" fmla="*/ 2147483647 h 523"/>
              <a:gd name="T2" fmla="*/ 2147483647 w 4102"/>
              <a:gd name="T3" fmla="*/ 0 h 523"/>
              <a:gd name="T4" fmla="*/ 2147483647 w 4102"/>
              <a:gd name="T5" fmla="*/ 0 h 523"/>
              <a:gd name="T6" fmla="*/ 2147483647 w 4102"/>
              <a:gd name="T7" fmla="*/ 2147483647 h 523"/>
              <a:gd name="T8" fmla="*/ 2147483647 w 4102"/>
              <a:gd name="T9" fmla="*/ 2147483647 h 523"/>
              <a:gd name="T10" fmla="*/ 2147483647 w 4102"/>
              <a:gd name="T11" fmla="*/ 2147483647 h 523"/>
              <a:gd name="T12" fmla="*/ 2147483647 w 4102"/>
              <a:gd name="T13" fmla="*/ 2147483647 h 523"/>
              <a:gd name="T14" fmla="*/ 2147483647 w 4102"/>
              <a:gd name="T15" fmla="*/ 2147483647 h 523"/>
              <a:gd name="T16" fmla="*/ 2147483647 w 4102"/>
              <a:gd name="T17" fmla="*/ 2147483647 h 523"/>
              <a:gd name="T18" fmla="*/ 2147483647 w 4102"/>
              <a:gd name="T19" fmla="*/ 2147483647 h 523"/>
              <a:gd name="T20" fmla="*/ 2147483647 w 4102"/>
              <a:gd name="T21" fmla="*/ 2147483647 h 523"/>
              <a:gd name="T22" fmla="*/ 2147483647 w 4102"/>
              <a:gd name="T23" fmla="*/ 2147483647 h 523"/>
              <a:gd name="T24" fmla="*/ 2147483647 w 4102"/>
              <a:gd name="T25" fmla="*/ 2147483647 h 523"/>
              <a:gd name="T26" fmla="*/ 2147483647 w 4102"/>
              <a:gd name="T27" fmla="*/ 2147483647 h 523"/>
              <a:gd name="T28" fmla="*/ 2147483647 w 4102"/>
              <a:gd name="T29" fmla="*/ 2147483647 h 52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4102"/>
              <a:gd name="T46" fmla="*/ 0 h 523"/>
              <a:gd name="T47" fmla="*/ 4102 w 4102"/>
              <a:gd name="T48" fmla="*/ 523 h 523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4102" h="523">
                <a:moveTo>
                  <a:pt x="2952" y="88"/>
                </a:moveTo>
                <a:lnTo>
                  <a:pt x="2159" y="0"/>
                </a:lnTo>
                <a:lnTo>
                  <a:pt x="1342" y="0"/>
                </a:lnTo>
                <a:lnTo>
                  <a:pt x="187" y="4"/>
                </a:lnTo>
                <a:cubicBezTo>
                  <a:pt x="0" y="71"/>
                  <a:pt x="139" y="322"/>
                  <a:pt x="218" y="402"/>
                </a:cubicBezTo>
                <a:cubicBezTo>
                  <a:pt x="297" y="482"/>
                  <a:pt x="442" y="469"/>
                  <a:pt x="658" y="486"/>
                </a:cubicBezTo>
                <a:lnTo>
                  <a:pt x="1517" y="507"/>
                </a:lnTo>
                <a:lnTo>
                  <a:pt x="2137" y="512"/>
                </a:lnTo>
                <a:cubicBezTo>
                  <a:pt x="2383" y="513"/>
                  <a:pt x="2735" y="513"/>
                  <a:pt x="2991" y="512"/>
                </a:cubicBezTo>
                <a:cubicBezTo>
                  <a:pt x="3247" y="511"/>
                  <a:pt x="3499" y="511"/>
                  <a:pt x="3674" y="507"/>
                </a:cubicBezTo>
                <a:cubicBezTo>
                  <a:pt x="3849" y="503"/>
                  <a:pt x="3980" y="523"/>
                  <a:pt x="4041" y="486"/>
                </a:cubicBezTo>
                <a:cubicBezTo>
                  <a:pt x="4102" y="449"/>
                  <a:pt x="4076" y="343"/>
                  <a:pt x="4041" y="287"/>
                </a:cubicBezTo>
                <a:cubicBezTo>
                  <a:pt x="4006" y="231"/>
                  <a:pt x="3936" y="181"/>
                  <a:pt x="3831" y="150"/>
                </a:cubicBezTo>
                <a:lnTo>
                  <a:pt x="3412" y="98"/>
                </a:lnTo>
                <a:lnTo>
                  <a:pt x="2952" y="88"/>
                </a:lnTo>
                <a:close/>
              </a:path>
            </a:pathLst>
          </a:custGeom>
          <a:solidFill>
            <a:srgbClr val="FFFF00"/>
          </a:solidFill>
          <a:ln w="12700" cap="sq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" name="Freeform 41">
            <a:extLst>
              <a:ext uri="{FF2B5EF4-FFF2-40B4-BE49-F238E27FC236}">
                <a16:creationId xmlns:a16="http://schemas.microsoft.com/office/drawing/2014/main" id="{02A9019C-7100-4A06-92FC-4CE84C364E1E}"/>
              </a:ext>
            </a:extLst>
          </p:cNvPr>
          <p:cNvSpPr>
            <a:spLocks/>
          </p:cNvSpPr>
          <p:nvPr/>
        </p:nvSpPr>
        <p:spPr bwMode="auto">
          <a:xfrm>
            <a:off x="2193925" y="5141913"/>
            <a:ext cx="5976938" cy="792162"/>
          </a:xfrm>
          <a:custGeom>
            <a:avLst/>
            <a:gdLst>
              <a:gd name="T0" fmla="*/ 2147483647 w 3765"/>
              <a:gd name="T1" fmla="*/ 2147483647 h 499"/>
              <a:gd name="T2" fmla="*/ 2147483647 w 3765"/>
              <a:gd name="T3" fmla="*/ 2147483647 h 499"/>
              <a:gd name="T4" fmla="*/ 2147483647 w 3765"/>
              <a:gd name="T5" fmla="*/ 2147483647 h 499"/>
              <a:gd name="T6" fmla="*/ 2147483647 w 3765"/>
              <a:gd name="T7" fmla="*/ 0 h 499"/>
              <a:gd name="T8" fmla="*/ 2147483647 w 3765"/>
              <a:gd name="T9" fmla="*/ 2147483647 h 499"/>
              <a:gd name="T10" fmla="*/ 2147483647 w 3765"/>
              <a:gd name="T11" fmla="*/ 2147483647 h 499"/>
              <a:gd name="T12" fmla="*/ 2147483647 w 3765"/>
              <a:gd name="T13" fmla="*/ 2147483647 h 499"/>
              <a:gd name="T14" fmla="*/ 2147483647 w 3765"/>
              <a:gd name="T15" fmla="*/ 2147483647 h 499"/>
              <a:gd name="T16" fmla="*/ 2147483647 w 3765"/>
              <a:gd name="T17" fmla="*/ 2147483647 h 499"/>
              <a:gd name="T18" fmla="*/ 2147483647 w 3765"/>
              <a:gd name="T19" fmla="*/ 2147483647 h 499"/>
              <a:gd name="T20" fmla="*/ 2147483647 w 3765"/>
              <a:gd name="T21" fmla="*/ 2147483647 h 499"/>
              <a:gd name="T22" fmla="*/ 2147483647 w 3765"/>
              <a:gd name="T23" fmla="*/ 2147483647 h 499"/>
              <a:gd name="T24" fmla="*/ 2147483647 w 3765"/>
              <a:gd name="T25" fmla="*/ 2147483647 h 499"/>
              <a:gd name="T26" fmla="*/ 2147483647 w 3765"/>
              <a:gd name="T27" fmla="*/ 2147483647 h 499"/>
              <a:gd name="T28" fmla="*/ 2147483647 w 3765"/>
              <a:gd name="T29" fmla="*/ 2147483647 h 499"/>
              <a:gd name="T30" fmla="*/ 2147483647 w 3765"/>
              <a:gd name="T31" fmla="*/ 2147483647 h 49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765"/>
              <a:gd name="T49" fmla="*/ 0 h 499"/>
              <a:gd name="T50" fmla="*/ 3765 w 3765"/>
              <a:gd name="T51" fmla="*/ 499 h 49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765" h="499">
                <a:moveTo>
                  <a:pt x="2557" y="266"/>
                </a:moveTo>
                <a:lnTo>
                  <a:pt x="2023" y="88"/>
                </a:lnTo>
                <a:cubicBezTo>
                  <a:pt x="1803" y="45"/>
                  <a:pt x="1549" y="25"/>
                  <a:pt x="1237" y="10"/>
                </a:cubicBezTo>
                <a:lnTo>
                  <a:pt x="150" y="0"/>
                </a:lnTo>
                <a:cubicBezTo>
                  <a:pt x="0" y="29"/>
                  <a:pt x="227" y="126"/>
                  <a:pt x="337" y="182"/>
                </a:cubicBezTo>
                <a:cubicBezTo>
                  <a:pt x="447" y="238"/>
                  <a:pt x="682" y="304"/>
                  <a:pt x="808" y="339"/>
                </a:cubicBezTo>
                <a:lnTo>
                  <a:pt x="1091" y="392"/>
                </a:lnTo>
                <a:lnTo>
                  <a:pt x="1635" y="476"/>
                </a:lnTo>
                <a:cubicBezTo>
                  <a:pt x="1795" y="492"/>
                  <a:pt x="1895" y="483"/>
                  <a:pt x="2054" y="486"/>
                </a:cubicBezTo>
                <a:cubicBezTo>
                  <a:pt x="2213" y="489"/>
                  <a:pt x="2372" y="499"/>
                  <a:pt x="2588" y="497"/>
                </a:cubicBezTo>
                <a:cubicBezTo>
                  <a:pt x="2804" y="495"/>
                  <a:pt x="3166" y="486"/>
                  <a:pt x="3353" y="476"/>
                </a:cubicBezTo>
                <a:cubicBezTo>
                  <a:pt x="3540" y="466"/>
                  <a:pt x="3653" y="455"/>
                  <a:pt x="3709" y="434"/>
                </a:cubicBezTo>
                <a:cubicBezTo>
                  <a:pt x="3765" y="413"/>
                  <a:pt x="3751" y="368"/>
                  <a:pt x="3688" y="350"/>
                </a:cubicBezTo>
                <a:cubicBezTo>
                  <a:pt x="3625" y="332"/>
                  <a:pt x="3435" y="332"/>
                  <a:pt x="3332" y="329"/>
                </a:cubicBezTo>
                <a:lnTo>
                  <a:pt x="3070" y="329"/>
                </a:lnTo>
                <a:lnTo>
                  <a:pt x="2557" y="266"/>
                </a:lnTo>
                <a:close/>
              </a:path>
            </a:pathLst>
          </a:custGeom>
          <a:solidFill>
            <a:schemeClr val="accent2"/>
          </a:solidFill>
          <a:ln w="12700" cap="sq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2" name="Freeform 42">
            <a:extLst>
              <a:ext uri="{FF2B5EF4-FFF2-40B4-BE49-F238E27FC236}">
                <a16:creationId xmlns:a16="http://schemas.microsoft.com/office/drawing/2014/main" id="{6910AEEE-759C-47B5-8C54-5165D36F2903}"/>
              </a:ext>
            </a:extLst>
          </p:cNvPr>
          <p:cNvSpPr>
            <a:spLocks/>
          </p:cNvSpPr>
          <p:nvPr/>
        </p:nvSpPr>
        <p:spPr bwMode="auto">
          <a:xfrm>
            <a:off x="2374900" y="5146676"/>
            <a:ext cx="1836738" cy="301625"/>
          </a:xfrm>
          <a:custGeom>
            <a:avLst/>
            <a:gdLst>
              <a:gd name="T0" fmla="*/ 2147483647 w 1157"/>
              <a:gd name="T1" fmla="*/ 2147483647 h 190"/>
              <a:gd name="T2" fmla="*/ 2147483647 w 1157"/>
              <a:gd name="T3" fmla="*/ 2147483647 h 190"/>
              <a:gd name="T4" fmla="*/ 2147483647 w 1157"/>
              <a:gd name="T5" fmla="*/ 0 h 190"/>
              <a:gd name="T6" fmla="*/ 2147483647 w 1157"/>
              <a:gd name="T7" fmla="*/ 0 h 190"/>
              <a:gd name="T8" fmla="*/ 2147483647 w 1157"/>
              <a:gd name="T9" fmla="*/ 2147483647 h 190"/>
              <a:gd name="T10" fmla="*/ 2147483647 w 1157"/>
              <a:gd name="T11" fmla="*/ 2147483647 h 190"/>
              <a:gd name="T12" fmla="*/ 2147483647 w 1157"/>
              <a:gd name="T13" fmla="*/ 2147483647 h 190"/>
              <a:gd name="T14" fmla="*/ 2147483647 w 1157"/>
              <a:gd name="T15" fmla="*/ 2147483647 h 190"/>
              <a:gd name="T16" fmla="*/ 2147483647 w 1157"/>
              <a:gd name="T17" fmla="*/ 2147483647 h 190"/>
              <a:gd name="T18" fmla="*/ 2147483647 w 1157"/>
              <a:gd name="T19" fmla="*/ 2147483647 h 190"/>
              <a:gd name="T20" fmla="*/ 2147483647 w 1157"/>
              <a:gd name="T21" fmla="*/ 2147483647 h 19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157"/>
              <a:gd name="T34" fmla="*/ 0 h 190"/>
              <a:gd name="T35" fmla="*/ 1157 w 1157"/>
              <a:gd name="T36" fmla="*/ 190 h 19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157" h="190">
                <a:moveTo>
                  <a:pt x="1029" y="64"/>
                </a:moveTo>
                <a:lnTo>
                  <a:pt x="830" y="22"/>
                </a:lnTo>
                <a:cubicBezTo>
                  <a:pt x="771" y="11"/>
                  <a:pt x="801" y="4"/>
                  <a:pt x="674" y="0"/>
                </a:cubicBezTo>
                <a:lnTo>
                  <a:pt x="66" y="0"/>
                </a:lnTo>
                <a:cubicBezTo>
                  <a:pt x="0" y="16"/>
                  <a:pt x="207" y="71"/>
                  <a:pt x="275" y="96"/>
                </a:cubicBezTo>
                <a:cubicBezTo>
                  <a:pt x="343" y="121"/>
                  <a:pt x="416" y="136"/>
                  <a:pt x="474" y="148"/>
                </a:cubicBezTo>
                <a:lnTo>
                  <a:pt x="621" y="169"/>
                </a:lnTo>
                <a:lnTo>
                  <a:pt x="799" y="190"/>
                </a:lnTo>
                <a:lnTo>
                  <a:pt x="1019" y="190"/>
                </a:lnTo>
                <a:cubicBezTo>
                  <a:pt x="1078" y="180"/>
                  <a:pt x="1153" y="148"/>
                  <a:pt x="1155" y="127"/>
                </a:cubicBezTo>
                <a:cubicBezTo>
                  <a:pt x="1157" y="106"/>
                  <a:pt x="1029" y="64"/>
                  <a:pt x="1029" y="64"/>
                </a:cubicBezTo>
                <a:close/>
              </a:path>
            </a:pathLst>
          </a:custGeom>
          <a:solidFill>
            <a:srgbClr val="FF0000"/>
          </a:solidFill>
          <a:ln w="12700" cap="sq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632" name="Text Box 43">
            <a:extLst>
              <a:ext uri="{FF2B5EF4-FFF2-40B4-BE49-F238E27FC236}">
                <a16:creationId xmlns:a16="http://schemas.microsoft.com/office/drawing/2014/main" id="{DD026E1A-E8D5-4FD1-BB43-9524AA741C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8988" y="1544639"/>
            <a:ext cx="7429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Arial" panose="020B0604020202020204" pitchFamily="34" charset="0"/>
              </a:rPr>
              <a:t>a</a:t>
            </a:r>
            <a:r>
              <a:rPr kumimoji="0" lang="en-US" altLang="cs-CZ" sz="20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</a:t>
            </a:r>
            <a:r>
              <a:rPr kumimoji="0" lang="en-US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ymbol" panose="05050102010706020507" pitchFamily="18" charset="2"/>
                <a:ea typeface="+mn-ea"/>
                <a:cs typeface="Arial" panose="020B0604020202020204" pitchFamily="34" charset="0"/>
              </a:rPr>
              <a:t>a</a:t>
            </a:r>
            <a:r>
              <a:rPr kumimoji="0" lang="en-US" altLang="cs-CZ" sz="20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</a:t>
            </a:r>
            <a:r>
              <a:rPr kumimoji="0" lang="en-US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=0</a:t>
            </a:r>
          </a:p>
        </p:txBody>
      </p:sp>
      <p:sp>
        <p:nvSpPr>
          <p:cNvPr id="25633" name="Text Box 44">
            <a:extLst>
              <a:ext uri="{FF2B5EF4-FFF2-40B4-BE49-F238E27FC236}">
                <a16:creationId xmlns:a16="http://schemas.microsoft.com/office/drawing/2014/main" id="{A6EC4877-7872-462B-A4F0-B5F749799C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8988" y="2763839"/>
            <a:ext cx="99899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Arial" panose="020B0604020202020204" pitchFamily="34" charset="0"/>
              </a:rPr>
              <a:t>a</a:t>
            </a:r>
            <a:r>
              <a:rPr kumimoji="0" lang="en-US" altLang="cs-CZ" sz="20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</a:t>
            </a:r>
            <a:r>
              <a:rPr kumimoji="0" lang="en-US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&gt;0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ymbol" panose="05050102010706020507" pitchFamily="18" charset="2"/>
                <a:ea typeface="+mn-ea"/>
                <a:cs typeface="Arial" panose="020B0604020202020204" pitchFamily="34" charset="0"/>
              </a:rPr>
              <a:t>a</a:t>
            </a:r>
            <a:r>
              <a:rPr kumimoji="0" lang="en-US" altLang="cs-CZ" sz="20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</a:t>
            </a:r>
            <a:r>
              <a:rPr kumimoji="0" lang="en-US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ymbol" panose="05050102010706020507" pitchFamily="18" charset="2"/>
                <a:ea typeface="+mn-ea"/>
                <a:cs typeface="Arial" panose="020B0604020202020204" pitchFamily="34" charset="0"/>
              </a:rPr>
              <a:t>&gt;&gt;</a:t>
            </a:r>
            <a:r>
              <a:rPr kumimoji="0" lang="en-US" alt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ymbol" panose="05050102010706020507" pitchFamily="18" charset="2"/>
                <a:ea typeface="+mn-ea"/>
                <a:cs typeface="Arial" panose="020B0604020202020204" pitchFamily="34" charset="0"/>
              </a:rPr>
              <a:t>a</a:t>
            </a:r>
            <a:r>
              <a:rPr kumimoji="0" lang="en-US" altLang="cs-CZ" sz="20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</a:t>
            </a:r>
            <a:endParaRPr kumimoji="0" lang="en-US" altLang="cs-CZ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634" name="Text Box 45">
            <a:extLst>
              <a:ext uri="{FF2B5EF4-FFF2-40B4-BE49-F238E27FC236}">
                <a16:creationId xmlns:a16="http://schemas.microsoft.com/office/drawing/2014/main" id="{DD8FA1DC-EDB0-479D-8A5E-0BA1964D3E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8989" y="3983039"/>
            <a:ext cx="85792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Arial" panose="020B0604020202020204" pitchFamily="34" charset="0"/>
              </a:rPr>
              <a:t>a</a:t>
            </a:r>
            <a:r>
              <a:rPr kumimoji="0" lang="en-US" altLang="cs-CZ" sz="20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</a:t>
            </a:r>
            <a:r>
              <a:rPr kumimoji="0" lang="en-US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&gt;0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ymbol" panose="05050102010706020507" pitchFamily="18" charset="2"/>
                <a:ea typeface="+mn-ea"/>
                <a:cs typeface="Arial" panose="020B0604020202020204" pitchFamily="34" charset="0"/>
              </a:rPr>
              <a:t>a</a:t>
            </a:r>
            <a:r>
              <a:rPr kumimoji="0" lang="en-US" altLang="cs-CZ" sz="20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</a:t>
            </a:r>
            <a:r>
              <a:rPr kumimoji="0" lang="en-US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ymbol" panose="05050102010706020507" pitchFamily="18" charset="2"/>
                <a:ea typeface="+mn-ea"/>
                <a:cs typeface="Arial" panose="020B0604020202020204" pitchFamily="34" charset="0"/>
              </a:rPr>
              <a:t>&gt;</a:t>
            </a:r>
            <a:r>
              <a:rPr kumimoji="0" lang="en-US" alt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ymbol" panose="05050102010706020507" pitchFamily="18" charset="2"/>
                <a:ea typeface="+mn-ea"/>
                <a:cs typeface="Arial" panose="020B0604020202020204" pitchFamily="34" charset="0"/>
              </a:rPr>
              <a:t>a</a:t>
            </a:r>
            <a:r>
              <a:rPr kumimoji="0" lang="en-US" altLang="cs-CZ" sz="20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</a:t>
            </a:r>
            <a:endParaRPr kumimoji="0" lang="en-US" altLang="cs-CZ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635" name="Text Box 46">
            <a:extLst>
              <a:ext uri="{FF2B5EF4-FFF2-40B4-BE49-F238E27FC236}">
                <a16:creationId xmlns:a16="http://schemas.microsoft.com/office/drawing/2014/main" id="{3DF61592-A8E9-4175-8424-AB03469327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8988" y="5202239"/>
            <a:ext cx="8826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Arial" panose="020B0604020202020204" pitchFamily="34" charset="0"/>
              </a:rPr>
              <a:t>a</a:t>
            </a:r>
            <a:r>
              <a:rPr kumimoji="0" lang="en-US" altLang="cs-CZ" sz="20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</a:t>
            </a:r>
            <a:r>
              <a:rPr kumimoji="0" lang="en-US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&gt;&gt;0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ymbol" panose="05050102010706020507" pitchFamily="18" charset="2"/>
                <a:ea typeface="+mn-ea"/>
                <a:cs typeface="Arial" panose="020B0604020202020204" pitchFamily="34" charset="0"/>
              </a:rPr>
              <a:t>a</a:t>
            </a:r>
            <a:r>
              <a:rPr kumimoji="0" lang="en-US" altLang="cs-CZ" sz="20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</a:t>
            </a:r>
            <a:r>
              <a:rPr kumimoji="0" lang="en-US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ymbol" panose="05050102010706020507" pitchFamily="18" charset="2"/>
                <a:ea typeface="+mn-ea"/>
                <a:cs typeface="Arial" panose="020B0604020202020204" pitchFamily="34" charset="0"/>
              </a:rPr>
              <a:t>&gt;</a:t>
            </a:r>
            <a:r>
              <a:rPr kumimoji="0" lang="en-US" alt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ymbol" panose="05050102010706020507" pitchFamily="18" charset="2"/>
                <a:ea typeface="+mn-ea"/>
                <a:cs typeface="Arial" panose="020B0604020202020204" pitchFamily="34" charset="0"/>
              </a:rPr>
              <a:t>a</a:t>
            </a:r>
            <a:r>
              <a:rPr kumimoji="0" lang="en-US" altLang="cs-CZ" sz="20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</a:t>
            </a:r>
            <a:endParaRPr kumimoji="0" lang="en-US" altLang="cs-CZ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EAE64947-0610-C509-EA52-F733053E84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103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>
            <a:extLst>
              <a:ext uri="{FF2B5EF4-FFF2-40B4-BE49-F238E27FC236}">
                <a16:creationId xmlns:a16="http://schemas.microsoft.com/office/drawing/2014/main" id="{30DE1DF4-4845-4E23-A53F-3C01C3B680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3194" y="228720"/>
            <a:ext cx="219136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cs-CZ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  <a:cs typeface="Arial" charset="0"/>
              </a:rPr>
              <a:t>Molekulární difuze</a:t>
            </a:r>
          </a:p>
        </p:txBody>
      </p:sp>
      <p:sp>
        <p:nvSpPr>
          <p:cNvPr id="26634" name="Text Box 3">
            <a:extLst>
              <a:ext uri="{FF2B5EF4-FFF2-40B4-BE49-F238E27FC236}">
                <a16:creationId xmlns:a16="http://schemas.microsoft.com/office/drawing/2014/main" id="{DBB21F36-228F-44E9-BBB7-230069A22B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7120" y="908050"/>
            <a:ext cx="11196319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b="1" dirty="0">
                <a:solidFill>
                  <a:srgbClr val="002060"/>
                </a:solidFill>
              </a:rPr>
              <a:t> </a:t>
            </a:r>
            <a:r>
              <a:rPr lang="cs-CZ" altLang="cs-CZ" dirty="0">
                <a:latin typeface="Cambria" panose="02040503050406030204" pitchFamily="18" charset="0"/>
              </a:rPr>
              <a:t>znečištění se může šířit v důsledku </a:t>
            </a:r>
            <a:r>
              <a:rPr lang="cs-CZ" alt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chemického gradientu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cs-CZ" alt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vliv difuze </a:t>
            </a:r>
            <a:r>
              <a:rPr lang="cs-CZ" altLang="cs-CZ" dirty="0">
                <a:latin typeface="Cambria" panose="02040503050406030204" pitchFamily="18" charset="0"/>
              </a:rPr>
              <a:t>se častěji projevuje v materiálech </a:t>
            </a:r>
            <a:r>
              <a:rPr lang="cs-CZ" alt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s malou hodnotou K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cs-CZ" alt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vliv</a:t>
            </a:r>
            <a:r>
              <a:rPr lang="cs-CZ" altLang="cs-CZ" dirty="0">
                <a:latin typeface="Cambria" panose="02040503050406030204" pitchFamily="18" charset="0"/>
              </a:rPr>
              <a:t> molekulární difuze  </a:t>
            </a:r>
            <a:r>
              <a:rPr lang="cs-CZ" alt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je zanedbatelný při vysokém K </a:t>
            </a:r>
            <a:r>
              <a:rPr lang="cs-CZ" altLang="cs-CZ" dirty="0">
                <a:latin typeface="Cambria" panose="02040503050406030204" pitchFamily="18" charset="0"/>
              </a:rPr>
              <a:t>( převládá mech. disperze)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cs-CZ" altLang="cs-CZ" dirty="0">
                <a:latin typeface="Cambria" panose="02040503050406030204" pitchFamily="18" charset="0"/>
              </a:rPr>
              <a:t>hnací silou je </a:t>
            </a:r>
            <a:r>
              <a:rPr lang="cs-CZ" alt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koncentrační gradient  </a:t>
            </a:r>
            <a:r>
              <a:rPr lang="en-AU" altLang="cs-CZ" dirty="0">
                <a:latin typeface="Cambria" panose="02040503050406030204" pitchFamily="18" charset="0"/>
              </a:rPr>
              <a:t>(</a:t>
            </a:r>
            <a:r>
              <a:rPr lang="en-AU" altLang="cs-CZ" dirty="0" err="1">
                <a:latin typeface="Cambria" panose="02040503050406030204" pitchFamily="18" charset="0"/>
              </a:rPr>
              <a:t>dC</a:t>
            </a:r>
            <a:r>
              <a:rPr lang="en-AU" altLang="cs-CZ" dirty="0">
                <a:latin typeface="Cambria" panose="02040503050406030204" pitchFamily="18" charset="0"/>
              </a:rPr>
              <a:t>/dx)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AU" altLang="cs-CZ" dirty="0" err="1">
                <a:latin typeface="Cambria" panose="02040503050406030204" pitchFamily="18" charset="0"/>
              </a:rPr>
              <a:t>šíření</a:t>
            </a:r>
            <a:r>
              <a:rPr lang="en-AU" altLang="cs-CZ" dirty="0">
                <a:latin typeface="Cambria" panose="02040503050406030204" pitchFamily="18" charset="0"/>
              </a:rPr>
              <a:t> </a:t>
            </a:r>
            <a:r>
              <a:rPr lang="en-AU" altLang="cs-CZ" dirty="0" err="1">
                <a:latin typeface="Cambria" panose="02040503050406030204" pitchFamily="18" charset="0"/>
              </a:rPr>
              <a:t>zneč</a:t>
            </a:r>
            <a:r>
              <a:rPr lang="en-AU" altLang="cs-CZ" dirty="0">
                <a:latin typeface="Cambria" panose="02040503050406030204" pitchFamily="18" charset="0"/>
              </a:rPr>
              <a:t>. </a:t>
            </a:r>
            <a:r>
              <a:rPr lang="en-AU" altLang="cs-CZ" dirty="0" err="1">
                <a:latin typeface="Cambria" panose="02040503050406030204" pitchFamily="18" charset="0"/>
              </a:rPr>
              <a:t>molek</a:t>
            </a:r>
            <a:r>
              <a:rPr lang="en-AU" altLang="cs-CZ" dirty="0">
                <a:latin typeface="Cambria" panose="02040503050406030204" pitchFamily="18" charset="0"/>
              </a:rPr>
              <a:t>. </a:t>
            </a:r>
            <a:r>
              <a:rPr lang="en-AU" altLang="cs-CZ" dirty="0" err="1">
                <a:latin typeface="Cambria" panose="02040503050406030204" pitchFamily="18" charset="0"/>
              </a:rPr>
              <a:t>difúzí</a:t>
            </a:r>
            <a:r>
              <a:rPr lang="en-AU" altLang="cs-CZ" dirty="0">
                <a:latin typeface="Cambria" panose="02040503050406030204" pitchFamily="18" charset="0"/>
              </a:rPr>
              <a:t> </a:t>
            </a:r>
            <a:r>
              <a:rPr lang="en-AU" altLang="cs-CZ" dirty="0" err="1">
                <a:latin typeface="Cambria" panose="02040503050406030204" pitchFamily="18" charset="0"/>
              </a:rPr>
              <a:t>i</a:t>
            </a:r>
            <a:r>
              <a:rPr lang="en-AU" altLang="cs-CZ" dirty="0">
                <a:latin typeface="Cambria" panose="02040503050406030204" pitchFamily="18" charset="0"/>
              </a:rPr>
              <a:t> </a:t>
            </a:r>
            <a:r>
              <a:rPr lang="en-AU" altLang="cs-CZ" dirty="0" err="1">
                <a:latin typeface="Cambria" panose="02040503050406030204" pitchFamily="18" charset="0"/>
              </a:rPr>
              <a:t>při</a:t>
            </a:r>
            <a:r>
              <a:rPr lang="en-AU" altLang="cs-CZ" dirty="0">
                <a:latin typeface="Cambria" panose="02040503050406030204" pitchFamily="18" charset="0"/>
              </a:rPr>
              <a:t> </a:t>
            </a:r>
            <a:r>
              <a:rPr lang="en-AU" altLang="cs-CZ" dirty="0" err="1">
                <a:latin typeface="Cambria" panose="02040503050406030204" pitchFamily="18" charset="0"/>
              </a:rPr>
              <a:t>nulovém</a:t>
            </a:r>
            <a:r>
              <a:rPr lang="en-AU" altLang="cs-CZ" dirty="0">
                <a:latin typeface="Cambria" panose="02040503050406030204" pitchFamily="18" charset="0"/>
              </a:rPr>
              <a:t> </a:t>
            </a:r>
            <a:r>
              <a:rPr lang="en-AU" altLang="cs-CZ" dirty="0" err="1">
                <a:latin typeface="Cambria" panose="02040503050406030204" pitchFamily="18" charset="0"/>
              </a:rPr>
              <a:t>hydraulickém</a:t>
            </a:r>
            <a:r>
              <a:rPr lang="en-AU" altLang="cs-CZ" dirty="0">
                <a:latin typeface="Cambria" panose="02040503050406030204" pitchFamily="18" charset="0"/>
              </a:rPr>
              <a:t> </a:t>
            </a:r>
            <a:r>
              <a:rPr lang="en-AU" altLang="cs-CZ" dirty="0" err="1">
                <a:latin typeface="Cambria" panose="02040503050406030204" pitchFamily="18" charset="0"/>
              </a:rPr>
              <a:t>gradientu</a:t>
            </a:r>
            <a:endParaRPr lang="en-AU" altLang="cs-CZ" dirty="0">
              <a:latin typeface="Cambria" panose="02040503050406030204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AU" altLang="cs-CZ" dirty="0">
                <a:latin typeface="Cambria" panose="02040503050406030204" pitchFamily="18" charset="0"/>
              </a:rPr>
              <a:t> </a:t>
            </a:r>
            <a:r>
              <a:rPr lang="en-AU" altLang="cs-CZ" dirty="0" err="1">
                <a:latin typeface="Cambria" panose="02040503050406030204" pitchFamily="18" charset="0"/>
              </a:rPr>
              <a:t>pórovitost</a:t>
            </a:r>
            <a:r>
              <a:rPr lang="en-AU" altLang="cs-CZ" dirty="0">
                <a:latin typeface="Cambria" panose="02040503050406030204" pitchFamily="18" charset="0"/>
              </a:rPr>
              <a:t> </a:t>
            </a:r>
            <a:r>
              <a:rPr lang="en-AU" altLang="cs-CZ" dirty="0" err="1">
                <a:latin typeface="Cambria" panose="02040503050406030204" pitchFamily="18" charset="0"/>
              </a:rPr>
              <a:t>závisí</a:t>
            </a:r>
            <a:r>
              <a:rPr lang="en-AU" altLang="cs-CZ" dirty="0">
                <a:latin typeface="Cambria" panose="02040503050406030204" pitchFamily="18" charset="0"/>
              </a:rPr>
              <a:t> </a:t>
            </a:r>
            <a:r>
              <a:rPr lang="en-AU" altLang="cs-CZ" dirty="0" err="1">
                <a:latin typeface="Cambria" panose="02040503050406030204" pitchFamily="18" charset="0"/>
              </a:rPr>
              <a:t>na</a:t>
            </a:r>
            <a:r>
              <a:rPr lang="en-AU" altLang="cs-CZ" dirty="0">
                <a:latin typeface="Cambria" panose="02040503050406030204" pitchFamily="18" charset="0"/>
              </a:rPr>
              <a:t> : - </a:t>
            </a:r>
            <a:r>
              <a:rPr lang="en-AU" altLang="cs-CZ" dirty="0" err="1">
                <a:latin typeface="Cambria" panose="02040503050406030204" pitchFamily="18" charset="0"/>
              </a:rPr>
              <a:t>vyšší</a:t>
            </a:r>
            <a:r>
              <a:rPr lang="en-AU" altLang="cs-CZ" dirty="0">
                <a:latin typeface="Cambria" panose="02040503050406030204" pitchFamily="18" charset="0"/>
              </a:rPr>
              <a:t> </a:t>
            </a:r>
            <a:r>
              <a:rPr lang="en-AU" altLang="cs-CZ" dirty="0" err="1">
                <a:latin typeface="Cambria" panose="02040503050406030204" pitchFamily="18" charset="0"/>
              </a:rPr>
              <a:t>pórovitost</a:t>
            </a:r>
            <a:r>
              <a:rPr lang="en-AU" altLang="cs-CZ" dirty="0">
                <a:latin typeface="Cambria" panose="02040503050406030204" pitchFamily="18" charset="0"/>
              </a:rPr>
              <a:t> </a:t>
            </a:r>
            <a:r>
              <a:rPr lang="en-AU" altLang="cs-CZ" dirty="0" err="1">
                <a:latin typeface="Cambria" panose="02040503050406030204" pitchFamily="18" charset="0"/>
              </a:rPr>
              <a:t>zvětšuje</a:t>
            </a:r>
            <a:r>
              <a:rPr lang="en-AU" altLang="cs-CZ" dirty="0">
                <a:latin typeface="Cambria" panose="02040503050406030204" pitchFamily="18" charset="0"/>
              </a:rPr>
              <a:t> </a:t>
            </a:r>
            <a:r>
              <a:rPr lang="en-AU" altLang="cs-CZ" dirty="0" err="1">
                <a:latin typeface="Cambria" panose="02040503050406030204" pitchFamily="18" charset="0"/>
              </a:rPr>
              <a:t>difundující</a:t>
            </a:r>
            <a:r>
              <a:rPr lang="en-AU" altLang="cs-CZ" dirty="0">
                <a:latin typeface="Cambria" panose="02040503050406030204" pitchFamily="18" charset="0"/>
              </a:rPr>
              <a:t> </a:t>
            </a:r>
            <a:r>
              <a:rPr lang="en-AU" altLang="cs-CZ" dirty="0" err="1">
                <a:latin typeface="Cambria" panose="02040503050406030204" pitchFamily="18" charset="0"/>
              </a:rPr>
              <a:t>hmotnost</a:t>
            </a:r>
            <a:r>
              <a:rPr lang="en-AU" altLang="cs-CZ" dirty="0">
                <a:latin typeface="Cambria" panose="02040503050406030204" pitchFamily="18" charset="0"/>
              </a:rPr>
              <a:t> </a:t>
            </a:r>
            <a:r>
              <a:rPr lang="en-AU" altLang="cs-CZ" dirty="0" err="1">
                <a:latin typeface="Cambria" panose="02040503050406030204" pitchFamily="18" charset="0"/>
              </a:rPr>
              <a:t>při</a:t>
            </a:r>
            <a:r>
              <a:rPr lang="en-AU" altLang="cs-CZ" dirty="0">
                <a:latin typeface="Cambria" panose="02040503050406030204" pitchFamily="18" charset="0"/>
              </a:rPr>
              <a:t> </a:t>
            </a:r>
            <a:r>
              <a:rPr lang="en-AU" altLang="cs-CZ" dirty="0" err="1">
                <a:latin typeface="Cambria" panose="02040503050406030204" pitchFamily="18" charset="0"/>
              </a:rPr>
              <a:t>stejném</a:t>
            </a:r>
            <a:r>
              <a:rPr lang="en-AU" altLang="cs-CZ" dirty="0">
                <a:latin typeface="Cambria" panose="02040503050406030204" pitchFamily="18" charset="0"/>
              </a:rPr>
              <a:t> </a:t>
            </a:r>
            <a:r>
              <a:rPr lang="en-AU" altLang="cs-CZ" dirty="0" err="1">
                <a:latin typeface="Cambria" panose="02040503050406030204" pitchFamily="18" charset="0"/>
              </a:rPr>
              <a:t>koncentračním</a:t>
            </a:r>
            <a:r>
              <a:rPr lang="en-AU" altLang="cs-CZ" dirty="0">
                <a:latin typeface="Cambria" panose="02040503050406030204" pitchFamily="18" charset="0"/>
              </a:rPr>
              <a:t> </a:t>
            </a:r>
            <a:r>
              <a:rPr lang="en-AU" altLang="cs-CZ" dirty="0" err="1">
                <a:latin typeface="Cambria" panose="02040503050406030204" pitchFamily="18" charset="0"/>
              </a:rPr>
              <a:t>gradientu</a:t>
            </a:r>
            <a:endParaRPr lang="cs-CZ" altLang="cs-CZ" dirty="0">
              <a:latin typeface="Cambria" panose="02040503050406030204" pitchFamily="18" charset="0"/>
            </a:endParaRPr>
          </a:p>
        </p:txBody>
      </p:sp>
      <p:sp>
        <p:nvSpPr>
          <p:cNvPr id="26635" name="Rectangle 4">
            <a:extLst>
              <a:ext uri="{FF2B5EF4-FFF2-40B4-BE49-F238E27FC236}">
                <a16:creationId xmlns:a16="http://schemas.microsoft.com/office/drawing/2014/main" id="{A4085AC7-CAD4-413D-A8AA-07C66BD7E5EB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1847851" y="5157789"/>
            <a:ext cx="813752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AU" altLang="cs-CZ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Cílem</a:t>
            </a:r>
            <a:r>
              <a:rPr lang="en-AU" alt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je </a:t>
            </a:r>
            <a:r>
              <a:rPr lang="en-AU" altLang="cs-CZ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matematické</a:t>
            </a:r>
            <a:r>
              <a:rPr lang="en-AU" alt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AU" altLang="cs-CZ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modelování</a:t>
            </a:r>
            <a:r>
              <a:rPr lang="en-AU" alt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cs-CZ" alt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kontaminačního </a:t>
            </a:r>
            <a:r>
              <a:rPr lang="en-AU" altLang="cs-CZ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mraku</a:t>
            </a:r>
            <a:r>
              <a:rPr lang="en-AU" alt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AU" altLang="cs-CZ" sz="2000" dirty="0">
                <a:latin typeface="Cambria" panose="02040503050406030204" pitchFamily="18" charset="0"/>
              </a:rPr>
              <a:t>a) </a:t>
            </a:r>
            <a:r>
              <a:rPr lang="en-AU" altLang="cs-CZ" sz="2000" dirty="0" err="1">
                <a:latin typeface="Cambria" panose="02040503050406030204" pitchFamily="18" charset="0"/>
              </a:rPr>
              <a:t>předpovídat</a:t>
            </a:r>
            <a:r>
              <a:rPr lang="en-AU" altLang="cs-CZ" sz="2000" dirty="0">
                <a:latin typeface="Cambria" panose="02040503050406030204" pitchFamily="18" charset="0"/>
              </a:rPr>
              <a:t> </a:t>
            </a:r>
            <a:r>
              <a:rPr lang="en-AU" altLang="cs-CZ" sz="2000" dirty="0" err="1">
                <a:latin typeface="Cambria" panose="02040503050406030204" pitchFamily="18" charset="0"/>
              </a:rPr>
              <a:t>jak</a:t>
            </a:r>
            <a:r>
              <a:rPr lang="en-AU" altLang="cs-CZ" sz="2000" dirty="0">
                <a:latin typeface="Cambria" panose="02040503050406030204" pitchFamily="18" charset="0"/>
              </a:rPr>
              <a:t> se </a:t>
            </a:r>
            <a:r>
              <a:rPr lang="en-AU" altLang="cs-CZ" sz="2000" dirty="0" err="1">
                <a:latin typeface="Cambria" panose="02040503050406030204" pitchFamily="18" charset="0"/>
              </a:rPr>
              <a:t>šíří</a:t>
            </a:r>
            <a:endParaRPr lang="en-AU" altLang="cs-CZ" sz="2000" dirty="0">
              <a:latin typeface="Cambria" panose="020405030504060302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AU" altLang="cs-CZ" sz="2000" dirty="0">
                <a:latin typeface="Cambria" panose="02040503050406030204" pitchFamily="18" charset="0"/>
              </a:rPr>
              <a:t>b) </a:t>
            </a:r>
            <a:r>
              <a:rPr lang="en-AU" altLang="cs-CZ" sz="2000" dirty="0" err="1">
                <a:latin typeface="Cambria" panose="02040503050406030204" pitchFamily="18" charset="0"/>
              </a:rPr>
              <a:t>vědět</a:t>
            </a:r>
            <a:r>
              <a:rPr lang="en-AU" altLang="cs-CZ" sz="2000" dirty="0">
                <a:latin typeface="Cambria" panose="02040503050406030204" pitchFamily="18" charset="0"/>
              </a:rPr>
              <a:t> </a:t>
            </a:r>
            <a:r>
              <a:rPr lang="en-AU" altLang="cs-CZ" sz="2000" dirty="0" err="1">
                <a:latin typeface="Cambria" panose="02040503050406030204" pitchFamily="18" charset="0"/>
              </a:rPr>
              <a:t>jak</a:t>
            </a:r>
            <a:r>
              <a:rPr lang="en-US" altLang="cs-CZ" sz="2000" dirty="0">
                <a:latin typeface="Cambria" panose="02040503050406030204" pitchFamily="18" charset="0"/>
              </a:rPr>
              <a:t>/</a:t>
            </a:r>
            <a:r>
              <a:rPr lang="en-US" altLang="cs-CZ" sz="2000" dirty="0" err="1">
                <a:latin typeface="Cambria" panose="02040503050406030204" pitchFamily="18" charset="0"/>
              </a:rPr>
              <a:t>čistit</a:t>
            </a:r>
            <a:endParaRPr lang="en-US" altLang="cs-CZ" sz="2000" dirty="0">
              <a:latin typeface="Cambria" panose="020405030504060302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cs-CZ" sz="2000" dirty="0">
                <a:latin typeface="Cambria" panose="02040503050406030204" pitchFamily="18" charset="0"/>
              </a:rPr>
              <a:t>c) </a:t>
            </a:r>
            <a:r>
              <a:rPr lang="en-US" altLang="cs-CZ" sz="2000" dirty="0" err="1">
                <a:latin typeface="Cambria" panose="02040503050406030204" pitchFamily="18" charset="0"/>
              </a:rPr>
              <a:t>vědět</a:t>
            </a:r>
            <a:r>
              <a:rPr lang="en-US" altLang="cs-CZ" sz="2000" dirty="0">
                <a:latin typeface="Cambria" panose="02040503050406030204" pitchFamily="18" charset="0"/>
              </a:rPr>
              <a:t> </a:t>
            </a:r>
            <a:r>
              <a:rPr lang="en-US" altLang="cs-CZ" sz="2000" dirty="0" err="1">
                <a:latin typeface="Cambria" panose="02040503050406030204" pitchFamily="18" charset="0"/>
              </a:rPr>
              <a:t>jak</a:t>
            </a:r>
            <a:r>
              <a:rPr lang="cs-CZ" altLang="cs-CZ" sz="2000" dirty="0">
                <a:latin typeface="Cambria" panose="02040503050406030204" pitchFamily="18" charset="0"/>
              </a:rPr>
              <a:t> </a:t>
            </a:r>
            <a:r>
              <a:rPr lang="en-US" altLang="cs-CZ" sz="2000" dirty="0" err="1">
                <a:latin typeface="Cambria" panose="02040503050406030204" pitchFamily="18" charset="0"/>
              </a:rPr>
              <a:t>zabránit</a:t>
            </a:r>
            <a:r>
              <a:rPr lang="en-US" altLang="cs-CZ" sz="2000" dirty="0">
                <a:latin typeface="Cambria" panose="02040503050406030204" pitchFamily="18" charset="0"/>
              </a:rPr>
              <a:t> </a:t>
            </a:r>
            <a:r>
              <a:rPr lang="en-US" altLang="cs-CZ" sz="2000" dirty="0" err="1">
                <a:latin typeface="Cambria" panose="02040503050406030204" pitchFamily="18" charset="0"/>
              </a:rPr>
              <a:t>zneč</a:t>
            </a:r>
            <a:r>
              <a:rPr lang="en-US" altLang="cs-CZ" sz="2000" dirty="0">
                <a:latin typeface="Cambria" panose="02040503050406030204" pitchFamily="18" charset="0"/>
              </a:rPr>
              <a:t>.</a:t>
            </a:r>
            <a:endParaRPr lang="en-AU" altLang="cs-CZ" sz="2000" dirty="0">
              <a:latin typeface="Cambria" panose="02040503050406030204" pitchFamily="18" charset="0"/>
            </a:endParaRPr>
          </a:p>
        </p:txBody>
      </p:sp>
      <p:sp>
        <p:nvSpPr>
          <p:cNvPr id="26636" name="Rectangle 5">
            <a:extLst>
              <a:ext uri="{FF2B5EF4-FFF2-40B4-BE49-F238E27FC236}">
                <a16:creationId xmlns:a16="http://schemas.microsoft.com/office/drawing/2014/main" id="{02CB58F6-B260-4453-A267-20F1D1D0F8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851" y="3526372"/>
            <a:ext cx="8316913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Darcy</a:t>
            </a:r>
            <a:r>
              <a:rPr lang="cs-CZ" alt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ho zákon</a:t>
            </a:r>
            <a:r>
              <a:rPr lang="en-US" alt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:</a:t>
            </a:r>
            <a:r>
              <a:rPr lang="cs-CZ" alt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altLang="cs-CZ" dirty="0">
                <a:latin typeface="Cambria" panose="02040503050406030204" pitchFamily="18" charset="0"/>
              </a:rPr>
              <a:t>	</a:t>
            </a:r>
            <a:r>
              <a:rPr lang="en-US" altLang="cs-CZ" b="1" dirty="0">
                <a:latin typeface="Cambria" panose="02040503050406030204" pitchFamily="18" charset="0"/>
              </a:rPr>
              <a:t>q = -</a:t>
            </a:r>
            <a:r>
              <a:rPr lang="en-US" altLang="cs-CZ" b="1" dirty="0" err="1">
                <a:latin typeface="Cambria" panose="02040503050406030204" pitchFamily="18" charset="0"/>
              </a:rPr>
              <a:t>K.grad</a:t>
            </a:r>
            <a:r>
              <a:rPr lang="en-US" altLang="cs-CZ" b="1" dirty="0">
                <a:latin typeface="Cambria" panose="02040503050406030204" pitchFamily="18" charset="0"/>
              </a:rPr>
              <a:t>(h)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cs-CZ" altLang="cs-CZ" dirty="0">
                <a:latin typeface="Cambria" panose="02040503050406030204" pitchFamily="18" charset="0"/>
              </a:rPr>
              <a:t>Pro transport hmoty</a:t>
            </a:r>
            <a:r>
              <a:rPr lang="en-US" altLang="cs-CZ" dirty="0">
                <a:latin typeface="Cambria" panose="02040503050406030204" pitchFamily="18" charset="0"/>
              </a:rPr>
              <a:t> (</a:t>
            </a:r>
            <a:r>
              <a:rPr lang="en-US" altLang="cs-CZ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Fick</a:t>
            </a:r>
            <a:r>
              <a:rPr lang="cs-CZ" altLang="cs-CZ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ův</a:t>
            </a:r>
            <a:r>
              <a:rPr lang="en-US" altLang="cs-CZ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cs-CZ" altLang="cs-CZ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zákon</a:t>
            </a:r>
            <a:r>
              <a:rPr lang="cs-CZ" altLang="cs-CZ" b="1" dirty="0">
                <a:latin typeface="Cambria" panose="02040503050406030204" pitchFamily="18" charset="0"/>
              </a:rPr>
              <a:t>)</a:t>
            </a:r>
            <a:r>
              <a:rPr lang="en-US" altLang="cs-CZ" dirty="0">
                <a:latin typeface="Cambria" panose="02040503050406030204" pitchFamily="18" charset="0"/>
              </a:rPr>
              <a:t> </a:t>
            </a:r>
            <a:r>
              <a:rPr lang="cs-CZ" altLang="cs-CZ" dirty="0">
                <a:latin typeface="Cambria" panose="02040503050406030204" pitchFamily="18" charset="0"/>
              </a:rPr>
              <a:t>vlivem koncentračního gradientu</a:t>
            </a:r>
            <a:r>
              <a:rPr lang="en-US" altLang="cs-CZ" dirty="0">
                <a:latin typeface="Cambria" panose="02040503050406030204" pitchFamily="18" charset="0"/>
              </a:rPr>
              <a:t>: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cs-CZ" dirty="0">
                <a:latin typeface="Cambria" panose="02040503050406030204" pitchFamily="18" charset="0"/>
              </a:rPr>
              <a:t>	</a:t>
            </a:r>
            <a:r>
              <a:rPr lang="en-US" alt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J = -D</a:t>
            </a:r>
            <a:r>
              <a:rPr lang="en-US" altLang="cs-CZ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d</a:t>
            </a:r>
            <a:r>
              <a:rPr lang="en-US" alt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.</a:t>
            </a:r>
            <a:r>
              <a:rPr lang="cs-CZ" alt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n. </a:t>
            </a:r>
            <a:r>
              <a:rPr lang="en-US" alt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grad(C)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</a:pPr>
            <a:r>
              <a:rPr lang="cs-CZ" altLang="cs-CZ" dirty="0">
                <a:latin typeface="Cambria" panose="02040503050406030204" pitchFamily="18" charset="0"/>
              </a:rPr>
              <a:t>kde</a:t>
            </a:r>
            <a:r>
              <a:rPr lang="en-US" altLang="cs-CZ" dirty="0">
                <a:latin typeface="Cambria" panose="02040503050406030204" pitchFamily="18" charset="0"/>
              </a:rPr>
              <a:t> J </a:t>
            </a:r>
            <a:r>
              <a:rPr lang="cs-CZ" altLang="cs-CZ" dirty="0">
                <a:latin typeface="Cambria" panose="02040503050406030204" pitchFamily="18" charset="0"/>
              </a:rPr>
              <a:t>je tok  vlivem difuze;</a:t>
            </a:r>
            <a:r>
              <a:rPr lang="en-US" altLang="cs-CZ" dirty="0">
                <a:latin typeface="Cambria" panose="02040503050406030204" pitchFamily="18" charset="0"/>
              </a:rPr>
              <a:t>C</a:t>
            </a:r>
            <a:r>
              <a:rPr lang="cs-CZ" altLang="cs-CZ" dirty="0">
                <a:latin typeface="Cambria" panose="02040503050406030204" pitchFamily="18" charset="0"/>
              </a:rPr>
              <a:t> je koncentrace;</a:t>
            </a:r>
            <a:r>
              <a:rPr lang="en-US" altLang="cs-CZ" dirty="0">
                <a:latin typeface="Cambria" panose="02040503050406030204" pitchFamily="18" charset="0"/>
              </a:rPr>
              <a:t>D</a:t>
            </a:r>
            <a:r>
              <a:rPr lang="en-US" altLang="cs-CZ" baseline="-25000" dirty="0">
                <a:latin typeface="Cambria" panose="02040503050406030204" pitchFamily="18" charset="0"/>
              </a:rPr>
              <a:t>d</a:t>
            </a:r>
            <a:r>
              <a:rPr lang="en-US" altLang="cs-CZ" dirty="0">
                <a:latin typeface="Cambria" panose="02040503050406030204" pitchFamily="18" charset="0"/>
              </a:rPr>
              <a:t> </a:t>
            </a:r>
            <a:r>
              <a:rPr lang="cs-CZ" altLang="cs-CZ" dirty="0">
                <a:latin typeface="Cambria" panose="02040503050406030204" pitchFamily="18" charset="0"/>
              </a:rPr>
              <a:t>je difuzní koeficient</a:t>
            </a:r>
            <a:endParaRPr lang="en-US" altLang="cs-CZ" dirty="0">
              <a:latin typeface="Cambria" panose="02040503050406030204" pitchFamily="18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DE4E1333-7F5E-72AD-5C1F-C7D480E79B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070354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oup 58">
            <a:extLst>
              <a:ext uri="{FF2B5EF4-FFF2-40B4-BE49-F238E27FC236}">
                <a16:creationId xmlns:a16="http://schemas.microsoft.com/office/drawing/2014/main" id="{F006D04E-41A1-4992-8AF7-6741E2C12472}"/>
              </a:ext>
            </a:extLst>
          </p:cNvPr>
          <p:cNvGraphicFramePr>
            <a:graphicFrameLocks noGrp="1"/>
          </p:cNvGraphicFramePr>
          <p:nvPr/>
        </p:nvGraphicFramePr>
        <p:xfrm>
          <a:off x="2354263" y="1700213"/>
          <a:ext cx="7772400" cy="3636964"/>
        </p:xfrm>
        <a:graphic>
          <a:graphicData uri="http://schemas.openxmlformats.org/drawingml/2006/table">
            <a:tbl>
              <a:tblPr/>
              <a:tblGrid>
                <a:gridCol w="13763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098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57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304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Kation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D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d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(10</a:t>
                      </a:r>
                      <a:r>
                        <a:rPr kumimoji="0" 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-10 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m</a:t>
                      </a:r>
                      <a:r>
                        <a:rPr kumimoji="0" 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/s)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Anion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D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d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(10</a:t>
                      </a:r>
                      <a:r>
                        <a:rPr kumimoji="0" 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-10 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m</a:t>
                      </a:r>
                      <a:r>
                        <a:rPr kumimoji="0" 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/s)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84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H</a:t>
                      </a:r>
                      <a:r>
                        <a:rPr kumimoji="0" lang="en-US" sz="20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93.1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OH</a:t>
                      </a:r>
                      <a:r>
                        <a:rPr kumimoji="0" lang="en-US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52.7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K</a:t>
                      </a:r>
                      <a:r>
                        <a:rPr kumimoji="0" lang="en-US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+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19.6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Cl</a:t>
                      </a:r>
                      <a:r>
                        <a:rPr kumimoji="0" lang="en-US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20.3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Na</a:t>
                      </a:r>
                      <a:r>
                        <a:rPr kumimoji="0" lang="en-US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+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13.3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HS</a:t>
                      </a:r>
                      <a:r>
                        <a:rPr kumimoji="0" lang="en-US" sz="20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17.3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84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HCO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r>
                        <a:rPr kumimoji="0" lang="en-US" sz="20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11.8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Ca</a:t>
                      </a:r>
                      <a:r>
                        <a:rPr kumimoji="0" lang="en-US" sz="20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2+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7.93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SO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  <a:r>
                        <a:rPr kumimoji="0" lang="en-US" sz="20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2-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10.7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Fe</a:t>
                      </a:r>
                      <a:r>
                        <a:rPr kumimoji="0" lang="en-US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2+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7.19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CO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r>
                        <a:rPr kumimoji="0" lang="en-US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2-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9.55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84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Mg</a:t>
                      </a:r>
                      <a:r>
                        <a:rPr kumimoji="0" lang="en-US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2+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7.05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3000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Fe</a:t>
                      </a:r>
                      <a:r>
                        <a:rPr kumimoji="0" lang="en-US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3+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6.07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4" name="Text Box 59">
            <a:extLst>
              <a:ext uri="{FF2B5EF4-FFF2-40B4-BE49-F238E27FC236}">
                <a16:creationId xmlns:a16="http://schemas.microsoft.com/office/drawing/2014/main" id="{B979094C-6208-45C7-BA84-AAFDD1464D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9875" y="836614"/>
            <a:ext cx="47513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cs-CZ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Koeficient difuze - </a:t>
            </a:r>
            <a:r>
              <a:rPr lang="cs-CZ" sz="2000" b="1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D</a:t>
            </a:r>
            <a:r>
              <a:rPr lang="cs-CZ" sz="2000" b="1" baseline="-25000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D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0D14B623-2BFA-59AE-40CF-9C0F0A827D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665274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>
            <a:extLst>
              <a:ext uri="{FF2B5EF4-FFF2-40B4-BE49-F238E27FC236}">
                <a16:creationId xmlns:a16="http://schemas.microsoft.com/office/drawing/2014/main" id="{47DDE725-5953-43E1-AEA2-EA7841DD5A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0" y="20605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cs-CZ" sz="2400" dirty="0">
                <a:solidFill>
                  <a:srgbClr val="7030A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Podle velikosti Pe lze rozlišit 4 režimy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cs-CZ" sz="2400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Pro </a:t>
            </a:r>
            <a:r>
              <a:rPr lang="cs-CZ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Pe</a:t>
            </a:r>
            <a:r>
              <a:rPr lang="en-US" sz="2400" b="1" baseline="-2000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&lt; 0.0</a:t>
            </a:r>
            <a:r>
              <a:rPr lang="cs-CZ" sz="2400" b="1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1</a:t>
            </a:r>
            <a:r>
              <a:rPr lang="en-US" sz="2400" b="1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cs-CZ" sz="2400" b="1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 </a:t>
            </a:r>
            <a:r>
              <a:rPr lang="cs-CZ" sz="2400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 mechanické disperzi téměř nedochází</a:t>
            </a:r>
            <a:endParaRPr lang="en-US" sz="2400" dirty="0">
              <a:solidFill>
                <a:srgbClr val="1F497D">
                  <a:lumMod val="75000"/>
                </a:srgbClr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		</a:t>
            </a:r>
            <a:r>
              <a:rPr lang="en-US" sz="2400" b="1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dif</a:t>
            </a:r>
            <a:r>
              <a:rPr lang="cs-CZ" sz="2400" b="1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uze </a:t>
            </a:r>
            <a:r>
              <a:rPr lang="cs-CZ" sz="2400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dominuje</a:t>
            </a:r>
            <a:endParaRPr lang="en-US" sz="2400" dirty="0">
              <a:solidFill>
                <a:srgbClr val="1F497D">
                  <a:lumMod val="75000"/>
                </a:srgbClr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cs-CZ" sz="2400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Pro</a:t>
            </a:r>
            <a:r>
              <a:rPr lang="en-US" sz="2400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cs-CZ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Pe</a:t>
            </a:r>
            <a:r>
              <a:rPr lang="cs-CZ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  </a:t>
            </a:r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….</a:t>
            </a:r>
            <a:r>
              <a:rPr lang="cs-CZ" sz="2400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0.0</a:t>
            </a:r>
            <a:r>
              <a:rPr lang="cs-CZ" sz="2400" b="1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1 – 4 </a:t>
            </a:r>
            <a:r>
              <a:rPr lang="en-US" sz="2400" b="1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		dif</a:t>
            </a:r>
            <a:r>
              <a:rPr lang="cs-CZ" sz="2400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uze a mechanická disperze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cs-CZ" sz="2400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Pro </a:t>
            </a:r>
            <a:r>
              <a:rPr lang="cs-CZ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Pe</a:t>
            </a:r>
            <a:r>
              <a:rPr lang="cs-CZ" sz="2400" b="1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…. 4 – 10</a:t>
            </a:r>
            <a:r>
              <a:rPr lang="cs-CZ" sz="2400" b="1" baseline="30000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4</a:t>
            </a:r>
            <a:r>
              <a:rPr lang="cs-CZ" sz="2400" b="1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cs-CZ" sz="2400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na hydrodynamické se podílejí oba procesy, každý jinou váhou ... Postupně dominuje mechanická disperze</a:t>
            </a:r>
            <a:endParaRPr lang="en-US" sz="2400" dirty="0">
              <a:solidFill>
                <a:srgbClr val="1F497D">
                  <a:lumMod val="75000"/>
                </a:srgbClr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cs-CZ" sz="2400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 Pro </a:t>
            </a:r>
            <a:r>
              <a:rPr lang="cs-CZ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Pe</a:t>
            </a:r>
            <a:r>
              <a:rPr lang="cs-CZ" sz="2400" b="1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&gt;</a:t>
            </a:r>
            <a:r>
              <a:rPr lang="cs-CZ" sz="2400" b="1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10</a:t>
            </a:r>
            <a:r>
              <a:rPr lang="cs-CZ" sz="2400" b="1" baseline="30000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4</a:t>
            </a:r>
            <a:r>
              <a:rPr lang="cs-CZ" sz="2400" b="1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 </a:t>
            </a:r>
            <a:r>
              <a:rPr lang="cs-CZ" sz="2400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mechanická disperze dominuje; difuze se již neuplatňuje</a:t>
            </a:r>
          </a:p>
        </p:txBody>
      </p:sp>
      <p:sp>
        <p:nvSpPr>
          <p:cNvPr id="14" name="Text Box 4">
            <a:extLst>
              <a:ext uri="{FF2B5EF4-FFF2-40B4-BE49-F238E27FC236}">
                <a16:creationId xmlns:a16="http://schemas.microsoft.com/office/drawing/2014/main" id="{BEED0C15-4B80-43CC-BEA0-53D87AB5ED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089" y="609601"/>
            <a:ext cx="33258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cs-CZ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  <a:cs typeface="Arial" charset="0"/>
              </a:rPr>
              <a:t>Pecletovo</a:t>
            </a:r>
            <a:r>
              <a:rPr lang="cs-CZ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  <a:cs typeface="Arial" charset="0"/>
              </a:rPr>
              <a:t> číslo</a:t>
            </a:r>
          </a:p>
        </p:txBody>
      </p:sp>
      <p:sp>
        <p:nvSpPr>
          <p:cNvPr id="15" name="Rectangle 5">
            <a:extLst>
              <a:ext uri="{FF2B5EF4-FFF2-40B4-BE49-F238E27FC236}">
                <a16:creationId xmlns:a16="http://schemas.microsoft.com/office/drawing/2014/main" id="{CDED044F-BF19-4152-9D36-E7D1B0E484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1" y="1374776"/>
            <a:ext cx="17399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cs-CZ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  <a:cs typeface="Arial" charset="0"/>
              </a:rPr>
              <a:t>Pe</a:t>
            </a:r>
            <a:r>
              <a:rPr kumimoji="1" lang="cs-CZ" sz="2400" b="1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  <a:cs typeface="Arial" charset="0"/>
              </a:rPr>
              <a:t> = </a:t>
            </a:r>
            <a:r>
              <a:rPr kumimoji="1" lang="en-US" sz="2400" b="1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  <a:cs typeface="Arial" charset="0"/>
              </a:rPr>
              <a:t>D</a:t>
            </a:r>
            <a:r>
              <a:rPr kumimoji="1" lang="cs-CZ" sz="2400" b="1" baseline="-25000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  <a:cs typeface="Arial" charset="0"/>
              </a:rPr>
              <a:t>m</a:t>
            </a:r>
            <a:r>
              <a:rPr kumimoji="1" lang="en-US" sz="2400" b="1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  <a:cs typeface="Arial" charset="0"/>
              </a:rPr>
              <a:t>/D</a:t>
            </a:r>
            <a:r>
              <a:rPr kumimoji="1" lang="en-US" sz="2400" b="1" baseline="-25000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  <a:cs typeface="Arial" charset="0"/>
              </a:rPr>
              <a:t>d</a:t>
            </a:r>
            <a:endParaRPr kumimoji="1" lang="cs-CZ" sz="2400" b="1" baseline="-25000" dirty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mbria" panose="02040503050406030204" pitchFamily="18" charset="0"/>
              <a:cs typeface="Arial" charset="0"/>
            </a:endParaRPr>
          </a:p>
        </p:txBody>
      </p:sp>
      <p:sp>
        <p:nvSpPr>
          <p:cNvPr id="16" name="Line 6">
            <a:extLst>
              <a:ext uri="{FF2B5EF4-FFF2-40B4-BE49-F238E27FC236}">
                <a16:creationId xmlns:a16="http://schemas.microsoft.com/office/drawing/2014/main" id="{8D59C430-6474-438C-A3B1-6DC0EB194AD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95551" y="1158875"/>
            <a:ext cx="35877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1" hangingPunct="1">
              <a:defRPr/>
            </a:pPr>
            <a:endParaRPr lang="cs-CZ">
              <a:solidFill>
                <a:srgbClr val="1F497D">
                  <a:lumMod val="75000"/>
                </a:srgbClr>
              </a:solidFill>
              <a:latin typeface="Cambria" panose="02040503050406030204" pitchFamily="18" charset="0"/>
              <a:cs typeface="Arial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4CF4EC6D-03D5-C3D5-373B-4CFB022162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101445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2">
            <a:extLst>
              <a:ext uri="{FF2B5EF4-FFF2-40B4-BE49-F238E27FC236}">
                <a16:creationId xmlns:a16="http://schemas.microsoft.com/office/drawing/2014/main" id="{19D65778-1D5F-4923-92FF-04A5650CEA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229022"/>
            <a:ext cx="2438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cs-CZ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  <a:cs typeface="Arial" charset="0"/>
              </a:rPr>
              <a:t>Disperze</a:t>
            </a:r>
          </a:p>
        </p:txBody>
      </p:sp>
      <p:sp>
        <p:nvSpPr>
          <p:cNvPr id="20490" name="Text Box 14">
            <a:extLst>
              <a:ext uri="{FF2B5EF4-FFF2-40B4-BE49-F238E27FC236}">
                <a16:creationId xmlns:a16="http://schemas.microsoft.com/office/drawing/2014/main" id="{2248B5E3-A16C-42A8-A800-54B4FB58F4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812631"/>
            <a:ext cx="8077200" cy="1766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000" b="1" dirty="0">
                <a:solidFill>
                  <a:srgbClr val="002060"/>
                </a:solidFill>
                <a:latin typeface="Cambria" panose="02040503050406030204" pitchFamily="18" charset="0"/>
              </a:rPr>
              <a:t>V reálu -  </a:t>
            </a:r>
            <a:r>
              <a:rPr lang="cs-CZ" altLang="cs-CZ" sz="2000" dirty="0">
                <a:solidFill>
                  <a:srgbClr val="002060"/>
                </a:solidFill>
                <a:latin typeface="Cambria" panose="02040503050406030204" pitchFamily="18" charset="0"/>
              </a:rPr>
              <a:t>mrak konzervativního znečištění je dispergován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lang="cs-CZ" altLang="cs-CZ" sz="2000" dirty="0">
                <a:solidFill>
                  <a:srgbClr val="002060"/>
                </a:solidFill>
                <a:latin typeface="Cambria" panose="02040503050406030204" pitchFamily="18" charset="0"/>
              </a:rPr>
              <a:t>	- mrak znečištění (kontaminační mrak-</a:t>
            </a:r>
            <a:r>
              <a:rPr lang="cs-CZ" altLang="cs-C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KM</a:t>
            </a:r>
            <a:r>
              <a:rPr lang="cs-CZ" altLang="cs-CZ" sz="2000" dirty="0">
                <a:solidFill>
                  <a:srgbClr val="002060"/>
                </a:solidFill>
                <a:latin typeface="Cambria" panose="02040503050406030204" pitchFamily="18" charset="0"/>
              </a:rPr>
              <a:t>) nemá ostré hranice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lang="cs-CZ" altLang="cs-CZ" sz="2000" dirty="0">
                <a:solidFill>
                  <a:srgbClr val="002060"/>
                </a:solidFill>
                <a:latin typeface="Cambria" panose="02040503050406030204" pitchFamily="18" charset="0"/>
              </a:rPr>
              <a:t>	- znečištění se šíří dopředu i dozadu advektivní hranice - tzv.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lang="cs-CZ" altLang="cs-CZ" sz="20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lang="cs-CZ" altLang="cs-CZ" sz="2000" b="1" dirty="0">
                <a:solidFill>
                  <a:srgbClr val="002060"/>
                </a:solidFill>
                <a:latin typeface="Cambria" panose="02040503050406030204" pitchFamily="18" charset="0"/>
              </a:rPr>
              <a:t>	</a:t>
            </a:r>
            <a:r>
              <a:rPr lang="cs-CZ" altLang="cs-C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hydrodynamická disperze</a:t>
            </a:r>
          </a:p>
        </p:txBody>
      </p:sp>
      <p:grpSp>
        <p:nvGrpSpPr>
          <p:cNvPr id="20491" name="Group 15">
            <a:extLst>
              <a:ext uri="{FF2B5EF4-FFF2-40B4-BE49-F238E27FC236}">
                <a16:creationId xmlns:a16="http://schemas.microsoft.com/office/drawing/2014/main" id="{549F3394-BEA1-4342-BCDF-2CC6A1D5DB2B}"/>
              </a:ext>
            </a:extLst>
          </p:cNvPr>
          <p:cNvGrpSpPr>
            <a:grpSpLocks/>
          </p:cNvGrpSpPr>
          <p:nvPr/>
        </p:nvGrpSpPr>
        <p:grpSpPr bwMode="auto">
          <a:xfrm>
            <a:off x="4340226" y="3606801"/>
            <a:ext cx="2003425" cy="1438275"/>
            <a:chOff x="1871" y="1904"/>
            <a:chExt cx="1367" cy="906"/>
          </a:xfrm>
        </p:grpSpPr>
        <p:sp>
          <p:nvSpPr>
            <p:cNvPr id="20501" name="Line 16">
              <a:extLst>
                <a:ext uri="{FF2B5EF4-FFF2-40B4-BE49-F238E27FC236}">
                  <a16:creationId xmlns:a16="http://schemas.microsoft.com/office/drawing/2014/main" id="{7337B29A-5A3F-4229-ABDA-02B95A32DA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70" y="2287"/>
              <a:ext cx="672" cy="0"/>
            </a:xfrm>
            <a:prstGeom prst="line">
              <a:avLst/>
            </a:prstGeom>
            <a:noFill/>
            <a:ln w="38100">
              <a:solidFill>
                <a:srgbClr val="0070C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cs-CZ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0502" name="Text Box 17">
              <a:extLst>
                <a:ext uri="{FF2B5EF4-FFF2-40B4-BE49-F238E27FC236}">
                  <a16:creationId xmlns:a16="http://schemas.microsoft.com/office/drawing/2014/main" id="{6ACC90AE-FEDD-4FAC-BA2A-348443B5BD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1" y="2304"/>
              <a:ext cx="1367" cy="5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AU" altLang="cs-CZ">
                  <a:solidFill>
                    <a:srgbClr val="002060"/>
                  </a:solidFill>
                  <a:latin typeface="Cambria" panose="02040503050406030204" pitchFamily="18" charset="0"/>
                </a:rPr>
                <a:t>Směr proudění PV</a:t>
              </a:r>
            </a:p>
            <a:p>
              <a:pPr eaLnBrk="1" hangingPunct="1"/>
              <a:endParaRPr lang="en-AU" altLang="cs-CZ">
                <a:solidFill>
                  <a:srgbClr val="00206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20503" name="Line 18">
              <a:extLst>
                <a:ext uri="{FF2B5EF4-FFF2-40B4-BE49-F238E27FC236}">
                  <a16:creationId xmlns:a16="http://schemas.microsoft.com/office/drawing/2014/main" id="{F92957F7-D89E-4FC3-874F-47E2E1CCD5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70" y="1904"/>
              <a:ext cx="672" cy="0"/>
            </a:xfrm>
            <a:prstGeom prst="line">
              <a:avLst/>
            </a:prstGeom>
            <a:noFill/>
            <a:ln w="38100">
              <a:solidFill>
                <a:srgbClr val="0070C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cs-CZ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492" name="Group 19">
            <a:extLst>
              <a:ext uri="{FF2B5EF4-FFF2-40B4-BE49-F238E27FC236}">
                <a16:creationId xmlns:a16="http://schemas.microsoft.com/office/drawing/2014/main" id="{C445342F-B68F-4175-85D4-8795C8FA2C94}"/>
              </a:ext>
            </a:extLst>
          </p:cNvPr>
          <p:cNvGrpSpPr>
            <a:grpSpLocks/>
          </p:cNvGrpSpPr>
          <p:nvPr/>
        </p:nvGrpSpPr>
        <p:grpSpPr bwMode="auto">
          <a:xfrm>
            <a:off x="2284413" y="3613151"/>
            <a:ext cx="2101850" cy="860425"/>
            <a:chOff x="1007" y="1888"/>
            <a:chExt cx="1146" cy="542"/>
          </a:xfrm>
        </p:grpSpPr>
        <p:sp>
          <p:nvSpPr>
            <p:cNvPr id="20499" name="Rectangle 20">
              <a:extLst>
                <a:ext uri="{FF2B5EF4-FFF2-40B4-BE49-F238E27FC236}">
                  <a16:creationId xmlns:a16="http://schemas.microsoft.com/office/drawing/2014/main" id="{0C683653-F014-446C-8162-403F7F1147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3" y="1993"/>
              <a:ext cx="240" cy="192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AU" altLang="cs-CZ">
                <a:solidFill>
                  <a:srgbClr val="00206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20500" name="Text Box 21">
              <a:extLst>
                <a:ext uri="{FF2B5EF4-FFF2-40B4-BE49-F238E27FC236}">
                  <a16:creationId xmlns:a16="http://schemas.microsoft.com/office/drawing/2014/main" id="{46E3381D-6C16-4D1F-9855-0CC55C6675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7" y="1888"/>
              <a:ext cx="900" cy="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AU" altLang="cs-CZ">
                  <a:solidFill>
                    <a:srgbClr val="002060"/>
                  </a:solidFill>
                  <a:latin typeface="Cambria" panose="02040503050406030204" pitchFamily="18" charset="0"/>
                </a:rPr>
                <a:t>Zdroj</a:t>
              </a:r>
            </a:p>
            <a:p>
              <a:pPr algn="ctr" eaLnBrk="1" hangingPunct="1"/>
              <a:r>
                <a:rPr lang="en-AU" altLang="cs-CZ" sz="2000" b="1">
                  <a:solidFill>
                    <a:srgbClr val="002060"/>
                  </a:solidFill>
                  <a:latin typeface="Cambria" panose="02040503050406030204" pitchFamily="18" charset="0"/>
                </a:rPr>
                <a:t> t=0</a:t>
              </a:r>
              <a:endParaRPr lang="en-AU" altLang="cs-CZ">
                <a:solidFill>
                  <a:srgbClr val="002060"/>
                </a:solidFill>
                <a:latin typeface="Cambria" panose="02040503050406030204" pitchFamily="18" charset="0"/>
              </a:endParaRPr>
            </a:p>
          </p:txBody>
        </p:sp>
      </p:grpSp>
      <p:sp>
        <p:nvSpPr>
          <p:cNvPr id="20493" name="Text Box 22">
            <a:extLst>
              <a:ext uri="{FF2B5EF4-FFF2-40B4-BE49-F238E27FC236}">
                <a16:creationId xmlns:a16="http://schemas.microsoft.com/office/drawing/2014/main" id="{8BB18E86-D62C-4F6A-8483-160FFE5792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9613" y="2733675"/>
            <a:ext cx="2819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sz="2000" dirty="0">
                <a:solidFill>
                  <a:srgbClr val="002060"/>
                </a:solidFill>
                <a:latin typeface="Cambria" panose="02040503050406030204" pitchFamily="18" charset="0"/>
              </a:rPr>
              <a:t>š</a:t>
            </a:r>
            <a:r>
              <a:rPr lang="en-AU" altLang="cs-CZ" sz="2000" dirty="0" err="1">
                <a:solidFill>
                  <a:srgbClr val="002060"/>
                </a:solidFill>
                <a:latin typeface="Cambria" panose="02040503050406030204" pitchFamily="18" charset="0"/>
              </a:rPr>
              <a:t>íření</a:t>
            </a:r>
            <a:r>
              <a:rPr lang="en-AU" altLang="cs-CZ" sz="20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AU" altLang="cs-CZ" sz="2000" dirty="0" err="1">
                <a:solidFill>
                  <a:srgbClr val="002060"/>
                </a:solidFill>
                <a:latin typeface="Cambria" panose="02040503050406030204" pitchFamily="18" charset="0"/>
              </a:rPr>
              <a:t>zneč</a:t>
            </a:r>
            <a:r>
              <a:rPr lang="cs-CZ" altLang="cs-CZ" sz="2000" dirty="0" err="1">
                <a:solidFill>
                  <a:srgbClr val="002060"/>
                </a:solidFill>
                <a:latin typeface="Cambria" panose="02040503050406030204" pitchFamily="18" charset="0"/>
              </a:rPr>
              <a:t>ištění</a:t>
            </a:r>
            <a:r>
              <a:rPr lang="en-AU" altLang="cs-CZ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</a:p>
          <a:p>
            <a:pPr algn="ctr" eaLnBrk="1" hangingPunct="1"/>
            <a:r>
              <a:rPr lang="en-AU" altLang="cs-CZ" sz="2000" dirty="0" err="1">
                <a:solidFill>
                  <a:srgbClr val="002060"/>
                </a:solidFill>
                <a:latin typeface="Cambria" panose="02040503050406030204" pitchFamily="18" charset="0"/>
              </a:rPr>
              <a:t>okolo</a:t>
            </a:r>
            <a:r>
              <a:rPr lang="en-AU" altLang="cs-CZ" sz="20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AU" altLang="cs-CZ" sz="2000" dirty="0" err="1">
                <a:solidFill>
                  <a:srgbClr val="002060"/>
                </a:solidFill>
                <a:latin typeface="Cambria" panose="02040503050406030204" pitchFamily="18" charset="0"/>
              </a:rPr>
              <a:t>advektivního</a:t>
            </a:r>
            <a:r>
              <a:rPr lang="en-AU" altLang="cs-CZ" sz="20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AU" altLang="cs-CZ" sz="2000" dirty="0" err="1">
                <a:solidFill>
                  <a:srgbClr val="002060"/>
                </a:solidFill>
                <a:latin typeface="Cambria" panose="02040503050406030204" pitchFamily="18" charset="0"/>
              </a:rPr>
              <a:t>čela</a:t>
            </a:r>
            <a:endParaRPr lang="en-AU" altLang="cs-CZ" sz="20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grpSp>
        <p:nvGrpSpPr>
          <p:cNvPr id="20494" name="Group 23">
            <a:extLst>
              <a:ext uri="{FF2B5EF4-FFF2-40B4-BE49-F238E27FC236}">
                <a16:creationId xmlns:a16="http://schemas.microsoft.com/office/drawing/2014/main" id="{953A306F-EF29-4A06-A9A4-66FBEC133D03}"/>
              </a:ext>
            </a:extLst>
          </p:cNvPr>
          <p:cNvGrpSpPr>
            <a:grpSpLocks/>
          </p:cNvGrpSpPr>
          <p:nvPr/>
        </p:nvGrpSpPr>
        <p:grpSpPr bwMode="auto">
          <a:xfrm>
            <a:off x="5811838" y="3497264"/>
            <a:ext cx="4017962" cy="822325"/>
            <a:chOff x="3115" y="1815"/>
            <a:chExt cx="2742" cy="518"/>
          </a:xfrm>
        </p:grpSpPr>
        <p:sp>
          <p:nvSpPr>
            <p:cNvPr id="20497" name="Oval 24">
              <a:extLst>
                <a:ext uri="{FF2B5EF4-FFF2-40B4-BE49-F238E27FC236}">
                  <a16:creationId xmlns:a16="http://schemas.microsoft.com/office/drawing/2014/main" id="{73612BBA-B2C3-41CD-9234-4B6273DCB7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5" y="1979"/>
              <a:ext cx="1406" cy="17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cs-CZ" altLang="cs-CZ">
                <a:solidFill>
                  <a:srgbClr val="00206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20498" name="Text Box 25">
              <a:extLst>
                <a:ext uri="{FF2B5EF4-FFF2-40B4-BE49-F238E27FC236}">
                  <a16:creationId xmlns:a16="http://schemas.microsoft.com/office/drawing/2014/main" id="{A5572A80-94AE-48AB-95F4-DEC7990730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97" y="1815"/>
              <a:ext cx="1260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cs-CZ" altLang="cs-CZ" sz="20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</a:rPr>
                <a:t>KM</a:t>
              </a:r>
              <a:endParaRPr lang="en-AU" altLang="cs-C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endParaRPr>
            </a:p>
            <a:p>
              <a:pPr algn="ctr" eaLnBrk="1" hangingPunct="1"/>
              <a:r>
                <a:rPr lang="en-AU" altLang="cs-CZ" sz="2000" dirty="0" err="1">
                  <a:solidFill>
                    <a:srgbClr val="002060"/>
                  </a:solidFill>
                  <a:latin typeface="Cambria" panose="02040503050406030204" pitchFamily="18" charset="0"/>
                </a:rPr>
                <a:t>zneč</a:t>
              </a:r>
              <a:r>
                <a:rPr lang="en-AU" altLang="cs-CZ" sz="2000" dirty="0">
                  <a:solidFill>
                    <a:srgbClr val="002060"/>
                  </a:solidFill>
                  <a:latin typeface="Cambria" panose="02040503050406030204" pitchFamily="18" charset="0"/>
                </a:rPr>
                <a:t>., </a:t>
              </a:r>
              <a:r>
                <a:rPr lang="en-AU" altLang="cs-CZ" sz="2000" dirty="0" err="1">
                  <a:solidFill>
                    <a:srgbClr val="002060"/>
                  </a:solidFill>
                  <a:latin typeface="Cambria" panose="02040503050406030204" pitchFamily="18" charset="0"/>
                </a:rPr>
                <a:t>nižší</a:t>
              </a:r>
              <a:endParaRPr lang="en-AU" altLang="cs-CZ" sz="2000" dirty="0">
                <a:solidFill>
                  <a:srgbClr val="002060"/>
                </a:solidFill>
                <a:latin typeface="Cambria" panose="02040503050406030204" pitchFamily="18" charset="0"/>
              </a:endParaRPr>
            </a:p>
            <a:p>
              <a:pPr algn="ctr" eaLnBrk="1" hangingPunct="1"/>
              <a:r>
                <a:rPr lang="en-AU" altLang="cs-CZ" sz="2000" dirty="0" err="1">
                  <a:solidFill>
                    <a:srgbClr val="002060"/>
                  </a:solidFill>
                  <a:latin typeface="Cambria" panose="02040503050406030204" pitchFamily="18" charset="0"/>
                </a:rPr>
                <a:t>koncentrace</a:t>
              </a:r>
              <a:endParaRPr lang="en-AU" altLang="cs-CZ" sz="2000" dirty="0">
                <a:solidFill>
                  <a:srgbClr val="002060"/>
                </a:solidFill>
                <a:latin typeface="Cambria" panose="02040503050406030204" pitchFamily="18" charset="0"/>
              </a:endParaRPr>
            </a:p>
            <a:p>
              <a:pPr algn="ctr" eaLnBrk="1" hangingPunct="1"/>
              <a:r>
                <a:rPr lang="en-AU" altLang="cs-CZ" sz="2000" b="1" dirty="0">
                  <a:solidFill>
                    <a:srgbClr val="002060"/>
                  </a:solidFill>
                  <a:latin typeface="Cambria" panose="02040503050406030204" pitchFamily="18" charset="0"/>
                </a:rPr>
                <a:t>t=t</a:t>
              </a:r>
              <a:r>
                <a:rPr lang="en-AU" altLang="cs-CZ" sz="2000" b="1" baseline="-25000" dirty="0">
                  <a:solidFill>
                    <a:srgbClr val="002060"/>
                  </a:solidFill>
                  <a:latin typeface="Cambria" panose="02040503050406030204" pitchFamily="18" charset="0"/>
                </a:rPr>
                <a:t>1</a:t>
              </a:r>
              <a:endParaRPr lang="en-AU" altLang="cs-CZ" sz="2200" dirty="0">
                <a:solidFill>
                  <a:srgbClr val="002060"/>
                </a:solidFill>
                <a:latin typeface="Cambria" panose="02040503050406030204" pitchFamily="18" charset="0"/>
              </a:endParaRPr>
            </a:p>
          </p:txBody>
        </p:sp>
      </p:grpSp>
      <p:sp>
        <p:nvSpPr>
          <p:cNvPr id="20495" name="Text Box 29">
            <a:extLst>
              <a:ext uri="{FF2B5EF4-FFF2-40B4-BE49-F238E27FC236}">
                <a16:creationId xmlns:a16="http://schemas.microsoft.com/office/drawing/2014/main" id="{4D844166-9C6C-4981-B369-60E79FAAAF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4813" y="5324475"/>
            <a:ext cx="3505200" cy="714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dirty="0">
                <a:solidFill>
                  <a:srgbClr val="002060"/>
                </a:solidFill>
                <a:latin typeface="Cambria" panose="02040503050406030204" pitchFamily="18" charset="0"/>
              </a:rPr>
              <a:t>Vzdálenost  dána advekcí (</a:t>
            </a:r>
            <a:r>
              <a:rPr lang="cs-CZ" altLang="cs-CZ" dirty="0" err="1">
                <a:solidFill>
                  <a:srgbClr val="002060"/>
                </a:solidFill>
                <a:latin typeface="Cambria" panose="02040503050406030204" pitchFamily="18" charset="0"/>
              </a:rPr>
              <a:t>v</a:t>
            </a:r>
            <a:r>
              <a:rPr lang="cs-CZ" altLang="cs-CZ" baseline="-25000" dirty="0" err="1">
                <a:solidFill>
                  <a:srgbClr val="002060"/>
                </a:solidFill>
                <a:latin typeface="Cambria" panose="02040503050406030204" pitchFamily="18" charset="0"/>
              </a:rPr>
              <a:t>SK</a:t>
            </a:r>
            <a:r>
              <a:rPr lang="cs-CZ" altLang="cs-CZ" dirty="0">
                <a:solidFill>
                  <a:srgbClr val="002060"/>
                </a:solidFill>
                <a:latin typeface="Cambria" panose="02040503050406030204" pitchFamily="18" charset="0"/>
              </a:rPr>
              <a:t> )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cs-CZ" altLang="cs-CZ" dirty="0">
                <a:solidFill>
                  <a:srgbClr val="002060"/>
                </a:solidFill>
                <a:latin typeface="Cambria" panose="02040503050406030204" pitchFamily="18" charset="0"/>
              </a:rPr>
              <a:t>střed hmotnosti</a:t>
            </a:r>
          </a:p>
        </p:txBody>
      </p:sp>
      <p:sp>
        <p:nvSpPr>
          <p:cNvPr id="20496" name="Line 30">
            <a:extLst>
              <a:ext uri="{FF2B5EF4-FFF2-40B4-BE49-F238E27FC236}">
                <a16:creationId xmlns:a16="http://schemas.microsoft.com/office/drawing/2014/main" id="{A2D8FB7C-B365-44FF-AAF9-2020385A75B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856413" y="4105275"/>
            <a:ext cx="152400" cy="1066800"/>
          </a:xfrm>
          <a:prstGeom prst="line">
            <a:avLst/>
          </a:prstGeom>
          <a:noFill/>
          <a:ln w="9525">
            <a:solidFill>
              <a:srgbClr val="00206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cs-CZ">
              <a:solidFill>
                <a:prstClr val="black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29D240B5-908A-57BF-B3BC-ED9B465E94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449650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3">
            <a:extLst>
              <a:ext uri="{FF2B5EF4-FFF2-40B4-BE49-F238E27FC236}">
                <a16:creationId xmlns:a16="http://schemas.microsoft.com/office/drawing/2014/main" id="{3B7417B7-3537-4E11-8D65-2B53584B9D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2457" y="112495"/>
            <a:ext cx="7239000" cy="2172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Arial" charset="0"/>
              </a:rPr>
              <a:t>Transportní (průnikové) křivky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charset="0"/>
              </a:rPr>
              <a:t>vhodné pro vyhodnocení transportu kontaminantů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charset="0"/>
              </a:rPr>
              <a:t>  -   koncentrace vs. čas</a:t>
            </a:r>
          </a:p>
          <a:p>
            <a:pPr marL="0" marR="0" lvl="0" indent="0" algn="l" defTabSz="914400" rtl="0" eaLnBrk="1" fontAlgn="base" latinLnBrk="0" hangingPunct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charset="0"/>
              </a:rPr>
              <a:t>  -  určují „naředění“ , zpoždění a ztrátu hmoty kontaminačního mraku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charset="0"/>
              </a:rPr>
              <a:t>  - srovnání migrace různých roztoků - jedna křivka pro daný roztok </a:t>
            </a:r>
          </a:p>
        </p:txBody>
      </p:sp>
      <p:sp>
        <p:nvSpPr>
          <p:cNvPr id="14" name="Text Box 6">
            <a:extLst>
              <a:ext uri="{FF2B5EF4-FFF2-40B4-BE49-F238E27FC236}">
                <a16:creationId xmlns:a16="http://schemas.microsoft.com/office/drawing/2014/main" id="{ECE830BC-6E8F-4566-A281-D98C18DD1C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0" y="2278063"/>
            <a:ext cx="7772400" cy="152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charset="0"/>
              </a:rPr>
              <a:t>K sestrojení   tansportní křivky -  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Arial" charset="0"/>
              </a:rPr>
              <a:t>nutné znát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charset="0"/>
              </a:rPr>
              <a:t>	- koncentraci 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Arial" charset="0"/>
              </a:rPr>
              <a:t>c</a:t>
            </a:r>
            <a:r>
              <a:rPr kumimoji="0" lang="cs-CZ" sz="1800" b="1" i="0" u="none" strike="noStrike" kern="1200" cap="none" spc="0" normalizeH="0" baseline="-2500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Arial" charset="0"/>
              </a:rPr>
              <a:t>0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charset="0"/>
              </a:rPr>
              <a:t> -a dobu trvání „zdroje“ kontaminace</a:t>
            </a:r>
          </a:p>
          <a:p>
            <a:pPr marL="0" marR="0" lvl="0" indent="0" algn="l" defTabSz="914400" rtl="0" eaLnBrk="1" fontAlgn="base" latinLnBrk="0" hangingPunct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charset="0"/>
              </a:rPr>
              <a:t>	- rychlostní pole, 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Arial" charset="0"/>
              </a:rPr>
              <a:t>počáteční koncentraci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charset="0"/>
              </a:rPr>
              <a:t>	- 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Arial" charset="0"/>
              </a:rPr>
              <a:t>odhad hydrodynamické koncentrace</a:t>
            </a:r>
          </a:p>
        </p:txBody>
      </p:sp>
      <p:sp>
        <p:nvSpPr>
          <p:cNvPr id="15" name="Text Box 7">
            <a:extLst>
              <a:ext uri="{FF2B5EF4-FFF2-40B4-BE49-F238E27FC236}">
                <a16:creationId xmlns:a16="http://schemas.microsoft.com/office/drawing/2014/main" id="{9163FCF0-3530-4C35-A61D-707EACDBA3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6976" y="3865745"/>
            <a:ext cx="2590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charset="0"/>
              </a:rPr>
              <a:t>Charakteristiky zdroje  </a:t>
            </a:r>
          </a:p>
        </p:txBody>
      </p:sp>
      <p:grpSp>
        <p:nvGrpSpPr>
          <p:cNvPr id="30732" name="Group 8">
            <a:extLst>
              <a:ext uri="{FF2B5EF4-FFF2-40B4-BE49-F238E27FC236}">
                <a16:creationId xmlns:a16="http://schemas.microsoft.com/office/drawing/2014/main" id="{CDC15537-7EF4-4BB4-A7AE-D8BFF974EFB3}"/>
              </a:ext>
            </a:extLst>
          </p:cNvPr>
          <p:cNvGrpSpPr>
            <a:grpSpLocks/>
          </p:cNvGrpSpPr>
          <p:nvPr/>
        </p:nvGrpSpPr>
        <p:grpSpPr bwMode="auto">
          <a:xfrm>
            <a:off x="4191001" y="3971925"/>
            <a:ext cx="1223963" cy="2438400"/>
            <a:chOff x="336" y="1949"/>
            <a:chExt cx="835" cy="1536"/>
          </a:xfrm>
        </p:grpSpPr>
        <p:sp>
          <p:nvSpPr>
            <p:cNvPr id="17" name="AutoShape 9">
              <a:extLst>
                <a:ext uri="{FF2B5EF4-FFF2-40B4-BE49-F238E27FC236}">
                  <a16:creationId xmlns:a16="http://schemas.microsoft.com/office/drawing/2014/main" id="{F18BCB73-B17A-4B35-B3E8-AC53BEBD8C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1949"/>
              <a:ext cx="835" cy="567"/>
            </a:xfrm>
            <a:prstGeom prst="ca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endParaRPr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0E74A097-85C6-4EF5-B29E-CA820863B47A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" y="2631"/>
              <a:ext cx="169" cy="211"/>
            </a:xfrm>
            <a:custGeom>
              <a:avLst/>
              <a:gdLst>
                <a:gd name="T0" fmla="*/ 0 w 163"/>
                <a:gd name="T1" fmla="*/ 153 h 211"/>
                <a:gd name="T2" fmla="*/ 38 w 163"/>
                <a:gd name="T3" fmla="*/ 211 h 211"/>
                <a:gd name="T4" fmla="*/ 115 w 163"/>
                <a:gd name="T5" fmla="*/ 211 h 211"/>
                <a:gd name="T6" fmla="*/ 163 w 163"/>
                <a:gd name="T7" fmla="*/ 163 h 211"/>
                <a:gd name="T8" fmla="*/ 125 w 163"/>
                <a:gd name="T9" fmla="*/ 57 h 211"/>
                <a:gd name="T10" fmla="*/ 86 w 163"/>
                <a:gd name="T11" fmla="*/ 0 h 211"/>
                <a:gd name="T12" fmla="*/ 48 w 163"/>
                <a:gd name="T13" fmla="*/ 76 h 211"/>
                <a:gd name="T14" fmla="*/ 0 w 163"/>
                <a:gd name="T15" fmla="*/ 153 h 2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3"/>
                <a:gd name="T25" fmla="*/ 0 h 211"/>
                <a:gd name="T26" fmla="*/ 163 w 163"/>
                <a:gd name="T27" fmla="*/ 211 h 2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3" h="211">
                  <a:moveTo>
                    <a:pt x="0" y="153"/>
                  </a:moveTo>
                  <a:lnTo>
                    <a:pt x="38" y="211"/>
                  </a:lnTo>
                  <a:lnTo>
                    <a:pt x="115" y="211"/>
                  </a:lnTo>
                  <a:lnTo>
                    <a:pt x="163" y="163"/>
                  </a:lnTo>
                  <a:lnTo>
                    <a:pt x="125" y="57"/>
                  </a:lnTo>
                  <a:lnTo>
                    <a:pt x="86" y="0"/>
                  </a:lnTo>
                  <a:lnTo>
                    <a:pt x="48" y="76"/>
                  </a:lnTo>
                  <a:lnTo>
                    <a:pt x="0" y="153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endParaRPr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19DBFD65-0A2B-4576-9805-242FF902FE8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" y="2938"/>
              <a:ext cx="166" cy="211"/>
            </a:xfrm>
            <a:custGeom>
              <a:avLst/>
              <a:gdLst>
                <a:gd name="T0" fmla="*/ 0 w 163"/>
                <a:gd name="T1" fmla="*/ 153 h 211"/>
                <a:gd name="T2" fmla="*/ 38 w 163"/>
                <a:gd name="T3" fmla="*/ 211 h 211"/>
                <a:gd name="T4" fmla="*/ 115 w 163"/>
                <a:gd name="T5" fmla="*/ 211 h 211"/>
                <a:gd name="T6" fmla="*/ 163 w 163"/>
                <a:gd name="T7" fmla="*/ 163 h 211"/>
                <a:gd name="T8" fmla="*/ 125 w 163"/>
                <a:gd name="T9" fmla="*/ 57 h 211"/>
                <a:gd name="T10" fmla="*/ 86 w 163"/>
                <a:gd name="T11" fmla="*/ 0 h 211"/>
                <a:gd name="T12" fmla="*/ 48 w 163"/>
                <a:gd name="T13" fmla="*/ 76 h 211"/>
                <a:gd name="T14" fmla="*/ 0 w 163"/>
                <a:gd name="T15" fmla="*/ 153 h 2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3"/>
                <a:gd name="T25" fmla="*/ 0 h 211"/>
                <a:gd name="T26" fmla="*/ 163 w 163"/>
                <a:gd name="T27" fmla="*/ 211 h 2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3" h="211">
                  <a:moveTo>
                    <a:pt x="0" y="153"/>
                  </a:moveTo>
                  <a:lnTo>
                    <a:pt x="38" y="211"/>
                  </a:lnTo>
                  <a:lnTo>
                    <a:pt x="115" y="211"/>
                  </a:lnTo>
                  <a:lnTo>
                    <a:pt x="163" y="163"/>
                  </a:lnTo>
                  <a:lnTo>
                    <a:pt x="125" y="57"/>
                  </a:lnTo>
                  <a:lnTo>
                    <a:pt x="86" y="0"/>
                  </a:lnTo>
                  <a:lnTo>
                    <a:pt x="48" y="76"/>
                  </a:lnTo>
                  <a:lnTo>
                    <a:pt x="0" y="153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endParaRPr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BE2D1596-5A3F-4A47-AB62-97F5E561F79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" y="3274"/>
              <a:ext cx="162" cy="211"/>
            </a:xfrm>
            <a:custGeom>
              <a:avLst/>
              <a:gdLst>
                <a:gd name="T0" fmla="*/ 0 w 163"/>
                <a:gd name="T1" fmla="*/ 153 h 211"/>
                <a:gd name="T2" fmla="*/ 38 w 163"/>
                <a:gd name="T3" fmla="*/ 211 h 211"/>
                <a:gd name="T4" fmla="*/ 115 w 163"/>
                <a:gd name="T5" fmla="*/ 211 h 211"/>
                <a:gd name="T6" fmla="*/ 163 w 163"/>
                <a:gd name="T7" fmla="*/ 163 h 211"/>
                <a:gd name="T8" fmla="*/ 125 w 163"/>
                <a:gd name="T9" fmla="*/ 57 h 211"/>
                <a:gd name="T10" fmla="*/ 86 w 163"/>
                <a:gd name="T11" fmla="*/ 0 h 211"/>
                <a:gd name="T12" fmla="*/ 48 w 163"/>
                <a:gd name="T13" fmla="*/ 76 h 211"/>
                <a:gd name="T14" fmla="*/ 0 w 163"/>
                <a:gd name="T15" fmla="*/ 153 h 2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3"/>
                <a:gd name="T25" fmla="*/ 0 h 211"/>
                <a:gd name="T26" fmla="*/ 163 w 163"/>
                <a:gd name="T27" fmla="*/ 211 h 2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3" h="211">
                  <a:moveTo>
                    <a:pt x="0" y="153"/>
                  </a:moveTo>
                  <a:lnTo>
                    <a:pt x="38" y="211"/>
                  </a:lnTo>
                  <a:lnTo>
                    <a:pt x="115" y="211"/>
                  </a:lnTo>
                  <a:lnTo>
                    <a:pt x="163" y="163"/>
                  </a:lnTo>
                  <a:lnTo>
                    <a:pt x="125" y="57"/>
                  </a:lnTo>
                  <a:lnTo>
                    <a:pt x="86" y="0"/>
                  </a:lnTo>
                  <a:lnTo>
                    <a:pt x="48" y="76"/>
                  </a:lnTo>
                  <a:lnTo>
                    <a:pt x="0" y="153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endParaRPr>
            </a:p>
          </p:txBody>
        </p:sp>
      </p:grpSp>
      <p:grpSp>
        <p:nvGrpSpPr>
          <p:cNvPr id="30733" name="Group 13">
            <a:extLst>
              <a:ext uri="{FF2B5EF4-FFF2-40B4-BE49-F238E27FC236}">
                <a16:creationId xmlns:a16="http://schemas.microsoft.com/office/drawing/2014/main" id="{20CD5734-B58C-41AA-95F4-65B65E705FD9}"/>
              </a:ext>
            </a:extLst>
          </p:cNvPr>
          <p:cNvGrpSpPr>
            <a:grpSpLocks/>
          </p:cNvGrpSpPr>
          <p:nvPr/>
        </p:nvGrpSpPr>
        <p:grpSpPr bwMode="auto">
          <a:xfrm>
            <a:off x="8077201" y="4429126"/>
            <a:ext cx="2068513" cy="1425575"/>
            <a:chOff x="2448" y="1809"/>
            <a:chExt cx="1411" cy="898"/>
          </a:xfrm>
        </p:grpSpPr>
        <p:sp>
          <p:nvSpPr>
            <p:cNvPr id="23" name="AutoShape 14">
              <a:extLst>
                <a:ext uri="{FF2B5EF4-FFF2-40B4-BE49-F238E27FC236}">
                  <a16:creationId xmlns:a16="http://schemas.microsoft.com/office/drawing/2014/main" id="{29A60E1A-0F42-4332-91B3-240D7469B98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550557">
              <a:off x="2793" y="1686"/>
              <a:ext cx="336" cy="595"/>
            </a:xfrm>
            <a:prstGeom prst="can">
              <a:avLst>
                <a:gd name="adj" fmla="val 44271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charset="0"/>
              </a:endParaRPr>
            </a:p>
          </p:txBody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783837C7-9C46-4714-827A-38DEC713B5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8" y="2169"/>
              <a:ext cx="1411" cy="538"/>
            </a:xfrm>
            <a:custGeom>
              <a:avLst/>
              <a:gdLst>
                <a:gd name="T0" fmla="*/ 509 w 1411"/>
                <a:gd name="T1" fmla="*/ 0 h 538"/>
                <a:gd name="T2" fmla="*/ 480 w 1411"/>
                <a:gd name="T3" fmla="*/ 68 h 538"/>
                <a:gd name="T4" fmla="*/ 345 w 1411"/>
                <a:gd name="T5" fmla="*/ 106 h 538"/>
                <a:gd name="T6" fmla="*/ 125 w 1411"/>
                <a:gd name="T7" fmla="*/ 164 h 538"/>
                <a:gd name="T8" fmla="*/ 0 w 1411"/>
                <a:gd name="T9" fmla="*/ 279 h 538"/>
                <a:gd name="T10" fmla="*/ 125 w 1411"/>
                <a:gd name="T11" fmla="*/ 365 h 538"/>
                <a:gd name="T12" fmla="*/ 297 w 1411"/>
                <a:gd name="T13" fmla="*/ 490 h 538"/>
                <a:gd name="T14" fmla="*/ 470 w 1411"/>
                <a:gd name="T15" fmla="*/ 500 h 538"/>
                <a:gd name="T16" fmla="*/ 960 w 1411"/>
                <a:gd name="T17" fmla="*/ 538 h 538"/>
                <a:gd name="T18" fmla="*/ 1296 w 1411"/>
                <a:gd name="T19" fmla="*/ 528 h 538"/>
                <a:gd name="T20" fmla="*/ 1411 w 1411"/>
                <a:gd name="T21" fmla="*/ 423 h 538"/>
                <a:gd name="T22" fmla="*/ 1305 w 1411"/>
                <a:gd name="T23" fmla="*/ 269 h 538"/>
                <a:gd name="T24" fmla="*/ 902 w 1411"/>
                <a:gd name="T25" fmla="*/ 87 h 538"/>
                <a:gd name="T26" fmla="*/ 739 w 1411"/>
                <a:gd name="T27" fmla="*/ 135 h 538"/>
                <a:gd name="T28" fmla="*/ 672 w 1411"/>
                <a:gd name="T29" fmla="*/ 77 h 538"/>
                <a:gd name="T30" fmla="*/ 509 w 1411"/>
                <a:gd name="T31" fmla="*/ 0 h 53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11"/>
                <a:gd name="T49" fmla="*/ 0 h 538"/>
                <a:gd name="T50" fmla="*/ 1411 w 1411"/>
                <a:gd name="T51" fmla="*/ 538 h 53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11" h="538">
                  <a:moveTo>
                    <a:pt x="509" y="0"/>
                  </a:moveTo>
                  <a:lnTo>
                    <a:pt x="480" y="68"/>
                  </a:lnTo>
                  <a:lnTo>
                    <a:pt x="345" y="106"/>
                  </a:lnTo>
                  <a:lnTo>
                    <a:pt x="125" y="164"/>
                  </a:lnTo>
                  <a:lnTo>
                    <a:pt x="0" y="279"/>
                  </a:lnTo>
                  <a:lnTo>
                    <a:pt x="125" y="365"/>
                  </a:lnTo>
                  <a:lnTo>
                    <a:pt x="297" y="490"/>
                  </a:lnTo>
                  <a:lnTo>
                    <a:pt x="470" y="500"/>
                  </a:lnTo>
                  <a:lnTo>
                    <a:pt x="960" y="538"/>
                  </a:lnTo>
                  <a:lnTo>
                    <a:pt x="1296" y="528"/>
                  </a:lnTo>
                  <a:lnTo>
                    <a:pt x="1411" y="423"/>
                  </a:lnTo>
                  <a:lnTo>
                    <a:pt x="1305" y="269"/>
                  </a:lnTo>
                  <a:lnTo>
                    <a:pt x="902" y="87"/>
                  </a:lnTo>
                  <a:lnTo>
                    <a:pt x="739" y="135"/>
                  </a:lnTo>
                  <a:lnTo>
                    <a:pt x="672" y="77"/>
                  </a:lnTo>
                  <a:lnTo>
                    <a:pt x="50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charset="0"/>
              </a:endParaRPr>
            </a:p>
          </p:txBody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71C32517-8636-4167-AFD8-0D01516D2A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8" y="2054"/>
              <a:ext cx="106" cy="135"/>
            </a:xfrm>
            <a:custGeom>
              <a:avLst/>
              <a:gdLst>
                <a:gd name="T0" fmla="*/ 0 w 77"/>
                <a:gd name="T1" fmla="*/ 324 h 87"/>
                <a:gd name="T2" fmla="*/ 147 w 77"/>
                <a:gd name="T3" fmla="*/ 0 h 87"/>
                <a:gd name="T4" fmla="*/ 201 w 77"/>
                <a:gd name="T5" fmla="*/ 217 h 87"/>
                <a:gd name="T6" fmla="*/ 0 w 77"/>
                <a:gd name="T7" fmla="*/ 324 h 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"/>
                <a:gd name="T13" fmla="*/ 0 h 87"/>
                <a:gd name="T14" fmla="*/ 77 w 77"/>
                <a:gd name="T15" fmla="*/ 87 h 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" h="87">
                  <a:moveTo>
                    <a:pt x="0" y="87"/>
                  </a:moveTo>
                  <a:lnTo>
                    <a:pt x="57" y="0"/>
                  </a:lnTo>
                  <a:lnTo>
                    <a:pt x="77" y="58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charset="0"/>
              </a:endParaRPr>
            </a:p>
          </p:txBody>
        </p:sp>
      </p:grpSp>
      <p:sp>
        <p:nvSpPr>
          <p:cNvPr id="26" name="Text Box 17">
            <a:extLst>
              <a:ext uri="{FF2B5EF4-FFF2-40B4-BE49-F238E27FC236}">
                <a16:creationId xmlns:a16="http://schemas.microsoft.com/office/drawing/2014/main" id="{86A674D3-BAEF-4808-B854-21A6B1E944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4962526"/>
            <a:ext cx="213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charset="0"/>
              </a:rPr>
              <a:t>kontinuální zdroj</a:t>
            </a:r>
          </a:p>
        </p:txBody>
      </p:sp>
      <p:sp>
        <p:nvSpPr>
          <p:cNvPr id="27" name="Text Box 18">
            <a:extLst>
              <a:ext uri="{FF2B5EF4-FFF2-40B4-BE49-F238E27FC236}">
                <a16:creationId xmlns:a16="http://schemas.microsoft.com/office/drawing/2014/main" id="{3D52E42A-E1C0-47EC-B250-F1DD1C3C22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5614" y="4232458"/>
            <a:ext cx="1752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charset="0"/>
              </a:rPr>
              <a:t>okamžitý zdroj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FF6CBDF4-5F39-1FDC-B118-26944484C2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585341"/>
      </p:ext>
    </p:extLst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5">
            <a:extLst>
              <a:ext uri="{FF2B5EF4-FFF2-40B4-BE49-F238E27FC236}">
                <a16:creationId xmlns:a16="http://schemas.microsoft.com/office/drawing/2014/main" id="{F2F51E1F-4CBF-405B-81F0-2D814C36FB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8" y="476250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Arial" charset="0"/>
              </a:rPr>
              <a:t>normalizovaná koncentrace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charset="0"/>
              </a:rPr>
              <a:t>  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charset="0"/>
              </a:rPr>
              <a:t>(c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charset="0"/>
              </a:rPr>
              <a:t>/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charset="0"/>
              </a:rPr>
              <a:t>c</a:t>
            </a:r>
            <a:r>
              <a:rPr kumimoji="0" lang="cs-CZ" sz="1800" b="1" i="0" u="none" strike="noStrike" kern="1200" cap="none" spc="0" normalizeH="0" baseline="-2500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charset="0"/>
              </a:rPr>
              <a:t>0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charset="0"/>
              </a:rPr>
              <a:t>	- měřená koncentrace dělená počáteční koncentrací ve zdroji</a:t>
            </a:r>
          </a:p>
          <a:p>
            <a:pPr marL="0" marR="0" lvl="0" indent="0" algn="l" defTabSz="914400" rtl="0" eaLnBrk="1" fontAlgn="base" latinLnBrk="0" hangingPunct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Arial" charset="0"/>
              </a:rPr>
              <a:t>absolutní koncentrace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charset="0"/>
              </a:rPr>
              <a:t> 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charset="0"/>
              </a:rPr>
              <a:t>(mg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charset="0"/>
              </a:rPr>
              <a:t>/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charset="0"/>
              </a:rPr>
              <a:t>l)</a:t>
            </a:r>
          </a:p>
          <a:p>
            <a:pPr marL="0" marR="0" lvl="0" indent="0" algn="l" defTabSz="914400" rtl="0" eaLnBrk="1" fontAlgn="base" latinLnBrk="0" hangingPunct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charset="0"/>
              </a:rPr>
              <a:t>	- měřená koncentrace</a:t>
            </a:r>
          </a:p>
        </p:txBody>
      </p:sp>
      <p:sp>
        <p:nvSpPr>
          <p:cNvPr id="14" name="Text Box 16">
            <a:extLst>
              <a:ext uri="{FF2B5EF4-FFF2-40B4-BE49-F238E27FC236}">
                <a16:creationId xmlns:a16="http://schemas.microsoft.com/office/drawing/2014/main" id="{6C9A7190-B14D-4BA2-86A6-8E7315B9FD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1688" y="1695451"/>
            <a:ext cx="533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charset="0"/>
              </a:rPr>
              <a:t>Jen </a:t>
            </a:r>
            <a:r>
              <a:rPr kumimoji="0" lang="cs-CZ" sz="1800" b="0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charset="0"/>
              </a:rPr>
              <a:t>advekce</a:t>
            </a:r>
            <a:r>
              <a:rPr kumimoji="0" lang="cs-CZ" sz="1800" b="1" i="1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charset="0"/>
              </a:rPr>
              <a:t>,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charset="0"/>
              </a:rPr>
              <a:t>  (kontinuální zdroj)</a:t>
            </a:r>
          </a:p>
        </p:txBody>
      </p:sp>
      <p:grpSp>
        <p:nvGrpSpPr>
          <p:cNvPr id="31755" name="Group 17">
            <a:extLst>
              <a:ext uri="{FF2B5EF4-FFF2-40B4-BE49-F238E27FC236}">
                <a16:creationId xmlns:a16="http://schemas.microsoft.com/office/drawing/2014/main" id="{C6DEBBDD-405A-4546-BCF2-BF176595E56A}"/>
              </a:ext>
            </a:extLst>
          </p:cNvPr>
          <p:cNvGrpSpPr>
            <a:grpSpLocks/>
          </p:cNvGrpSpPr>
          <p:nvPr/>
        </p:nvGrpSpPr>
        <p:grpSpPr bwMode="auto">
          <a:xfrm>
            <a:off x="3000375" y="2609670"/>
            <a:ext cx="5799138" cy="2002017"/>
            <a:chOff x="916" y="1561"/>
            <a:chExt cx="3149" cy="1174"/>
          </a:xfrm>
        </p:grpSpPr>
        <p:sp>
          <p:nvSpPr>
            <p:cNvPr id="16" name="Text Box 18">
              <a:extLst>
                <a:ext uri="{FF2B5EF4-FFF2-40B4-BE49-F238E27FC236}">
                  <a16:creationId xmlns:a16="http://schemas.microsoft.com/office/drawing/2014/main" id="{59C06649-BD5E-46E0-B8A9-DB1EFF673B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3" y="2518"/>
              <a:ext cx="408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1F497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charset="0"/>
                </a:rPr>
                <a:t>x = vt</a:t>
              </a:r>
            </a:p>
          </p:txBody>
        </p:sp>
        <p:grpSp>
          <p:nvGrpSpPr>
            <p:cNvPr id="31769" name="Group 19">
              <a:extLst>
                <a:ext uri="{FF2B5EF4-FFF2-40B4-BE49-F238E27FC236}">
                  <a16:creationId xmlns:a16="http://schemas.microsoft.com/office/drawing/2014/main" id="{7FCCE4E3-4A1A-46F4-9237-0B93DB8D23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6" y="1561"/>
              <a:ext cx="3149" cy="949"/>
              <a:chOff x="916" y="1561"/>
              <a:chExt cx="3149" cy="949"/>
            </a:xfrm>
          </p:grpSpPr>
          <p:sp>
            <p:nvSpPr>
              <p:cNvPr id="22" name="Rectangle 20" descr="90%">
                <a:extLst>
                  <a:ext uri="{FF2B5EF4-FFF2-40B4-BE49-F238E27FC236}">
                    <a16:creationId xmlns:a16="http://schemas.microsoft.com/office/drawing/2014/main" id="{03240430-C4B6-47C1-A287-07A0A9E9A7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6" y="1561"/>
                <a:ext cx="1825" cy="949"/>
              </a:xfrm>
              <a:prstGeom prst="rect">
                <a:avLst/>
              </a:prstGeom>
              <a:pattFill prst="pct50">
                <a:fgClr>
                  <a:schemeClr val="bg1"/>
                </a:fgClr>
                <a:bgClr>
                  <a:srgbClr val="0070C0"/>
                </a:bgClr>
              </a:patt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0" i="0" u="none" strike="noStrike" kern="1200" cap="none" spc="0" normalizeH="0" baseline="0" noProof="0">
                  <a:ln>
                    <a:noFill/>
                  </a:ln>
                  <a:solidFill>
                    <a:srgbClr val="1F497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23" name="Freeform 21">
                <a:extLst>
                  <a:ext uri="{FF2B5EF4-FFF2-40B4-BE49-F238E27FC236}">
                    <a16:creationId xmlns:a16="http://schemas.microsoft.com/office/drawing/2014/main" id="{96630A84-EC2A-4124-ACA8-94CFD62F70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6" y="1576"/>
                <a:ext cx="3139" cy="934"/>
              </a:xfrm>
              <a:custGeom>
                <a:avLst/>
                <a:gdLst>
                  <a:gd name="T0" fmla="*/ 0 w 3400"/>
                  <a:gd name="T1" fmla="*/ 0 h 934"/>
                  <a:gd name="T2" fmla="*/ 1557 w 3400"/>
                  <a:gd name="T3" fmla="*/ 0 h 934"/>
                  <a:gd name="T4" fmla="*/ 1557 w 3400"/>
                  <a:gd name="T5" fmla="*/ 934 h 934"/>
                  <a:gd name="T6" fmla="*/ 2676 w 3400"/>
                  <a:gd name="T7" fmla="*/ 934 h 93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400"/>
                  <a:gd name="T13" fmla="*/ 0 h 934"/>
                  <a:gd name="T14" fmla="*/ 3400 w 3400"/>
                  <a:gd name="T15" fmla="*/ 934 h 93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400" h="934">
                    <a:moveTo>
                      <a:pt x="0" y="0"/>
                    </a:moveTo>
                    <a:lnTo>
                      <a:pt x="1978" y="0"/>
                    </a:lnTo>
                    <a:lnTo>
                      <a:pt x="1978" y="934"/>
                    </a:lnTo>
                    <a:lnTo>
                      <a:pt x="3400" y="934"/>
                    </a:lnTo>
                  </a:path>
                </a:pathLst>
              </a:custGeom>
              <a:noFill/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0" i="0" u="none" strike="noStrike" kern="1200" cap="none" spc="0" normalizeH="0" baseline="0" noProof="0">
                  <a:ln>
                    <a:noFill/>
                  </a:ln>
                  <a:solidFill>
                    <a:srgbClr val="1F497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31770" name="Group 22">
              <a:extLst>
                <a:ext uri="{FF2B5EF4-FFF2-40B4-BE49-F238E27FC236}">
                  <a16:creationId xmlns:a16="http://schemas.microsoft.com/office/drawing/2014/main" id="{C243C7FC-F0F5-4105-9721-DF3A98B9CF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41" y="1837"/>
              <a:ext cx="1166" cy="156"/>
              <a:chOff x="2741" y="1837"/>
              <a:chExt cx="1166" cy="156"/>
            </a:xfrm>
          </p:grpSpPr>
          <p:sp>
            <p:nvSpPr>
              <p:cNvPr id="20" name="Line 23">
                <a:extLst>
                  <a:ext uri="{FF2B5EF4-FFF2-40B4-BE49-F238E27FC236}">
                    <a16:creationId xmlns:a16="http://schemas.microsoft.com/office/drawing/2014/main" id="{AC75FA15-8B60-42CA-A40A-36996C9C9D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741" y="1865"/>
                <a:ext cx="472" cy="115"/>
              </a:xfrm>
              <a:prstGeom prst="line">
                <a:avLst/>
              </a:prstGeom>
              <a:noFill/>
              <a:ln w="12700">
                <a:noFill/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0" i="0" u="none" strike="noStrike" kern="1200" cap="none" spc="0" normalizeH="0" baseline="0" noProof="0">
                  <a:ln>
                    <a:noFill/>
                  </a:ln>
                  <a:solidFill>
                    <a:srgbClr val="1F497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21" name="Text Box 24">
                <a:extLst>
                  <a:ext uri="{FF2B5EF4-FFF2-40B4-BE49-F238E27FC236}">
                    <a16:creationId xmlns:a16="http://schemas.microsoft.com/office/drawing/2014/main" id="{A14B7F86-5201-4B91-9B8D-390460E7ED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13" y="1837"/>
                <a:ext cx="1094" cy="1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1F497D">
                        <a:lumMod val="75000"/>
                      </a:srgb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+mn-ea"/>
                    <a:cs typeface="Arial" charset="0"/>
                  </a:rPr>
                  <a:t>advektivní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F497D">
                        <a:lumMod val="75000"/>
                      </a:srgb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+mn-ea"/>
                    <a:cs typeface="Arial" charset="0"/>
                  </a:rPr>
                  <a:t> </a:t>
                </a:r>
                <a:r>
                  <a:rPr kumimoji="0" lang="en-US" sz="2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1F497D">
                        <a:lumMod val="75000"/>
                      </a:srgb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+mn-ea"/>
                    <a:cs typeface="Arial" charset="0"/>
                  </a:rPr>
                  <a:t>čelo</a:t>
                </a:r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charset="0"/>
                </a:endParaRPr>
              </a:p>
            </p:txBody>
          </p:sp>
        </p:grpSp>
      </p:grpSp>
      <p:grpSp>
        <p:nvGrpSpPr>
          <p:cNvPr id="31756" name="Group 25">
            <a:extLst>
              <a:ext uri="{FF2B5EF4-FFF2-40B4-BE49-F238E27FC236}">
                <a16:creationId xmlns:a16="http://schemas.microsoft.com/office/drawing/2014/main" id="{1BC08ADF-FD2A-4A1A-9EB3-66EC383B9874}"/>
              </a:ext>
            </a:extLst>
          </p:cNvPr>
          <p:cNvGrpSpPr>
            <a:grpSpLocks/>
          </p:cNvGrpSpPr>
          <p:nvPr/>
        </p:nvGrpSpPr>
        <p:grpSpPr bwMode="auto">
          <a:xfrm>
            <a:off x="2379293" y="2439988"/>
            <a:ext cx="7656384" cy="2230438"/>
            <a:chOff x="551" y="1470"/>
            <a:chExt cx="4431" cy="1309"/>
          </a:xfrm>
        </p:grpSpPr>
        <p:sp>
          <p:nvSpPr>
            <p:cNvPr id="25" name="Line 26">
              <a:extLst>
                <a:ext uri="{FF2B5EF4-FFF2-40B4-BE49-F238E27FC236}">
                  <a16:creationId xmlns:a16="http://schemas.microsoft.com/office/drawing/2014/main" id="{3E57BE79-3CEF-41D6-B5F6-D2CCFFADC9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99" y="2670"/>
              <a:ext cx="410" cy="0"/>
            </a:xfrm>
            <a:prstGeom prst="line">
              <a:avLst/>
            </a:prstGeom>
            <a:noFill/>
            <a:ln w="25400">
              <a:solidFill>
                <a:srgbClr val="0070C0"/>
              </a:solidFill>
              <a:round/>
              <a:headEnd/>
              <a:tailEnd type="triangle" w="med" len="lg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charset="0"/>
              </a:endParaRPr>
            </a:p>
          </p:txBody>
        </p:sp>
        <p:grpSp>
          <p:nvGrpSpPr>
            <p:cNvPr id="31759" name="Group 27">
              <a:extLst>
                <a:ext uri="{FF2B5EF4-FFF2-40B4-BE49-F238E27FC236}">
                  <a16:creationId xmlns:a16="http://schemas.microsoft.com/office/drawing/2014/main" id="{79822EBA-91C5-4F95-BDCA-13DF24FD4A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1" y="1470"/>
              <a:ext cx="4431" cy="1309"/>
              <a:chOff x="551" y="1470"/>
              <a:chExt cx="4431" cy="1309"/>
            </a:xfrm>
          </p:grpSpPr>
          <p:grpSp>
            <p:nvGrpSpPr>
              <p:cNvPr id="31760" name="Group 28">
                <a:extLst>
                  <a:ext uri="{FF2B5EF4-FFF2-40B4-BE49-F238E27FC236}">
                    <a16:creationId xmlns:a16="http://schemas.microsoft.com/office/drawing/2014/main" id="{08848B84-6EDB-46A6-9B17-785DA5CE147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51" y="1470"/>
                <a:ext cx="297" cy="1096"/>
                <a:chOff x="551" y="1470"/>
                <a:chExt cx="297" cy="1096"/>
              </a:xfrm>
            </p:grpSpPr>
            <p:sp>
              <p:nvSpPr>
                <p:cNvPr id="33" name="Text Box 29">
                  <a:extLst>
                    <a:ext uri="{FF2B5EF4-FFF2-40B4-BE49-F238E27FC236}">
                      <a16:creationId xmlns:a16="http://schemas.microsoft.com/office/drawing/2014/main" id="{A0C8895C-4C3B-410A-A666-66A738ED1D7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65" y="2349"/>
                  <a:ext cx="283" cy="21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1F497D">
                          <a:lumMod val="75000"/>
                        </a:srgbClr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+mn-ea"/>
                      <a:cs typeface="Arial" charset="0"/>
                    </a:rPr>
                    <a:t>0.0</a:t>
                  </a:r>
                </a:p>
              </p:txBody>
            </p:sp>
            <p:sp>
              <p:nvSpPr>
                <p:cNvPr id="34" name="Text Box 30">
                  <a:extLst>
                    <a:ext uri="{FF2B5EF4-FFF2-40B4-BE49-F238E27FC236}">
                      <a16:creationId xmlns:a16="http://schemas.microsoft.com/office/drawing/2014/main" id="{3E24F67B-D389-4AA3-952F-09DF9ACB836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51" y="1470"/>
                  <a:ext cx="283" cy="21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1F497D">
                          <a:lumMod val="75000"/>
                        </a:srgbClr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+mn-ea"/>
                      <a:cs typeface="Arial" charset="0"/>
                    </a:rPr>
                    <a:t>1.0</a:t>
                  </a:r>
                </a:p>
              </p:txBody>
            </p:sp>
          </p:grpSp>
          <p:grpSp>
            <p:nvGrpSpPr>
              <p:cNvPr id="31761" name="Group 31">
                <a:extLst>
                  <a:ext uri="{FF2B5EF4-FFF2-40B4-BE49-F238E27FC236}">
                    <a16:creationId xmlns:a16="http://schemas.microsoft.com/office/drawing/2014/main" id="{4ECD023D-D1A1-4822-BC30-BB3125F9779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53" y="1576"/>
                <a:ext cx="4329" cy="1203"/>
                <a:chOff x="653" y="1576"/>
                <a:chExt cx="4329" cy="1203"/>
              </a:xfrm>
            </p:grpSpPr>
            <p:sp>
              <p:nvSpPr>
                <p:cNvPr id="29" name="Rectangle 32">
                  <a:extLst>
                    <a:ext uri="{FF2B5EF4-FFF2-40B4-BE49-F238E27FC236}">
                      <a16:creationId xmlns:a16="http://schemas.microsoft.com/office/drawing/2014/main" id="{7A0A2C51-EA97-4877-827D-F0A3EBC30A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16" y="1576"/>
                  <a:ext cx="3447" cy="945"/>
                </a:xfrm>
                <a:prstGeom prst="rect">
                  <a:avLst/>
                </a:prstGeom>
                <a:noFill/>
                <a:ln w="12700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cs-CZ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1F497D">
                        <a:lumMod val="75000"/>
                      </a:srgb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30" name="Text Box 33">
                  <a:extLst>
                    <a:ext uri="{FF2B5EF4-FFF2-40B4-BE49-F238E27FC236}">
                      <a16:creationId xmlns:a16="http://schemas.microsoft.com/office/drawing/2014/main" id="{B1ACC05A-E2B9-4DCD-872E-AA5664FF926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 rot="16200000">
                  <a:off x="571" y="1977"/>
                  <a:ext cx="377" cy="21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1F497D">
                          <a:lumMod val="75000"/>
                        </a:srgbClr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+mn-ea"/>
                      <a:cs typeface="Arial" charset="0"/>
                    </a:rPr>
                    <a:t>C/C</a:t>
                  </a:r>
                  <a:r>
                    <a:rPr kumimoji="0" lang="en-US" sz="1800" b="0" i="0" u="none" strike="noStrike" kern="1200" cap="none" spc="0" normalizeH="0" baseline="-25000" noProof="0">
                      <a:ln>
                        <a:noFill/>
                      </a:ln>
                      <a:solidFill>
                        <a:srgbClr val="1F497D">
                          <a:lumMod val="75000"/>
                        </a:srgbClr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+mn-ea"/>
                      <a:cs typeface="Arial" charset="0"/>
                    </a:rPr>
                    <a:t>0</a:t>
                  </a:r>
                </a:p>
              </p:txBody>
            </p:sp>
            <p:sp>
              <p:nvSpPr>
                <p:cNvPr id="31" name="Text Box 34">
                  <a:extLst>
                    <a:ext uri="{FF2B5EF4-FFF2-40B4-BE49-F238E27FC236}">
                      <a16:creationId xmlns:a16="http://schemas.microsoft.com/office/drawing/2014/main" id="{0BC376E9-C387-4BA9-9CF7-8064A4D3270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243" y="2562"/>
                  <a:ext cx="830" cy="21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1F497D">
                          <a:lumMod val="75000"/>
                        </a:srgbClr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+mn-ea"/>
                      <a:cs typeface="Arial" charset="0"/>
                    </a:rPr>
                    <a:t>vzdálenost  </a:t>
                  </a: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1F497D">
                        <a:lumMod val="75000"/>
                      </a:srgb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32" name="Text Box 35">
                  <a:extLst>
                    <a:ext uri="{FF2B5EF4-FFF2-40B4-BE49-F238E27FC236}">
                      <a16:creationId xmlns:a16="http://schemas.microsoft.com/office/drawing/2014/main" id="{BE969C99-5EE6-44AA-842B-12DC2D186A4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431" y="1815"/>
                  <a:ext cx="551" cy="21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1F497D">
                          <a:lumMod val="75000"/>
                        </a:srgbClr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+mn-ea"/>
                      <a:cs typeface="Arial" charset="0"/>
                    </a:rPr>
                    <a:t>v </a:t>
                  </a:r>
                  <a:r>
                    <a:rPr kumimoji="0" lang="en-US" sz="1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1F497D">
                          <a:lumMod val="75000"/>
                        </a:srgbClr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+mn-ea"/>
                      <a:cs typeface="Arial" charset="0"/>
                    </a:rPr>
                    <a:t>čase</a:t>
                  </a:r>
                  <a:r>
                    <a:rPr kumimoji="0" lang="en-US" sz="1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1F497D">
                          <a:lumMod val="75000"/>
                        </a:srgbClr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+mn-ea"/>
                      <a:cs typeface="Arial" charset="0"/>
                    </a:rPr>
                    <a:t> </a:t>
                  </a:r>
                  <a:r>
                    <a:rPr kumimoji="0" lang="en-US" sz="1800" b="1" i="1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1F497D">
                          <a:lumMod val="75000"/>
                        </a:srgbClr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+mn-ea"/>
                      <a:cs typeface="Arial" charset="0"/>
                    </a:rPr>
                    <a:t>t</a:t>
                  </a: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F497D">
                        <a:lumMod val="75000"/>
                      </a:srgb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+mn-ea"/>
                    <a:cs typeface="Arial" charset="0"/>
                  </a:endParaRPr>
                </a:p>
              </p:txBody>
            </p:sp>
          </p:grpSp>
        </p:grpSp>
      </p:grpSp>
      <p:sp>
        <p:nvSpPr>
          <p:cNvPr id="35" name="Text Box 36">
            <a:extLst>
              <a:ext uri="{FF2B5EF4-FFF2-40B4-BE49-F238E27FC236}">
                <a16:creationId xmlns:a16="http://schemas.microsoft.com/office/drawing/2014/main" id="{00F9C440-71CE-4C35-8FD7-1977C2D917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7888" y="5048251"/>
            <a:ext cx="7543800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charset="0"/>
              </a:rPr>
              <a:t>všechny roztoky  - šíří se rychlostí </a:t>
            </a:r>
            <a:r>
              <a:rPr kumimoji="0" 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Arial" charset="0"/>
              </a:rPr>
              <a:t>v</a:t>
            </a:r>
            <a:r>
              <a:rPr kumimoji="0" lang="cs-CZ" sz="1800" b="1" i="0" u="none" strike="noStrike" kern="1200" cap="none" spc="0" normalizeH="0" baseline="-25000" noProof="0" dirty="0" err="1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Arial" charset="0"/>
              </a:rPr>
              <a:t>prům</a:t>
            </a:r>
            <a:endParaRPr kumimoji="0" lang="cs-CZ" sz="1800" b="1" i="0" u="none" strike="noStrike" kern="1200" cap="none" spc="0" normalizeH="0" baseline="-2500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-2500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charset="0"/>
              </a:rPr>
              <a:t>	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charset="0"/>
              </a:rPr>
              <a:t>	- žádné rozprostření kontaminačního mraku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charset="0"/>
              </a:rPr>
              <a:t>		( neodpovídá reálné situaci)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13ED1E65-FC20-4F4C-A7A0-32DC42ABD600}"/>
              </a:ext>
            </a:extLst>
          </p:cNvPr>
          <p:cNvSpPr/>
          <p:nvPr/>
        </p:nvSpPr>
        <p:spPr>
          <a:xfrm>
            <a:off x="1201933" y="-11078"/>
            <a:ext cx="24867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Arial" charset="0"/>
              </a:rPr>
              <a:t>Transportní křivky </a:t>
            </a: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409B533C-E2BA-18EB-148B-0597990C3A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194001"/>
      </p:ext>
    </p:extLst>
  </p:cSld>
  <p:clrMapOvr>
    <a:masterClrMapping/>
  </p:clrMapOvr>
  <p:transition spd="slow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5" name="Text Box 4">
            <a:extLst>
              <a:ext uri="{FF2B5EF4-FFF2-40B4-BE49-F238E27FC236}">
                <a16:creationId xmlns:a16="http://schemas.microsoft.com/office/drawing/2014/main" id="{EF0E4710-BB1E-4B68-9479-65D4704767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7243" y="125066"/>
            <a:ext cx="14430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Sorpce</a:t>
            </a:r>
          </a:p>
        </p:txBody>
      </p:sp>
      <p:sp>
        <p:nvSpPr>
          <p:cNvPr id="14" name="Text Box 5">
            <a:extLst>
              <a:ext uri="{FF2B5EF4-FFF2-40B4-BE49-F238E27FC236}">
                <a16:creationId xmlns:a16="http://schemas.microsoft.com/office/drawing/2014/main" id="{A764242D-526C-49F7-898E-717EB38E89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9648" y="706348"/>
            <a:ext cx="999681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ts val="0"/>
              </a:spcBef>
              <a:defRPr/>
            </a:pPr>
            <a:r>
              <a: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charset="0"/>
              </a:rPr>
              <a:t>Adsorpce</a:t>
            </a:r>
            <a:r>
              <a:rPr lang="cs-CZ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Arial" charset="0"/>
              </a:rPr>
              <a:t>- zvyšování koncentrace molekul v důsledku nevyvážených sil na povrchu  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cs-CZ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Arial" charset="0"/>
              </a:rPr>
              <a:t>                      fázové rozhraní   voda-hornina, vzduch – hornina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cs-CZ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Arial" charset="0"/>
              </a:rPr>
              <a:t>                      ( adsorpce intenzivní v sypkých zeminách – velký specifický povrch)</a:t>
            </a:r>
          </a:p>
        </p:txBody>
      </p:sp>
      <p:sp>
        <p:nvSpPr>
          <p:cNvPr id="15" name="Text Box 6">
            <a:extLst>
              <a:ext uri="{FF2B5EF4-FFF2-40B4-BE49-F238E27FC236}">
                <a16:creationId xmlns:a16="http://schemas.microsoft.com/office/drawing/2014/main" id="{1CBCEEC5-FFEC-45C3-B018-E5AA2DB725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8373" y="1873032"/>
            <a:ext cx="905677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cs-CZ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Arial" charset="0"/>
              </a:rPr>
              <a:t>Přírodní adsorbenty – jílovité minerály, hydroxidy železa, hlinitokřemičitany a </a:t>
            </a:r>
            <a:r>
              <a:rPr lang="cs-CZ" dirty="0" err="1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Arial" charset="0"/>
              </a:rPr>
              <a:t>org</a:t>
            </a:r>
            <a:r>
              <a:rPr lang="cs-CZ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Arial" charset="0"/>
              </a:rPr>
              <a:t>. látky</a:t>
            </a:r>
          </a:p>
        </p:txBody>
      </p:sp>
      <p:sp>
        <p:nvSpPr>
          <p:cNvPr id="16" name="Text Box 7">
            <a:extLst>
              <a:ext uri="{FF2B5EF4-FFF2-40B4-BE49-F238E27FC236}">
                <a16:creationId xmlns:a16="http://schemas.microsoft.com/office/drawing/2014/main" id="{773C3B2E-FF9B-4EC6-A88C-F615E0F1C4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3572" y="2366495"/>
            <a:ext cx="7488237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ts val="600"/>
              </a:spcBef>
              <a:defRPr/>
            </a:pPr>
            <a:r>
              <a: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charset="0"/>
              </a:rPr>
              <a:t>Adsorpce</a:t>
            </a:r>
            <a:r>
              <a:rPr lang="cs-CZ" sz="2000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Arial" charset="0"/>
              </a:rPr>
              <a:t>     (podle povahy sil):</a:t>
            </a:r>
          </a:p>
          <a:p>
            <a:pPr eaLnBrk="1" hangingPunct="1">
              <a:spcBef>
                <a:spcPts val="600"/>
              </a:spcBef>
              <a:defRPr/>
            </a:pPr>
            <a:r>
              <a:rPr lang="cs-CZ" sz="2000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Arial" charset="0"/>
              </a:rPr>
              <a:t>                     - </a:t>
            </a:r>
            <a:r>
              <a:rPr lang="cs-CZ" sz="2000" b="1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charset="0"/>
              </a:rPr>
              <a:t>chemická</a:t>
            </a:r>
            <a:r>
              <a:rPr lang="cs-CZ" sz="2000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Arial" charset="0"/>
              </a:rPr>
              <a:t> (chemické síly)</a:t>
            </a:r>
          </a:p>
          <a:p>
            <a:pPr eaLnBrk="1" hangingPunct="1">
              <a:spcBef>
                <a:spcPts val="600"/>
              </a:spcBef>
              <a:defRPr/>
            </a:pPr>
            <a:r>
              <a:rPr lang="cs-CZ" sz="2000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Arial" charset="0"/>
              </a:rPr>
              <a:t>                     - </a:t>
            </a:r>
            <a:r>
              <a:rPr lang="cs-CZ" sz="2000" b="1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charset="0"/>
              </a:rPr>
              <a:t>fyzikální</a:t>
            </a:r>
            <a:r>
              <a:rPr lang="cs-CZ" sz="2000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Arial" charset="0"/>
              </a:rPr>
              <a:t> van (der </a:t>
            </a:r>
            <a:r>
              <a:rPr lang="cs-CZ" sz="2000" dirty="0" err="1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Arial" charset="0"/>
              </a:rPr>
              <a:t>Waalesovy</a:t>
            </a:r>
            <a:r>
              <a:rPr lang="cs-CZ" sz="2000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Arial" charset="0"/>
              </a:rPr>
              <a:t> síly)</a:t>
            </a:r>
          </a:p>
        </p:txBody>
      </p:sp>
      <p:sp>
        <p:nvSpPr>
          <p:cNvPr id="17" name="Text Box 8">
            <a:extLst>
              <a:ext uri="{FF2B5EF4-FFF2-40B4-BE49-F238E27FC236}">
                <a16:creationId xmlns:a16="http://schemas.microsoft.com/office/drawing/2014/main" id="{41B2043A-D1B6-4085-8A56-19EFCC64EC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1848" y="3642644"/>
            <a:ext cx="7632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cs-CZ" sz="2000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Arial" charset="0"/>
              </a:rPr>
              <a:t>V systému </a:t>
            </a:r>
            <a:r>
              <a:rPr lang="cs-CZ" sz="2000" dirty="0">
                <a:solidFill>
                  <a:srgbClr val="FF0000"/>
                </a:solidFill>
                <a:latin typeface="Cambria" panose="02040503050406030204" pitchFamily="18" charset="0"/>
                <a:cs typeface="Arial" charset="0"/>
              </a:rPr>
              <a:t>voda  - hornina </a:t>
            </a:r>
            <a:r>
              <a:rPr lang="cs-CZ" sz="2000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Arial" charset="0"/>
              </a:rPr>
              <a:t>– oba druhy adsorpce .... sorpční proces</a:t>
            </a:r>
          </a:p>
        </p:txBody>
      </p:sp>
      <p:sp>
        <p:nvSpPr>
          <p:cNvPr id="18" name="Text Box 9">
            <a:extLst>
              <a:ext uri="{FF2B5EF4-FFF2-40B4-BE49-F238E27FC236}">
                <a16:creationId xmlns:a16="http://schemas.microsoft.com/office/drawing/2014/main" id="{B44D0C68-60FA-464B-8CCC-CA09A66703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3990" y="4111209"/>
            <a:ext cx="74882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cs-CZ" sz="2000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Arial" charset="0"/>
              </a:rPr>
              <a:t>Sorpční vlastnosti – důležité pro pohyb kontaminantu</a:t>
            </a:r>
          </a:p>
        </p:txBody>
      </p:sp>
      <p:sp>
        <p:nvSpPr>
          <p:cNvPr id="20" name="Text Box 10">
            <a:extLst>
              <a:ext uri="{FF2B5EF4-FFF2-40B4-BE49-F238E27FC236}">
                <a16:creationId xmlns:a16="http://schemas.microsoft.com/office/drawing/2014/main" id="{C3562FAD-2F99-4BF5-A6C2-4DA5E4222F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3990" y="4615651"/>
            <a:ext cx="77057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cs-CZ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Arial" charset="0"/>
              </a:rPr>
              <a:t>Sorpce kromě koncentrace – eliminuje negativně nabité koloidní částice organického charakteru, včetně virů a bakterií. </a:t>
            </a:r>
          </a:p>
        </p:txBody>
      </p:sp>
      <p:sp>
        <p:nvSpPr>
          <p:cNvPr id="2" name="Text Box 5">
            <a:extLst>
              <a:ext uri="{FF2B5EF4-FFF2-40B4-BE49-F238E27FC236}">
                <a16:creationId xmlns:a16="http://schemas.microsoft.com/office/drawing/2014/main" id="{052A2025-06C8-6356-0EFE-D852525DE6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4827" y="5337877"/>
            <a:ext cx="77057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Sorpční procesy </a:t>
            </a:r>
            <a:r>
              <a:rPr lang="cs-CZ" altLang="cs-CZ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reverzibilní – pohyb znečištění jen zpomalují(nezastavují)</a:t>
            </a: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AC4FFFE2-CF1F-CF37-69F1-6EDB15D94D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8373" y="5991108"/>
            <a:ext cx="92500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Desorpce </a:t>
            </a:r>
            <a:r>
              <a:rPr lang="cs-CZ" altLang="cs-CZ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</a:t>
            </a:r>
            <a:r>
              <a:rPr lang="cs-CZ" altLang="cs-CZ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opačný proces k adsorpci. – uvolnění </a:t>
            </a:r>
            <a:r>
              <a:rPr lang="cs-CZ" altLang="cs-CZ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naadsorbovaných</a:t>
            </a:r>
            <a:r>
              <a:rPr lang="cs-CZ" altLang="cs-CZ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látek zpět do vody.</a:t>
            </a:r>
            <a:endParaRPr lang="cs-CZ" altLang="cs-CZ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919B7C6-DB38-3C72-7E90-D2E353A94D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071858"/>
      </p:ext>
    </p:extLst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>
            <a:extLst>
              <a:ext uri="{FF2B5EF4-FFF2-40B4-BE49-F238E27FC236}">
                <a16:creationId xmlns:a16="http://schemas.microsoft.com/office/drawing/2014/main" id="{ACFEDAA7-BB59-400A-9A1C-BFA35C54F202}"/>
              </a:ext>
            </a:extLst>
          </p:cNvPr>
          <p:cNvGrpSpPr>
            <a:grpSpLocks/>
          </p:cNvGrpSpPr>
          <p:nvPr/>
        </p:nvGrpSpPr>
        <p:grpSpPr bwMode="auto">
          <a:xfrm>
            <a:off x="2308329" y="3201113"/>
            <a:ext cx="1563688" cy="1720850"/>
            <a:chOff x="966" y="1558"/>
            <a:chExt cx="985" cy="1084"/>
          </a:xfrm>
        </p:grpSpPr>
        <p:sp>
          <p:nvSpPr>
            <p:cNvPr id="40984" name="Line 5">
              <a:extLst>
                <a:ext uri="{FF2B5EF4-FFF2-40B4-BE49-F238E27FC236}">
                  <a16:creationId xmlns:a16="http://schemas.microsoft.com/office/drawing/2014/main" id="{89174EE0-0099-4862-84C0-8F18F7C8C5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86" y="1927"/>
              <a:ext cx="621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0985" name="Text Box 6">
              <a:extLst>
                <a:ext uri="{FF2B5EF4-FFF2-40B4-BE49-F238E27FC236}">
                  <a16:creationId xmlns:a16="http://schemas.microsoft.com/office/drawing/2014/main" id="{2C94B312-D292-4235-A448-09582D42B5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6" y="2009"/>
              <a:ext cx="985" cy="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000" b="0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Směr proudu podzemní vody</a:t>
              </a:r>
              <a:endParaRPr kumimoji="0" lang="en-AU" altLang="cs-CZ" sz="20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0986" name="Line 7">
              <a:extLst>
                <a:ext uri="{FF2B5EF4-FFF2-40B4-BE49-F238E27FC236}">
                  <a16:creationId xmlns:a16="http://schemas.microsoft.com/office/drawing/2014/main" id="{57FAB753-86CB-45AF-9438-1D7C065002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99" y="1558"/>
              <a:ext cx="621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8">
            <a:extLst>
              <a:ext uri="{FF2B5EF4-FFF2-40B4-BE49-F238E27FC236}">
                <a16:creationId xmlns:a16="http://schemas.microsoft.com/office/drawing/2014/main" id="{3CE7737D-37D2-432E-8FF4-824F59F7CE23}"/>
              </a:ext>
            </a:extLst>
          </p:cNvPr>
          <p:cNvGrpSpPr>
            <a:grpSpLocks/>
          </p:cNvGrpSpPr>
          <p:nvPr/>
        </p:nvGrpSpPr>
        <p:grpSpPr bwMode="auto">
          <a:xfrm>
            <a:off x="3685094" y="2831226"/>
            <a:ext cx="1042987" cy="787400"/>
            <a:chOff x="1109" y="1329"/>
            <a:chExt cx="657" cy="496"/>
          </a:xfrm>
        </p:grpSpPr>
        <p:sp>
          <p:nvSpPr>
            <p:cNvPr id="40982" name="Rectangle 9">
              <a:extLst>
                <a:ext uri="{FF2B5EF4-FFF2-40B4-BE49-F238E27FC236}">
                  <a16:creationId xmlns:a16="http://schemas.microsoft.com/office/drawing/2014/main" id="{B790AE5C-02F1-4EDA-BCB4-42C5181398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6" y="1633"/>
              <a:ext cx="222" cy="192"/>
            </a:xfrm>
            <a:prstGeom prst="rect">
              <a:avLst/>
            </a:prstGeom>
            <a:solidFill>
              <a:srgbClr val="FF9933"/>
            </a:solidFill>
            <a:ln w="9525">
              <a:solidFill>
                <a:srgbClr val="FF9933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0983" name="Text Box 10">
              <a:extLst>
                <a:ext uri="{FF2B5EF4-FFF2-40B4-BE49-F238E27FC236}">
                  <a16:creationId xmlns:a16="http://schemas.microsoft.com/office/drawing/2014/main" id="{252F260D-DAA7-4DE2-8956-F6E0B72C97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9" y="1329"/>
              <a:ext cx="657" cy="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zdroj</a:t>
              </a:r>
              <a:endParaRPr kumimoji="0" lang="en-AU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11">
            <a:extLst>
              <a:ext uri="{FF2B5EF4-FFF2-40B4-BE49-F238E27FC236}">
                <a16:creationId xmlns:a16="http://schemas.microsoft.com/office/drawing/2014/main" id="{1E0E4BFB-9211-494B-BBA1-D7564F611FD8}"/>
              </a:ext>
            </a:extLst>
          </p:cNvPr>
          <p:cNvGrpSpPr>
            <a:grpSpLocks/>
          </p:cNvGrpSpPr>
          <p:nvPr/>
        </p:nvGrpSpPr>
        <p:grpSpPr bwMode="auto">
          <a:xfrm>
            <a:off x="7205767" y="3290013"/>
            <a:ext cx="2281238" cy="1598613"/>
            <a:chOff x="3386" y="1611"/>
            <a:chExt cx="1437" cy="1007"/>
          </a:xfrm>
        </p:grpSpPr>
        <p:sp>
          <p:nvSpPr>
            <p:cNvPr id="40980" name="Text Box 12">
              <a:extLst>
                <a:ext uri="{FF2B5EF4-FFF2-40B4-BE49-F238E27FC236}">
                  <a16:creationId xmlns:a16="http://schemas.microsoft.com/office/drawing/2014/main" id="{EA5DEF41-66D3-41B3-B5B1-44C0831FC8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86" y="1811"/>
              <a:ext cx="1437" cy="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alt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Advekce bez retardace</a:t>
              </a:r>
              <a:endParaRPr kumimoji="0" lang="en-AU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altLang="cs-CZ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x</a:t>
              </a:r>
              <a:r>
                <a:rPr kumimoji="0" lang="en-AU" altLang="cs-CZ" sz="1800" b="1" i="0" u="none" strike="noStrike" kern="1200" cap="none" spc="0" normalizeH="0" baseline="-25000" noProof="0" dirty="0" err="1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A</a:t>
              </a:r>
              <a:r>
                <a:rPr kumimoji="0" lang="en-AU" altLang="cs-CZ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 = </a:t>
              </a:r>
              <a:r>
                <a:rPr kumimoji="0" lang="en-AU" altLang="cs-CZ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v</a:t>
              </a:r>
              <a:r>
                <a:rPr kumimoji="0" lang="en-AU" altLang="cs-CZ" sz="1800" b="0" i="0" u="none" strike="noStrike" kern="1200" cap="none" spc="0" normalizeH="0" baseline="-2500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x</a:t>
              </a:r>
              <a:r>
                <a:rPr kumimoji="0" lang="en-AU" altLang="cs-CZ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t</a:t>
              </a:r>
              <a:endParaRPr kumimoji="0" lang="en-AU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0981" name="Rectangle 13">
              <a:extLst>
                <a:ext uri="{FF2B5EF4-FFF2-40B4-BE49-F238E27FC236}">
                  <a16:creationId xmlns:a16="http://schemas.microsoft.com/office/drawing/2014/main" id="{7C0B063A-D9E8-4547-A38D-246937F723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5" y="1611"/>
              <a:ext cx="222" cy="192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14">
            <a:extLst>
              <a:ext uri="{FF2B5EF4-FFF2-40B4-BE49-F238E27FC236}">
                <a16:creationId xmlns:a16="http://schemas.microsoft.com/office/drawing/2014/main" id="{83A427DA-887F-4931-A04C-5D2328BCAF8F}"/>
              </a:ext>
            </a:extLst>
          </p:cNvPr>
          <p:cNvGrpSpPr>
            <a:grpSpLocks/>
          </p:cNvGrpSpPr>
          <p:nvPr/>
        </p:nvGrpSpPr>
        <p:grpSpPr bwMode="auto">
          <a:xfrm>
            <a:off x="5011843" y="3313826"/>
            <a:ext cx="2200275" cy="1608137"/>
            <a:chOff x="2004" y="1626"/>
            <a:chExt cx="1386" cy="1013"/>
          </a:xfrm>
        </p:grpSpPr>
        <p:sp>
          <p:nvSpPr>
            <p:cNvPr id="40978" name="Rectangle 15">
              <a:extLst>
                <a:ext uri="{FF2B5EF4-FFF2-40B4-BE49-F238E27FC236}">
                  <a16:creationId xmlns:a16="http://schemas.microsoft.com/office/drawing/2014/main" id="{49C89FDB-D4F2-41E5-A86A-FDCD5E610B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3" y="1626"/>
              <a:ext cx="222" cy="19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CC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0979" name="Text Box 16">
              <a:extLst>
                <a:ext uri="{FF2B5EF4-FFF2-40B4-BE49-F238E27FC236}">
                  <a16:creationId xmlns:a16="http://schemas.microsoft.com/office/drawing/2014/main" id="{285D54D6-3FDB-4F08-AD4F-BAD4DDDA04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4" y="1819"/>
              <a:ext cx="1386" cy="8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alt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B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advekce</a:t>
              </a:r>
              <a:r>
                <a:rPr kumimoji="0" lang="cs-CZ" altLang="cs-CZ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 jen </a:t>
              </a:r>
              <a:r>
                <a:rPr kumimoji="0" lang="cs-CZ" alt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s retardací</a:t>
              </a:r>
              <a:endParaRPr kumimoji="0" lang="en-AU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altLang="cs-CZ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x</a:t>
              </a:r>
              <a:r>
                <a:rPr kumimoji="0" lang="en-AU" altLang="cs-CZ" sz="1800" b="1" i="0" u="none" strike="noStrike" kern="1200" cap="none" spc="0" normalizeH="0" baseline="-25000" noProof="0" dirty="0" err="1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B</a:t>
              </a:r>
              <a:r>
                <a:rPr kumimoji="0" lang="en-AU" altLang="cs-CZ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 = (</a:t>
              </a:r>
              <a:r>
                <a:rPr kumimoji="0" lang="en-AU" altLang="cs-CZ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v</a:t>
              </a:r>
              <a:r>
                <a:rPr kumimoji="0" lang="en-AU" altLang="cs-CZ" sz="1800" b="0" i="0" u="none" strike="noStrike" kern="1200" cap="none" spc="0" normalizeH="0" baseline="-2500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x</a:t>
              </a:r>
              <a:r>
                <a:rPr kumimoji="0" lang="en-AU" altLang="cs-CZ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/R</a:t>
              </a:r>
              <a:r>
                <a:rPr kumimoji="0" lang="en-US" altLang="cs-CZ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B</a:t>
              </a:r>
              <a:r>
                <a:rPr kumimoji="0" lang="en-AU" altLang="cs-CZ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)t</a:t>
              </a:r>
            </a:p>
          </p:txBody>
        </p:sp>
      </p:grpSp>
      <p:sp>
        <p:nvSpPr>
          <p:cNvPr id="27" name="Text Box 17">
            <a:extLst>
              <a:ext uri="{FF2B5EF4-FFF2-40B4-BE49-F238E27FC236}">
                <a16:creationId xmlns:a16="http://schemas.microsoft.com/office/drawing/2014/main" id="{00A9A8DE-5CE8-4A9E-A767-3D5457C2E1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6255" y="5510925"/>
            <a:ext cx="4062412" cy="92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>A</a:t>
            </a:r>
            <a:r>
              <a:rPr kumimoji="0" lang="en-US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>je </a:t>
            </a: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>konzervativní roztok</a:t>
            </a:r>
            <a:endParaRPr kumimoji="0" lang="en-US" altLang="cs-CZ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>B</a:t>
            </a:r>
            <a:r>
              <a:rPr kumimoji="0" lang="en-US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>je </a:t>
            </a: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>retardovaný</a:t>
            </a:r>
            <a:r>
              <a:rPr kumimoji="0" lang="en-US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AU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>R</a:t>
            </a:r>
            <a:r>
              <a:rPr kumimoji="0" lang="en-US" altLang="cs-CZ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>B</a:t>
            </a:r>
            <a:r>
              <a:rPr kumimoji="0" lang="en-US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> ~</a:t>
            </a:r>
            <a:r>
              <a:rPr kumimoji="0" lang="en-US" altLang="cs-CZ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AU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0974" name="Text Box 18">
            <a:extLst>
              <a:ext uri="{FF2B5EF4-FFF2-40B4-BE49-F238E27FC236}">
                <a16:creationId xmlns:a16="http://schemas.microsoft.com/office/drawing/2014/main" id="{4BAC96E7-9C04-4772-9E76-AAAB662216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605" y="315069"/>
            <a:ext cx="464773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>Retardační efekty </a:t>
            </a:r>
            <a:r>
              <a:rPr kumimoji="0" lang="cs-CZ" altLang="cs-CZ" sz="2000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>(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>zpoždění</a:t>
            </a:r>
            <a:r>
              <a:rPr kumimoji="0" lang="cs-CZ" altLang="cs-CZ" sz="2000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0975" name="Text Box 19">
            <a:extLst>
              <a:ext uri="{FF2B5EF4-FFF2-40B4-BE49-F238E27FC236}">
                <a16:creationId xmlns:a16="http://schemas.microsoft.com/office/drawing/2014/main" id="{533A42C7-9001-44A3-8888-02B4B0AB7D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7655" y="2305762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0976" name="Text Box 20">
            <a:extLst>
              <a:ext uri="{FF2B5EF4-FFF2-40B4-BE49-F238E27FC236}">
                <a16:creationId xmlns:a16="http://schemas.microsoft.com/office/drawing/2014/main" id="{E472DDAC-617A-4090-BEBF-9E49DF7311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8242" y="1945401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0977" name="Text Box 22">
            <a:extLst>
              <a:ext uri="{FF2B5EF4-FFF2-40B4-BE49-F238E27FC236}">
                <a16:creationId xmlns:a16="http://schemas.microsoft.com/office/drawing/2014/main" id="{55CEE1A6-11F9-4DED-91F4-2CE9BC7E47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9455" y="2089863"/>
            <a:ext cx="79216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>Zpoždění advektivního čela </a:t>
            </a:r>
            <a:r>
              <a:rPr kumimoji="0" lang="cs-CZ" alt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>retardového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> roztoku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>(B) – 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>jen pro advekci</a:t>
            </a:r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FC994DB3-5FF9-7F62-94ED-93BD62AFC8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4305" y="839041"/>
            <a:ext cx="7632700" cy="1034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>Určení zpoždění </a:t>
            </a:r>
            <a:r>
              <a:rPr kumimoji="1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>(retardace)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1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> laboratorní testy ( měření koeficientu distribuce)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1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>porovnáním kontaminačních mraků (odhad R)</a:t>
            </a:r>
            <a:endParaRPr kumimoji="1" lang="en-US" altLang="cs-CZ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845DBB2-86D4-FF13-9653-09DB644192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7957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2">
            <a:extLst>
              <a:ext uri="{FF2B5EF4-FFF2-40B4-BE49-F238E27FC236}">
                <a16:creationId xmlns:a16="http://schemas.microsoft.com/office/drawing/2014/main" id="{CC58D454-1440-482E-9FD2-B10850094D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2390" y="321707"/>
            <a:ext cx="1025999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Základní a dlouhodobě znečišťovanou oblastí </a:t>
            </a:r>
            <a:r>
              <a:rPr lang="cs-CZ" altLang="cs-CZ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žp</a:t>
            </a:r>
            <a:r>
              <a:rPr lang="cs-CZ" altLang="cs-CZ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je voda povrchová i podzemní</a:t>
            </a:r>
          </a:p>
        </p:txBody>
      </p:sp>
      <p:sp>
        <p:nvSpPr>
          <p:cNvPr id="14" name="Text Box 3">
            <a:extLst>
              <a:ext uri="{FF2B5EF4-FFF2-40B4-BE49-F238E27FC236}">
                <a16:creationId xmlns:a16="http://schemas.microsoft.com/office/drawing/2014/main" id="{9B64AF5B-52AB-4C7A-8F7B-C513526E23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3788" y="790576"/>
            <a:ext cx="7467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dirty="0">
                <a:solidFill>
                  <a:prstClr val="black"/>
                </a:solidFill>
                <a:latin typeface="Cambria" panose="02040503050406030204" pitchFamily="18" charset="0"/>
              </a:rPr>
              <a:t>Golfský proud- zakalená voda  plankton - atmosférický kyslík</a:t>
            </a:r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B3EB5ECF-8E7C-49D4-97EA-75F9CBC3A2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5588" y="2085976"/>
            <a:ext cx="91424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>
                <a:solidFill>
                  <a:prstClr val="black"/>
                </a:solidFill>
                <a:latin typeface="Cambria" panose="02040503050406030204" pitchFamily="18" charset="0"/>
              </a:rPr>
              <a:t>Zhoršování čistoty vod - vliv antropogenního tlaku na ŽP</a:t>
            </a:r>
            <a:r>
              <a:rPr lang="cs-CZ" altLang="cs-CZ">
                <a:solidFill>
                  <a:prstClr val="black"/>
                </a:solidFill>
                <a:latin typeface="Cambria" panose="02040503050406030204" pitchFamily="18" charset="0"/>
                <a:sym typeface="Symbol" panose="05050102010706020507" pitchFamily="18" charset="2"/>
              </a:rPr>
              <a:t></a:t>
            </a:r>
            <a:r>
              <a:rPr lang="cs-CZ" altLang="cs-CZ">
                <a:solidFill>
                  <a:prstClr val="black"/>
                </a:solidFill>
                <a:latin typeface="Cambria" panose="02040503050406030204" pitchFamily="18" charset="0"/>
              </a:rPr>
              <a:t> mezinárodní problém</a:t>
            </a:r>
          </a:p>
        </p:txBody>
      </p:sp>
      <p:sp>
        <p:nvSpPr>
          <p:cNvPr id="16" name="Text Box 5">
            <a:extLst>
              <a:ext uri="{FF2B5EF4-FFF2-40B4-BE49-F238E27FC236}">
                <a16:creationId xmlns:a16="http://schemas.microsoft.com/office/drawing/2014/main" id="{D5C30B97-CEBA-478C-8533-ADCCF346FF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3788" y="1225627"/>
            <a:ext cx="6934200" cy="622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cs-CZ" altLang="cs-CZ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Voda </a:t>
            </a:r>
            <a:r>
              <a:rPr lang="cs-CZ" altLang="cs-CZ" dirty="0">
                <a:solidFill>
                  <a:prstClr val="black"/>
                </a:solidFill>
                <a:latin typeface="Cambria" panose="02040503050406030204" pitchFamily="18" charset="0"/>
              </a:rPr>
              <a:t>- poživatina - epidemie chorob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cs-CZ" altLang="cs-CZ" dirty="0">
                <a:solidFill>
                  <a:prstClr val="black"/>
                </a:solidFill>
                <a:latin typeface="Cambria" panose="02040503050406030204" pitchFamily="18" charset="0"/>
              </a:rPr>
              <a:t>        - dodnes 5 mil.</a:t>
            </a:r>
            <a:r>
              <a:rPr lang="en-US" altLang="cs-CZ" dirty="0">
                <a:solidFill>
                  <a:prstClr val="black"/>
                </a:solidFill>
                <a:latin typeface="Cambria" panose="02040503050406030204" pitchFamily="18" charset="0"/>
              </a:rPr>
              <a:t>/</a:t>
            </a:r>
            <a:r>
              <a:rPr lang="cs-CZ" altLang="cs-CZ" dirty="0">
                <a:solidFill>
                  <a:prstClr val="black"/>
                </a:solidFill>
                <a:latin typeface="Cambria" panose="02040503050406030204" pitchFamily="18" charset="0"/>
              </a:rPr>
              <a:t>rok lidí umírá následkem infekce z vody</a:t>
            </a:r>
          </a:p>
        </p:txBody>
      </p:sp>
      <p:sp>
        <p:nvSpPr>
          <p:cNvPr id="17" name="Text Box 6">
            <a:extLst>
              <a:ext uri="{FF2B5EF4-FFF2-40B4-BE49-F238E27FC236}">
                <a16:creationId xmlns:a16="http://schemas.microsoft.com/office/drawing/2014/main" id="{FD992079-9E00-49E2-8D62-825114BE66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8988" y="4963894"/>
            <a:ext cx="6934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dirty="0">
                <a:solidFill>
                  <a:prstClr val="black"/>
                </a:solidFill>
                <a:latin typeface="Cambria" panose="02040503050406030204" pitchFamily="18" charset="0"/>
              </a:rPr>
              <a:t>Některé typy znečištění vod regionální až globální charakter - řešení jen spoluprací států</a:t>
            </a:r>
          </a:p>
        </p:txBody>
      </p:sp>
      <p:sp>
        <p:nvSpPr>
          <p:cNvPr id="18" name="Text Box 7">
            <a:extLst>
              <a:ext uri="{FF2B5EF4-FFF2-40B4-BE49-F238E27FC236}">
                <a16:creationId xmlns:a16="http://schemas.microsoft.com/office/drawing/2014/main" id="{A6E6AC14-048B-4AC3-94C5-DDE4C58D8E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8588" y="3381376"/>
            <a:ext cx="7010400" cy="1502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cs-CZ" altLang="cs-CZ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Vodní problém </a:t>
            </a:r>
            <a:r>
              <a:rPr lang="cs-CZ" altLang="cs-CZ" b="1" dirty="0">
                <a:solidFill>
                  <a:srgbClr val="7030A0"/>
                </a:solidFill>
                <a:latin typeface="Cambria" panose="02040503050406030204" pitchFamily="18" charset="0"/>
              </a:rPr>
              <a:t>:	                        </a:t>
            </a:r>
          </a:p>
          <a:p>
            <a:pPr eaLnBrk="1" hangingPunct="1">
              <a:lnSpc>
                <a:spcPct val="40000"/>
              </a:lnSpc>
              <a:spcBef>
                <a:spcPct val="50000"/>
              </a:spcBef>
            </a:pPr>
            <a:r>
              <a:rPr lang="cs-CZ" altLang="cs-CZ" dirty="0">
                <a:solidFill>
                  <a:prstClr val="black"/>
                </a:solidFill>
                <a:latin typeface="Cambria" panose="02040503050406030204" pitchFamily="18" charset="0"/>
              </a:rPr>
              <a:t>     nerespektuje hranice.. Řešení vyžaduje zvládnout hlediska:</a:t>
            </a:r>
          </a:p>
          <a:p>
            <a:pPr eaLnBrk="1" hangingPunct="1">
              <a:lnSpc>
                <a:spcPct val="40000"/>
              </a:lnSpc>
              <a:spcBef>
                <a:spcPct val="50000"/>
              </a:spcBef>
            </a:pPr>
            <a:r>
              <a:rPr lang="cs-CZ" altLang="cs-CZ" dirty="0">
                <a:solidFill>
                  <a:prstClr val="black"/>
                </a:solidFill>
                <a:latin typeface="Cambria" panose="02040503050406030204" pitchFamily="18" charset="0"/>
              </a:rPr>
              <a:t>           </a:t>
            </a:r>
            <a:r>
              <a:rPr lang="en-US" altLang="cs-CZ" dirty="0">
                <a:solidFill>
                  <a:prstClr val="black"/>
                </a:solidFill>
                <a:latin typeface="Cambria" panose="02040503050406030204" pitchFamily="18" charset="0"/>
              </a:rPr>
              <a:t>*</a:t>
            </a:r>
            <a:r>
              <a:rPr lang="cs-CZ" altLang="cs-CZ" dirty="0">
                <a:solidFill>
                  <a:prstClr val="black"/>
                </a:solidFill>
                <a:latin typeface="Cambria" panose="02040503050406030204" pitchFamily="18" charset="0"/>
              </a:rPr>
              <a:t> vodohospodářská hlediska</a:t>
            </a:r>
          </a:p>
          <a:p>
            <a:pPr eaLnBrk="1" hangingPunct="1">
              <a:lnSpc>
                <a:spcPct val="40000"/>
              </a:lnSpc>
              <a:spcBef>
                <a:spcPct val="50000"/>
              </a:spcBef>
            </a:pPr>
            <a:r>
              <a:rPr lang="cs-CZ" altLang="cs-CZ" dirty="0">
                <a:solidFill>
                  <a:prstClr val="black"/>
                </a:solidFill>
                <a:latin typeface="Cambria" panose="02040503050406030204" pitchFamily="18" charset="0"/>
              </a:rPr>
              <a:t>           * ekologická</a:t>
            </a:r>
          </a:p>
          <a:p>
            <a:pPr eaLnBrk="1" hangingPunct="1">
              <a:lnSpc>
                <a:spcPct val="40000"/>
              </a:lnSpc>
              <a:spcBef>
                <a:spcPct val="50000"/>
              </a:spcBef>
            </a:pPr>
            <a:r>
              <a:rPr lang="cs-CZ" altLang="cs-CZ" dirty="0">
                <a:solidFill>
                  <a:prstClr val="black"/>
                </a:solidFill>
                <a:latin typeface="Cambria" panose="02040503050406030204" pitchFamily="18" charset="0"/>
              </a:rPr>
              <a:t>           * </a:t>
            </a:r>
            <a:r>
              <a:rPr lang="cs-CZ" altLang="cs-CZ" dirty="0" err="1">
                <a:solidFill>
                  <a:prstClr val="black"/>
                </a:solidFill>
                <a:latin typeface="Cambria" panose="02040503050406030204" pitchFamily="18" charset="0"/>
              </a:rPr>
              <a:t>technicko-ekonomická</a:t>
            </a:r>
            <a:endParaRPr lang="cs-CZ" altLang="cs-CZ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eaLnBrk="1" hangingPunct="1">
              <a:lnSpc>
                <a:spcPct val="40000"/>
              </a:lnSpc>
              <a:spcBef>
                <a:spcPct val="50000"/>
              </a:spcBef>
            </a:pPr>
            <a:r>
              <a:rPr lang="cs-CZ" altLang="cs-CZ" dirty="0">
                <a:solidFill>
                  <a:prstClr val="black"/>
                </a:solidFill>
                <a:latin typeface="Cambria" panose="02040503050406030204" pitchFamily="18" charset="0"/>
              </a:rPr>
              <a:t>           * sociálně-politická                                            </a:t>
            </a:r>
          </a:p>
        </p:txBody>
      </p:sp>
      <p:sp>
        <p:nvSpPr>
          <p:cNvPr id="20" name="Text Box 8">
            <a:extLst>
              <a:ext uri="{FF2B5EF4-FFF2-40B4-BE49-F238E27FC236}">
                <a16:creationId xmlns:a16="http://schemas.microsoft.com/office/drawing/2014/main" id="{7F971E49-4236-494A-A2B9-0DEA9D7E6B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1388" y="2543176"/>
            <a:ext cx="6324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>
                <a:solidFill>
                  <a:prstClr val="black"/>
                </a:solidFill>
                <a:latin typeface="Cambria" panose="02040503050406030204" pitchFamily="18" charset="0"/>
              </a:rPr>
              <a:t>… existuje horní hranice znečištění - nelze překročit, aby nebyla porušena ekologická rovnováha</a:t>
            </a:r>
          </a:p>
        </p:txBody>
      </p:sp>
      <p:sp>
        <p:nvSpPr>
          <p:cNvPr id="21" name="Text Box 9">
            <a:extLst>
              <a:ext uri="{FF2B5EF4-FFF2-40B4-BE49-F238E27FC236}">
                <a16:creationId xmlns:a16="http://schemas.microsoft.com/office/drawing/2014/main" id="{B5F8E008-B132-42D0-9308-BBB3332AF7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188" y="5805488"/>
            <a:ext cx="7696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>
                <a:solidFill>
                  <a:prstClr val="black"/>
                </a:solidFill>
                <a:latin typeface="Cambria" panose="02040503050406030204" pitchFamily="18" charset="0"/>
              </a:rPr>
              <a:t> mezinárodní smlouvy o ochraně moří a oceánů před znečištěním, dohody o hraničních vodách, </a:t>
            </a:r>
            <a:r>
              <a:rPr lang="cs-CZ" altLang="cs-CZ">
                <a:solidFill>
                  <a:prstClr val="black"/>
                </a:solidFill>
                <a:latin typeface="Cambria" panose="02040503050406030204" pitchFamily="18" charset="0"/>
                <a:hlinkClick r:id="rId3" action="ppaction://hlinksldjump"/>
              </a:rPr>
              <a:t>Evropská vodní charta.</a:t>
            </a:r>
            <a:endParaRPr lang="cs-CZ" altLang="cs-CZ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52F1499-D865-4391-8A64-79815F4B1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0AED5-714E-40CC-9DE2-4A7FE6445746}" type="slidenum">
              <a:rPr lang="cs-CZ" altLang="cs-CZ" smtClean="0"/>
              <a:pPr/>
              <a:t>3</a:t>
            </a:fld>
            <a:endParaRPr lang="cs-CZ" altLang="cs-CZ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B60EDA8D-38B7-0F4F-A275-5293E57F53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452357"/>
      </p:ext>
    </p:extLst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3" name="Rectangle 2">
            <a:extLst>
              <a:ext uri="{FF2B5EF4-FFF2-40B4-BE49-F238E27FC236}">
                <a16:creationId xmlns:a16="http://schemas.microsoft.com/office/drawing/2014/main" id="{EB363319-9D5F-482C-966C-BBA957321A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74825" y="476251"/>
            <a:ext cx="8375650" cy="576263"/>
          </a:xfrm>
        </p:spPr>
        <p:txBody>
          <a:bodyPr/>
          <a:lstStyle/>
          <a:p>
            <a:r>
              <a:rPr lang="cs-CZ" altLang="cs-CZ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Disperze </a:t>
            </a:r>
            <a:r>
              <a:rPr lang="cs-CZ" altLang="cs-CZ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(s retardačním efektem)</a:t>
            </a:r>
            <a:endParaRPr lang="en-AU" altLang="cs-CZ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grpSp>
        <p:nvGrpSpPr>
          <p:cNvPr id="3" name="Group 8">
            <a:extLst>
              <a:ext uri="{FF2B5EF4-FFF2-40B4-BE49-F238E27FC236}">
                <a16:creationId xmlns:a16="http://schemas.microsoft.com/office/drawing/2014/main" id="{60D2166B-4A5F-49D1-8256-A6E51EE7967D}"/>
              </a:ext>
            </a:extLst>
          </p:cNvPr>
          <p:cNvGrpSpPr>
            <a:grpSpLocks/>
          </p:cNvGrpSpPr>
          <p:nvPr/>
        </p:nvGrpSpPr>
        <p:grpSpPr bwMode="auto">
          <a:xfrm>
            <a:off x="3554414" y="2770188"/>
            <a:ext cx="1042987" cy="787400"/>
            <a:chOff x="1109" y="1329"/>
            <a:chExt cx="657" cy="496"/>
          </a:xfrm>
        </p:grpSpPr>
        <p:sp>
          <p:nvSpPr>
            <p:cNvPr id="42007" name="Rectangle 9">
              <a:extLst>
                <a:ext uri="{FF2B5EF4-FFF2-40B4-BE49-F238E27FC236}">
                  <a16:creationId xmlns:a16="http://schemas.microsoft.com/office/drawing/2014/main" id="{CDC992A9-AEBB-4357-9BA0-2EAF446C4F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6" y="1633"/>
              <a:ext cx="222" cy="192"/>
            </a:xfrm>
            <a:prstGeom prst="rect">
              <a:avLst/>
            </a:prstGeom>
            <a:solidFill>
              <a:srgbClr val="FF9933"/>
            </a:solidFill>
            <a:ln w="9525">
              <a:solidFill>
                <a:srgbClr val="FF9933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2008" name="Text Box 10">
              <a:extLst>
                <a:ext uri="{FF2B5EF4-FFF2-40B4-BE49-F238E27FC236}">
                  <a16:creationId xmlns:a16="http://schemas.microsoft.com/office/drawing/2014/main" id="{FF55B905-5D18-48F8-8FC5-5500601BAC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9" y="1329"/>
              <a:ext cx="657" cy="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zdroj</a:t>
              </a:r>
              <a:endParaRPr kumimoji="0" lang="en-AU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8" name="Text Box 11">
            <a:extLst>
              <a:ext uri="{FF2B5EF4-FFF2-40B4-BE49-F238E27FC236}">
                <a16:creationId xmlns:a16="http://schemas.microsoft.com/office/drawing/2014/main" id="{E9C88F2E-7375-44DD-9079-99BCAD4529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6125" y="5410201"/>
            <a:ext cx="4667250" cy="92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>A </a:t>
            </a: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>je konzervativní šíření</a:t>
            </a:r>
            <a:endParaRPr kumimoji="0" lang="en-US" altLang="cs-CZ" sz="18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>B </a:t>
            </a: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>je retardované šíření</a:t>
            </a:r>
            <a:r>
              <a:rPr kumimoji="0" lang="en-US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AU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>R</a:t>
            </a:r>
            <a:r>
              <a:rPr kumimoji="0" lang="en-US" altLang="cs-CZ" sz="1800" b="1" i="0" u="none" strike="noStrike" kern="1200" cap="none" spc="0" normalizeH="0" baseline="-2500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>B</a:t>
            </a:r>
            <a:r>
              <a:rPr kumimoji="0" lang="en-US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> ~</a:t>
            </a:r>
            <a:r>
              <a:rPr kumimoji="0" lang="en-US" altLang="cs-CZ" sz="1800" b="1" i="0" u="none" strike="noStrike" kern="1200" cap="none" spc="0" normalizeH="0" baseline="-2500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AU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grpSp>
        <p:nvGrpSpPr>
          <p:cNvPr id="4" name="Group 12">
            <a:extLst>
              <a:ext uri="{FF2B5EF4-FFF2-40B4-BE49-F238E27FC236}">
                <a16:creationId xmlns:a16="http://schemas.microsoft.com/office/drawing/2014/main" id="{4BB789E7-D72B-4B8D-8937-77EFD2B41931}"/>
              </a:ext>
            </a:extLst>
          </p:cNvPr>
          <p:cNvGrpSpPr>
            <a:grpSpLocks/>
          </p:cNvGrpSpPr>
          <p:nvPr/>
        </p:nvGrpSpPr>
        <p:grpSpPr bwMode="auto">
          <a:xfrm>
            <a:off x="4975226" y="3257551"/>
            <a:ext cx="2200275" cy="1592263"/>
            <a:chOff x="2220" y="1843"/>
            <a:chExt cx="1386" cy="1003"/>
          </a:xfrm>
        </p:grpSpPr>
        <p:sp>
          <p:nvSpPr>
            <p:cNvPr id="42005" name="Text Box 13">
              <a:extLst>
                <a:ext uri="{FF2B5EF4-FFF2-40B4-BE49-F238E27FC236}">
                  <a16:creationId xmlns:a16="http://schemas.microsoft.com/office/drawing/2014/main" id="{20287C12-FEA8-4088-BB50-9F0BECC44F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20" y="2026"/>
              <a:ext cx="1386" cy="8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altLang="cs-CZ" sz="1800" b="0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B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altLang="cs-CZ" sz="1800" b="0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x</a:t>
              </a:r>
              <a:r>
                <a:rPr kumimoji="0" lang="en-AU" altLang="cs-CZ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B</a:t>
              </a:r>
              <a:r>
                <a:rPr kumimoji="0" lang="en-AU" altLang="cs-CZ" sz="1800" b="0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 = (v</a:t>
              </a:r>
              <a:r>
                <a:rPr kumimoji="0" lang="en-AU" altLang="cs-CZ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x</a:t>
              </a:r>
              <a:r>
                <a:rPr kumimoji="0" lang="en-AU" altLang="cs-CZ" sz="1800" b="0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/R</a:t>
              </a:r>
              <a:r>
                <a:rPr kumimoji="0" lang="en-US" altLang="cs-CZ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B</a:t>
              </a:r>
              <a:r>
                <a:rPr kumimoji="0" lang="en-AU" altLang="cs-CZ" sz="1800" b="0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)t</a:t>
              </a:r>
              <a:endParaRPr kumimoji="0" lang="en-US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800" b="0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D</a:t>
              </a:r>
              <a:r>
                <a:rPr kumimoji="0" lang="en-US" altLang="cs-CZ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x</a:t>
              </a:r>
              <a:r>
                <a:rPr kumimoji="0" lang="en-US" altLang="cs-CZ" sz="1800" b="0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/R</a:t>
              </a:r>
              <a:r>
                <a:rPr kumimoji="0" lang="en-AU" altLang="cs-CZ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42006" name="Oval 14">
              <a:extLst>
                <a:ext uri="{FF2B5EF4-FFF2-40B4-BE49-F238E27FC236}">
                  <a16:creationId xmlns:a16="http://schemas.microsoft.com/office/drawing/2014/main" id="{C14218A3-31D6-46F9-931E-6743BF7ADE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5" y="1843"/>
              <a:ext cx="507" cy="188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15">
            <a:extLst>
              <a:ext uri="{FF2B5EF4-FFF2-40B4-BE49-F238E27FC236}">
                <a16:creationId xmlns:a16="http://schemas.microsoft.com/office/drawing/2014/main" id="{0FB741E7-C359-43D8-9FE9-1F7BDD609FF2}"/>
              </a:ext>
            </a:extLst>
          </p:cNvPr>
          <p:cNvGrpSpPr>
            <a:grpSpLocks/>
          </p:cNvGrpSpPr>
          <p:nvPr/>
        </p:nvGrpSpPr>
        <p:grpSpPr bwMode="auto">
          <a:xfrm>
            <a:off x="7169150" y="3249613"/>
            <a:ext cx="2281238" cy="1566862"/>
            <a:chOff x="3602" y="1838"/>
            <a:chExt cx="1437" cy="987"/>
          </a:xfrm>
        </p:grpSpPr>
        <p:sp>
          <p:nvSpPr>
            <p:cNvPr id="42003" name="Text Box 16">
              <a:extLst>
                <a:ext uri="{FF2B5EF4-FFF2-40B4-BE49-F238E27FC236}">
                  <a16:creationId xmlns:a16="http://schemas.microsoft.com/office/drawing/2014/main" id="{B72BC240-BA4D-4094-AA5D-5C7D077CE4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2" y="2018"/>
              <a:ext cx="1437" cy="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altLang="cs-CZ" sz="1800" b="0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altLang="cs-CZ" sz="1800" b="0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x</a:t>
              </a:r>
              <a:r>
                <a:rPr kumimoji="0" lang="en-AU" altLang="cs-CZ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A</a:t>
              </a:r>
              <a:r>
                <a:rPr kumimoji="0" lang="en-AU" altLang="cs-CZ" sz="1800" b="0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 = v</a:t>
              </a:r>
              <a:r>
                <a:rPr kumimoji="0" lang="en-AU" altLang="cs-CZ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x</a:t>
              </a:r>
              <a:r>
                <a:rPr kumimoji="0" lang="en-AU" altLang="cs-CZ" sz="1800" b="0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t</a:t>
              </a:r>
              <a:endParaRPr kumimoji="0" lang="en-US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800" b="0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D</a:t>
              </a:r>
              <a:r>
                <a:rPr kumimoji="0" lang="en-US" altLang="cs-CZ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x</a:t>
              </a:r>
              <a:endParaRPr kumimoji="0" lang="en-AU" altLang="cs-CZ" sz="1800" b="0" i="0" u="none" strike="noStrike" kern="1200" cap="none" spc="0" normalizeH="0" baseline="-2500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2004" name="Oval 17">
              <a:extLst>
                <a:ext uri="{FF2B5EF4-FFF2-40B4-BE49-F238E27FC236}">
                  <a16:creationId xmlns:a16="http://schemas.microsoft.com/office/drawing/2014/main" id="{E77864D9-D3F5-40D9-B487-C06757EC90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7" y="1838"/>
              <a:ext cx="877" cy="20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22">
            <a:extLst>
              <a:ext uri="{FF2B5EF4-FFF2-40B4-BE49-F238E27FC236}">
                <a16:creationId xmlns:a16="http://schemas.microsoft.com/office/drawing/2014/main" id="{D1F9FBF6-6D54-4D40-AB60-9A6F9D6E5D88}"/>
              </a:ext>
            </a:extLst>
          </p:cNvPr>
          <p:cNvGrpSpPr>
            <a:grpSpLocks/>
          </p:cNvGrpSpPr>
          <p:nvPr/>
        </p:nvGrpSpPr>
        <p:grpSpPr bwMode="auto">
          <a:xfrm>
            <a:off x="2062165" y="3043982"/>
            <a:ext cx="1563687" cy="1720850"/>
            <a:chOff x="966" y="1558"/>
            <a:chExt cx="985" cy="1084"/>
          </a:xfrm>
        </p:grpSpPr>
        <p:sp>
          <p:nvSpPr>
            <p:cNvPr id="42000" name="Line 23">
              <a:extLst>
                <a:ext uri="{FF2B5EF4-FFF2-40B4-BE49-F238E27FC236}">
                  <a16:creationId xmlns:a16="http://schemas.microsoft.com/office/drawing/2014/main" id="{9A6066D0-10E9-4F4E-8D65-1EFC8E38D6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86" y="1927"/>
              <a:ext cx="621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2001" name="Text Box 24">
              <a:extLst>
                <a:ext uri="{FF2B5EF4-FFF2-40B4-BE49-F238E27FC236}">
                  <a16:creationId xmlns:a16="http://schemas.microsoft.com/office/drawing/2014/main" id="{A6545065-0B8F-42A1-8930-DB43FC95E8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6" y="2009"/>
              <a:ext cx="985" cy="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000" b="0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Směr proudu podzemní vody</a:t>
              </a:r>
              <a:endParaRPr kumimoji="0" lang="en-AU" altLang="cs-CZ" sz="20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2002" name="Line 25">
              <a:extLst>
                <a:ext uri="{FF2B5EF4-FFF2-40B4-BE49-F238E27FC236}">
                  <a16:creationId xmlns:a16="http://schemas.microsoft.com/office/drawing/2014/main" id="{C44C1191-8E1D-4199-8B9E-ED719C9FCE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99" y="1558"/>
              <a:ext cx="621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5" name="Text Box 22">
            <a:extLst>
              <a:ext uri="{FF2B5EF4-FFF2-40B4-BE49-F238E27FC236}">
                <a16:creationId xmlns:a16="http://schemas.microsoft.com/office/drawing/2014/main" id="{D67969FA-E09D-4784-BFDD-F367578A38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088" y="1555751"/>
            <a:ext cx="79216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>Zpoždění  </a:t>
            </a:r>
            <a:r>
              <a:rPr kumimoji="0" lang="cs-CZ" alt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>retardového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> roztoku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>(B) – 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>pro advekci a disperzi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06254FC1-2DA8-34F1-B37F-CCDD1E1F6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9846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384FC4B-E309-4ABE-8B5C-307A3E0A7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6814" y="11114"/>
            <a:ext cx="409575" cy="36512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2BD764-6447-48FA-816B-3F5B47FA290F}" type="slidenum">
              <a:rPr kumimoji="0" lang="cs-CZ" altLang="cs-CZ" sz="14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cs-CZ" altLang="cs-CZ" sz="14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Monotype Corsiva" panose="03010101010201010101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4041" name="Rectangle 2">
            <a:extLst>
              <a:ext uri="{FF2B5EF4-FFF2-40B4-BE49-F238E27FC236}">
                <a16:creationId xmlns:a16="http://schemas.microsoft.com/office/drawing/2014/main" id="{B36D9370-4374-4238-BB5C-05B62CC04C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3197225"/>
            <a:ext cx="7162800" cy="838200"/>
          </a:xfrm>
          <a:prstGeom prst="rect">
            <a:avLst/>
          </a:prstGeom>
          <a:solidFill>
            <a:schemeClr val="hlink">
              <a:alpha val="50195"/>
            </a:schemeClr>
          </a:solidFill>
          <a:ln w="12700" cap="sq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4042" name="Rectangle 4">
            <a:extLst>
              <a:ext uri="{FF2B5EF4-FFF2-40B4-BE49-F238E27FC236}">
                <a16:creationId xmlns:a16="http://schemas.microsoft.com/office/drawing/2014/main" id="{6C65DE0D-F9A7-4523-8454-E9F0F49FAA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1978025"/>
            <a:ext cx="7162800" cy="838200"/>
          </a:xfrm>
          <a:prstGeom prst="rect">
            <a:avLst/>
          </a:prstGeom>
          <a:solidFill>
            <a:schemeClr val="hlink">
              <a:alpha val="50195"/>
            </a:schemeClr>
          </a:solidFill>
          <a:ln w="12700" cap="sq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4043" name="Line 5">
            <a:extLst>
              <a:ext uri="{FF2B5EF4-FFF2-40B4-BE49-F238E27FC236}">
                <a16:creationId xmlns:a16="http://schemas.microsoft.com/office/drawing/2014/main" id="{F09B4818-B7F6-4362-8442-8A9104C74558}"/>
              </a:ext>
            </a:extLst>
          </p:cNvPr>
          <p:cNvSpPr>
            <a:spLocks noChangeShapeType="1"/>
          </p:cNvSpPr>
          <p:nvPr/>
        </p:nvSpPr>
        <p:spPr bwMode="auto">
          <a:xfrm>
            <a:off x="9296400" y="2435225"/>
            <a:ext cx="457200" cy="0"/>
          </a:xfrm>
          <a:prstGeom prst="line">
            <a:avLst/>
          </a:prstGeom>
          <a:noFill/>
          <a:ln w="38100" cap="sq">
            <a:solidFill>
              <a:srgbClr val="99CCFF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" name="Group 6">
            <a:extLst>
              <a:ext uri="{FF2B5EF4-FFF2-40B4-BE49-F238E27FC236}">
                <a16:creationId xmlns:a16="http://schemas.microsoft.com/office/drawing/2014/main" id="{4594FF36-DBA9-428A-8789-B2F556E55809}"/>
              </a:ext>
            </a:extLst>
          </p:cNvPr>
          <p:cNvGrpSpPr>
            <a:grpSpLocks/>
          </p:cNvGrpSpPr>
          <p:nvPr/>
        </p:nvGrpSpPr>
        <p:grpSpPr bwMode="auto">
          <a:xfrm>
            <a:off x="2209800" y="1749425"/>
            <a:ext cx="838200" cy="228600"/>
            <a:chOff x="5040" y="1920"/>
            <a:chExt cx="528" cy="144"/>
          </a:xfrm>
        </p:grpSpPr>
        <p:sp>
          <p:nvSpPr>
            <p:cNvPr id="44082" name="Line 7">
              <a:extLst>
                <a:ext uri="{FF2B5EF4-FFF2-40B4-BE49-F238E27FC236}">
                  <a16:creationId xmlns:a16="http://schemas.microsoft.com/office/drawing/2014/main" id="{141E6F60-319B-4783-8F54-09D6E7E697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40" y="1920"/>
              <a:ext cx="0" cy="144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4083" name="Line 8">
              <a:extLst>
                <a:ext uri="{FF2B5EF4-FFF2-40B4-BE49-F238E27FC236}">
                  <a16:creationId xmlns:a16="http://schemas.microsoft.com/office/drawing/2014/main" id="{C9C412A5-015C-4FFD-BC97-AD89D49564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16" y="1920"/>
              <a:ext cx="0" cy="144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4084" name="Line 9">
              <a:extLst>
                <a:ext uri="{FF2B5EF4-FFF2-40B4-BE49-F238E27FC236}">
                  <a16:creationId xmlns:a16="http://schemas.microsoft.com/office/drawing/2014/main" id="{228D8B85-2214-4760-9387-25ECB608F8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92" y="1920"/>
              <a:ext cx="0" cy="144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4085" name="Line 10">
              <a:extLst>
                <a:ext uri="{FF2B5EF4-FFF2-40B4-BE49-F238E27FC236}">
                  <a16:creationId xmlns:a16="http://schemas.microsoft.com/office/drawing/2014/main" id="{573EEAE0-2261-481D-A87D-B17731AB73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68" y="1920"/>
              <a:ext cx="0" cy="144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44045" name="Line 11">
            <a:extLst>
              <a:ext uri="{FF2B5EF4-FFF2-40B4-BE49-F238E27FC236}">
                <a16:creationId xmlns:a16="http://schemas.microsoft.com/office/drawing/2014/main" id="{FBF094F4-C90A-424E-816A-B91267A92261}"/>
              </a:ext>
            </a:extLst>
          </p:cNvPr>
          <p:cNvSpPr>
            <a:spLocks noChangeShapeType="1"/>
          </p:cNvSpPr>
          <p:nvPr/>
        </p:nvSpPr>
        <p:spPr bwMode="auto">
          <a:xfrm>
            <a:off x="9296400" y="3654425"/>
            <a:ext cx="457200" cy="0"/>
          </a:xfrm>
          <a:prstGeom prst="line">
            <a:avLst/>
          </a:prstGeom>
          <a:noFill/>
          <a:ln w="38100" cap="sq">
            <a:solidFill>
              <a:srgbClr val="99CCFF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4" name="Group 12">
            <a:extLst>
              <a:ext uri="{FF2B5EF4-FFF2-40B4-BE49-F238E27FC236}">
                <a16:creationId xmlns:a16="http://schemas.microsoft.com/office/drawing/2014/main" id="{CB8A505C-6869-4401-8C14-93D9671365DD}"/>
              </a:ext>
            </a:extLst>
          </p:cNvPr>
          <p:cNvGrpSpPr>
            <a:grpSpLocks/>
          </p:cNvGrpSpPr>
          <p:nvPr/>
        </p:nvGrpSpPr>
        <p:grpSpPr bwMode="auto">
          <a:xfrm>
            <a:off x="2209800" y="2968625"/>
            <a:ext cx="838200" cy="228600"/>
            <a:chOff x="5040" y="1920"/>
            <a:chExt cx="528" cy="144"/>
          </a:xfrm>
        </p:grpSpPr>
        <p:sp>
          <p:nvSpPr>
            <p:cNvPr id="44078" name="Line 13">
              <a:extLst>
                <a:ext uri="{FF2B5EF4-FFF2-40B4-BE49-F238E27FC236}">
                  <a16:creationId xmlns:a16="http://schemas.microsoft.com/office/drawing/2014/main" id="{545BFDC1-AE3E-446D-987E-89475624A2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40" y="1920"/>
              <a:ext cx="0" cy="144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4079" name="Line 14">
              <a:extLst>
                <a:ext uri="{FF2B5EF4-FFF2-40B4-BE49-F238E27FC236}">
                  <a16:creationId xmlns:a16="http://schemas.microsoft.com/office/drawing/2014/main" id="{A55FF37B-6ED2-4CDC-BB32-FC59D0B55F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16" y="1920"/>
              <a:ext cx="0" cy="144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4080" name="Line 15">
              <a:extLst>
                <a:ext uri="{FF2B5EF4-FFF2-40B4-BE49-F238E27FC236}">
                  <a16:creationId xmlns:a16="http://schemas.microsoft.com/office/drawing/2014/main" id="{24A3F995-870B-4294-87FD-E504CBE8DD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92" y="1920"/>
              <a:ext cx="0" cy="144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4081" name="Line 16">
              <a:extLst>
                <a:ext uri="{FF2B5EF4-FFF2-40B4-BE49-F238E27FC236}">
                  <a16:creationId xmlns:a16="http://schemas.microsoft.com/office/drawing/2014/main" id="{AFFF9025-91D2-4C8A-983A-801D715F3D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68" y="1920"/>
              <a:ext cx="0" cy="144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44047" name="Rectangle 17">
            <a:extLst>
              <a:ext uri="{FF2B5EF4-FFF2-40B4-BE49-F238E27FC236}">
                <a16:creationId xmlns:a16="http://schemas.microsoft.com/office/drawing/2014/main" id="{F6A2DBA1-F6FA-4B68-BB54-A607DCEF5A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4416425"/>
            <a:ext cx="7162800" cy="838200"/>
          </a:xfrm>
          <a:prstGeom prst="rect">
            <a:avLst/>
          </a:prstGeom>
          <a:solidFill>
            <a:schemeClr val="hlink">
              <a:alpha val="50195"/>
            </a:schemeClr>
          </a:solidFill>
          <a:ln w="12700" cap="sq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4048" name="Line 18">
            <a:extLst>
              <a:ext uri="{FF2B5EF4-FFF2-40B4-BE49-F238E27FC236}">
                <a16:creationId xmlns:a16="http://schemas.microsoft.com/office/drawing/2014/main" id="{F4B16D94-E371-4271-A514-B433E5FB6087}"/>
              </a:ext>
            </a:extLst>
          </p:cNvPr>
          <p:cNvSpPr>
            <a:spLocks noChangeShapeType="1"/>
          </p:cNvSpPr>
          <p:nvPr/>
        </p:nvSpPr>
        <p:spPr bwMode="auto">
          <a:xfrm>
            <a:off x="9296400" y="4873625"/>
            <a:ext cx="457200" cy="0"/>
          </a:xfrm>
          <a:prstGeom prst="line">
            <a:avLst/>
          </a:prstGeom>
          <a:noFill/>
          <a:ln w="38100" cap="sq">
            <a:solidFill>
              <a:srgbClr val="99CCFF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5" name="Group 19">
            <a:extLst>
              <a:ext uri="{FF2B5EF4-FFF2-40B4-BE49-F238E27FC236}">
                <a16:creationId xmlns:a16="http://schemas.microsoft.com/office/drawing/2014/main" id="{05B800EE-9A09-4C3D-B393-AD8810F95405}"/>
              </a:ext>
            </a:extLst>
          </p:cNvPr>
          <p:cNvGrpSpPr>
            <a:grpSpLocks/>
          </p:cNvGrpSpPr>
          <p:nvPr/>
        </p:nvGrpSpPr>
        <p:grpSpPr bwMode="auto">
          <a:xfrm>
            <a:off x="2209800" y="4187825"/>
            <a:ext cx="838200" cy="228600"/>
            <a:chOff x="5040" y="1920"/>
            <a:chExt cx="528" cy="144"/>
          </a:xfrm>
        </p:grpSpPr>
        <p:sp>
          <p:nvSpPr>
            <p:cNvPr id="44074" name="Line 20">
              <a:extLst>
                <a:ext uri="{FF2B5EF4-FFF2-40B4-BE49-F238E27FC236}">
                  <a16:creationId xmlns:a16="http://schemas.microsoft.com/office/drawing/2014/main" id="{94AAE091-79FE-4A40-AE4D-150AE4CF3E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40" y="1920"/>
              <a:ext cx="0" cy="144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4075" name="Line 21">
              <a:extLst>
                <a:ext uri="{FF2B5EF4-FFF2-40B4-BE49-F238E27FC236}">
                  <a16:creationId xmlns:a16="http://schemas.microsoft.com/office/drawing/2014/main" id="{4C3FE544-F3C4-445D-8518-65CF187F3B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16" y="1920"/>
              <a:ext cx="0" cy="144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4076" name="Line 22">
              <a:extLst>
                <a:ext uri="{FF2B5EF4-FFF2-40B4-BE49-F238E27FC236}">
                  <a16:creationId xmlns:a16="http://schemas.microsoft.com/office/drawing/2014/main" id="{862CC421-85E9-4D2B-BA45-861D58A1F0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92" y="1920"/>
              <a:ext cx="0" cy="144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4077" name="Line 23">
              <a:extLst>
                <a:ext uri="{FF2B5EF4-FFF2-40B4-BE49-F238E27FC236}">
                  <a16:creationId xmlns:a16="http://schemas.microsoft.com/office/drawing/2014/main" id="{CC23E1F0-1F24-48AC-8D85-B6CC692166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68" y="1920"/>
              <a:ext cx="0" cy="144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44050" name="Rectangle 24">
            <a:extLst>
              <a:ext uri="{FF2B5EF4-FFF2-40B4-BE49-F238E27FC236}">
                <a16:creationId xmlns:a16="http://schemas.microsoft.com/office/drawing/2014/main" id="{680E0270-34A5-49E0-AAB2-191048B31F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5635625"/>
            <a:ext cx="7162800" cy="838200"/>
          </a:xfrm>
          <a:prstGeom prst="rect">
            <a:avLst/>
          </a:prstGeom>
          <a:solidFill>
            <a:schemeClr val="hlink">
              <a:alpha val="50195"/>
            </a:schemeClr>
          </a:solidFill>
          <a:ln w="12700" cap="sq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4051" name="Line 25">
            <a:extLst>
              <a:ext uri="{FF2B5EF4-FFF2-40B4-BE49-F238E27FC236}">
                <a16:creationId xmlns:a16="http://schemas.microsoft.com/office/drawing/2014/main" id="{2CF52356-F5B9-49FC-BF74-EE01D0D981AA}"/>
              </a:ext>
            </a:extLst>
          </p:cNvPr>
          <p:cNvSpPr>
            <a:spLocks noChangeShapeType="1"/>
          </p:cNvSpPr>
          <p:nvPr/>
        </p:nvSpPr>
        <p:spPr bwMode="auto">
          <a:xfrm>
            <a:off x="9296400" y="6092825"/>
            <a:ext cx="457200" cy="0"/>
          </a:xfrm>
          <a:prstGeom prst="line">
            <a:avLst/>
          </a:prstGeom>
          <a:noFill/>
          <a:ln w="38100" cap="sq">
            <a:solidFill>
              <a:srgbClr val="99CCFF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7" name="Group 26">
            <a:extLst>
              <a:ext uri="{FF2B5EF4-FFF2-40B4-BE49-F238E27FC236}">
                <a16:creationId xmlns:a16="http://schemas.microsoft.com/office/drawing/2014/main" id="{213FE909-960F-47D2-8E19-198DAE01F3E1}"/>
              </a:ext>
            </a:extLst>
          </p:cNvPr>
          <p:cNvGrpSpPr>
            <a:grpSpLocks/>
          </p:cNvGrpSpPr>
          <p:nvPr/>
        </p:nvGrpSpPr>
        <p:grpSpPr bwMode="auto">
          <a:xfrm>
            <a:off x="2209800" y="5407025"/>
            <a:ext cx="838200" cy="228600"/>
            <a:chOff x="5040" y="1920"/>
            <a:chExt cx="528" cy="144"/>
          </a:xfrm>
        </p:grpSpPr>
        <p:sp>
          <p:nvSpPr>
            <p:cNvPr id="44070" name="Line 27">
              <a:extLst>
                <a:ext uri="{FF2B5EF4-FFF2-40B4-BE49-F238E27FC236}">
                  <a16:creationId xmlns:a16="http://schemas.microsoft.com/office/drawing/2014/main" id="{050DD929-5C66-48BA-9402-C9AB6B32B4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40" y="1920"/>
              <a:ext cx="0" cy="144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4071" name="Line 28">
              <a:extLst>
                <a:ext uri="{FF2B5EF4-FFF2-40B4-BE49-F238E27FC236}">
                  <a16:creationId xmlns:a16="http://schemas.microsoft.com/office/drawing/2014/main" id="{3BA5BFD0-8975-42EE-AE27-A5744E7C43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16" y="1920"/>
              <a:ext cx="0" cy="144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4072" name="Line 29">
              <a:extLst>
                <a:ext uri="{FF2B5EF4-FFF2-40B4-BE49-F238E27FC236}">
                  <a16:creationId xmlns:a16="http://schemas.microsoft.com/office/drawing/2014/main" id="{811B7B1C-4DED-4457-9EC9-4BF3D661EF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92" y="1920"/>
              <a:ext cx="0" cy="144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4073" name="Line 30">
              <a:extLst>
                <a:ext uri="{FF2B5EF4-FFF2-40B4-BE49-F238E27FC236}">
                  <a16:creationId xmlns:a16="http://schemas.microsoft.com/office/drawing/2014/main" id="{D07FF7D8-EECE-4652-B626-C6DA0DF965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68" y="1920"/>
              <a:ext cx="0" cy="144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42" name="Freeform 31">
            <a:extLst>
              <a:ext uri="{FF2B5EF4-FFF2-40B4-BE49-F238E27FC236}">
                <a16:creationId xmlns:a16="http://schemas.microsoft.com/office/drawing/2014/main" id="{52737253-38CF-48C7-AB28-EBB2988EBAFF}"/>
              </a:ext>
            </a:extLst>
          </p:cNvPr>
          <p:cNvSpPr>
            <a:spLocks/>
          </p:cNvSpPr>
          <p:nvPr/>
        </p:nvSpPr>
        <p:spPr bwMode="auto">
          <a:xfrm>
            <a:off x="2111376" y="5653089"/>
            <a:ext cx="1368425" cy="458787"/>
          </a:xfrm>
          <a:custGeom>
            <a:avLst/>
            <a:gdLst>
              <a:gd name="T0" fmla="*/ 2147483647 w 862"/>
              <a:gd name="T1" fmla="*/ 2147483647 h 289"/>
              <a:gd name="T2" fmla="*/ 2147483647 w 862"/>
              <a:gd name="T3" fmla="*/ 0 h 289"/>
              <a:gd name="T4" fmla="*/ 2147483647 w 862"/>
              <a:gd name="T5" fmla="*/ 0 h 289"/>
              <a:gd name="T6" fmla="*/ 2147483647 w 862"/>
              <a:gd name="T7" fmla="*/ 2147483647 h 289"/>
              <a:gd name="T8" fmla="*/ 2147483647 w 862"/>
              <a:gd name="T9" fmla="*/ 2147483647 h 289"/>
              <a:gd name="T10" fmla="*/ 2147483647 w 862"/>
              <a:gd name="T11" fmla="*/ 2147483647 h 289"/>
              <a:gd name="T12" fmla="*/ 2147483647 w 862"/>
              <a:gd name="T13" fmla="*/ 2147483647 h 289"/>
              <a:gd name="T14" fmla="*/ 2147483647 w 862"/>
              <a:gd name="T15" fmla="*/ 2147483647 h 289"/>
              <a:gd name="T16" fmla="*/ 2147483647 w 862"/>
              <a:gd name="T17" fmla="*/ 2147483647 h 289"/>
              <a:gd name="T18" fmla="*/ 2147483647 w 862"/>
              <a:gd name="T19" fmla="*/ 2147483647 h 289"/>
              <a:gd name="T20" fmla="*/ 2147483647 w 862"/>
              <a:gd name="T21" fmla="*/ 2147483647 h 289"/>
              <a:gd name="T22" fmla="*/ 2147483647 w 862"/>
              <a:gd name="T23" fmla="*/ 2147483647 h 28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62"/>
              <a:gd name="T37" fmla="*/ 0 h 289"/>
              <a:gd name="T38" fmla="*/ 862 w 862"/>
              <a:gd name="T39" fmla="*/ 289 h 28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62" h="289">
                <a:moveTo>
                  <a:pt x="799" y="8"/>
                </a:moveTo>
                <a:lnTo>
                  <a:pt x="588" y="0"/>
                </a:lnTo>
                <a:lnTo>
                  <a:pt x="366" y="0"/>
                </a:lnTo>
                <a:lnTo>
                  <a:pt x="51" y="2"/>
                </a:lnTo>
                <a:cubicBezTo>
                  <a:pt x="0" y="40"/>
                  <a:pt x="38" y="182"/>
                  <a:pt x="59" y="227"/>
                </a:cubicBezTo>
                <a:cubicBezTo>
                  <a:pt x="81" y="272"/>
                  <a:pt x="120" y="265"/>
                  <a:pt x="179" y="274"/>
                </a:cubicBezTo>
                <a:lnTo>
                  <a:pt x="413" y="286"/>
                </a:lnTo>
                <a:lnTo>
                  <a:pt x="582" y="289"/>
                </a:lnTo>
                <a:cubicBezTo>
                  <a:pt x="645" y="276"/>
                  <a:pt x="746" y="237"/>
                  <a:pt x="791" y="210"/>
                </a:cubicBezTo>
                <a:cubicBezTo>
                  <a:pt x="836" y="183"/>
                  <a:pt x="844" y="149"/>
                  <a:pt x="853" y="124"/>
                </a:cubicBezTo>
                <a:cubicBezTo>
                  <a:pt x="862" y="99"/>
                  <a:pt x="855" y="81"/>
                  <a:pt x="846" y="62"/>
                </a:cubicBezTo>
                <a:lnTo>
                  <a:pt x="799" y="8"/>
                </a:lnTo>
                <a:close/>
              </a:path>
            </a:pathLst>
          </a:custGeom>
          <a:solidFill>
            <a:srgbClr val="FFFF00"/>
          </a:solidFill>
          <a:ln w="12700" cap="sq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3" name="Freeform 32">
            <a:extLst>
              <a:ext uri="{FF2B5EF4-FFF2-40B4-BE49-F238E27FC236}">
                <a16:creationId xmlns:a16="http://schemas.microsoft.com/office/drawing/2014/main" id="{E3F47666-C3C5-4E0C-A2C7-684EBC22B90E}"/>
              </a:ext>
            </a:extLst>
          </p:cNvPr>
          <p:cNvSpPr>
            <a:spLocks/>
          </p:cNvSpPr>
          <p:nvPr/>
        </p:nvSpPr>
        <p:spPr bwMode="auto">
          <a:xfrm>
            <a:off x="2228851" y="5635625"/>
            <a:ext cx="1052513" cy="388938"/>
          </a:xfrm>
          <a:custGeom>
            <a:avLst/>
            <a:gdLst>
              <a:gd name="T0" fmla="*/ 2147483647 w 663"/>
              <a:gd name="T1" fmla="*/ 2147483647 h 245"/>
              <a:gd name="T2" fmla="*/ 2147483647 w 663"/>
              <a:gd name="T3" fmla="*/ 2147483647 h 245"/>
              <a:gd name="T4" fmla="*/ 2147483647 w 663"/>
              <a:gd name="T5" fmla="*/ 2147483647 h 245"/>
              <a:gd name="T6" fmla="*/ 2147483647 w 663"/>
              <a:gd name="T7" fmla="*/ 0 h 245"/>
              <a:gd name="T8" fmla="*/ 2147483647 w 663"/>
              <a:gd name="T9" fmla="*/ 2147483647 h 245"/>
              <a:gd name="T10" fmla="*/ 2147483647 w 663"/>
              <a:gd name="T11" fmla="*/ 2147483647 h 245"/>
              <a:gd name="T12" fmla="*/ 2147483647 w 663"/>
              <a:gd name="T13" fmla="*/ 2147483647 h 245"/>
              <a:gd name="T14" fmla="*/ 2147483647 w 663"/>
              <a:gd name="T15" fmla="*/ 2147483647 h 245"/>
              <a:gd name="T16" fmla="*/ 2147483647 w 663"/>
              <a:gd name="T17" fmla="*/ 2147483647 h 245"/>
              <a:gd name="T18" fmla="*/ 2147483647 w 663"/>
              <a:gd name="T19" fmla="*/ 2147483647 h 24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63"/>
              <a:gd name="T31" fmla="*/ 0 h 245"/>
              <a:gd name="T32" fmla="*/ 663 w 663"/>
              <a:gd name="T33" fmla="*/ 245 h 24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63" h="245">
                <a:moveTo>
                  <a:pt x="663" y="50"/>
                </a:moveTo>
                <a:lnTo>
                  <a:pt x="553" y="11"/>
                </a:lnTo>
                <a:cubicBezTo>
                  <a:pt x="506" y="5"/>
                  <a:pt x="464" y="13"/>
                  <a:pt x="382" y="11"/>
                </a:cubicBezTo>
                <a:lnTo>
                  <a:pt x="58" y="0"/>
                </a:lnTo>
                <a:cubicBezTo>
                  <a:pt x="0" y="14"/>
                  <a:pt x="24" y="61"/>
                  <a:pt x="31" y="96"/>
                </a:cubicBezTo>
                <a:cubicBezTo>
                  <a:pt x="38" y="131"/>
                  <a:pt x="54" y="188"/>
                  <a:pt x="101" y="213"/>
                </a:cubicBezTo>
                <a:lnTo>
                  <a:pt x="312" y="245"/>
                </a:lnTo>
                <a:lnTo>
                  <a:pt x="483" y="245"/>
                </a:lnTo>
                <a:cubicBezTo>
                  <a:pt x="536" y="229"/>
                  <a:pt x="601" y="183"/>
                  <a:pt x="631" y="151"/>
                </a:cubicBezTo>
                <a:cubicBezTo>
                  <a:pt x="661" y="119"/>
                  <a:pt x="663" y="50"/>
                  <a:pt x="663" y="50"/>
                </a:cubicBezTo>
                <a:close/>
              </a:path>
            </a:pathLst>
          </a:custGeom>
          <a:solidFill>
            <a:schemeClr val="accent2"/>
          </a:solidFill>
          <a:ln w="12700" cap="sq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4" name="Freeform 33">
            <a:extLst>
              <a:ext uri="{FF2B5EF4-FFF2-40B4-BE49-F238E27FC236}">
                <a16:creationId xmlns:a16="http://schemas.microsoft.com/office/drawing/2014/main" id="{C49A5483-9473-4A10-B50D-7FC561721B09}"/>
              </a:ext>
            </a:extLst>
          </p:cNvPr>
          <p:cNvSpPr>
            <a:spLocks/>
          </p:cNvSpPr>
          <p:nvPr/>
        </p:nvSpPr>
        <p:spPr bwMode="auto">
          <a:xfrm>
            <a:off x="2319338" y="5640389"/>
            <a:ext cx="590550" cy="123825"/>
          </a:xfrm>
          <a:custGeom>
            <a:avLst/>
            <a:gdLst>
              <a:gd name="T0" fmla="*/ 2147483647 w 372"/>
              <a:gd name="T1" fmla="*/ 2147483647 h 78"/>
              <a:gd name="T2" fmla="*/ 2147483647 w 372"/>
              <a:gd name="T3" fmla="*/ 0 h 78"/>
              <a:gd name="T4" fmla="*/ 2147483647 w 372"/>
              <a:gd name="T5" fmla="*/ 0 h 78"/>
              <a:gd name="T6" fmla="*/ 2147483647 w 372"/>
              <a:gd name="T7" fmla="*/ 2147483647 h 78"/>
              <a:gd name="T8" fmla="*/ 2147483647 w 372"/>
              <a:gd name="T9" fmla="*/ 2147483647 h 78"/>
              <a:gd name="T10" fmla="*/ 2147483647 w 372"/>
              <a:gd name="T11" fmla="*/ 2147483647 h 78"/>
              <a:gd name="T12" fmla="*/ 2147483647 w 372"/>
              <a:gd name="T13" fmla="*/ 2147483647 h 7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72"/>
              <a:gd name="T22" fmla="*/ 0 h 78"/>
              <a:gd name="T23" fmla="*/ 372 w 372"/>
              <a:gd name="T24" fmla="*/ 78 h 7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72" h="78">
                <a:moveTo>
                  <a:pt x="333" y="39"/>
                </a:moveTo>
                <a:lnTo>
                  <a:pt x="372" y="0"/>
                </a:lnTo>
                <a:lnTo>
                  <a:pt x="52" y="0"/>
                </a:lnTo>
                <a:cubicBezTo>
                  <a:pt x="0" y="5"/>
                  <a:pt x="43" y="21"/>
                  <a:pt x="60" y="33"/>
                </a:cubicBezTo>
                <a:cubicBezTo>
                  <a:pt x="77" y="45"/>
                  <a:pt x="120" y="63"/>
                  <a:pt x="154" y="70"/>
                </a:cubicBezTo>
                <a:lnTo>
                  <a:pt x="263" y="78"/>
                </a:lnTo>
                <a:cubicBezTo>
                  <a:pt x="293" y="73"/>
                  <a:pt x="333" y="39"/>
                  <a:pt x="333" y="39"/>
                </a:cubicBezTo>
                <a:close/>
              </a:path>
            </a:pathLst>
          </a:custGeom>
          <a:solidFill>
            <a:srgbClr val="FF0000"/>
          </a:solidFill>
          <a:ln w="12700" cap="sq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4056" name="Text Box 34">
            <a:extLst>
              <a:ext uri="{FF2B5EF4-FFF2-40B4-BE49-F238E27FC236}">
                <a16:creationId xmlns:a16="http://schemas.microsoft.com/office/drawing/2014/main" id="{E51C1D84-E20F-4B88-AC71-436EB55CF1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01" y="1978025"/>
            <a:ext cx="11223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2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>K</a:t>
            </a:r>
            <a:r>
              <a:rPr kumimoji="0" lang="en-US" altLang="cs-CZ" sz="2000" b="1" i="0" u="none" strike="noStrike" kern="1200" cap="none" spc="0" normalizeH="0" baseline="-2500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>d</a:t>
            </a:r>
            <a:r>
              <a:rPr kumimoji="0" lang="en-US" altLang="cs-CZ" sz="2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>=0.01</a:t>
            </a:r>
          </a:p>
        </p:txBody>
      </p:sp>
      <p:sp>
        <p:nvSpPr>
          <p:cNvPr id="44057" name="Text Box 35">
            <a:extLst>
              <a:ext uri="{FF2B5EF4-FFF2-40B4-BE49-F238E27FC236}">
                <a16:creationId xmlns:a16="http://schemas.microsoft.com/office/drawing/2014/main" id="{11CC54C6-184F-4DAF-BEDA-5836498F37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00" y="5653088"/>
            <a:ext cx="9096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2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>K</a:t>
            </a:r>
            <a:r>
              <a:rPr kumimoji="0" lang="en-US" altLang="cs-CZ" sz="2000" b="1" i="0" u="none" strike="noStrike" kern="1200" cap="none" spc="0" normalizeH="0" baseline="-2500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>d</a:t>
            </a:r>
            <a:r>
              <a:rPr kumimoji="0" lang="en-US" altLang="cs-CZ" sz="2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>=10</a:t>
            </a:r>
          </a:p>
        </p:txBody>
      </p:sp>
      <p:sp>
        <p:nvSpPr>
          <p:cNvPr id="44058" name="Text Box 36">
            <a:extLst>
              <a:ext uri="{FF2B5EF4-FFF2-40B4-BE49-F238E27FC236}">
                <a16:creationId xmlns:a16="http://schemas.microsoft.com/office/drawing/2014/main" id="{04B646FB-2376-4DDA-A1F0-CB88B40126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01" y="4476750"/>
            <a:ext cx="7667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2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>K</a:t>
            </a:r>
            <a:r>
              <a:rPr kumimoji="0" lang="en-US" altLang="cs-CZ" sz="2000" b="1" i="0" u="none" strike="noStrike" kern="1200" cap="none" spc="0" normalizeH="0" baseline="-2500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>d</a:t>
            </a:r>
            <a:r>
              <a:rPr kumimoji="0" lang="en-US" altLang="cs-CZ" sz="2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>=1</a:t>
            </a:r>
          </a:p>
        </p:txBody>
      </p:sp>
      <p:sp>
        <p:nvSpPr>
          <p:cNvPr id="44059" name="Text Box 37">
            <a:extLst>
              <a:ext uri="{FF2B5EF4-FFF2-40B4-BE49-F238E27FC236}">
                <a16:creationId xmlns:a16="http://schemas.microsoft.com/office/drawing/2014/main" id="{E5C71DBC-4870-4F9A-B8A0-734271356F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00" y="3257550"/>
            <a:ext cx="9794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2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>K</a:t>
            </a:r>
            <a:r>
              <a:rPr kumimoji="0" lang="en-US" altLang="cs-CZ" sz="2000" b="1" i="0" u="none" strike="noStrike" kern="1200" cap="none" spc="0" normalizeH="0" baseline="-2500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>d</a:t>
            </a:r>
            <a:r>
              <a:rPr kumimoji="0" lang="en-US" altLang="cs-CZ" sz="2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>=0.1</a:t>
            </a:r>
          </a:p>
        </p:txBody>
      </p:sp>
      <p:sp>
        <p:nvSpPr>
          <p:cNvPr id="49" name="Freeform 38">
            <a:extLst>
              <a:ext uri="{FF2B5EF4-FFF2-40B4-BE49-F238E27FC236}">
                <a16:creationId xmlns:a16="http://schemas.microsoft.com/office/drawing/2014/main" id="{8F860D08-7B5D-443F-B352-97080504FCE8}"/>
              </a:ext>
            </a:extLst>
          </p:cNvPr>
          <p:cNvSpPr>
            <a:spLocks/>
          </p:cNvSpPr>
          <p:nvPr/>
        </p:nvSpPr>
        <p:spPr bwMode="auto">
          <a:xfrm>
            <a:off x="2103439" y="4433888"/>
            <a:ext cx="3519487" cy="819150"/>
          </a:xfrm>
          <a:custGeom>
            <a:avLst/>
            <a:gdLst>
              <a:gd name="T0" fmla="*/ 2147483647 w 2217"/>
              <a:gd name="T1" fmla="*/ 2147483647 h 516"/>
              <a:gd name="T2" fmla="*/ 2147483647 w 2217"/>
              <a:gd name="T3" fmla="*/ 0 h 516"/>
              <a:gd name="T4" fmla="*/ 2147483647 w 2217"/>
              <a:gd name="T5" fmla="*/ 0 h 516"/>
              <a:gd name="T6" fmla="*/ 2147483647 w 2217"/>
              <a:gd name="T7" fmla="*/ 2147483647 h 516"/>
              <a:gd name="T8" fmla="*/ 2147483647 w 2217"/>
              <a:gd name="T9" fmla="*/ 2147483647 h 516"/>
              <a:gd name="T10" fmla="*/ 2147483647 w 2217"/>
              <a:gd name="T11" fmla="*/ 2147483647 h 516"/>
              <a:gd name="T12" fmla="*/ 2147483647 w 2217"/>
              <a:gd name="T13" fmla="*/ 2147483647 h 516"/>
              <a:gd name="T14" fmla="*/ 2147483647 w 2217"/>
              <a:gd name="T15" fmla="*/ 2147483647 h 516"/>
              <a:gd name="T16" fmla="*/ 2147483647 w 2217"/>
              <a:gd name="T17" fmla="*/ 2147483647 h 516"/>
              <a:gd name="T18" fmla="*/ 2147483647 w 2217"/>
              <a:gd name="T19" fmla="*/ 2147483647 h 516"/>
              <a:gd name="T20" fmla="*/ 2147483647 w 2217"/>
              <a:gd name="T21" fmla="*/ 2147483647 h 516"/>
              <a:gd name="T22" fmla="*/ 2147483647 w 2217"/>
              <a:gd name="T23" fmla="*/ 2147483647 h 516"/>
              <a:gd name="T24" fmla="*/ 2147483647 w 2217"/>
              <a:gd name="T25" fmla="*/ 2147483647 h 516"/>
              <a:gd name="T26" fmla="*/ 2147483647 w 2217"/>
              <a:gd name="T27" fmla="*/ 2147483647 h 516"/>
              <a:gd name="T28" fmla="*/ 2147483647 w 2217"/>
              <a:gd name="T29" fmla="*/ 2147483647 h 51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217"/>
              <a:gd name="T46" fmla="*/ 0 h 516"/>
              <a:gd name="T47" fmla="*/ 2217 w 2217"/>
              <a:gd name="T48" fmla="*/ 516 h 51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217" h="516">
                <a:moveTo>
                  <a:pt x="1708" y="20"/>
                </a:moveTo>
                <a:lnTo>
                  <a:pt x="1248" y="0"/>
                </a:lnTo>
                <a:lnTo>
                  <a:pt x="776" y="0"/>
                </a:lnTo>
                <a:lnTo>
                  <a:pt x="108" y="4"/>
                </a:lnTo>
                <a:cubicBezTo>
                  <a:pt x="0" y="71"/>
                  <a:pt x="80" y="322"/>
                  <a:pt x="126" y="402"/>
                </a:cubicBezTo>
                <a:cubicBezTo>
                  <a:pt x="172" y="482"/>
                  <a:pt x="255" y="469"/>
                  <a:pt x="380" y="486"/>
                </a:cubicBezTo>
                <a:lnTo>
                  <a:pt x="877" y="507"/>
                </a:lnTo>
                <a:lnTo>
                  <a:pt x="1235" y="512"/>
                </a:lnTo>
                <a:cubicBezTo>
                  <a:pt x="1377" y="513"/>
                  <a:pt x="1587" y="516"/>
                  <a:pt x="1729" y="512"/>
                </a:cubicBezTo>
                <a:cubicBezTo>
                  <a:pt x="1871" y="508"/>
                  <a:pt x="2012" y="508"/>
                  <a:pt x="2090" y="487"/>
                </a:cubicBezTo>
                <a:cubicBezTo>
                  <a:pt x="2168" y="466"/>
                  <a:pt x="2181" y="425"/>
                  <a:pt x="2199" y="386"/>
                </a:cubicBezTo>
                <a:cubicBezTo>
                  <a:pt x="2217" y="347"/>
                  <a:pt x="2207" y="289"/>
                  <a:pt x="2199" y="253"/>
                </a:cubicBezTo>
                <a:cubicBezTo>
                  <a:pt x="2191" y="217"/>
                  <a:pt x="2192" y="198"/>
                  <a:pt x="2152" y="168"/>
                </a:cubicBezTo>
                <a:lnTo>
                  <a:pt x="1957" y="74"/>
                </a:lnTo>
                <a:lnTo>
                  <a:pt x="1708" y="20"/>
                </a:lnTo>
                <a:close/>
              </a:path>
            </a:pathLst>
          </a:custGeom>
          <a:solidFill>
            <a:srgbClr val="FFFF00"/>
          </a:solidFill>
          <a:ln w="12700" cap="sq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0" name="Freeform 39">
            <a:extLst>
              <a:ext uri="{FF2B5EF4-FFF2-40B4-BE49-F238E27FC236}">
                <a16:creationId xmlns:a16="http://schemas.microsoft.com/office/drawing/2014/main" id="{9E96CC40-4A4F-45A4-8B19-B9BE0AA90578}"/>
              </a:ext>
            </a:extLst>
          </p:cNvPr>
          <p:cNvSpPr>
            <a:spLocks/>
          </p:cNvSpPr>
          <p:nvPr/>
        </p:nvSpPr>
        <p:spPr bwMode="auto">
          <a:xfrm>
            <a:off x="2214564" y="4416426"/>
            <a:ext cx="3024187" cy="709613"/>
          </a:xfrm>
          <a:custGeom>
            <a:avLst/>
            <a:gdLst>
              <a:gd name="T0" fmla="*/ 2147483647 w 1905"/>
              <a:gd name="T1" fmla="*/ 2147483647 h 447"/>
              <a:gd name="T2" fmla="*/ 2147483647 w 1905"/>
              <a:gd name="T3" fmla="*/ 2147483647 h 447"/>
              <a:gd name="T4" fmla="*/ 2147483647 w 1905"/>
              <a:gd name="T5" fmla="*/ 2147483647 h 447"/>
              <a:gd name="T6" fmla="*/ 2147483647 w 1905"/>
              <a:gd name="T7" fmla="*/ 0 h 447"/>
              <a:gd name="T8" fmla="*/ 2147483647 w 1905"/>
              <a:gd name="T9" fmla="*/ 2147483647 h 447"/>
              <a:gd name="T10" fmla="*/ 2147483647 w 1905"/>
              <a:gd name="T11" fmla="*/ 2147483647 h 447"/>
              <a:gd name="T12" fmla="*/ 2147483647 w 1905"/>
              <a:gd name="T13" fmla="*/ 2147483647 h 447"/>
              <a:gd name="T14" fmla="*/ 2147483647 w 1905"/>
              <a:gd name="T15" fmla="*/ 2147483647 h 447"/>
              <a:gd name="T16" fmla="*/ 2147483647 w 1905"/>
              <a:gd name="T17" fmla="*/ 2147483647 h 447"/>
              <a:gd name="T18" fmla="*/ 2147483647 w 1905"/>
              <a:gd name="T19" fmla="*/ 2147483647 h 447"/>
              <a:gd name="T20" fmla="*/ 2147483647 w 1905"/>
              <a:gd name="T21" fmla="*/ 2147483647 h 447"/>
              <a:gd name="T22" fmla="*/ 2147483647 w 1905"/>
              <a:gd name="T23" fmla="*/ 2147483647 h 447"/>
              <a:gd name="T24" fmla="*/ 2147483647 w 1905"/>
              <a:gd name="T25" fmla="*/ 2147483647 h 447"/>
              <a:gd name="T26" fmla="*/ 2147483647 w 1905"/>
              <a:gd name="T27" fmla="*/ 2147483647 h 44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905"/>
              <a:gd name="T43" fmla="*/ 0 h 447"/>
              <a:gd name="T44" fmla="*/ 1905 w 1905"/>
              <a:gd name="T45" fmla="*/ 447 h 447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905" h="447">
                <a:moveTo>
                  <a:pt x="1412" y="93"/>
                </a:moveTo>
                <a:lnTo>
                  <a:pt x="1170" y="70"/>
                </a:lnTo>
                <a:cubicBezTo>
                  <a:pt x="1054" y="56"/>
                  <a:pt x="895" y="22"/>
                  <a:pt x="715" y="10"/>
                </a:cubicBezTo>
                <a:lnTo>
                  <a:pt x="87" y="0"/>
                </a:lnTo>
                <a:cubicBezTo>
                  <a:pt x="0" y="29"/>
                  <a:pt x="131" y="126"/>
                  <a:pt x="195" y="182"/>
                </a:cubicBezTo>
                <a:cubicBezTo>
                  <a:pt x="258" y="238"/>
                  <a:pt x="394" y="304"/>
                  <a:pt x="467" y="339"/>
                </a:cubicBezTo>
                <a:lnTo>
                  <a:pt x="630" y="392"/>
                </a:lnTo>
                <a:lnTo>
                  <a:pt x="944" y="436"/>
                </a:lnTo>
                <a:cubicBezTo>
                  <a:pt x="1051" y="445"/>
                  <a:pt x="1151" y="447"/>
                  <a:pt x="1272" y="444"/>
                </a:cubicBezTo>
                <a:cubicBezTo>
                  <a:pt x="1393" y="441"/>
                  <a:pt x="1570" y="436"/>
                  <a:pt x="1669" y="420"/>
                </a:cubicBezTo>
                <a:cubicBezTo>
                  <a:pt x="1768" y="404"/>
                  <a:pt x="1829" y="385"/>
                  <a:pt x="1864" y="350"/>
                </a:cubicBezTo>
                <a:cubicBezTo>
                  <a:pt x="1899" y="315"/>
                  <a:pt x="1905" y="245"/>
                  <a:pt x="1879" y="210"/>
                </a:cubicBezTo>
                <a:lnTo>
                  <a:pt x="1708" y="140"/>
                </a:lnTo>
                <a:lnTo>
                  <a:pt x="1412" y="93"/>
                </a:lnTo>
                <a:close/>
              </a:path>
            </a:pathLst>
          </a:custGeom>
          <a:solidFill>
            <a:schemeClr val="accent2"/>
          </a:solidFill>
          <a:ln w="12700" cap="sq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" name="Freeform 40">
            <a:extLst>
              <a:ext uri="{FF2B5EF4-FFF2-40B4-BE49-F238E27FC236}">
                <a16:creationId xmlns:a16="http://schemas.microsoft.com/office/drawing/2014/main" id="{FAF59C5C-00B7-4ACA-9584-4C00179CB1FF}"/>
              </a:ext>
            </a:extLst>
          </p:cNvPr>
          <p:cNvSpPr>
            <a:spLocks/>
          </p:cNvSpPr>
          <p:nvPr/>
        </p:nvSpPr>
        <p:spPr bwMode="auto">
          <a:xfrm>
            <a:off x="2393951" y="4411663"/>
            <a:ext cx="701675" cy="176212"/>
          </a:xfrm>
          <a:custGeom>
            <a:avLst/>
            <a:gdLst>
              <a:gd name="T0" fmla="*/ 2147483647 w 442"/>
              <a:gd name="T1" fmla="*/ 2147483647 h 111"/>
              <a:gd name="T2" fmla="*/ 2147483647 w 442"/>
              <a:gd name="T3" fmla="*/ 2147483647 h 111"/>
              <a:gd name="T4" fmla="*/ 2147483647 w 442"/>
              <a:gd name="T5" fmla="*/ 2147483647 h 111"/>
              <a:gd name="T6" fmla="*/ 2147483647 w 442"/>
              <a:gd name="T7" fmla="*/ 2147483647 h 111"/>
              <a:gd name="T8" fmla="*/ 2147483647 w 442"/>
              <a:gd name="T9" fmla="*/ 2147483647 h 111"/>
              <a:gd name="T10" fmla="*/ 2147483647 w 442"/>
              <a:gd name="T11" fmla="*/ 2147483647 h 111"/>
              <a:gd name="T12" fmla="*/ 2147483647 w 442"/>
              <a:gd name="T13" fmla="*/ 2147483647 h 111"/>
              <a:gd name="T14" fmla="*/ 2147483647 w 442"/>
              <a:gd name="T15" fmla="*/ 2147483647 h 11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42"/>
              <a:gd name="T25" fmla="*/ 0 h 111"/>
              <a:gd name="T26" fmla="*/ 442 w 442"/>
              <a:gd name="T27" fmla="*/ 111 h 11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42" h="111">
                <a:moveTo>
                  <a:pt x="442" y="18"/>
                </a:moveTo>
                <a:cubicBezTo>
                  <a:pt x="409" y="0"/>
                  <a:pt x="321" y="8"/>
                  <a:pt x="252" y="5"/>
                </a:cubicBezTo>
                <a:lnTo>
                  <a:pt x="29" y="2"/>
                </a:lnTo>
                <a:cubicBezTo>
                  <a:pt x="0" y="12"/>
                  <a:pt x="48" y="49"/>
                  <a:pt x="75" y="65"/>
                </a:cubicBezTo>
                <a:cubicBezTo>
                  <a:pt x="102" y="81"/>
                  <a:pt x="154" y="88"/>
                  <a:pt x="192" y="96"/>
                </a:cubicBezTo>
                <a:lnTo>
                  <a:pt x="301" y="111"/>
                </a:lnTo>
                <a:lnTo>
                  <a:pt x="418" y="96"/>
                </a:lnTo>
                <a:lnTo>
                  <a:pt x="442" y="18"/>
                </a:lnTo>
                <a:close/>
              </a:path>
            </a:pathLst>
          </a:custGeom>
          <a:solidFill>
            <a:srgbClr val="FF0000"/>
          </a:solidFill>
          <a:ln w="12700" cap="sq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2" name="Freeform 41">
            <a:extLst>
              <a:ext uri="{FF2B5EF4-FFF2-40B4-BE49-F238E27FC236}">
                <a16:creationId xmlns:a16="http://schemas.microsoft.com/office/drawing/2014/main" id="{624C03C7-986D-4F22-8187-42BC8D961F4E}"/>
              </a:ext>
            </a:extLst>
          </p:cNvPr>
          <p:cNvSpPr>
            <a:spLocks/>
          </p:cNvSpPr>
          <p:nvPr/>
        </p:nvSpPr>
        <p:spPr bwMode="auto">
          <a:xfrm>
            <a:off x="2066926" y="3214688"/>
            <a:ext cx="5553075" cy="830262"/>
          </a:xfrm>
          <a:custGeom>
            <a:avLst/>
            <a:gdLst>
              <a:gd name="T0" fmla="*/ 2147483647 w 3498"/>
              <a:gd name="T1" fmla="*/ 2147483647 h 523"/>
              <a:gd name="T2" fmla="*/ 2147483647 w 3498"/>
              <a:gd name="T3" fmla="*/ 0 h 523"/>
              <a:gd name="T4" fmla="*/ 2147483647 w 3498"/>
              <a:gd name="T5" fmla="*/ 0 h 523"/>
              <a:gd name="T6" fmla="*/ 2147483647 w 3498"/>
              <a:gd name="T7" fmla="*/ 2147483647 h 523"/>
              <a:gd name="T8" fmla="*/ 2147483647 w 3498"/>
              <a:gd name="T9" fmla="*/ 2147483647 h 523"/>
              <a:gd name="T10" fmla="*/ 2147483647 w 3498"/>
              <a:gd name="T11" fmla="*/ 2147483647 h 523"/>
              <a:gd name="T12" fmla="*/ 2147483647 w 3498"/>
              <a:gd name="T13" fmla="*/ 2147483647 h 523"/>
              <a:gd name="T14" fmla="*/ 2147483647 w 3498"/>
              <a:gd name="T15" fmla="*/ 2147483647 h 523"/>
              <a:gd name="T16" fmla="*/ 2147483647 w 3498"/>
              <a:gd name="T17" fmla="*/ 2147483647 h 523"/>
              <a:gd name="T18" fmla="*/ 2147483647 w 3498"/>
              <a:gd name="T19" fmla="*/ 2147483647 h 523"/>
              <a:gd name="T20" fmla="*/ 2147483647 w 3498"/>
              <a:gd name="T21" fmla="*/ 2147483647 h 523"/>
              <a:gd name="T22" fmla="*/ 2147483647 w 3498"/>
              <a:gd name="T23" fmla="*/ 2147483647 h 523"/>
              <a:gd name="T24" fmla="*/ 2147483647 w 3498"/>
              <a:gd name="T25" fmla="*/ 2147483647 h 523"/>
              <a:gd name="T26" fmla="*/ 2147483647 w 3498"/>
              <a:gd name="T27" fmla="*/ 2147483647 h 523"/>
              <a:gd name="T28" fmla="*/ 2147483647 w 3498"/>
              <a:gd name="T29" fmla="*/ 2147483647 h 52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498"/>
              <a:gd name="T46" fmla="*/ 0 h 523"/>
              <a:gd name="T47" fmla="*/ 3498 w 3498"/>
              <a:gd name="T48" fmla="*/ 523 h 523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498" h="523">
                <a:moveTo>
                  <a:pt x="2526" y="39"/>
                </a:moveTo>
                <a:lnTo>
                  <a:pt x="1841" y="0"/>
                </a:lnTo>
                <a:lnTo>
                  <a:pt x="1144" y="0"/>
                </a:lnTo>
                <a:lnTo>
                  <a:pt x="159" y="4"/>
                </a:lnTo>
                <a:cubicBezTo>
                  <a:pt x="0" y="71"/>
                  <a:pt x="119" y="322"/>
                  <a:pt x="186" y="402"/>
                </a:cubicBezTo>
                <a:cubicBezTo>
                  <a:pt x="253" y="482"/>
                  <a:pt x="377" y="469"/>
                  <a:pt x="561" y="486"/>
                </a:cubicBezTo>
                <a:lnTo>
                  <a:pt x="1294" y="507"/>
                </a:lnTo>
                <a:lnTo>
                  <a:pt x="1822" y="512"/>
                </a:lnTo>
                <a:cubicBezTo>
                  <a:pt x="2032" y="513"/>
                  <a:pt x="2332" y="513"/>
                  <a:pt x="2551" y="512"/>
                </a:cubicBezTo>
                <a:cubicBezTo>
                  <a:pt x="2769" y="511"/>
                  <a:pt x="2984" y="511"/>
                  <a:pt x="3133" y="507"/>
                </a:cubicBezTo>
                <a:cubicBezTo>
                  <a:pt x="3282" y="503"/>
                  <a:pt x="3394" y="523"/>
                  <a:pt x="3446" y="486"/>
                </a:cubicBezTo>
                <a:cubicBezTo>
                  <a:pt x="3498" y="449"/>
                  <a:pt x="3476" y="343"/>
                  <a:pt x="3446" y="287"/>
                </a:cubicBezTo>
                <a:cubicBezTo>
                  <a:pt x="3416" y="231"/>
                  <a:pt x="3353" y="186"/>
                  <a:pt x="3267" y="150"/>
                </a:cubicBezTo>
                <a:lnTo>
                  <a:pt x="2931" y="71"/>
                </a:lnTo>
                <a:lnTo>
                  <a:pt x="2526" y="39"/>
                </a:lnTo>
                <a:close/>
              </a:path>
            </a:pathLst>
          </a:custGeom>
          <a:solidFill>
            <a:srgbClr val="FFFF00"/>
          </a:solidFill>
          <a:ln w="12700" cap="sq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Freeform 42">
            <a:extLst>
              <a:ext uri="{FF2B5EF4-FFF2-40B4-BE49-F238E27FC236}">
                <a16:creationId xmlns:a16="http://schemas.microsoft.com/office/drawing/2014/main" id="{903C7796-5D70-4A16-B9C4-42D8D3474C2B}"/>
              </a:ext>
            </a:extLst>
          </p:cNvPr>
          <p:cNvSpPr>
            <a:spLocks/>
          </p:cNvSpPr>
          <p:nvPr/>
        </p:nvSpPr>
        <p:spPr bwMode="auto">
          <a:xfrm>
            <a:off x="2209800" y="3197226"/>
            <a:ext cx="4711700" cy="809625"/>
          </a:xfrm>
          <a:custGeom>
            <a:avLst/>
            <a:gdLst>
              <a:gd name="T0" fmla="*/ 2147483647 w 2968"/>
              <a:gd name="T1" fmla="*/ 2147483647 h 510"/>
              <a:gd name="T2" fmla="*/ 2147483647 w 2968"/>
              <a:gd name="T3" fmla="*/ 2147483647 h 510"/>
              <a:gd name="T4" fmla="*/ 2147483647 w 2968"/>
              <a:gd name="T5" fmla="*/ 2147483647 h 510"/>
              <a:gd name="T6" fmla="*/ 2147483647 w 2968"/>
              <a:gd name="T7" fmla="*/ 2147483647 h 510"/>
              <a:gd name="T8" fmla="*/ 2147483647 w 2968"/>
              <a:gd name="T9" fmla="*/ 0 h 510"/>
              <a:gd name="T10" fmla="*/ 2147483647 w 2968"/>
              <a:gd name="T11" fmla="*/ 2147483647 h 510"/>
              <a:gd name="T12" fmla="*/ 2147483647 w 2968"/>
              <a:gd name="T13" fmla="*/ 2147483647 h 510"/>
              <a:gd name="T14" fmla="*/ 2147483647 w 2968"/>
              <a:gd name="T15" fmla="*/ 2147483647 h 510"/>
              <a:gd name="T16" fmla="*/ 2147483647 w 2968"/>
              <a:gd name="T17" fmla="*/ 2147483647 h 510"/>
              <a:gd name="T18" fmla="*/ 2147483647 w 2968"/>
              <a:gd name="T19" fmla="*/ 2147483647 h 510"/>
              <a:gd name="T20" fmla="*/ 2147483647 w 2968"/>
              <a:gd name="T21" fmla="*/ 2147483647 h 510"/>
              <a:gd name="T22" fmla="*/ 2147483647 w 2968"/>
              <a:gd name="T23" fmla="*/ 2147483647 h 510"/>
              <a:gd name="T24" fmla="*/ 2147483647 w 2968"/>
              <a:gd name="T25" fmla="*/ 2147483647 h 510"/>
              <a:gd name="T26" fmla="*/ 2147483647 w 2968"/>
              <a:gd name="T27" fmla="*/ 2147483647 h 510"/>
              <a:gd name="T28" fmla="*/ 2147483647 w 2968"/>
              <a:gd name="T29" fmla="*/ 2147483647 h 51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968"/>
              <a:gd name="T46" fmla="*/ 0 h 510"/>
              <a:gd name="T47" fmla="*/ 2968 w 2968"/>
              <a:gd name="T48" fmla="*/ 510 h 51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968" h="510">
                <a:moveTo>
                  <a:pt x="2147" y="144"/>
                </a:moveTo>
                <a:lnTo>
                  <a:pt x="1773" y="89"/>
                </a:lnTo>
                <a:lnTo>
                  <a:pt x="1469" y="43"/>
                </a:lnTo>
                <a:cubicBezTo>
                  <a:pt x="1349" y="30"/>
                  <a:pt x="1278" y="17"/>
                  <a:pt x="1055" y="10"/>
                </a:cubicBezTo>
                <a:lnTo>
                  <a:pt x="128" y="0"/>
                </a:lnTo>
                <a:cubicBezTo>
                  <a:pt x="0" y="29"/>
                  <a:pt x="189" y="128"/>
                  <a:pt x="287" y="182"/>
                </a:cubicBezTo>
                <a:cubicBezTo>
                  <a:pt x="385" y="236"/>
                  <a:pt x="600" y="293"/>
                  <a:pt x="714" y="323"/>
                </a:cubicBezTo>
                <a:lnTo>
                  <a:pt x="971" y="362"/>
                </a:lnTo>
                <a:lnTo>
                  <a:pt x="1384" y="440"/>
                </a:lnTo>
                <a:cubicBezTo>
                  <a:pt x="1514" y="461"/>
                  <a:pt x="1615" y="477"/>
                  <a:pt x="1752" y="486"/>
                </a:cubicBezTo>
                <a:cubicBezTo>
                  <a:pt x="1889" y="495"/>
                  <a:pt x="2023" y="499"/>
                  <a:pt x="2207" y="497"/>
                </a:cubicBezTo>
                <a:cubicBezTo>
                  <a:pt x="2391" y="495"/>
                  <a:pt x="2751" y="510"/>
                  <a:pt x="2860" y="476"/>
                </a:cubicBezTo>
                <a:cubicBezTo>
                  <a:pt x="2968" y="442"/>
                  <a:pt x="2914" y="336"/>
                  <a:pt x="2859" y="291"/>
                </a:cubicBezTo>
                <a:lnTo>
                  <a:pt x="2529" y="206"/>
                </a:lnTo>
                <a:lnTo>
                  <a:pt x="2147" y="144"/>
                </a:lnTo>
                <a:close/>
              </a:path>
            </a:pathLst>
          </a:custGeom>
          <a:solidFill>
            <a:schemeClr val="accent2"/>
          </a:solidFill>
          <a:ln w="12700" cap="sq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Freeform 43">
            <a:extLst>
              <a:ext uri="{FF2B5EF4-FFF2-40B4-BE49-F238E27FC236}">
                <a16:creationId xmlns:a16="http://schemas.microsoft.com/office/drawing/2014/main" id="{E01B9DEA-0C3B-423B-8ED2-F3EE345FBE36}"/>
              </a:ext>
            </a:extLst>
          </p:cNvPr>
          <p:cNvSpPr>
            <a:spLocks/>
          </p:cNvSpPr>
          <p:nvPr/>
        </p:nvSpPr>
        <p:spPr bwMode="auto">
          <a:xfrm>
            <a:off x="2397126" y="3203575"/>
            <a:ext cx="879475" cy="196850"/>
          </a:xfrm>
          <a:custGeom>
            <a:avLst/>
            <a:gdLst>
              <a:gd name="T0" fmla="*/ 2147483647 w 554"/>
              <a:gd name="T1" fmla="*/ 2147483647 h 124"/>
              <a:gd name="T2" fmla="*/ 2147483647 w 554"/>
              <a:gd name="T3" fmla="*/ 0 h 124"/>
              <a:gd name="T4" fmla="*/ 2147483647 w 554"/>
              <a:gd name="T5" fmla="*/ 0 h 124"/>
              <a:gd name="T6" fmla="*/ 2147483647 w 554"/>
              <a:gd name="T7" fmla="*/ 2147483647 h 124"/>
              <a:gd name="T8" fmla="*/ 2147483647 w 554"/>
              <a:gd name="T9" fmla="*/ 2147483647 h 124"/>
              <a:gd name="T10" fmla="*/ 2147483647 w 554"/>
              <a:gd name="T11" fmla="*/ 2147483647 h 124"/>
              <a:gd name="T12" fmla="*/ 2147483647 w 554"/>
              <a:gd name="T13" fmla="*/ 2147483647 h 124"/>
              <a:gd name="T14" fmla="*/ 2147483647 w 554"/>
              <a:gd name="T15" fmla="*/ 2147483647 h 12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54"/>
              <a:gd name="T25" fmla="*/ 0 h 124"/>
              <a:gd name="T26" fmla="*/ 554 w 554"/>
              <a:gd name="T27" fmla="*/ 124 h 12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54" h="124">
                <a:moveTo>
                  <a:pt x="554" y="32"/>
                </a:moveTo>
                <a:cubicBezTo>
                  <a:pt x="534" y="18"/>
                  <a:pt x="470" y="5"/>
                  <a:pt x="385" y="0"/>
                </a:cubicBezTo>
                <a:lnTo>
                  <a:pt x="42" y="0"/>
                </a:lnTo>
                <a:cubicBezTo>
                  <a:pt x="0" y="17"/>
                  <a:pt x="93" y="82"/>
                  <a:pt x="130" y="103"/>
                </a:cubicBezTo>
                <a:cubicBezTo>
                  <a:pt x="167" y="124"/>
                  <a:pt x="220" y="121"/>
                  <a:pt x="265" y="124"/>
                </a:cubicBezTo>
                <a:lnTo>
                  <a:pt x="399" y="118"/>
                </a:lnTo>
                <a:lnTo>
                  <a:pt x="507" y="82"/>
                </a:lnTo>
                <a:lnTo>
                  <a:pt x="554" y="32"/>
                </a:lnTo>
                <a:close/>
              </a:path>
            </a:pathLst>
          </a:custGeom>
          <a:solidFill>
            <a:srgbClr val="FF0000"/>
          </a:solidFill>
          <a:ln w="12700" cap="sq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5" name="Freeform 44">
            <a:extLst>
              <a:ext uri="{FF2B5EF4-FFF2-40B4-BE49-F238E27FC236}">
                <a16:creationId xmlns:a16="http://schemas.microsoft.com/office/drawing/2014/main" id="{88FC1570-D9C8-45CB-A622-D71300348F7B}"/>
              </a:ext>
            </a:extLst>
          </p:cNvPr>
          <p:cNvSpPr>
            <a:spLocks/>
          </p:cNvSpPr>
          <p:nvPr/>
        </p:nvSpPr>
        <p:spPr bwMode="auto">
          <a:xfrm>
            <a:off x="1966913" y="1995488"/>
            <a:ext cx="6507162" cy="830262"/>
          </a:xfrm>
          <a:custGeom>
            <a:avLst/>
            <a:gdLst>
              <a:gd name="T0" fmla="*/ 2147483647 w 4099"/>
              <a:gd name="T1" fmla="*/ 2147483647 h 523"/>
              <a:gd name="T2" fmla="*/ 2147483647 w 4099"/>
              <a:gd name="T3" fmla="*/ 0 h 523"/>
              <a:gd name="T4" fmla="*/ 2147483647 w 4099"/>
              <a:gd name="T5" fmla="*/ 0 h 523"/>
              <a:gd name="T6" fmla="*/ 2147483647 w 4099"/>
              <a:gd name="T7" fmla="*/ 2147483647 h 523"/>
              <a:gd name="T8" fmla="*/ 2147483647 w 4099"/>
              <a:gd name="T9" fmla="*/ 2147483647 h 523"/>
              <a:gd name="T10" fmla="*/ 2147483647 w 4099"/>
              <a:gd name="T11" fmla="*/ 2147483647 h 523"/>
              <a:gd name="T12" fmla="*/ 2147483647 w 4099"/>
              <a:gd name="T13" fmla="*/ 2147483647 h 523"/>
              <a:gd name="T14" fmla="*/ 2147483647 w 4099"/>
              <a:gd name="T15" fmla="*/ 2147483647 h 523"/>
              <a:gd name="T16" fmla="*/ 2147483647 w 4099"/>
              <a:gd name="T17" fmla="*/ 2147483647 h 523"/>
              <a:gd name="T18" fmla="*/ 2147483647 w 4099"/>
              <a:gd name="T19" fmla="*/ 2147483647 h 523"/>
              <a:gd name="T20" fmla="*/ 2147483647 w 4099"/>
              <a:gd name="T21" fmla="*/ 2147483647 h 523"/>
              <a:gd name="T22" fmla="*/ 2147483647 w 4099"/>
              <a:gd name="T23" fmla="*/ 2147483647 h 523"/>
              <a:gd name="T24" fmla="*/ 2147483647 w 4099"/>
              <a:gd name="T25" fmla="*/ 2147483647 h 523"/>
              <a:gd name="T26" fmla="*/ 2147483647 w 4099"/>
              <a:gd name="T27" fmla="*/ 2147483647 h 523"/>
              <a:gd name="T28" fmla="*/ 2147483647 w 4099"/>
              <a:gd name="T29" fmla="*/ 2147483647 h 52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4099"/>
              <a:gd name="T46" fmla="*/ 0 h 523"/>
              <a:gd name="T47" fmla="*/ 4099 w 4099"/>
              <a:gd name="T48" fmla="*/ 523 h 523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4099" h="523">
                <a:moveTo>
                  <a:pt x="2952" y="88"/>
                </a:moveTo>
                <a:lnTo>
                  <a:pt x="2159" y="0"/>
                </a:lnTo>
                <a:lnTo>
                  <a:pt x="1342" y="0"/>
                </a:lnTo>
                <a:lnTo>
                  <a:pt x="187" y="4"/>
                </a:lnTo>
                <a:cubicBezTo>
                  <a:pt x="0" y="71"/>
                  <a:pt x="139" y="322"/>
                  <a:pt x="218" y="402"/>
                </a:cubicBezTo>
                <a:cubicBezTo>
                  <a:pt x="297" y="482"/>
                  <a:pt x="442" y="469"/>
                  <a:pt x="658" y="486"/>
                </a:cubicBezTo>
                <a:lnTo>
                  <a:pt x="1517" y="507"/>
                </a:lnTo>
                <a:lnTo>
                  <a:pt x="2137" y="512"/>
                </a:lnTo>
                <a:cubicBezTo>
                  <a:pt x="2383" y="513"/>
                  <a:pt x="2731" y="512"/>
                  <a:pt x="2991" y="512"/>
                </a:cubicBezTo>
                <a:cubicBezTo>
                  <a:pt x="3251" y="512"/>
                  <a:pt x="3520" y="515"/>
                  <a:pt x="3695" y="511"/>
                </a:cubicBezTo>
                <a:cubicBezTo>
                  <a:pt x="3870" y="507"/>
                  <a:pt x="3983" y="523"/>
                  <a:pt x="4041" y="486"/>
                </a:cubicBezTo>
                <a:cubicBezTo>
                  <a:pt x="4099" y="449"/>
                  <a:pt x="4076" y="343"/>
                  <a:pt x="4041" y="287"/>
                </a:cubicBezTo>
                <a:cubicBezTo>
                  <a:pt x="4006" y="231"/>
                  <a:pt x="3936" y="181"/>
                  <a:pt x="3831" y="150"/>
                </a:cubicBezTo>
                <a:lnTo>
                  <a:pt x="3412" y="98"/>
                </a:lnTo>
                <a:lnTo>
                  <a:pt x="2952" y="88"/>
                </a:lnTo>
                <a:close/>
              </a:path>
            </a:pathLst>
          </a:custGeom>
          <a:solidFill>
            <a:srgbClr val="FFFF00"/>
          </a:solidFill>
          <a:ln w="12700" cap="sq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Freeform 45">
            <a:extLst>
              <a:ext uri="{FF2B5EF4-FFF2-40B4-BE49-F238E27FC236}">
                <a16:creationId xmlns:a16="http://schemas.microsoft.com/office/drawing/2014/main" id="{638CED48-480E-46ED-A038-857A0B8D7746}"/>
              </a:ext>
            </a:extLst>
          </p:cNvPr>
          <p:cNvSpPr>
            <a:spLocks/>
          </p:cNvSpPr>
          <p:nvPr/>
        </p:nvSpPr>
        <p:spPr bwMode="auto">
          <a:xfrm>
            <a:off x="2111375" y="1978026"/>
            <a:ext cx="5524500" cy="809625"/>
          </a:xfrm>
          <a:custGeom>
            <a:avLst/>
            <a:gdLst>
              <a:gd name="T0" fmla="*/ 2147483647 w 3480"/>
              <a:gd name="T1" fmla="*/ 2147483647 h 510"/>
              <a:gd name="T2" fmla="*/ 2147483647 w 3480"/>
              <a:gd name="T3" fmla="*/ 2147483647 h 510"/>
              <a:gd name="T4" fmla="*/ 2147483647 w 3480"/>
              <a:gd name="T5" fmla="*/ 2147483647 h 510"/>
              <a:gd name="T6" fmla="*/ 2147483647 w 3480"/>
              <a:gd name="T7" fmla="*/ 0 h 510"/>
              <a:gd name="T8" fmla="*/ 2147483647 w 3480"/>
              <a:gd name="T9" fmla="*/ 2147483647 h 510"/>
              <a:gd name="T10" fmla="*/ 2147483647 w 3480"/>
              <a:gd name="T11" fmla="*/ 2147483647 h 510"/>
              <a:gd name="T12" fmla="*/ 2147483647 w 3480"/>
              <a:gd name="T13" fmla="*/ 2147483647 h 510"/>
              <a:gd name="T14" fmla="*/ 2147483647 w 3480"/>
              <a:gd name="T15" fmla="*/ 2147483647 h 510"/>
              <a:gd name="T16" fmla="*/ 2147483647 w 3480"/>
              <a:gd name="T17" fmla="*/ 2147483647 h 510"/>
              <a:gd name="T18" fmla="*/ 2147483647 w 3480"/>
              <a:gd name="T19" fmla="*/ 2147483647 h 510"/>
              <a:gd name="T20" fmla="*/ 2147483647 w 3480"/>
              <a:gd name="T21" fmla="*/ 2147483647 h 510"/>
              <a:gd name="T22" fmla="*/ 2147483647 w 3480"/>
              <a:gd name="T23" fmla="*/ 2147483647 h 510"/>
              <a:gd name="T24" fmla="*/ 2147483647 w 3480"/>
              <a:gd name="T25" fmla="*/ 2147483647 h 510"/>
              <a:gd name="T26" fmla="*/ 2147483647 w 3480"/>
              <a:gd name="T27" fmla="*/ 2147483647 h 51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480"/>
              <a:gd name="T43" fmla="*/ 0 h 510"/>
              <a:gd name="T44" fmla="*/ 3480 w 3480"/>
              <a:gd name="T45" fmla="*/ 510 h 51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480" h="510">
                <a:moveTo>
                  <a:pt x="2409" y="190"/>
                </a:moveTo>
                <a:lnTo>
                  <a:pt x="2012" y="120"/>
                </a:lnTo>
                <a:cubicBezTo>
                  <a:pt x="1817" y="90"/>
                  <a:pt x="1547" y="30"/>
                  <a:pt x="1237" y="10"/>
                </a:cubicBezTo>
                <a:lnTo>
                  <a:pt x="150" y="0"/>
                </a:lnTo>
                <a:cubicBezTo>
                  <a:pt x="0" y="29"/>
                  <a:pt x="227" y="126"/>
                  <a:pt x="337" y="182"/>
                </a:cubicBezTo>
                <a:cubicBezTo>
                  <a:pt x="447" y="238"/>
                  <a:pt x="682" y="304"/>
                  <a:pt x="808" y="339"/>
                </a:cubicBezTo>
                <a:lnTo>
                  <a:pt x="1091" y="392"/>
                </a:lnTo>
                <a:lnTo>
                  <a:pt x="1635" y="476"/>
                </a:lnTo>
                <a:cubicBezTo>
                  <a:pt x="1795" y="492"/>
                  <a:pt x="1895" y="483"/>
                  <a:pt x="2054" y="486"/>
                </a:cubicBezTo>
                <a:cubicBezTo>
                  <a:pt x="2213" y="489"/>
                  <a:pt x="2372" y="499"/>
                  <a:pt x="2588" y="497"/>
                </a:cubicBezTo>
                <a:cubicBezTo>
                  <a:pt x="2804" y="495"/>
                  <a:pt x="3226" y="510"/>
                  <a:pt x="3353" y="476"/>
                </a:cubicBezTo>
                <a:cubicBezTo>
                  <a:pt x="3480" y="442"/>
                  <a:pt x="3422" y="329"/>
                  <a:pt x="3352" y="291"/>
                </a:cubicBezTo>
                <a:lnTo>
                  <a:pt x="2931" y="245"/>
                </a:lnTo>
                <a:lnTo>
                  <a:pt x="2409" y="190"/>
                </a:lnTo>
                <a:close/>
              </a:path>
            </a:pathLst>
          </a:custGeom>
          <a:solidFill>
            <a:schemeClr val="accent2"/>
          </a:solidFill>
          <a:ln w="12700" cap="sq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Freeform 46">
            <a:extLst>
              <a:ext uri="{FF2B5EF4-FFF2-40B4-BE49-F238E27FC236}">
                <a16:creationId xmlns:a16="http://schemas.microsoft.com/office/drawing/2014/main" id="{2948D092-F6B6-4955-83D0-A2A22A3A1302}"/>
              </a:ext>
            </a:extLst>
          </p:cNvPr>
          <p:cNvSpPr>
            <a:spLocks/>
          </p:cNvSpPr>
          <p:nvPr/>
        </p:nvSpPr>
        <p:spPr bwMode="auto">
          <a:xfrm>
            <a:off x="2295525" y="1978026"/>
            <a:ext cx="1220788" cy="284163"/>
          </a:xfrm>
          <a:custGeom>
            <a:avLst/>
            <a:gdLst>
              <a:gd name="T0" fmla="*/ 2147483647 w 769"/>
              <a:gd name="T1" fmla="*/ 2147483647 h 179"/>
              <a:gd name="T2" fmla="*/ 2147483647 w 769"/>
              <a:gd name="T3" fmla="*/ 0 h 179"/>
              <a:gd name="T4" fmla="*/ 2147483647 w 769"/>
              <a:gd name="T5" fmla="*/ 0 h 179"/>
              <a:gd name="T6" fmla="*/ 2147483647 w 769"/>
              <a:gd name="T7" fmla="*/ 2147483647 h 179"/>
              <a:gd name="T8" fmla="*/ 2147483647 w 769"/>
              <a:gd name="T9" fmla="*/ 2147483647 h 179"/>
              <a:gd name="T10" fmla="*/ 2147483647 w 769"/>
              <a:gd name="T11" fmla="*/ 2147483647 h 179"/>
              <a:gd name="T12" fmla="*/ 2147483647 w 769"/>
              <a:gd name="T13" fmla="*/ 2147483647 h 179"/>
              <a:gd name="T14" fmla="*/ 2147483647 w 769"/>
              <a:gd name="T15" fmla="*/ 2147483647 h 17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69"/>
              <a:gd name="T25" fmla="*/ 0 h 179"/>
              <a:gd name="T26" fmla="*/ 769 w 769"/>
              <a:gd name="T27" fmla="*/ 179 h 17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69" h="179">
                <a:moveTo>
                  <a:pt x="769" y="24"/>
                </a:moveTo>
                <a:cubicBezTo>
                  <a:pt x="743" y="7"/>
                  <a:pt x="694" y="4"/>
                  <a:pt x="574" y="0"/>
                </a:cubicBezTo>
                <a:lnTo>
                  <a:pt x="51" y="0"/>
                </a:lnTo>
                <a:cubicBezTo>
                  <a:pt x="0" y="18"/>
                  <a:pt x="202" y="79"/>
                  <a:pt x="270" y="109"/>
                </a:cubicBezTo>
                <a:cubicBezTo>
                  <a:pt x="338" y="139"/>
                  <a:pt x="399" y="169"/>
                  <a:pt x="457" y="179"/>
                </a:cubicBezTo>
                <a:lnTo>
                  <a:pt x="619" y="171"/>
                </a:lnTo>
                <a:lnTo>
                  <a:pt x="730" y="101"/>
                </a:lnTo>
                <a:lnTo>
                  <a:pt x="769" y="24"/>
                </a:lnTo>
                <a:close/>
              </a:path>
            </a:pathLst>
          </a:custGeom>
          <a:solidFill>
            <a:srgbClr val="FF0000"/>
          </a:solidFill>
          <a:ln w="12700" cap="sq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4069" name="Rectangle 47">
            <a:extLst>
              <a:ext uri="{FF2B5EF4-FFF2-40B4-BE49-F238E27FC236}">
                <a16:creationId xmlns:a16="http://schemas.microsoft.com/office/drawing/2014/main" id="{F9C8560E-A79A-4DFA-A1E1-05DC34E809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33375"/>
            <a:ext cx="91440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>SORPCE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>(způsobuje retardaci)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>působení mezi roztokem a pevnou částí zvodnělé vrstvy ... mechanismus redukující rozšíření </a:t>
            </a:r>
            <a:r>
              <a:rPr kumimoji="0" lang="cs-CZ" alt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>kontaminančního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> mraku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>Pokud se K</a:t>
            </a:r>
            <a:r>
              <a:rPr kumimoji="0" lang="cs-CZ" altLang="cs-CZ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>D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> zvětšuje KM se zužuje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30957C64-727A-6C92-D109-3D32D56420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1084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 4" descr="80%">
            <a:extLst>
              <a:ext uri="{FF2B5EF4-FFF2-40B4-BE49-F238E27FC236}">
                <a16:creationId xmlns:a16="http://schemas.microsoft.com/office/drawing/2014/main" id="{DEC475EF-B940-40A0-BBE7-B591A9C78726}"/>
              </a:ext>
            </a:extLst>
          </p:cNvPr>
          <p:cNvSpPr>
            <a:spLocks/>
          </p:cNvSpPr>
          <p:nvPr/>
        </p:nvSpPr>
        <p:spPr bwMode="auto">
          <a:xfrm>
            <a:off x="2722241" y="2898237"/>
            <a:ext cx="3624263" cy="1509390"/>
          </a:xfrm>
          <a:custGeom>
            <a:avLst/>
            <a:gdLst>
              <a:gd name="T0" fmla="*/ 0 w 2367"/>
              <a:gd name="T1" fmla="*/ 2147483647 h 966"/>
              <a:gd name="T2" fmla="*/ 0 w 2367"/>
              <a:gd name="T3" fmla="*/ 2147483647 h 966"/>
              <a:gd name="T4" fmla="*/ 2147483647 w 2367"/>
              <a:gd name="T5" fmla="*/ 2147483647 h 966"/>
              <a:gd name="T6" fmla="*/ 2147483647 w 2367"/>
              <a:gd name="T7" fmla="*/ 2147483647 h 966"/>
              <a:gd name="T8" fmla="*/ 2147483647 w 2367"/>
              <a:gd name="T9" fmla="*/ 2147483647 h 966"/>
              <a:gd name="T10" fmla="*/ 2147483647 w 2367"/>
              <a:gd name="T11" fmla="*/ 2147483647 h 966"/>
              <a:gd name="T12" fmla="*/ 2147483647 w 2367"/>
              <a:gd name="T13" fmla="*/ 2147483647 h 966"/>
              <a:gd name="T14" fmla="*/ 2147483647 w 2367"/>
              <a:gd name="T15" fmla="*/ 2147483647 h 966"/>
              <a:gd name="T16" fmla="*/ 2147483647 w 2367"/>
              <a:gd name="T17" fmla="*/ 0 h 966"/>
              <a:gd name="T18" fmla="*/ 0 w 2367"/>
              <a:gd name="T19" fmla="*/ 2147483647 h 96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367"/>
              <a:gd name="T31" fmla="*/ 0 h 966"/>
              <a:gd name="T32" fmla="*/ 2367 w 2367"/>
              <a:gd name="T33" fmla="*/ 966 h 96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367" h="966">
                <a:moveTo>
                  <a:pt x="0" y="22"/>
                </a:moveTo>
                <a:lnTo>
                  <a:pt x="0" y="966"/>
                </a:lnTo>
                <a:lnTo>
                  <a:pt x="2367" y="955"/>
                </a:lnTo>
                <a:lnTo>
                  <a:pt x="2167" y="855"/>
                </a:lnTo>
                <a:lnTo>
                  <a:pt x="2067" y="666"/>
                </a:lnTo>
                <a:lnTo>
                  <a:pt x="1978" y="488"/>
                </a:lnTo>
                <a:lnTo>
                  <a:pt x="1911" y="244"/>
                </a:lnTo>
                <a:lnTo>
                  <a:pt x="1778" y="44"/>
                </a:lnTo>
                <a:lnTo>
                  <a:pt x="1545" y="0"/>
                </a:lnTo>
                <a:lnTo>
                  <a:pt x="0" y="22"/>
                </a:lnTo>
                <a:close/>
              </a:path>
            </a:pathLst>
          </a:custGeom>
          <a:pattFill prst="pct80">
            <a:fgClr>
              <a:schemeClr val="bg1"/>
            </a:fgClr>
            <a:bgClr>
              <a:schemeClr val="accent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Freeform 5">
            <a:extLst>
              <a:ext uri="{FF2B5EF4-FFF2-40B4-BE49-F238E27FC236}">
                <a16:creationId xmlns:a16="http://schemas.microsoft.com/office/drawing/2014/main" id="{D91F9B79-F631-4970-8139-BD22C3B3AD3D}"/>
              </a:ext>
            </a:extLst>
          </p:cNvPr>
          <p:cNvSpPr>
            <a:spLocks/>
          </p:cNvSpPr>
          <p:nvPr/>
        </p:nvSpPr>
        <p:spPr bwMode="auto">
          <a:xfrm>
            <a:off x="5264774" y="2891300"/>
            <a:ext cx="1123950" cy="1517650"/>
          </a:xfrm>
          <a:custGeom>
            <a:avLst/>
            <a:gdLst>
              <a:gd name="T0" fmla="*/ 0 w 2000"/>
              <a:gd name="T1" fmla="*/ 0 h 933"/>
              <a:gd name="T2" fmla="*/ 2147483647 w 2000"/>
              <a:gd name="T3" fmla="*/ 2147483647 h 933"/>
              <a:gd name="T4" fmla="*/ 2147483647 w 2000"/>
              <a:gd name="T5" fmla="*/ 2147483647 h 933"/>
              <a:gd name="T6" fmla="*/ 2147483647 w 2000"/>
              <a:gd name="T7" fmla="*/ 2147483647 h 933"/>
              <a:gd name="T8" fmla="*/ 2147483647 w 2000"/>
              <a:gd name="T9" fmla="*/ 2147483647 h 933"/>
              <a:gd name="T10" fmla="*/ 2147483647 w 2000"/>
              <a:gd name="T11" fmla="*/ 2147483647 h 933"/>
              <a:gd name="T12" fmla="*/ 2147483647 w 2000"/>
              <a:gd name="T13" fmla="*/ 2147483647 h 933"/>
              <a:gd name="T14" fmla="*/ 2147483647 w 2000"/>
              <a:gd name="T15" fmla="*/ 2147483647 h 933"/>
              <a:gd name="T16" fmla="*/ 2147483647 w 2000"/>
              <a:gd name="T17" fmla="*/ 2147483647 h 933"/>
              <a:gd name="T18" fmla="*/ 2147483647 w 2000"/>
              <a:gd name="T19" fmla="*/ 2147483647 h 93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000"/>
              <a:gd name="T31" fmla="*/ 0 h 933"/>
              <a:gd name="T32" fmla="*/ 2000 w 2000"/>
              <a:gd name="T33" fmla="*/ 933 h 93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000" h="933">
                <a:moveTo>
                  <a:pt x="0" y="0"/>
                </a:moveTo>
                <a:lnTo>
                  <a:pt x="178" y="33"/>
                </a:lnTo>
                <a:lnTo>
                  <a:pt x="411" y="100"/>
                </a:lnTo>
                <a:lnTo>
                  <a:pt x="544" y="189"/>
                </a:lnTo>
                <a:lnTo>
                  <a:pt x="667" y="289"/>
                </a:lnTo>
                <a:lnTo>
                  <a:pt x="844" y="422"/>
                </a:lnTo>
                <a:lnTo>
                  <a:pt x="1033" y="611"/>
                </a:lnTo>
                <a:lnTo>
                  <a:pt x="1344" y="833"/>
                </a:lnTo>
                <a:lnTo>
                  <a:pt x="1711" y="911"/>
                </a:lnTo>
                <a:lnTo>
                  <a:pt x="2000" y="933"/>
                </a:lnTo>
              </a:path>
            </a:pathLst>
          </a:cu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Freeform 6">
            <a:extLst>
              <a:ext uri="{FF2B5EF4-FFF2-40B4-BE49-F238E27FC236}">
                <a16:creationId xmlns:a16="http://schemas.microsoft.com/office/drawing/2014/main" id="{1392EB0A-512B-42D8-8FF7-3360B2F53038}"/>
              </a:ext>
            </a:extLst>
          </p:cNvPr>
          <p:cNvSpPr>
            <a:spLocks/>
          </p:cNvSpPr>
          <p:nvPr/>
        </p:nvSpPr>
        <p:spPr bwMode="auto">
          <a:xfrm>
            <a:off x="7042774" y="2866596"/>
            <a:ext cx="3470275" cy="1514475"/>
          </a:xfrm>
          <a:custGeom>
            <a:avLst/>
            <a:gdLst>
              <a:gd name="T0" fmla="*/ 0 w 2000"/>
              <a:gd name="T1" fmla="*/ 0 h 933"/>
              <a:gd name="T2" fmla="*/ 2147483647 w 2000"/>
              <a:gd name="T3" fmla="*/ 2147483647 h 933"/>
              <a:gd name="T4" fmla="*/ 2147483647 w 2000"/>
              <a:gd name="T5" fmla="*/ 2147483647 h 933"/>
              <a:gd name="T6" fmla="*/ 2147483647 w 2000"/>
              <a:gd name="T7" fmla="*/ 2147483647 h 933"/>
              <a:gd name="T8" fmla="*/ 2147483647 w 2000"/>
              <a:gd name="T9" fmla="*/ 2147483647 h 933"/>
              <a:gd name="T10" fmla="*/ 2147483647 w 2000"/>
              <a:gd name="T11" fmla="*/ 2147483647 h 933"/>
              <a:gd name="T12" fmla="*/ 2147483647 w 2000"/>
              <a:gd name="T13" fmla="*/ 2147483647 h 933"/>
              <a:gd name="T14" fmla="*/ 2147483647 w 2000"/>
              <a:gd name="T15" fmla="*/ 2147483647 h 933"/>
              <a:gd name="T16" fmla="*/ 2147483647 w 2000"/>
              <a:gd name="T17" fmla="*/ 2147483647 h 933"/>
              <a:gd name="T18" fmla="*/ 2147483647 w 2000"/>
              <a:gd name="T19" fmla="*/ 2147483647 h 93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000"/>
              <a:gd name="T31" fmla="*/ 0 h 933"/>
              <a:gd name="T32" fmla="*/ 2000 w 2000"/>
              <a:gd name="T33" fmla="*/ 933 h 93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000" h="933">
                <a:moveTo>
                  <a:pt x="0" y="0"/>
                </a:moveTo>
                <a:lnTo>
                  <a:pt x="178" y="33"/>
                </a:lnTo>
                <a:lnTo>
                  <a:pt x="411" y="100"/>
                </a:lnTo>
                <a:lnTo>
                  <a:pt x="544" y="189"/>
                </a:lnTo>
                <a:lnTo>
                  <a:pt x="667" y="289"/>
                </a:lnTo>
                <a:lnTo>
                  <a:pt x="844" y="422"/>
                </a:lnTo>
                <a:lnTo>
                  <a:pt x="1033" y="611"/>
                </a:lnTo>
                <a:lnTo>
                  <a:pt x="1344" y="833"/>
                </a:lnTo>
                <a:lnTo>
                  <a:pt x="1711" y="911"/>
                </a:lnTo>
                <a:lnTo>
                  <a:pt x="2000" y="933"/>
                </a:lnTo>
              </a:path>
            </a:pathLst>
          </a:custGeom>
          <a:noFill/>
          <a:ln w="38100">
            <a:solidFill>
              <a:srgbClr val="FF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" name="Group 7">
            <a:extLst>
              <a:ext uri="{FF2B5EF4-FFF2-40B4-BE49-F238E27FC236}">
                <a16:creationId xmlns:a16="http://schemas.microsoft.com/office/drawing/2014/main" id="{59889506-BA18-42A9-8EA3-688F3F8FE8BA}"/>
              </a:ext>
            </a:extLst>
          </p:cNvPr>
          <p:cNvGrpSpPr>
            <a:grpSpLocks/>
          </p:cNvGrpSpPr>
          <p:nvPr/>
        </p:nvGrpSpPr>
        <p:grpSpPr bwMode="auto">
          <a:xfrm>
            <a:off x="2793528" y="2883950"/>
            <a:ext cx="4989513" cy="1981297"/>
            <a:chOff x="615" y="2194"/>
            <a:chExt cx="3143" cy="1247"/>
          </a:xfrm>
        </p:grpSpPr>
        <p:sp>
          <p:nvSpPr>
            <p:cNvPr id="43035" name="Text Box 8">
              <a:extLst>
                <a:ext uri="{FF2B5EF4-FFF2-40B4-BE49-F238E27FC236}">
                  <a16:creationId xmlns:a16="http://schemas.microsoft.com/office/drawing/2014/main" id="{06ABDEF4-9D44-4BFD-B2FD-94C4E5EE28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78" y="3209"/>
              <a:ext cx="820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x</a:t>
              </a:r>
              <a:r>
                <a:rPr kumimoji="0" lang="en-US" altLang="cs-CZ" sz="18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1</a:t>
              </a:r>
              <a:r>
                <a:rPr kumimoji="0" lang="en-US" alt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 = (v/R)t</a:t>
              </a:r>
            </a:p>
          </p:txBody>
        </p:sp>
        <p:sp>
          <p:nvSpPr>
            <p:cNvPr id="43036" name="Freeform 9">
              <a:extLst>
                <a:ext uri="{FF2B5EF4-FFF2-40B4-BE49-F238E27FC236}">
                  <a16:creationId xmlns:a16="http://schemas.microsoft.com/office/drawing/2014/main" id="{00798E3C-35CA-42A3-BD0D-080F190DC0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" y="2194"/>
              <a:ext cx="3143" cy="963"/>
            </a:xfrm>
            <a:custGeom>
              <a:avLst/>
              <a:gdLst>
                <a:gd name="T0" fmla="*/ 0 w 3400"/>
                <a:gd name="T1" fmla="*/ 0 h 934"/>
                <a:gd name="T2" fmla="*/ 890 w 3400"/>
                <a:gd name="T3" fmla="*/ 0 h 934"/>
                <a:gd name="T4" fmla="*/ 890 w 3400"/>
                <a:gd name="T5" fmla="*/ 934 h 934"/>
                <a:gd name="T6" fmla="*/ 1530 w 3400"/>
                <a:gd name="T7" fmla="*/ 934 h 9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00"/>
                <a:gd name="T13" fmla="*/ 0 h 934"/>
                <a:gd name="T14" fmla="*/ 3400 w 3400"/>
                <a:gd name="T15" fmla="*/ 934 h 9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00" h="934">
                  <a:moveTo>
                    <a:pt x="0" y="0"/>
                  </a:moveTo>
                  <a:lnTo>
                    <a:pt x="1978" y="0"/>
                  </a:lnTo>
                  <a:lnTo>
                    <a:pt x="1978" y="934"/>
                  </a:lnTo>
                  <a:lnTo>
                    <a:pt x="3400" y="934"/>
                  </a:lnTo>
                </a:path>
              </a:pathLst>
            </a:cu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3037" name="Line 10">
              <a:extLst>
                <a:ext uri="{FF2B5EF4-FFF2-40B4-BE49-F238E27FC236}">
                  <a16:creationId xmlns:a16="http://schemas.microsoft.com/office/drawing/2014/main" id="{1C05A196-9D6A-4BD9-9DD7-02050D866E8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34" y="2617"/>
              <a:ext cx="441" cy="178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3038" name="Text Box 11">
              <a:extLst>
                <a:ext uri="{FF2B5EF4-FFF2-40B4-BE49-F238E27FC236}">
                  <a16:creationId xmlns:a16="http://schemas.microsoft.com/office/drawing/2014/main" id="{98BF667F-F1E9-4598-B7BB-AAA37E1A14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2" y="2371"/>
              <a:ext cx="762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8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r</a:t>
              </a:r>
              <a:r>
                <a:rPr kumimoji="0" lang="en-US" altLang="cs-CZ" sz="18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etard</a:t>
              </a:r>
              <a:r>
                <a:rPr kumimoji="0" lang="cs-CZ" altLang="cs-CZ" sz="18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ace</a:t>
              </a:r>
              <a:endParaRPr kumimoji="0" lang="en-US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12">
            <a:extLst>
              <a:ext uri="{FF2B5EF4-FFF2-40B4-BE49-F238E27FC236}">
                <a16:creationId xmlns:a16="http://schemas.microsoft.com/office/drawing/2014/main" id="{926E0085-07DB-4FDD-A32A-7A47039F2F66}"/>
              </a:ext>
            </a:extLst>
          </p:cNvPr>
          <p:cNvGrpSpPr>
            <a:grpSpLocks/>
          </p:cNvGrpSpPr>
          <p:nvPr/>
        </p:nvGrpSpPr>
        <p:grpSpPr bwMode="auto">
          <a:xfrm>
            <a:off x="2702247" y="2866596"/>
            <a:ext cx="7554420" cy="1959778"/>
            <a:chOff x="626" y="2215"/>
            <a:chExt cx="4838" cy="1238"/>
          </a:xfrm>
        </p:grpSpPr>
        <p:sp>
          <p:nvSpPr>
            <p:cNvPr id="43031" name="Text Box 13">
              <a:extLst>
                <a:ext uri="{FF2B5EF4-FFF2-40B4-BE49-F238E27FC236}">
                  <a16:creationId xmlns:a16="http://schemas.microsoft.com/office/drawing/2014/main" id="{8DDE6EE8-2747-4693-8346-24607DB4C0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47" y="3220"/>
              <a:ext cx="53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x</a:t>
              </a:r>
              <a:r>
                <a:rPr kumimoji="0" lang="en-US" altLang="cs-CZ" sz="18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2</a:t>
              </a:r>
              <a:r>
                <a:rPr kumimoji="0" lang="en-US" alt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 = </a:t>
              </a:r>
              <a:r>
                <a:rPr kumimoji="0" lang="en-US" altLang="cs-CZ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vt</a:t>
              </a:r>
              <a:endParaRPr kumimoji="0" lang="en-US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3032" name="Freeform 14">
              <a:extLst>
                <a:ext uri="{FF2B5EF4-FFF2-40B4-BE49-F238E27FC236}">
                  <a16:creationId xmlns:a16="http://schemas.microsoft.com/office/drawing/2014/main" id="{D10CB9BF-0B0C-4974-A09F-755D172263E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" y="2215"/>
              <a:ext cx="4626" cy="944"/>
            </a:xfrm>
            <a:custGeom>
              <a:avLst/>
              <a:gdLst>
                <a:gd name="T0" fmla="*/ 0 w 5010"/>
                <a:gd name="T1" fmla="*/ 0 h 944"/>
                <a:gd name="T2" fmla="*/ 1801 w 5010"/>
                <a:gd name="T3" fmla="*/ 0 h 944"/>
                <a:gd name="T4" fmla="*/ 1801 w 5010"/>
                <a:gd name="T5" fmla="*/ 944 h 944"/>
                <a:gd name="T6" fmla="*/ 2257 w 5010"/>
                <a:gd name="T7" fmla="*/ 933 h 9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010"/>
                <a:gd name="T13" fmla="*/ 0 h 944"/>
                <a:gd name="T14" fmla="*/ 5010 w 5010"/>
                <a:gd name="T15" fmla="*/ 944 h 9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010" h="944">
                  <a:moveTo>
                    <a:pt x="0" y="0"/>
                  </a:moveTo>
                  <a:lnTo>
                    <a:pt x="3999" y="0"/>
                  </a:lnTo>
                  <a:lnTo>
                    <a:pt x="3999" y="944"/>
                  </a:lnTo>
                  <a:lnTo>
                    <a:pt x="5010" y="933"/>
                  </a:lnTo>
                </a:path>
              </a:pathLst>
            </a:custGeom>
            <a:noFill/>
            <a:ln w="38100">
              <a:solidFill>
                <a:srgbClr val="33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3033" name="Text Box 15">
              <a:extLst>
                <a:ext uri="{FF2B5EF4-FFF2-40B4-BE49-F238E27FC236}">
                  <a16:creationId xmlns:a16="http://schemas.microsoft.com/office/drawing/2014/main" id="{51633274-F462-4007-AE79-C46C624C39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90" y="2313"/>
              <a:ext cx="97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bez</a:t>
              </a:r>
              <a:r>
                <a:rPr kumimoji="0" lang="en-US" altLang="cs-CZ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-retard</a:t>
              </a:r>
              <a:r>
                <a:rPr kumimoji="0" lang="cs-CZ" altLang="cs-CZ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ace</a:t>
              </a:r>
              <a:endParaRPr kumimoji="0" lang="en-US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3034" name="Line 16">
              <a:extLst>
                <a:ext uri="{FF2B5EF4-FFF2-40B4-BE49-F238E27FC236}">
                  <a16:creationId xmlns:a16="http://schemas.microsoft.com/office/drawing/2014/main" id="{46ED551C-23CC-4749-B950-F7BD07E897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97" y="2546"/>
              <a:ext cx="441" cy="178"/>
            </a:xfrm>
            <a:prstGeom prst="line">
              <a:avLst/>
            </a:prstGeom>
            <a:noFill/>
            <a:ln w="19050">
              <a:solidFill>
                <a:srgbClr val="3399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43022" name="Text Box 17">
            <a:extLst>
              <a:ext uri="{FF2B5EF4-FFF2-40B4-BE49-F238E27FC236}">
                <a16:creationId xmlns:a16="http://schemas.microsoft.com/office/drawing/2014/main" id="{70EE2DE4-CD0A-457D-B727-EEE7608CDA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4372" y="1440682"/>
            <a:ext cx="293038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>Transportní křivka</a:t>
            </a:r>
          </a:p>
        </p:txBody>
      </p:sp>
      <p:grpSp>
        <p:nvGrpSpPr>
          <p:cNvPr id="5" name="Group 28">
            <a:extLst>
              <a:ext uri="{FF2B5EF4-FFF2-40B4-BE49-F238E27FC236}">
                <a16:creationId xmlns:a16="http://schemas.microsoft.com/office/drawing/2014/main" id="{847E2B37-4D4A-4DBB-B303-3D14194E81E4}"/>
              </a:ext>
            </a:extLst>
          </p:cNvPr>
          <p:cNvGrpSpPr>
            <a:grpSpLocks/>
          </p:cNvGrpSpPr>
          <p:nvPr/>
        </p:nvGrpSpPr>
        <p:grpSpPr bwMode="auto">
          <a:xfrm>
            <a:off x="2114229" y="2288137"/>
            <a:ext cx="8393113" cy="2968625"/>
            <a:chOff x="217" y="2210"/>
            <a:chExt cx="5287" cy="1870"/>
          </a:xfrm>
        </p:grpSpPr>
        <p:sp>
          <p:nvSpPr>
            <p:cNvPr id="43024" name="Text Box 29">
              <a:extLst>
                <a:ext uri="{FF2B5EF4-FFF2-40B4-BE49-F238E27FC236}">
                  <a16:creationId xmlns:a16="http://schemas.microsoft.com/office/drawing/2014/main" id="{D3F22E4D-FB40-4959-B287-FD7D073AAC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80" y="3847"/>
              <a:ext cx="83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vzdálenost</a:t>
              </a:r>
              <a:endParaRPr kumimoji="0" lang="en-US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3025" name="Text Box 30">
              <a:extLst>
                <a:ext uri="{FF2B5EF4-FFF2-40B4-BE49-F238E27FC236}">
                  <a16:creationId xmlns:a16="http://schemas.microsoft.com/office/drawing/2014/main" id="{12ADA5BF-4579-4C2E-B901-10B3F0260B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2" y="2210"/>
              <a:ext cx="64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8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V čase</a:t>
              </a:r>
              <a:r>
                <a:rPr kumimoji="0" lang="en-US" altLang="cs-CZ" sz="18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, t</a:t>
              </a:r>
            </a:p>
          </p:txBody>
        </p:sp>
        <p:sp>
          <p:nvSpPr>
            <p:cNvPr id="43026" name="Rectangle 31">
              <a:extLst>
                <a:ext uri="{FF2B5EF4-FFF2-40B4-BE49-F238E27FC236}">
                  <a16:creationId xmlns:a16="http://schemas.microsoft.com/office/drawing/2014/main" id="{5F254749-FD29-4863-BC56-7F0E5059A9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1" y="2575"/>
              <a:ext cx="4913" cy="966"/>
            </a:xfrm>
            <a:prstGeom prst="rect">
              <a:avLst/>
            </a:prstGeom>
            <a:noFill/>
            <a:ln w="508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3027" name="Text Box 32">
              <a:extLst>
                <a:ext uri="{FF2B5EF4-FFF2-40B4-BE49-F238E27FC236}">
                  <a16:creationId xmlns:a16="http://schemas.microsoft.com/office/drawing/2014/main" id="{34B70E56-DB5D-44E8-BC49-C2367C132E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238" y="2965"/>
              <a:ext cx="41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8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C/C</a:t>
              </a:r>
              <a:r>
                <a:rPr kumimoji="0" lang="en-US" altLang="cs-CZ" sz="1800" b="1" i="0" u="none" strike="noStrike" kern="1200" cap="none" spc="0" normalizeH="0" baseline="-2500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0</a:t>
              </a:r>
              <a:endParaRPr kumimoji="0" lang="en-US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3028" name="Line 33">
              <a:extLst>
                <a:ext uri="{FF2B5EF4-FFF2-40B4-BE49-F238E27FC236}">
                  <a16:creationId xmlns:a16="http://schemas.microsoft.com/office/drawing/2014/main" id="{91955B47-36E3-44C1-AB9B-3B84EA3362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52" y="3964"/>
              <a:ext cx="502" cy="0"/>
            </a:xfrm>
            <a:prstGeom prst="line">
              <a:avLst/>
            </a:prstGeom>
            <a:noFill/>
            <a:ln w="34925">
              <a:solidFill>
                <a:srgbClr val="0070C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3029" name="Text Box 34">
              <a:extLst>
                <a:ext uri="{FF2B5EF4-FFF2-40B4-BE49-F238E27FC236}">
                  <a16:creationId xmlns:a16="http://schemas.microsoft.com/office/drawing/2014/main" id="{D6A31D51-D75F-41DA-8523-63E31F87BB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7" y="3392"/>
              <a:ext cx="30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0.0</a:t>
              </a:r>
            </a:p>
          </p:txBody>
        </p:sp>
        <p:sp>
          <p:nvSpPr>
            <p:cNvPr id="43030" name="Text Box 35">
              <a:extLst>
                <a:ext uri="{FF2B5EF4-FFF2-40B4-BE49-F238E27FC236}">
                  <a16:creationId xmlns:a16="http://schemas.microsoft.com/office/drawing/2014/main" id="{F5D0F2AF-1ADD-4B8B-987C-FB9041F555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" y="2240"/>
              <a:ext cx="30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1.0</a:t>
              </a:r>
            </a:p>
          </p:txBody>
        </p:sp>
      </p:grpSp>
      <p:pic>
        <p:nvPicPr>
          <p:cNvPr id="2" name="Obrázek 1">
            <a:extLst>
              <a:ext uri="{FF2B5EF4-FFF2-40B4-BE49-F238E27FC236}">
                <a16:creationId xmlns:a16="http://schemas.microsoft.com/office/drawing/2014/main" id="{FF3F6713-6322-F094-573D-B1B9338D07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0057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EFB88263-F399-42B3-BEBB-9EE3A6CD1B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96795" y="1594340"/>
            <a:ext cx="3609975" cy="3848100"/>
          </a:xfrm>
          <a:prstGeom prst="rect">
            <a:avLst/>
          </a:prstGeom>
        </p:spPr>
      </p:pic>
      <p:cxnSp>
        <p:nvCxnSpPr>
          <p:cNvPr id="4" name="Přímá spojnice se šipkou 3">
            <a:extLst>
              <a:ext uri="{FF2B5EF4-FFF2-40B4-BE49-F238E27FC236}">
                <a16:creationId xmlns:a16="http://schemas.microsoft.com/office/drawing/2014/main" id="{4E655D47-1CAB-43C1-9B2A-BB0702A6BBDD}"/>
              </a:ext>
            </a:extLst>
          </p:cNvPr>
          <p:cNvCxnSpPr>
            <a:cxnSpLocks/>
          </p:cNvCxnSpPr>
          <p:nvPr/>
        </p:nvCxnSpPr>
        <p:spPr>
          <a:xfrm flipV="1">
            <a:off x="4207908" y="1510203"/>
            <a:ext cx="0" cy="77470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03931614-3E1F-4F5E-A709-7EBF182518FE}"/>
              </a:ext>
            </a:extLst>
          </p:cNvPr>
          <p:cNvCxnSpPr>
            <a:cxnSpLocks/>
          </p:cNvCxnSpPr>
          <p:nvPr/>
        </p:nvCxnSpPr>
        <p:spPr>
          <a:xfrm flipV="1">
            <a:off x="4196796" y="2370628"/>
            <a:ext cx="0" cy="69850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>
            <a:extLst>
              <a:ext uri="{FF2B5EF4-FFF2-40B4-BE49-F238E27FC236}">
                <a16:creationId xmlns:a16="http://schemas.microsoft.com/office/drawing/2014/main" id="{04E27E75-8FCB-461C-A931-D464141E40EA}"/>
              </a:ext>
            </a:extLst>
          </p:cNvPr>
          <p:cNvCxnSpPr>
            <a:cxnSpLocks/>
          </p:cNvCxnSpPr>
          <p:nvPr/>
        </p:nvCxnSpPr>
        <p:spPr>
          <a:xfrm flipV="1">
            <a:off x="4207908" y="3137391"/>
            <a:ext cx="0" cy="69850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>
            <a:extLst>
              <a:ext uri="{FF2B5EF4-FFF2-40B4-BE49-F238E27FC236}">
                <a16:creationId xmlns:a16="http://schemas.microsoft.com/office/drawing/2014/main" id="{5BF3BCF4-96F9-4457-8A9D-1C3D7C259613}"/>
              </a:ext>
            </a:extLst>
          </p:cNvPr>
          <p:cNvCxnSpPr>
            <a:cxnSpLocks/>
          </p:cNvCxnSpPr>
          <p:nvPr/>
        </p:nvCxnSpPr>
        <p:spPr>
          <a:xfrm flipV="1">
            <a:off x="4207908" y="3888279"/>
            <a:ext cx="0" cy="739775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>
            <a:extLst>
              <a:ext uri="{FF2B5EF4-FFF2-40B4-BE49-F238E27FC236}">
                <a16:creationId xmlns:a16="http://schemas.microsoft.com/office/drawing/2014/main" id="{A4F4F46B-6526-4F53-B8E9-C729467B6D6C}"/>
              </a:ext>
            </a:extLst>
          </p:cNvPr>
          <p:cNvCxnSpPr>
            <a:cxnSpLocks/>
          </p:cNvCxnSpPr>
          <p:nvPr/>
        </p:nvCxnSpPr>
        <p:spPr>
          <a:xfrm flipV="1">
            <a:off x="4207908" y="4683615"/>
            <a:ext cx="0" cy="739775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bdélník 23">
            <a:extLst>
              <a:ext uri="{FF2B5EF4-FFF2-40B4-BE49-F238E27FC236}">
                <a16:creationId xmlns:a16="http://schemas.microsoft.com/office/drawing/2014/main" id="{357B9580-4A3A-4461-A684-AE0B2A86FBCB}"/>
              </a:ext>
            </a:extLst>
          </p:cNvPr>
          <p:cNvSpPr/>
          <p:nvPr/>
        </p:nvSpPr>
        <p:spPr>
          <a:xfrm>
            <a:off x="5588127" y="1468927"/>
            <a:ext cx="836681" cy="319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6" name="Přímá spojnice se šipkou 25">
            <a:extLst>
              <a:ext uri="{FF2B5EF4-FFF2-40B4-BE49-F238E27FC236}">
                <a16:creationId xmlns:a16="http://schemas.microsoft.com/office/drawing/2014/main" id="{89698057-6B2B-45D6-B240-3E486ADE42AE}"/>
              </a:ext>
            </a:extLst>
          </p:cNvPr>
          <p:cNvCxnSpPr/>
          <p:nvPr/>
        </p:nvCxnSpPr>
        <p:spPr>
          <a:xfrm>
            <a:off x="4196795" y="2284903"/>
            <a:ext cx="3858759" cy="0"/>
          </a:xfrm>
          <a:prstGeom prst="straightConnector1">
            <a:avLst/>
          </a:prstGeom>
          <a:ln w="38100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se šipkou 27">
            <a:extLst>
              <a:ext uri="{FF2B5EF4-FFF2-40B4-BE49-F238E27FC236}">
                <a16:creationId xmlns:a16="http://schemas.microsoft.com/office/drawing/2014/main" id="{F8B2585C-13EC-41FA-B8F8-8089D7F9CCE8}"/>
              </a:ext>
            </a:extLst>
          </p:cNvPr>
          <p:cNvCxnSpPr/>
          <p:nvPr/>
        </p:nvCxnSpPr>
        <p:spPr>
          <a:xfrm>
            <a:off x="4196796" y="3069128"/>
            <a:ext cx="3858759" cy="0"/>
          </a:xfrm>
          <a:prstGeom prst="straightConnector1">
            <a:avLst/>
          </a:prstGeom>
          <a:ln w="38100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se šipkou 29">
            <a:extLst>
              <a:ext uri="{FF2B5EF4-FFF2-40B4-BE49-F238E27FC236}">
                <a16:creationId xmlns:a16="http://schemas.microsoft.com/office/drawing/2014/main" id="{A004A3A7-2902-4BD5-89DC-C2BF41CB87EF}"/>
              </a:ext>
            </a:extLst>
          </p:cNvPr>
          <p:cNvCxnSpPr/>
          <p:nvPr/>
        </p:nvCxnSpPr>
        <p:spPr>
          <a:xfrm>
            <a:off x="4196796" y="3835891"/>
            <a:ext cx="3858759" cy="0"/>
          </a:xfrm>
          <a:prstGeom prst="straightConnector1">
            <a:avLst/>
          </a:prstGeom>
          <a:ln w="38100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se šipkou 30">
            <a:extLst>
              <a:ext uri="{FF2B5EF4-FFF2-40B4-BE49-F238E27FC236}">
                <a16:creationId xmlns:a16="http://schemas.microsoft.com/office/drawing/2014/main" id="{EF2D6349-F596-478A-BA31-B881E976C51B}"/>
              </a:ext>
            </a:extLst>
          </p:cNvPr>
          <p:cNvCxnSpPr/>
          <p:nvPr/>
        </p:nvCxnSpPr>
        <p:spPr>
          <a:xfrm>
            <a:off x="4196796" y="4613766"/>
            <a:ext cx="3858759" cy="0"/>
          </a:xfrm>
          <a:prstGeom prst="straightConnector1">
            <a:avLst/>
          </a:prstGeom>
          <a:ln w="38100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se šipkou 31">
            <a:extLst>
              <a:ext uri="{FF2B5EF4-FFF2-40B4-BE49-F238E27FC236}">
                <a16:creationId xmlns:a16="http://schemas.microsoft.com/office/drawing/2014/main" id="{2F49CCF7-266A-4482-8C09-11CFA618C21A}"/>
              </a:ext>
            </a:extLst>
          </p:cNvPr>
          <p:cNvCxnSpPr/>
          <p:nvPr/>
        </p:nvCxnSpPr>
        <p:spPr>
          <a:xfrm>
            <a:off x="4207908" y="5442440"/>
            <a:ext cx="3858759" cy="0"/>
          </a:xfrm>
          <a:prstGeom prst="straightConnector1">
            <a:avLst/>
          </a:prstGeom>
          <a:ln w="38100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011328DC-C01A-4AD6-A08D-9D6CF8D002D7}"/>
              </a:ext>
            </a:extLst>
          </p:cNvPr>
          <p:cNvSpPr txBox="1"/>
          <p:nvPr/>
        </p:nvSpPr>
        <p:spPr>
          <a:xfrm>
            <a:off x="7101241" y="5564678"/>
            <a:ext cx="705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čas</a:t>
            </a:r>
          </a:p>
        </p:txBody>
      </p:sp>
      <p:sp>
        <p:nvSpPr>
          <p:cNvPr id="34" name="TextovéPole 33">
            <a:extLst>
              <a:ext uri="{FF2B5EF4-FFF2-40B4-BE49-F238E27FC236}">
                <a16:creationId xmlns:a16="http://schemas.microsoft.com/office/drawing/2014/main" id="{90E87EB6-1ACD-47DD-8223-39C3E7A65B59}"/>
              </a:ext>
            </a:extLst>
          </p:cNvPr>
          <p:cNvSpPr txBox="1"/>
          <p:nvPr/>
        </p:nvSpPr>
        <p:spPr>
          <a:xfrm>
            <a:off x="3600067" y="1062807"/>
            <a:ext cx="1685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koncentrace</a:t>
            </a:r>
          </a:p>
        </p:txBody>
      </p:sp>
      <p:sp>
        <p:nvSpPr>
          <p:cNvPr id="35" name="TextovéPole 34">
            <a:extLst>
              <a:ext uri="{FF2B5EF4-FFF2-40B4-BE49-F238E27FC236}">
                <a16:creationId xmlns:a16="http://schemas.microsoft.com/office/drawing/2014/main" id="{660B57DB-3834-4623-B0EA-1571586B43AA}"/>
              </a:ext>
            </a:extLst>
          </p:cNvPr>
          <p:cNvSpPr txBox="1"/>
          <p:nvPr/>
        </p:nvSpPr>
        <p:spPr>
          <a:xfrm>
            <a:off x="2691078" y="1622807"/>
            <a:ext cx="1476363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Počáteční koncentrace</a:t>
            </a:r>
          </a:p>
        </p:txBody>
      </p:sp>
      <p:sp>
        <p:nvSpPr>
          <p:cNvPr id="36" name="TextovéPole 35">
            <a:extLst>
              <a:ext uri="{FF2B5EF4-FFF2-40B4-BE49-F238E27FC236}">
                <a16:creationId xmlns:a16="http://schemas.microsoft.com/office/drawing/2014/main" id="{C13D2E10-FD60-4939-AE50-E09B87BAC0C3}"/>
              </a:ext>
            </a:extLst>
          </p:cNvPr>
          <p:cNvSpPr txBox="1"/>
          <p:nvPr/>
        </p:nvSpPr>
        <p:spPr>
          <a:xfrm>
            <a:off x="2680333" y="2422492"/>
            <a:ext cx="1476363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Advekce</a:t>
            </a:r>
          </a:p>
        </p:txBody>
      </p:sp>
      <p:sp>
        <p:nvSpPr>
          <p:cNvPr id="38" name="TextovéPole 37">
            <a:extLst>
              <a:ext uri="{FF2B5EF4-FFF2-40B4-BE49-F238E27FC236}">
                <a16:creationId xmlns:a16="http://schemas.microsoft.com/office/drawing/2014/main" id="{411BF428-0ACA-4A8E-87F1-42899687ED48}"/>
              </a:ext>
            </a:extLst>
          </p:cNvPr>
          <p:cNvSpPr txBox="1"/>
          <p:nvPr/>
        </p:nvSpPr>
        <p:spPr>
          <a:xfrm>
            <a:off x="2680333" y="3769584"/>
            <a:ext cx="1476363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Advekce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+ disperze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+ adsorpce</a:t>
            </a:r>
          </a:p>
        </p:txBody>
      </p:sp>
      <p:sp>
        <p:nvSpPr>
          <p:cNvPr id="39" name="TextovéPole 38">
            <a:extLst>
              <a:ext uri="{FF2B5EF4-FFF2-40B4-BE49-F238E27FC236}">
                <a16:creationId xmlns:a16="http://schemas.microsoft.com/office/drawing/2014/main" id="{C8A747D0-9135-4041-A405-344B6E274D40}"/>
              </a:ext>
            </a:extLst>
          </p:cNvPr>
          <p:cNvSpPr txBox="1"/>
          <p:nvPr/>
        </p:nvSpPr>
        <p:spPr>
          <a:xfrm>
            <a:off x="2680334" y="4664745"/>
            <a:ext cx="1476363" cy="10772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Advekce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+ disperze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+ adsorpce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+ degradace</a:t>
            </a:r>
          </a:p>
        </p:txBody>
      </p:sp>
      <p:sp>
        <p:nvSpPr>
          <p:cNvPr id="40" name="TextovéPole 39">
            <a:extLst>
              <a:ext uri="{FF2B5EF4-FFF2-40B4-BE49-F238E27FC236}">
                <a16:creationId xmlns:a16="http://schemas.microsoft.com/office/drawing/2014/main" id="{35315F5B-93DE-484A-9D65-234FE7B96AEA}"/>
              </a:ext>
            </a:extLst>
          </p:cNvPr>
          <p:cNvSpPr txBox="1"/>
          <p:nvPr/>
        </p:nvSpPr>
        <p:spPr>
          <a:xfrm>
            <a:off x="2680333" y="3064147"/>
            <a:ext cx="1476363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Advekce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+ disperze</a:t>
            </a:r>
          </a:p>
        </p:txBody>
      </p:sp>
      <p:cxnSp>
        <p:nvCxnSpPr>
          <p:cNvPr id="41" name="Přímá spojnice se šipkou 40">
            <a:extLst>
              <a:ext uri="{FF2B5EF4-FFF2-40B4-BE49-F238E27FC236}">
                <a16:creationId xmlns:a16="http://schemas.microsoft.com/office/drawing/2014/main" id="{F0161C1E-DA2F-455B-8598-B23692369576}"/>
              </a:ext>
            </a:extLst>
          </p:cNvPr>
          <p:cNvCxnSpPr>
            <a:cxnSpLocks/>
          </p:cNvCxnSpPr>
          <p:nvPr/>
        </p:nvCxnSpPr>
        <p:spPr>
          <a:xfrm>
            <a:off x="6096000" y="1472250"/>
            <a:ext cx="1094773" cy="0"/>
          </a:xfrm>
          <a:prstGeom prst="straightConnector1">
            <a:avLst/>
          </a:prstGeom>
          <a:ln w="22225">
            <a:solidFill>
              <a:srgbClr val="0070C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ovéPole 42">
            <a:extLst>
              <a:ext uri="{FF2B5EF4-FFF2-40B4-BE49-F238E27FC236}">
                <a16:creationId xmlns:a16="http://schemas.microsoft.com/office/drawing/2014/main" id="{AB8A3FFF-C07A-484F-9521-AB0FCF877EB2}"/>
              </a:ext>
            </a:extLst>
          </p:cNvPr>
          <p:cNvSpPr txBox="1"/>
          <p:nvPr/>
        </p:nvSpPr>
        <p:spPr>
          <a:xfrm>
            <a:off x="5815672" y="1062807"/>
            <a:ext cx="1989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směr proudění</a:t>
            </a:r>
          </a:p>
        </p:txBody>
      </p:sp>
      <p:sp>
        <p:nvSpPr>
          <p:cNvPr id="42" name="TextovéPole 41">
            <a:extLst>
              <a:ext uri="{FF2B5EF4-FFF2-40B4-BE49-F238E27FC236}">
                <a16:creationId xmlns:a16="http://schemas.microsoft.com/office/drawing/2014/main" id="{808285E5-2E49-4D2D-B74E-B19470631758}"/>
              </a:ext>
            </a:extLst>
          </p:cNvPr>
          <p:cNvSpPr txBox="1"/>
          <p:nvPr/>
        </p:nvSpPr>
        <p:spPr>
          <a:xfrm>
            <a:off x="2881750" y="315883"/>
            <a:ext cx="6511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Vliv transportních procesů na šíření kontaminace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428A026-0FC1-3B1B-8F79-B51E7BACEC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349286"/>
      </p:ext>
    </p:extLst>
  </p:cSld>
  <p:clrMapOvr>
    <a:masterClrMapping/>
  </p:clrMapOvr>
  <p:transition spd="slow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0AED5-714E-40CC-9DE2-4A7FE6445746}" type="slidenum">
              <a:rPr lang="cs-CZ" altLang="cs-CZ" smtClean="0"/>
              <a:pPr/>
              <a:t>34</a:t>
            </a:fld>
            <a:endParaRPr lang="cs-CZ" altLang="cs-CZ"/>
          </a:p>
        </p:txBody>
      </p:sp>
      <p:sp>
        <p:nvSpPr>
          <p:cNvPr id="5" name="Obdélník 4"/>
          <p:cNvSpPr/>
          <p:nvPr/>
        </p:nvSpPr>
        <p:spPr>
          <a:xfrm>
            <a:off x="1508760" y="1510784"/>
            <a:ext cx="10439400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0"/>
              </a:spcAft>
            </a:pPr>
            <a:r>
              <a:rPr lang="cs-CZ" dirty="0">
                <a:solidFill>
                  <a:srgbClr val="000000"/>
                </a:solidFill>
                <a:latin typeface="Cambria" panose="02040503050406030204" pitchFamily="18" charset="0"/>
                <a:ea typeface="Batang"/>
              </a:rPr>
              <a:t>1) Jednotky a veličiny v hydraulice, dělení.</a:t>
            </a:r>
            <a:endParaRPr lang="cs-CZ" sz="2000" dirty="0">
              <a:latin typeface="Times New Roman" panose="02020603050405020304" pitchFamily="18" charset="0"/>
              <a:ea typeface="Batang"/>
            </a:endParaRPr>
          </a:p>
          <a:p>
            <a:pPr marL="228600">
              <a:spcAft>
                <a:spcPts val="0"/>
              </a:spcAft>
            </a:pPr>
            <a:r>
              <a:rPr lang="cs-CZ" dirty="0">
                <a:solidFill>
                  <a:srgbClr val="000000"/>
                </a:solidFill>
                <a:latin typeface="Cambria" panose="02040503050406030204" pitchFamily="18" charset="0"/>
                <a:ea typeface="Batang"/>
              </a:rPr>
              <a:t>2) Základní fyzikální vlastnosti kapalin (kapilarita!). </a:t>
            </a:r>
            <a:endParaRPr lang="cs-CZ" sz="2000" dirty="0">
              <a:latin typeface="Times New Roman" panose="02020603050405020304" pitchFamily="18" charset="0"/>
              <a:ea typeface="Batang"/>
            </a:endParaRPr>
          </a:p>
          <a:p>
            <a:pPr marL="228600">
              <a:spcAft>
                <a:spcPts val="0"/>
              </a:spcAft>
            </a:pPr>
            <a:r>
              <a:rPr lang="cs-CZ" dirty="0">
                <a:solidFill>
                  <a:srgbClr val="000000"/>
                </a:solidFill>
                <a:latin typeface="Cambria" panose="02040503050406030204" pitchFamily="18" charset="0"/>
                <a:ea typeface="Batang"/>
              </a:rPr>
              <a:t>3) Tlak-rovnice určení tlaku v libovolném místě kapaliny. Vlastnosti tlaku.</a:t>
            </a:r>
            <a:endParaRPr lang="cs-CZ" sz="2000" dirty="0">
              <a:latin typeface="Times New Roman" panose="02020603050405020304" pitchFamily="18" charset="0"/>
              <a:ea typeface="Batang"/>
            </a:endParaRPr>
          </a:p>
          <a:p>
            <a:pPr marL="228600">
              <a:spcAft>
                <a:spcPts val="0"/>
              </a:spcAft>
            </a:pPr>
            <a:r>
              <a:rPr lang="cs-CZ" dirty="0">
                <a:solidFill>
                  <a:srgbClr val="000000"/>
                </a:solidFill>
                <a:latin typeface="Cambria" panose="02040503050406030204" pitchFamily="18" charset="0"/>
                <a:ea typeface="Batang"/>
              </a:rPr>
              <a:t>4) Pojmy-tlaková výška, relativní a absolutní pojetí tlaku, přetlak a podtlak. Hydrostatický tlak.</a:t>
            </a:r>
            <a:endParaRPr lang="cs-CZ" sz="2000" dirty="0">
              <a:latin typeface="Times New Roman" panose="02020603050405020304" pitchFamily="18" charset="0"/>
              <a:ea typeface="Batang"/>
            </a:endParaRPr>
          </a:p>
          <a:p>
            <a:pPr marL="228600">
              <a:spcAft>
                <a:spcPts val="0"/>
              </a:spcAft>
            </a:pPr>
            <a:r>
              <a:rPr lang="cs-CZ" dirty="0">
                <a:solidFill>
                  <a:srgbClr val="000000"/>
                </a:solidFill>
                <a:latin typeface="Cambria" panose="02040503050406030204" pitchFamily="18" charset="0"/>
                <a:ea typeface="Batang"/>
              </a:rPr>
              <a:t>5) Hydrostatické síly. Zatěžovací těleso, zatěžovací obrazce.</a:t>
            </a:r>
            <a:endParaRPr lang="cs-CZ" sz="2000" dirty="0">
              <a:latin typeface="Times New Roman" panose="02020603050405020304" pitchFamily="18" charset="0"/>
              <a:ea typeface="Batang"/>
            </a:endParaRPr>
          </a:p>
          <a:p>
            <a:pPr marL="228600">
              <a:spcAft>
                <a:spcPts val="0"/>
              </a:spcAft>
            </a:pPr>
            <a:r>
              <a:rPr lang="cs-CZ" dirty="0">
                <a:solidFill>
                  <a:srgbClr val="000000"/>
                </a:solidFill>
                <a:latin typeface="Cambria" panose="02040503050406030204" pitchFamily="18" charset="0"/>
                <a:ea typeface="Batang"/>
              </a:rPr>
              <a:t>6) Vysvětlete pojmy trajektorie, proudnice, proudová trubice, </a:t>
            </a:r>
            <a:r>
              <a:rPr lang="cs-CZ" dirty="0" err="1">
                <a:solidFill>
                  <a:srgbClr val="000000"/>
                </a:solidFill>
                <a:latin typeface="Cambria" panose="02040503050406030204" pitchFamily="18" charset="0"/>
                <a:ea typeface="Batang"/>
              </a:rPr>
              <a:t>ekvipotenciála</a:t>
            </a:r>
            <a:r>
              <a:rPr lang="cs-CZ" dirty="0">
                <a:solidFill>
                  <a:srgbClr val="000000"/>
                </a:solidFill>
                <a:latin typeface="Cambria" panose="02040503050406030204" pitchFamily="18" charset="0"/>
                <a:ea typeface="Batang"/>
              </a:rPr>
              <a:t>- nakreslete schéma.</a:t>
            </a:r>
            <a:endParaRPr lang="cs-CZ" sz="2000" dirty="0">
              <a:latin typeface="Times New Roman" panose="02020603050405020304" pitchFamily="18" charset="0"/>
              <a:ea typeface="Batang"/>
            </a:endParaRPr>
          </a:p>
          <a:p>
            <a:pPr marL="228600">
              <a:spcAft>
                <a:spcPts val="0"/>
              </a:spcAft>
            </a:pPr>
            <a:r>
              <a:rPr lang="cs-CZ" dirty="0">
                <a:solidFill>
                  <a:srgbClr val="000000"/>
                </a:solidFill>
                <a:latin typeface="Cambria" panose="02040503050406030204" pitchFamily="18" charset="0"/>
                <a:ea typeface="Batang"/>
              </a:rPr>
              <a:t>7) Vysvětlete pojmy: bodová rychlost, průřezová rychlost, průtok, průtočný průřez a jeho plocha, </a:t>
            </a:r>
            <a:endParaRPr lang="cs-CZ" dirty="0" smtClean="0">
              <a:solidFill>
                <a:srgbClr val="000000"/>
              </a:solidFill>
              <a:latin typeface="Cambria" panose="02040503050406030204" pitchFamily="18" charset="0"/>
              <a:ea typeface="Batang"/>
            </a:endParaRPr>
          </a:p>
          <a:p>
            <a:pPr marL="228600">
              <a:spcAft>
                <a:spcPts val="0"/>
              </a:spcAft>
            </a:pPr>
            <a:r>
              <a:rPr lang="cs-CZ" dirty="0">
                <a:solidFill>
                  <a:srgbClr val="000000"/>
                </a:solidFill>
                <a:latin typeface="Cambria" panose="02040503050406030204" pitchFamily="18" charset="0"/>
                <a:ea typeface="Batang"/>
              </a:rPr>
              <a:t> </a:t>
            </a:r>
            <a:r>
              <a:rPr lang="cs-CZ" dirty="0" smtClean="0">
                <a:solidFill>
                  <a:srgbClr val="000000"/>
                </a:solidFill>
                <a:latin typeface="Cambria" panose="02040503050406030204" pitchFamily="18" charset="0"/>
                <a:ea typeface="Batang"/>
              </a:rPr>
              <a:t>     omočený  obvod</a:t>
            </a:r>
            <a:r>
              <a:rPr lang="cs-CZ" dirty="0">
                <a:solidFill>
                  <a:srgbClr val="000000"/>
                </a:solidFill>
                <a:latin typeface="Cambria" panose="02040503050406030204" pitchFamily="18" charset="0"/>
                <a:ea typeface="Batang"/>
              </a:rPr>
              <a:t>, hydraulický poloměr, sklon.     </a:t>
            </a:r>
            <a:endParaRPr lang="cs-CZ" sz="2000" dirty="0">
              <a:latin typeface="Times New Roman" panose="02020603050405020304" pitchFamily="18" charset="0"/>
              <a:ea typeface="Batang"/>
            </a:endParaRPr>
          </a:p>
          <a:p>
            <a:pPr marL="228600">
              <a:spcAft>
                <a:spcPts val="0"/>
              </a:spcAft>
            </a:pPr>
            <a:r>
              <a:rPr lang="cs-CZ" dirty="0">
                <a:solidFill>
                  <a:srgbClr val="000000"/>
                </a:solidFill>
                <a:latin typeface="Cambria" panose="02040503050406030204" pitchFamily="18" charset="0"/>
                <a:ea typeface="Batang"/>
              </a:rPr>
              <a:t>8) Ideální a skutečná kapalina. Základní pojmy v hydrodynamice (Q, v, i …..)</a:t>
            </a:r>
            <a:endParaRPr lang="cs-CZ" sz="2000" dirty="0">
              <a:latin typeface="Times New Roman" panose="02020603050405020304" pitchFamily="18" charset="0"/>
              <a:ea typeface="Batang"/>
            </a:endParaRPr>
          </a:p>
          <a:p>
            <a:pPr marL="228600">
              <a:spcAft>
                <a:spcPts val="0"/>
              </a:spcAft>
            </a:pPr>
            <a:r>
              <a:rPr lang="cs-CZ" dirty="0">
                <a:solidFill>
                  <a:srgbClr val="000000"/>
                </a:solidFill>
                <a:latin typeface="Cambria" panose="02040503050406030204" pitchFamily="18" charset="0"/>
                <a:ea typeface="Batang"/>
              </a:rPr>
              <a:t>9) Dělení proudění dle různých kritérií. </a:t>
            </a:r>
            <a:endParaRPr lang="cs-CZ" sz="2000" dirty="0">
              <a:latin typeface="Times New Roman" panose="02020603050405020304" pitchFamily="18" charset="0"/>
              <a:ea typeface="Batang"/>
            </a:endParaRPr>
          </a:p>
          <a:p>
            <a:pPr marL="228600">
              <a:spcAft>
                <a:spcPts val="0"/>
              </a:spcAft>
            </a:pPr>
            <a:r>
              <a:rPr lang="cs-CZ" dirty="0">
                <a:solidFill>
                  <a:srgbClr val="000000"/>
                </a:solidFill>
                <a:latin typeface="Cambria" panose="02040503050406030204" pitchFamily="18" charset="0"/>
                <a:ea typeface="Batang"/>
              </a:rPr>
              <a:t>10) Rovnice kontinuity pro ustálené proudění nestlačitelné kapaliny.</a:t>
            </a:r>
            <a:endParaRPr lang="cs-CZ" sz="2000" dirty="0">
              <a:latin typeface="Times New Roman" panose="02020603050405020304" pitchFamily="18" charset="0"/>
              <a:ea typeface="Batang"/>
            </a:endParaRPr>
          </a:p>
          <a:p>
            <a:pPr marL="228600">
              <a:spcAft>
                <a:spcPts val="0"/>
              </a:spcAft>
            </a:pPr>
            <a:r>
              <a:rPr lang="cs-CZ" dirty="0">
                <a:solidFill>
                  <a:srgbClr val="000000"/>
                </a:solidFill>
                <a:latin typeface="Cambria" panose="02040503050406030204" pitchFamily="18" charset="0"/>
                <a:ea typeface="Batang"/>
              </a:rPr>
              <a:t>12) </a:t>
            </a:r>
            <a:r>
              <a:rPr lang="cs-CZ" dirty="0" err="1">
                <a:solidFill>
                  <a:srgbClr val="000000"/>
                </a:solidFill>
                <a:latin typeface="Cambria" panose="02040503050406030204" pitchFamily="18" charset="0"/>
                <a:ea typeface="Batang"/>
              </a:rPr>
              <a:t>Bernoulliho</a:t>
            </a:r>
            <a:r>
              <a:rPr lang="cs-CZ" dirty="0">
                <a:solidFill>
                  <a:srgbClr val="000000"/>
                </a:solidFill>
                <a:latin typeface="Cambria" panose="02040503050406030204" pitchFamily="18" charset="0"/>
                <a:ea typeface="Batang"/>
              </a:rPr>
              <a:t> rovnice pro ideální a skutečnou kapalinu – vysvětlit jednotlivé členy</a:t>
            </a:r>
            <a:endParaRPr lang="cs-CZ" sz="2000" dirty="0">
              <a:latin typeface="Times New Roman" panose="02020603050405020304" pitchFamily="18" charset="0"/>
              <a:ea typeface="Batang"/>
            </a:endParaRPr>
          </a:p>
          <a:p>
            <a:pPr marL="228600">
              <a:spcAft>
                <a:spcPts val="0"/>
              </a:spcAft>
            </a:pPr>
            <a:r>
              <a:rPr lang="cs-CZ" dirty="0">
                <a:solidFill>
                  <a:srgbClr val="000000"/>
                </a:solidFill>
                <a:latin typeface="Cambria" panose="02040503050406030204" pitchFamily="18" charset="0"/>
                <a:ea typeface="Batang"/>
              </a:rPr>
              <a:t>        (Sestavení B. r. – ČE a TČ)</a:t>
            </a:r>
            <a:endParaRPr lang="cs-CZ" sz="2000" dirty="0">
              <a:latin typeface="Times New Roman" panose="02020603050405020304" pitchFamily="18" charset="0"/>
              <a:ea typeface="Batang"/>
            </a:endParaRPr>
          </a:p>
          <a:p>
            <a:pPr marL="228600">
              <a:spcAft>
                <a:spcPts val="0"/>
              </a:spcAft>
            </a:pPr>
            <a:r>
              <a:rPr lang="cs-CZ" dirty="0">
                <a:solidFill>
                  <a:srgbClr val="000000"/>
                </a:solidFill>
                <a:latin typeface="Cambria" panose="02040503050406030204" pitchFamily="18" charset="0"/>
                <a:ea typeface="Batang"/>
              </a:rPr>
              <a:t>13) Laminární a turbulentní proudění, </a:t>
            </a:r>
            <a:r>
              <a:rPr lang="cs-CZ" dirty="0" err="1">
                <a:solidFill>
                  <a:srgbClr val="000000"/>
                </a:solidFill>
                <a:latin typeface="Cambria" panose="02040503050406030204" pitchFamily="18" charset="0"/>
                <a:ea typeface="Batang"/>
              </a:rPr>
              <a:t>Reynoldsovo</a:t>
            </a:r>
            <a:r>
              <a:rPr lang="cs-CZ" dirty="0">
                <a:solidFill>
                  <a:srgbClr val="000000"/>
                </a:solidFill>
                <a:latin typeface="Cambria" panose="02040503050406030204" pitchFamily="18" charset="0"/>
                <a:ea typeface="Batang"/>
              </a:rPr>
              <a:t> číslo (kritická hodnota Re … vysvětlení).</a:t>
            </a:r>
            <a:endParaRPr lang="cs-CZ" sz="2000" dirty="0">
              <a:latin typeface="Times New Roman" panose="02020603050405020304" pitchFamily="18" charset="0"/>
              <a:ea typeface="Batang"/>
            </a:endParaRPr>
          </a:p>
          <a:p>
            <a:pPr marL="228600">
              <a:spcAft>
                <a:spcPts val="0"/>
              </a:spcAft>
            </a:pPr>
            <a:r>
              <a:rPr lang="cs-CZ" dirty="0">
                <a:solidFill>
                  <a:srgbClr val="000000"/>
                </a:solidFill>
                <a:latin typeface="Cambria" panose="02040503050406030204" pitchFamily="18" charset="0"/>
                <a:ea typeface="Batang"/>
              </a:rPr>
              <a:t> </a:t>
            </a:r>
            <a:endParaRPr lang="cs-CZ" sz="2000" dirty="0">
              <a:effectLst/>
              <a:latin typeface="Times New Roman" panose="02020603050405020304" pitchFamily="18" charset="0"/>
              <a:ea typeface="Batang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32294AEB-1569-045A-1A41-64D5ADA1B703}"/>
              </a:ext>
            </a:extLst>
          </p:cNvPr>
          <p:cNvSpPr txBox="1"/>
          <p:nvPr/>
        </p:nvSpPr>
        <p:spPr>
          <a:xfrm>
            <a:off x="3093720" y="50397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Batang" panose="020B0503020000020004" pitchFamily="18" charset="-127"/>
              </a:rPr>
              <a:t>HPPV; HPV- okruhy ke zkoušce …… 2023/2024</a:t>
            </a:r>
            <a:endParaRPr lang="cs-CZ" sz="1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Batang" panose="020B0503020000020004" pitchFamily="18" charset="-127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E428A026-0FC1-3B1B-8F79-B51E7BACEC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96482"/>
      </p:ext>
    </p:extLst>
  </p:cSld>
  <p:clrMapOvr>
    <a:masterClrMapping/>
  </p:clrMapOvr>
  <p:transition spd="slow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5E317EE-F70B-9574-052E-2195BB728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0AED5-714E-40CC-9DE2-4A7FE6445746}" type="slidenum">
              <a:rPr lang="cs-CZ" altLang="cs-CZ" smtClean="0"/>
              <a:pPr/>
              <a:t>35</a:t>
            </a:fld>
            <a:endParaRPr lang="cs-CZ" alt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32294AEB-1569-045A-1A41-64D5ADA1B703}"/>
              </a:ext>
            </a:extLst>
          </p:cNvPr>
          <p:cNvSpPr txBox="1"/>
          <p:nvPr/>
        </p:nvSpPr>
        <p:spPr>
          <a:xfrm>
            <a:off x="2362200" y="15345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Batang" panose="020B0503020000020004" pitchFamily="18" charset="-127"/>
              </a:rPr>
              <a:t>HPPV; HPV- okruhy ke zkoušce …… 2023/2024</a:t>
            </a:r>
            <a:endParaRPr lang="cs-CZ" sz="1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Batang" panose="020B0503020000020004" pitchFamily="18" charset="-127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94472D6D-370E-51A9-12BE-570062D5A1B0}"/>
              </a:ext>
            </a:extLst>
          </p:cNvPr>
          <p:cNvSpPr txBox="1"/>
          <p:nvPr/>
        </p:nvSpPr>
        <p:spPr>
          <a:xfrm>
            <a:off x="1470660" y="804863"/>
            <a:ext cx="10111740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/>
            <a:r>
              <a:rPr lang="cs-CZ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Batang" panose="020B0503020000020004" pitchFamily="18" charset="-127"/>
              </a:rPr>
              <a:t>14) Hydrologicky cyklus. Základní bilanční rovnice.</a:t>
            </a:r>
            <a:endParaRPr lang="cs-CZ" sz="2000" dirty="0">
              <a:effectLst/>
              <a:latin typeface="Times New Roman" panose="02020603050405020304" pitchFamily="18" charset="0"/>
              <a:ea typeface="Batang" panose="020B0503020000020004" pitchFamily="18" charset="-127"/>
            </a:endParaRPr>
          </a:p>
          <a:p>
            <a:pPr marL="228600"/>
            <a:r>
              <a:rPr lang="cs-CZ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Batang" panose="020B0503020000020004" pitchFamily="18" charset="-127"/>
              </a:rPr>
              <a:t>15) Podpovrchové vody – dělení. Celkové zásoby podzemních vod.</a:t>
            </a:r>
            <a:endParaRPr lang="cs-CZ" sz="2000" dirty="0">
              <a:effectLst/>
              <a:latin typeface="Times New Roman" panose="02020603050405020304" pitchFamily="18" charset="0"/>
              <a:ea typeface="Batang" panose="020B0503020000020004" pitchFamily="18" charset="-127"/>
            </a:endParaRPr>
          </a:p>
          <a:p>
            <a:pPr marL="228600"/>
            <a:r>
              <a:rPr lang="cs-CZ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Batang" panose="020B0503020000020004" pitchFamily="18" charset="-127"/>
              </a:rPr>
              <a:t>16) Dělení podpovrchových vod podle původu.</a:t>
            </a:r>
            <a:endParaRPr lang="cs-CZ" sz="2000" dirty="0">
              <a:effectLst/>
              <a:latin typeface="Times New Roman" panose="02020603050405020304" pitchFamily="18" charset="0"/>
              <a:ea typeface="Batang" panose="020B0503020000020004" pitchFamily="18" charset="-127"/>
            </a:endParaRPr>
          </a:p>
          <a:p>
            <a:pPr marL="228600"/>
            <a:r>
              <a:rPr lang="cs-CZ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Batang" panose="020B0503020000020004" pitchFamily="18" charset="-127"/>
              </a:rPr>
              <a:t>17) Dělení podpovrchových vod podle převažujícího vlivu sil. Povrchové napětí – kapilarita.</a:t>
            </a:r>
            <a:endParaRPr lang="cs-CZ" sz="2000" dirty="0">
              <a:effectLst/>
              <a:latin typeface="Times New Roman" panose="02020603050405020304" pitchFamily="18" charset="0"/>
              <a:ea typeface="Batang" panose="020B0503020000020004" pitchFamily="18" charset="-127"/>
            </a:endParaRPr>
          </a:p>
          <a:p>
            <a:pPr marL="228600"/>
            <a:r>
              <a:rPr lang="cs-CZ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Batang" panose="020B0503020000020004" pitchFamily="18" charset="-127"/>
              </a:rPr>
              <a:t>18) Základní pojmy z hydrauliky podzemních vod.</a:t>
            </a:r>
            <a:endParaRPr lang="cs-CZ" sz="2000" dirty="0">
              <a:effectLst/>
              <a:latin typeface="Times New Roman" panose="02020603050405020304" pitchFamily="18" charset="0"/>
              <a:ea typeface="Batang" panose="020B0503020000020004" pitchFamily="18" charset="-127"/>
            </a:endParaRPr>
          </a:p>
          <a:p>
            <a:pPr marL="228600"/>
            <a:r>
              <a:rPr lang="cs-CZ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Batang" panose="020B0503020000020004" pitchFamily="18" charset="-127"/>
              </a:rPr>
              <a:t>19) Klasifikace PPV dle výskytu v půdním profilu. Klasifikace PV dle propustnosti horninového </a:t>
            </a:r>
          </a:p>
          <a:p>
            <a:pPr marL="228600"/>
            <a:r>
              <a:rPr lang="cs-CZ" dirty="0">
                <a:solidFill>
                  <a:srgbClr val="000000"/>
                </a:solidFill>
                <a:latin typeface="Cambria" panose="02040503050406030204" pitchFamily="18" charset="0"/>
                <a:ea typeface="Batang" panose="020B0503020000020004" pitchFamily="18" charset="-127"/>
              </a:rPr>
              <a:t>        </a:t>
            </a:r>
            <a:r>
              <a:rPr lang="cs-CZ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Batang" panose="020B0503020000020004" pitchFamily="18" charset="-127"/>
              </a:rPr>
              <a:t>prostředí.</a:t>
            </a:r>
            <a:endParaRPr lang="cs-CZ" sz="2000" dirty="0">
              <a:effectLst/>
              <a:latin typeface="Times New Roman" panose="02020603050405020304" pitchFamily="18" charset="0"/>
              <a:ea typeface="Batang" panose="020B0503020000020004" pitchFamily="18" charset="-127"/>
            </a:endParaRPr>
          </a:p>
          <a:p>
            <a:pPr marL="228600"/>
            <a:r>
              <a:rPr lang="cs-CZ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Batang" panose="020B0503020000020004" pitchFamily="18" charset="-127"/>
              </a:rPr>
              <a:t>20) REV-schéma.</a:t>
            </a:r>
            <a:endParaRPr lang="cs-CZ" sz="2000" dirty="0">
              <a:effectLst/>
              <a:latin typeface="Times New Roman" panose="02020603050405020304" pitchFamily="18" charset="0"/>
              <a:ea typeface="Batang" panose="020B0503020000020004" pitchFamily="18" charset="-127"/>
            </a:endParaRPr>
          </a:p>
          <a:p>
            <a:pPr marL="228600"/>
            <a:r>
              <a:rPr lang="cs-CZ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Batang" panose="020B0503020000020004" pitchFamily="18" charset="-127"/>
              </a:rPr>
              <a:t>21)Druhy zvodněných vrstev. Kapilarita.</a:t>
            </a:r>
            <a:endParaRPr lang="cs-CZ" sz="2000" dirty="0">
              <a:effectLst/>
              <a:latin typeface="Times New Roman" panose="02020603050405020304" pitchFamily="18" charset="0"/>
              <a:ea typeface="Batang" panose="020B0503020000020004" pitchFamily="18" charset="-127"/>
            </a:endParaRPr>
          </a:p>
          <a:p>
            <a:pPr marL="228600"/>
            <a:r>
              <a:rPr lang="cs-CZ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Batang" panose="020B0503020000020004" pitchFamily="18" charset="-127"/>
              </a:rPr>
              <a:t>22) (Ne)Homogenní a (</a:t>
            </a:r>
            <a:r>
              <a:rPr lang="cs-CZ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Batang" panose="020B0503020000020004" pitchFamily="18" charset="-127"/>
              </a:rPr>
              <a:t>an</a:t>
            </a:r>
            <a:r>
              <a:rPr lang="cs-CZ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Batang" panose="020B0503020000020004" pitchFamily="18" charset="-127"/>
              </a:rPr>
              <a:t>)izotropní zvodněné prostředí.</a:t>
            </a:r>
            <a:endParaRPr lang="cs-CZ" sz="2000" dirty="0">
              <a:effectLst/>
              <a:latin typeface="Times New Roman" panose="02020603050405020304" pitchFamily="18" charset="0"/>
              <a:ea typeface="Batang" panose="020B0503020000020004" pitchFamily="18" charset="-127"/>
            </a:endParaRPr>
          </a:p>
          <a:p>
            <a:pPr marL="228600"/>
            <a:r>
              <a:rPr lang="cs-CZ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Batang" panose="020B0503020000020004" pitchFamily="18" charset="-127"/>
              </a:rPr>
              <a:t>23) Hydraulické vlastnosti zvodněného prostředí. Pórovitost (druhy), permeabilita, hydraulická </a:t>
            </a:r>
          </a:p>
          <a:p>
            <a:pPr marL="228600"/>
            <a:r>
              <a:rPr lang="cs-CZ" dirty="0">
                <a:solidFill>
                  <a:srgbClr val="000000"/>
                </a:solidFill>
                <a:latin typeface="Cambria" panose="02040503050406030204" pitchFamily="18" charset="0"/>
                <a:ea typeface="Batang" panose="020B0503020000020004" pitchFamily="18" charset="-127"/>
              </a:rPr>
              <a:t>        </a:t>
            </a:r>
            <a:r>
              <a:rPr lang="cs-CZ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Batang" panose="020B0503020000020004" pitchFamily="18" charset="-127"/>
              </a:rPr>
              <a:t>vodivost, </a:t>
            </a:r>
            <a:r>
              <a:rPr lang="cs-CZ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Batang" panose="020B0503020000020004" pitchFamily="18" charset="-127"/>
              </a:rPr>
              <a:t>transmisivita</a:t>
            </a:r>
            <a:r>
              <a:rPr lang="cs-CZ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Batang" panose="020B0503020000020004" pitchFamily="18" charset="-127"/>
              </a:rPr>
              <a:t>, </a:t>
            </a:r>
            <a:r>
              <a:rPr lang="cs-CZ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Batang" panose="020B0503020000020004" pitchFamily="18" charset="-127"/>
              </a:rPr>
              <a:t>storativita</a:t>
            </a:r>
            <a:endParaRPr lang="cs-CZ" sz="2000" dirty="0">
              <a:effectLst/>
              <a:latin typeface="Times New Roman" panose="02020603050405020304" pitchFamily="18" charset="0"/>
              <a:ea typeface="Batang" panose="020B0503020000020004" pitchFamily="18" charset="-127"/>
            </a:endParaRPr>
          </a:p>
          <a:p>
            <a:pPr marL="228600"/>
            <a:r>
              <a:rPr lang="cs-CZ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Batang" panose="020B0503020000020004" pitchFamily="18" charset="-127"/>
              </a:rPr>
              <a:t>24) </a:t>
            </a:r>
            <a:r>
              <a:rPr lang="cs-CZ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Batang" panose="020B0503020000020004" pitchFamily="18" charset="-127"/>
              </a:rPr>
              <a:t>Storativity</a:t>
            </a:r>
            <a:r>
              <a:rPr lang="cs-CZ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Batang" panose="020B0503020000020004" pitchFamily="18" charset="-127"/>
              </a:rPr>
              <a:t> volná (pro zvodeň s volnou hladinou)</a:t>
            </a:r>
            <a:endParaRPr lang="cs-CZ" sz="2000" dirty="0">
              <a:effectLst/>
              <a:latin typeface="Times New Roman" panose="02020603050405020304" pitchFamily="18" charset="0"/>
              <a:ea typeface="Batang" panose="020B0503020000020004" pitchFamily="18" charset="-127"/>
            </a:endParaRPr>
          </a:p>
          <a:p>
            <a:pPr marL="228600"/>
            <a:r>
              <a:rPr lang="cs-CZ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Batang" panose="020B0503020000020004" pitchFamily="18" charset="-127"/>
              </a:rPr>
              <a:t>25) Specifická </a:t>
            </a:r>
            <a:r>
              <a:rPr lang="cs-CZ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Batang" panose="020B0503020000020004" pitchFamily="18" charset="-127"/>
              </a:rPr>
              <a:t>storativita</a:t>
            </a:r>
            <a:r>
              <a:rPr lang="cs-CZ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Batang" panose="020B0503020000020004" pitchFamily="18" charset="-127"/>
              </a:rPr>
              <a:t>  (efektivní napětí)</a:t>
            </a:r>
            <a:endParaRPr lang="cs-CZ" sz="2000" dirty="0">
              <a:effectLst/>
              <a:latin typeface="Times New Roman" panose="02020603050405020304" pitchFamily="18" charset="0"/>
              <a:ea typeface="Batang" panose="020B0503020000020004" pitchFamily="18" charset="-127"/>
            </a:endParaRPr>
          </a:p>
          <a:p>
            <a:pPr marL="228600"/>
            <a:r>
              <a:rPr lang="cs-CZ" sz="18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Batang" panose="020B0503020000020004" pitchFamily="18" charset="-127"/>
              </a:rPr>
              <a:t>26) Rovnice kontinuity a </a:t>
            </a:r>
            <a:r>
              <a:rPr lang="cs-CZ" sz="1800" b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Batang" panose="020B0503020000020004" pitchFamily="18" charset="-127"/>
              </a:rPr>
              <a:t>Bernoulliho</a:t>
            </a:r>
            <a:r>
              <a:rPr lang="cs-CZ" sz="18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Batang" panose="020B0503020000020004" pitchFamily="18" charset="-127"/>
              </a:rPr>
              <a:t> rovnice – pro proudění podzemní vody</a:t>
            </a:r>
            <a:r>
              <a:rPr lang="cs-CZ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Batang" panose="020B0503020000020004" pitchFamily="18" charset="-127"/>
              </a:rPr>
              <a:t>.</a:t>
            </a:r>
            <a:endParaRPr lang="cs-CZ" sz="2000" dirty="0">
              <a:effectLst/>
              <a:latin typeface="Times New Roman" panose="02020603050405020304" pitchFamily="18" charset="0"/>
              <a:ea typeface="Batang" panose="020B0503020000020004" pitchFamily="18" charset="-127"/>
            </a:endParaRPr>
          </a:p>
          <a:p>
            <a:pPr marL="228600"/>
            <a:r>
              <a:rPr lang="cs-CZ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Batang" panose="020B0503020000020004" pitchFamily="18" charset="-127"/>
              </a:rPr>
              <a:t>27) Hydraulická výška, hydraulický gradient (spád)</a:t>
            </a:r>
            <a:endParaRPr lang="cs-CZ" sz="2000" dirty="0">
              <a:effectLst/>
              <a:latin typeface="Times New Roman" panose="02020603050405020304" pitchFamily="18" charset="0"/>
              <a:ea typeface="Batang" panose="020B0503020000020004" pitchFamily="18" charset="-127"/>
            </a:endParaRPr>
          </a:p>
          <a:p>
            <a:pPr marL="228600"/>
            <a:r>
              <a:rPr lang="cs-CZ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Batang" panose="020B0503020000020004" pitchFamily="18" charset="-127"/>
              </a:rPr>
              <a:t>28) Skutečná a filtrační (</a:t>
            </a:r>
            <a:r>
              <a:rPr lang="cs-CZ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Batang" panose="020B0503020000020004" pitchFamily="18" charset="-127"/>
              </a:rPr>
              <a:t>darcyovská</a:t>
            </a:r>
            <a:r>
              <a:rPr lang="cs-CZ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Batang" panose="020B0503020000020004" pitchFamily="18" charset="-127"/>
              </a:rPr>
              <a:t>) rychlost. </a:t>
            </a:r>
            <a:r>
              <a:rPr lang="cs-CZ" sz="1800" b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Batang" panose="020B0503020000020004" pitchFamily="18" charset="-127"/>
              </a:rPr>
              <a:t>Darcyho</a:t>
            </a:r>
            <a:r>
              <a:rPr lang="cs-CZ" sz="18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Batang" panose="020B0503020000020004" pitchFamily="18" charset="-127"/>
              </a:rPr>
              <a:t> vztah pro rychlost</a:t>
            </a:r>
            <a:r>
              <a:rPr lang="cs-CZ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Batang" panose="020B0503020000020004" pitchFamily="18" charset="-127"/>
              </a:rPr>
              <a:t>.</a:t>
            </a:r>
            <a:endParaRPr lang="cs-CZ" sz="2000" dirty="0">
              <a:effectLst/>
              <a:latin typeface="Times New Roman" panose="02020603050405020304" pitchFamily="18" charset="0"/>
              <a:ea typeface="Batang" panose="020B0503020000020004" pitchFamily="18" charset="-127"/>
            </a:endParaRPr>
          </a:p>
          <a:p>
            <a:pPr marL="228600"/>
            <a:r>
              <a:rPr lang="cs-CZ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Batang" panose="020B0503020000020004" pitchFamily="18" charset="-127"/>
              </a:rPr>
              <a:t>29) </a:t>
            </a:r>
            <a:r>
              <a:rPr lang="cs-CZ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Batang" panose="020B0503020000020004" pitchFamily="18" charset="-127"/>
              </a:rPr>
              <a:t>Reynoldsovo</a:t>
            </a:r>
            <a:r>
              <a:rPr lang="cs-CZ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Batang" panose="020B0503020000020004" pitchFamily="18" charset="-127"/>
              </a:rPr>
              <a:t> filtrační číslo. Specifický průměr- např. d</a:t>
            </a:r>
            <a:r>
              <a:rPr lang="cs-CZ" sz="1800" baseline="-25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Batang" panose="020B0503020000020004" pitchFamily="18" charset="-127"/>
              </a:rPr>
              <a:t>10</a:t>
            </a:r>
            <a:r>
              <a:rPr lang="cs-CZ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Batang" panose="020B0503020000020004" pitchFamily="18" charset="-127"/>
              </a:rPr>
              <a:t>. </a:t>
            </a:r>
            <a:endParaRPr lang="cs-CZ" sz="2000" dirty="0">
              <a:effectLst/>
              <a:latin typeface="Times New Roman" panose="02020603050405020304" pitchFamily="18" charset="0"/>
              <a:ea typeface="Batang" panose="020B0503020000020004" pitchFamily="18" charset="-127"/>
            </a:endParaRPr>
          </a:p>
          <a:p>
            <a:pPr marL="228600"/>
            <a:r>
              <a:rPr lang="cs-CZ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Batang" panose="020B0503020000020004" pitchFamily="18" charset="-127"/>
              </a:rPr>
              <a:t>30) Meze platnosti </a:t>
            </a:r>
            <a:r>
              <a:rPr lang="cs-CZ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Batang" panose="020B0503020000020004" pitchFamily="18" charset="-127"/>
              </a:rPr>
              <a:t>Darcyho</a:t>
            </a:r>
            <a:r>
              <a:rPr lang="cs-CZ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Batang" panose="020B0503020000020004" pitchFamily="18" charset="-127"/>
              </a:rPr>
              <a:t> vztahu.</a:t>
            </a:r>
            <a:endParaRPr lang="cs-CZ" sz="2000" dirty="0">
              <a:effectLst/>
              <a:latin typeface="Times New Roman" panose="02020603050405020304" pitchFamily="18" charset="0"/>
              <a:ea typeface="Batang" panose="020B0503020000020004" pitchFamily="18" charset="-127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4B5CE3B-954F-E54C-0A35-203708F2FB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824469"/>
      </p:ext>
    </p:extLst>
  </p:cSld>
  <p:clrMapOvr>
    <a:masterClrMapping/>
  </p:clrMapOvr>
  <p:transition spd="slow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5E317EE-F70B-9574-052E-2195BB728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0AED5-714E-40CC-9DE2-4A7FE6445746}" type="slidenum">
              <a:rPr lang="cs-CZ" altLang="cs-CZ" smtClean="0"/>
              <a:pPr/>
              <a:t>36</a:t>
            </a:fld>
            <a:endParaRPr lang="cs-CZ" altLang="cs-CZ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C35B671D-ADDC-1408-BA45-F1E4CF2D46E1}"/>
              </a:ext>
            </a:extLst>
          </p:cNvPr>
          <p:cNvSpPr txBox="1"/>
          <p:nvPr/>
        </p:nvSpPr>
        <p:spPr>
          <a:xfrm>
            <a:off x="2362200" y="15345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Batang" panose="020B0503020000020004" pitchFamily="18" charset="-127"/>
              </a:rPr>
              <a:t>HPPV; HPV- okruhy ke zkoušce …… 2023/2024</a:t>
            </a:r>
            <a:endParaRPr lang="cs-CZ" sz="1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Batang" panose="020B0503020000020004" pitchFamily="18" charset="-127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E48DA38C-1F4B-4787-75A7-D46D98E3D9B8}"/>
              </a:ext>
            </a:extLst>
          </p:cNvPr>
          <p:cNvSpPr txBox="1"/>
          <p:nvPr/>
        </p:nvSpPr>
        <p:spPr>
          <a:xfrm>
            <a:off x="1249680" y="751344"/>
            <a:ext cx="9563100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/>
            <a:r>
              <a:rPr lang="cs-CZ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Batang" panose="020B0503020000020004" pitchFamily="18" charset="-127"/>
              </a:rPr>
              <a:t>24) Hydrologicky cyklus. Základní bilanční rovnice.</a:t>
            </a:r>
            <a:endParaRPr lang="cs-CZ" sz="2000" dirty="0">
              <a:effectLst/>
              <a:latin typeface="Times New Roman" panose="02020603050405020304" pitchFamily="18" charset="0"/>
              <a:ea typeface="Batang" panose="020B0503020000020004" pitchFamily="18" charset="-127"/>
            </a:endParaRPr>
          </a:p>
          <a:p>
            <a:pPr marL="228600"/>
            <a:r>
              <a:rPr lang="cs-CZ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Batang" panose="020B0503020000020004" pitchFamily="18" charset="-127"/>
              </a:rPr>
              <a:t>25) Podpovrchové vody – dělení. Celkové zásoby podzemních vod.</a:t>
            </a:r>
            <a:endParaRPr lang="cs-CZ" sz="2000" dirty="0">
              <a:effectLst/>
              <a:latin typeface="Times New Roman" panose="02020603050405020304" pitchFamily="18" charset="0"/>
              <a:ea typeface="Batang" panose="020B0503020000020004" pitchFamily="18" charset="-127"/>
            </a:endParaRPr>
          </a:p>
          <a:p>
            <a:pPr marL="228600"/>
            <a:r>
              <a:rPr lang="cs-CZ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Batang" panose="020B0503020000020004" pitchFamily="18" charset="-127"/>
              </a:rPr>
              <a:t>26) Dělení podpovrchových vod podle původu.</a:t>
            </a:r>
            <a:endParaRPr lang="cs-CZ" sz="2000" dirty="0">
              <a:effectLst/>
              <a:latin typeface="Times New Roman" panose="02020603050405020304" pitchFamily="18" charset="0"/>
              <a:ea typeface="Batang" panose="020B0503020000020004" pitchFamily="18" charset="-127"/>
            </a:endParaRPr>
          </a:p>
          <a:p>
            <a:pPr marL="228600"/>
            <a:r>
              <a:rPr lang="cs-CZ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Batang" panose="020B0503020000020004" pitchFamily="18" charset="-127"/>
              </a:rPr>
              <a:t>27) Dělení podpovrchových vod podle převažujícího vlivu sil. Povrchové napětí – </a:t>
            </a:r>
            <a:r>
              <a:rPr lang="cs-CZ" dirty="0">
                <a:solidFill>
                  <a:srgbClr val="000000"/>
                </a:solidFill>
                <a:latin typeface="Cambria" panose="02040503050406030204" pitchFamily="18" charset="0"/>
                <a:ea typeface="Batang" panose="020B0503020000020004" pitchFamily="18" charset="-127"/>
              </a:rPr>
              <a:t> </a:t>
            </a:r>
            <a:r>
              <a:rPr lang="cs-CZ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Batang" panose="020B0503020000020004" pitchFamily="18" charset="-127"/>
              </a:rPr>
              <a:t>kapilarita.</a:t>
            </a:r>
            <a:endParaRPr lang="cs-CZ" sz="2000" dirty="0">
              <a:effectLst/>
              <a:latin typeface="Times New Roman" panose="02020603050405020304" pitchFamily="18" charset="0"/>
              <a:ea typeface="Batang" panose="020B0503020000020004" pitchFamily="18" charset="-127"/>
            </a:endParaRPr>
          </a:p>
          <a:p>
            <a:pPr marL="228600"/>
            <a:r>
              <a:rPr lang="cs-CZ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Batang" panose="020B0503020000020004" pitchFamily="18" charset="-127"/>
              </a:rPr>
              <a:t>28) Základní pojmy z hydrauliky podzemních vod.</a:t>
            </a:r>
            <a:endParaRPr lang="cs-CZ" sz="2000" dirty="0">
              <a:effectLst/>
              <a:latin typeface="Times New Roman" panose="02020603050405020304" pitchFamily="18" charset="0"/>
              <a:ea typeface="Batang" panose="020B0503020000020004" pitchFamily="18" charset="-127"/>
            </a:endParaRPr>
          </a:p>
          <a:p>
            <a:pPr marL="228600"/>
            <a:r>
              <a:rPr lang="cs-CZ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Batang" panose="020B0503020000020004" pitchFamily="18" charset="-127"/>
              </a:rPr>
              <a:t>29) Klasifikace PPV dle výskytu v půdním profilu. Klasifikace PV dle propustnosti </a:t>
            </a:r>
          </a:p>
          <a:p>
            <a:pPr marL="228600"/>
            <a:r>
              <a:rPr lang="cs-CZ" dirty="0">
                <a:solidFill>
                  <a:srgbClr val="000000"/>
                </a:solidFill>
                <a:latin typeface="Cambria" panose="02040503050406030204" pitchFamily="18" charset="0"/>
                <a:ea typeface="Batang" panose="020B0503020000020004" pitchFamily="18" charset="-127"/>
              </a:rPr>
              <a:t>        </a:t>
            </a:r>
            <a:r>
              <a:rPr lang="cs-CZ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Batang" panose="020B0503020000020004" pitchFamily="18" charset="-127"/>
              </a:rPr>
              <a:t>horninového prostředí.</a:t>
            </a:r>
            <a:endParaRPr lang="cs-CZ" sz="2000" dirty="0">
              <a:effectLst/>
              <a:latin typeface="Times New Roman" panose="02020603050405020304" pitchFamily="18" charset="0"/>
              <a:ea typeface="Batang" panose="020B0503020000020004" pitchFamily="18" charset="-127"/>
            </a:endParaRPr>
          </a:p>
          <a:p>
            <a:pPr marL="228600"/>
            <a:r>
              <a:rPr lang="cs-CZ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Batang" panose="020B0503020000020004" pitchFamily="18" charset="-127"/>
              </a:rPr>
              <a:t>30) REV-schéma.</a:t>
            </a:r>
            <a:endParaRPr lang="cs-CZ" sz="2000" dirty="0">
              <a:effectLst/>
              <a:latin typeface="Times New Roman" panose="02020603050405020304" pitchFamily="18" charset="0"/>
              <a:ea typeface="Batang" panose="020B0503020000020004" pitchFamily="18" charset="-127"/>
            </a:endParaRPr>
          </a:p>
          <a:p>
            <a:pPr marL="228600"/>
            <a:r>
              <a:rPr lang="cs-CZ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Batang" panose="020B0503020000020004" pitchFamily="18" charset="-127"/>
              </a:rPr>
              <a:t>31)Druhy zvodněných vrstev. Kapilarita.</a:t>
            </a:r>
            <a:endParaRPr lang="cs-CZ" sz="2000" dirty="0">
              <a:effectLst/>
              <a:latin typeface="Times New Roman" panose="02020603050405020304" pitchFamily="18" charset="0"/>
              <a:ea typeface="Batang" panose="020B0503020000020004" pitchFamily="18" charset="-127"/>
            </a:endParaRPr>
          </a:p>
          <a:p>
            <a:pPr marL="228600"/>
            <a:r>
              <a:rPr lang="cs-CZ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Batang" panose="020B0503020000020004" pitchFamily="18" charset="-127"/>
              </a:rPr>
              <a:t>32) (Ne)Homogenní a (</a:t>
            </a:r>
            <a:r>
              <a:rPr lang="cs-CZ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Batang" panose="020B0503020000020004" pitchFamily="18" charset="-127"/>
              </a:rPr>
              <a:t>an</a:t>
            </a:r>
            <a:r>
              <a:rPr lang="cs-CZ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Batang" panose="020B0503020000020004" pitchFamily="18" charset="-127"/>
              </a:rPr>
              <a:t>)izotropní zvodněné prostředí.</a:t>
            </a:r>
            <a:endParaRPr lang="cs-CZ" sz="2000" dirty="0">
              <a:effectLst/>
              <a:latin typeface="Times New Roman" panose="02020603050405020304" pitchFamily="18" charset="0"/>
              <a:ea typeface="Batang" panose="020B0503020000020004" pitchFamily="18" charset="-127"/>
            </a:endParaRPr>
          </a:p>
          <a:p>
            <a:pPr marL="228600"/>
            <a:r>
              <a:rPr lang="cs-CZ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Batang" panose="020B0503020000020004" pitchFamily="18" charset="-127"/>
              </a:rPr>
              <a:t>33) Hydraulické vlastnosti zvodněného prostředí. Pórovitost (druhy), permeabilita, </a:t>
            </a:r>
          </a:p>
          <a:p>
            <a:pPr marL="228600"/>
            <a:r>
              <a:rPr lang="cs-CZ" dirty="0">
                <a:solidFill>
                  <a:srgbClr val="000000"/>
                </a:solidFill>
                <a:latin typeface="Cambria" panose="02040503050406030204" pitchFamily="18" charset="0"/>
                <a:ea typeface="Batang" panose="020B0503020000020004" pitchFamily="18" charset="-127"/>
              </a:rPr>
              <a:t>       </a:t>
            </a:r>
            <a:r>
              <a:rPr lang="cs-CZ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Batang" panose="020B0503020000020004" pitchFamily="18" charset="-127"/>
              </a:rPr>
              <a:t>hydraulická vodivost,  </a:t>
            </a:r>
            <a:r>
              <a:rPr lang="cs-CZ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Batang" panose="020B0503020000020004" pitchFamily="18" charset="-127"/>
              </a:rPr>
              <a:t>transmisivita</a:t>
            </a:r>
            <a:r>
              <a:rPr lang="cs-CZ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Batang" panose="020B0503020000020004" pitchFamily="18" charset="-127"/>
              </a:rPr>
              <a:t>, </a:t>
            </a:r>
            <a:r>
              <a:rPr lang="cs-CZ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Batang" panose="020B0503020000020004" pitchFamily="18" charset="-127"/>
              </a:rPr>
              <a:t>storativita</a:t>
            </a:r>
            <a:endParaRPr lang="cs-CZ" sz="2000" dirty="0">
              <a:effectLst/>
              <a:latin typeface="Times New Roman" panose="02020603050405020304" pitchFamily="18" charset="0"/>
              <a:ea typeface="Batang" panose="020B0503020000020004" pitchFamily="18" charset="-127"/>
            </a:endParaRPr>
          </a:p>
          <a:p>
            <a:pPr marL="228600"/>
            <a:r>
              <a:rPr lang="cs-CZ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Batang" panose="020B0503020000020004" pitchFamily="18" charset="-127"/>
              </a:rPr>
              <a:t>34) </a:t>
            </a:r>
            <a:r>
              <a:rPr lang="cs-CZ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Batang" panose="020B0503020000020004" pitchFamily="18" charset="-127"/>
              </a:rPr>
              <a:t>Storativity</a:t>
            </a:r>
            <a:r>
              <a:rPr lang="cs-CZ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Batang" panose="020B0503020000020004" pitchFamily="18" charset="-127"/>
              </a:rPr>
              <a:t> volná (pro zvodeň s volnou hladinou)</a:t>
            </a:r>
            <a:endParaRPr lang="cs-CZ" sz="2000" dirty="0">
              <a:effectLst/>
              <a:latin typeface="Times New Roman" panose="02020603050405020304" pitchFamily="18" charset="0"/>
              <a:ea typeface="Batang" panose="020B0503020000020004" pitchFamily="18" charset="-127"/>
            </a:endParaRPr>
          </a:p>
          <a:p>
            <a:pPr marL="228600"/>
            <a:r>
              <a:rPr lang="cs-CZ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Batang" panose="020B0503020000020004" pitchFamily="18" charset="-127"/>
              </a:rPr>
              <a:t>35) Specifická </a:t>
            </a:r>
            <a:r>
              <a:rPr lang="cs-CZ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Batang" panose="020B0503020000020004" pitchFamily="18" charset="-127"/>
              </a:rPr>
              <a:t>storativita</a:t>
            </a:r>
            <a:r>
              <a:rPr lang="cs-CZ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Batang" panose="020B0503020000020004" pitchFamily="18" charset="-127"/>
              </a:rPr>
              <a:t>  (efektivní napětí)</a:t>
            </a:r>
            <a:endParaRPr lang="cs-CZ" sz="2000" dirty="0">
              <a:effectLst/>
              <a:latin typeface="Times New Roman" panose="02020603050405020304" pitchFamily="18" charset="0"/>
              <a:ea typeface="Batang" panose="020B0503020000020004" pitchFamily="18" charset="-127"/>
            </a:endParaRPr>
          </a:p>
          <a:p>
            <a:pPr marL="228600"/>
            <a:r>
              <a:rPr lang="cs-CZ" sz="18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Batang" panose="020B0503020000020004" pitchFamily="18" charset="-127"/>
              </a:rPr>
              <a:t>36) Rovnice kontinuity a </a:t>
            </a:r>
            <a:r>
              <a:rPr lang="cs-CZ" sz="1800" b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Batang" panose="020B0503020000020004" pitchFamily="18" charset="-127"/>
              </a:rPr>
              <a:t>Bernoulliho</a:t>
            </a:r>
            <a:r>
              <a:rPr lang="cs-CZ" sz="18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Batang" panose="020B0503020000020004" pitchFamily="18" charset="-127"/>
              </a:rPr>
              <a:t> rovnice – pro proudění podzemní vody</a:t>
            </a:r>
            <a:r>
              <a:rPr lang="cs-CZ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Batang" panose="020B0503020000020004" pitchFamily="18" charset="-127"/>
              </a:rPr>
              <a:t>.</a:t>
            </a:r>
            <a:endParaRPr lang="cs-CZ" sz="2000" dirty="0">
              <a:effectLst/>
              <a:latin typeface="Times New Roman" panose="02020603050405020304" pitchFamily="18" charset="0"/>
              <a:ea typeface="Batang" panose="020B0503020000020004" pitchFamily="18" charset="-127"/>
            </a:endParaRPr>
          </a:p>
          <a:p>
            <a:pPr marL="228600"/>
            <a:r>
              <a:rPr lang="cs-CZ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Batang" panose="020B0503020000020004" pitchFamily="18" charset="-127"/>
              </a:rPr>
              <a:t>37) Hydraulická výška, hydraulický gradient (spád)</a:t>
            </a:r>
            <a:endParaRPr lang="cs-CZ" sz="2000" dirty="0">
              <a:effectLst/>
              <a:latin typeface="Times New Roman" panose="02020603050405020304" pitchFamily="18" charset="0"/>
              <a:ea typeface="Batang" panose="020B0503020000020004" pitchFamily="18" charset="-127"/>
            </a:endParaRPr>
          </a:p>
          <a:p>
            <a:pPr marL="228600"/>
            <a:r>
              <a:rPr lang="cs-CZ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Batang" panose="020B0503020000020004" pitchFamily="18" charset="-127"/>
              </a:rPr>
              <a:t>38) Skutečná a filtrační (</a:t>
            </a:r>
            <a:r>
              <a:rPr lang="cs-CZ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Batang" panose="020B0503020000020004" pitchFamily="18" charset="-127"/>
              </a:rPr>
              <a:t>darcyovská</a:t>
            </a:r>
            <a:r>
              <a:rPr lang="cs-CZ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Batang" panose="020B0503020000020004" pitchFamily="18" charset="-127"/>
              </a:rPr>
              <a:t>) rychlost. </a:t>
            </a:r>
            <a:r>
              <a:rPr lang="cs-CZ" sz="1800" b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Batang" panose="020B0503020000020004" pitchFamily="18" charset="-127"/>
              </a:rPr>
              <a:t>Darcyho</a:t>
            </a:r>
            <a:r>
              <a:rPr lang="cs-CZ" sz="18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Batang" panose="020B0503020000020004" pitchFamily="18" charset="-127"/>
              </a:rPr>
              <a:t> vztah pro rychlost</a:t>
            </a:r>
            <a:r>
              <a:rPr lang="cs-CZ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Batang" panose="020B0503020000020004" pitchFamily="18" charset="-127"/>
              </a:rPr>
              <a:t>.</a:t>
            </a:r>
            <a:endParaRPr lang="cs-CZ" sz="2000" dirty="0">
              <a:effectLst/>
              <a:latin typeface="Times New Roman" panose="02020603050405020304" pitchFamily="18" charset="0"/>
              <a:ea typeface="Batang" panose="020B0503020000020004" pitchFamily="18" charset="-127"/>
            </a:endParaRPr>
          </a:p>
          <a:p>
            <a:pPr marL="228600"/>
            <a:r>
              <a:rPr lang="cs-CZ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Batang" panose="020B0503020000020004" pitchFamily="18" charset="-127"/>
              </a:rPr>
              <a:t>39) </a:t>
            </a:r>
            <a:r>
              <a:rPr lang="cs-CZ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Batang" panose="020B0503020000020004" pitchFamily="18" charset="-127"/>
              </a:rPr>
              <a:t>Reynoldsovo</a:t>
            </a:r>
            <a:r>
              <a:rPr lang="cs-CZ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Batang" panose="020B0503020000020004" pitchFamily="18" charset="-127"/>
              </a:rPr>
              <a:t> filtrační číslo. Specifický průměr- např. d</a:t>
            </a:r>
            <a:r>
              <a:rPr lang="cs-CZ" sz="1800" baseline="-25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Batang" panose="020B0503020000020004" pitchFamily="18" charset="-127"/>
              </a:rPr>
              <a:t>10</a:t>
            </a:r>
            <a:r>
              <a:rPr lang="cs-CZ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Batang" panose="020B0503020000020004" pitchFamily="18" charset="-127"/>
              </a:rPr>
              <a:t>. </a:t>
            </a:r>
            <a:endParaRPr lang="cs-CZ" sz="2000" dirty="0">
              <a:effectLst/>
              <a:latin typeface="Times New Roman" panose="02020603050405020304" pitchFamily="18" charset="0"/>
              <a:ea typeface="Batang" panose="020B0503020000020004" pitchFamily="18" charset="-127"/>
            </a:endParaRPr>
          </a:p>
          <a:p>
            <a:pPr marL="228600"/>
            <a:r>
              <a:rPr lang="cs-CZ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Batang" panose="020B0503020000020004" pitchFamily="18" charset="-127"/>
              </a:rPr>
              <a:t>40) Meze platnosti </a:t>
            </a:r>
            <a:r>
              <a:rPr lang="cs-CZ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Batang" panose="020B0503020000020004" pitchFamily="18" charset="-127"/>
              </a:rPr>
              <a:t>Darcyho</a:t>
            </a:r>
            <a:r>
              <a:rPr lang="cs-CZ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Batang" panose="020B0503020000020004" pitchFamily="18" charset="-127"/>
              </a:rPr>
              <a:t> vztahu.</a:t>
            </a:r>
            <a:endParaRPr lang="cs-CZ" sz="2000" dirty="0">
              <a:effectLst/>
              <a:latin typeface="Times New Roman" panose="02020603050405020304" pitchFamily="18" charset="0"/>
              <a:ea typeface="Batang" panose="020B0503020000020004" pitchFamily="18" charset="-127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2854BCB4-9366-EA40-B679-594AD80780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291938"/>
      </p:ext>
    </p:extLst>
  </p:cSld>
  <p:clrMapOvr>
    <a:masterClrMapping/>
  </p:clrMapOvr>
  <p:transition spd="slow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5E317EE-F70B-9574-052E-2195BB728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0AED5-714E-40CC-9DE2-4A7FE6445746}" type="slidenum">
              <a:rPr lang="cs-CZ" altLang="cs-CZ" smtClean="0"/>
              <a:pPr/>
              <a:t>37</a:t>
            </a:fld>
            <a:endParaRPr lang="cs-CZ" altLang="cs-CZ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90127E95-5EF1-D58D-CD39-3B7EFB03CF6A}"/>
              </a:ext>
            </a:extLst>
          </p:cNvPr>
          <p:cNvSpPr txBox="1"/>
          <p:nvPr/>
        </p:nvSpPr>
        <p:spPr>
          <a:xfrm>
            <a:off x="2641600" y="28924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Batang" panose="020B0503020000020004" pitchFamily="18" charset="-127"/>
              </a:rPr>
              <a:t>HPPV; HPV- okruhy ke zkoušce …… 2023/2024</a:t>
            </a:r>
            <a:endParaRPr lang="cs-CZ" sz="1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Batang" panose="020B0503020000020004" pitchFamily="18" charset="-127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2C795D8C-B8E8-7B25-F0AE-557BC0586FC3}"/>
              </a:ext>
            </a:extLst>
          </p:cNvPr>
          <p:cNvSpPr txBox="1"/>
          <p:nvPr/>
        </p:nvSpPr>
        <p:spPr>
          <a:xfrm>
            <a:off x="1653540" y="1245305"/>
            <a:ext cx="83439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/>
            <a:r>
              <a:rPr lang="cs-CZ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Batang" panose="020B0503020000020004" pitchFamily="18" charset="-127"/>
              </a:rPr>
              <a:t>31) Ztráty při proudění porézním prostředím – určení z </a:t>
            </a:r>
            <a:r>
              <a:rPr lang="cs-CZ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Batang" panose="020B0503020000020004" pitchFamily="18" charset="-127"/>
              </a:rPr>
              <a:t>Bernoulliho</a:t>
            </a:r>
            <a:r>
              <a:rPr lang="cs-CZ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Batang" panose="020B0503020000020004" pitchFamily="18" charset="-127"/>
              </a:rPr>
              <a:t> rovnice.</a:t>
            </a:r>
            <a:endParaRPr lang="cs-CZ" sz="2000" dirty="0">
              <a:effectLst/>
              <a:latin typeface="Times New Roman" panose="02020603050405020304" pitchFamily="18" charset="0"/>
              <a:ea typeface="Batang" panose="020B0503020000020004" pitchFamily="18" charset="-127"/>
            </a:endParaRPr>
          </a:p>
          <a:p>
            <a:pPr marL="228600"/>
            <a:r>
              <a:rPr lang="cs-CZ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Batang" panose="020B0503020000020004" pitchFamily="18" charset="-127"/>
              </a:rPr>
              <a:t>32) Vrstevnaté porézní prostředí- určení ekvivalentní hydraulické vodivosti –</a:t>
            </a:r>
          </a:p>
          <a:p>
            <a:pPr marL="228600"/>
            <a:r>
              <a:rPr lang="cs-CZ" dirty="0">
                <a:solidFill>
                  <a:srgbClr val="000000"/>
                </a:solidFill>
                <a:latin typeface="Cambria" panose="02040503050406030204" pitchFamily="18" charset="0"/>
                <a:ea typeface="Batang" panose="020B0503020000020004" pitchFamily="18" charset="-127"/>
              </a:rPr>
              <a:t>        </a:t>
            </a:r>
            <a:r>
              <a:rPr lang="cs-CZ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Batang" panose="020B0503020000020004" pitchFamily="18" charset="-127"/>
              </a:rPr>
              <a:t>vertikální a horizontální.</a:t>
            </a:r>
            <a:endParaRPr lang="cs-CZ" sz="2000" dirty="0">
              <a:effectLst/>
              <a:latin typeface="Times New Roman" panose="02020603050405020304" pitchFamily="18" charset="0"/>
              <a:ea typeface="Batang" panose="020B0503020000020004" pitchFamily="18" charset="-127"/>
            </a:endParaRPr>
          </a:p>
          <a:p>
            <a:pPr marL="228600"/>
            <a:r>
              <a:rPr lang="cs-CZ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Batang" panose="020B0503020000020004" pitchFamily="18" charset="-127"/>
              </a:rPr>
              <a:t>33) Počáteční a okrajové podmínky.</a:t>
            </a:r>
            <a:endParaRPr lang="cs-CZ" sz="2000" dirty="0">
              <a:effectLst/>
              <a:latin typeface="Times New Roman" panose="02020603050405020304" pitchFamily="18" charset="0"/>
              <a:ea typeface="Batang" panose="020B0503020000020004" pitchFamily="18" charset="-127"/>
            </a:endParaRPr>
          </a:p>
          <a:p>
            <a:pPr marL="228600"/>
            <a:r>
              <a:rPr lang="cs-CZ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Batang" panose="020B0503020000020004" pitchFamily="18" charset="-127"/>
              </a:rPr>
              <a:t>34) Ustálený průsak s napjatou a volnou hladinou.</a:t>
            </a:r>
            <a:endParaRPr lang="cs-CZ" sz="2000" dirty="0">
              <a:effectLst/>
              <a:latin typeface="Times New Roman" panose="02020603050405020304" pitchFamily="18" charset="0"/>
              <a:ea typeface="Batang" panose="020B0503020000020004" pitchFamily="18" charset="-127"/>
            </a:endParaRPr>
          </a:p>
          <a:p>
            <a:pPr marL="228600"/>
            <a:r>
              <a:rPr lang="cs-CZ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Batang" panose="020B0503020000020004" pitchFamily="18" charset="-127"/>
              </a:rPr>
              <a:t>35) 2D průsak – Proudová síť.</a:t>
            </a:r>
            <a:endParaRPr lang="cs-CZ" sz="2000" dirty="0">
              <a:effectLst/>
              <a:latin typeface="Times New Roman" panose="02020603050405020304" pitchFamily="18" charset="0"/>
              <a:ea typeface="Batang" panose="020B0503020000020004" pitchFamily="18" charset="-127"/>
            </a:endParaRPr>
          </a:p>
          <a:p>
            <a:pPr marL="228600"/>
            <a:r>
              <a:rPr lang="cs-CZ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Batang" panose="020B0503020000020004" pitchFamily="18" charset="-127"/>
              </a:rPr>
              <a:t>36) Hydraulika studní. Technologie zhotovení. </a:t>
            </a:r>
            <a:endParaRPr lang="cs-CZ" sz="2000" dirty="0">
              <a:effectLst/>
              <a:latin typeface="Times New Roman" panose="02020603050405020304" pitchFamily="18" charset="0"/>
              <a:ea typeface="Batang" panose="020B0503020000020004" pitchFamily="18" charset="-127"/>
            </a:endParaRPr>
          </a:p>
          <a:p>
            <a:pPr marL="228600"/>
            <a:r>
              <a:rPr lang="cs-CZ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Batang" panose="020B0503020000020004" pitchFamily="18" charset="-127"/>
              </a:rPr>
              <a:t>37) Snížení, depresní kužel, depresní křivka, dosah depresního  kuželu, snížení ve </a:t>
            </a:r>
          </a:p>
          <a:p>
            <a:pPr marL="228600"/>
            <a:r>
              <a:rPr lang="cs-CZ" dirty="0">
                <a:solidFill>
                  <a:srgbClr val="000000"/>
                </a:solidFill>
                <a:latin typeface="Cambria" panose="02040503050406030204" pitchFamily="18" charset="0"/>
                <a:ea typeface="Batang" panose="020B0503020000020004" pitchFamily="18" charset="-127"/>
              </a:rPr>
              <a:t>        </a:t>
            </a:r>
            <a:r>
              <a:rPr lang="cs-CZ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Batang" panose="020B0503020000020004" pitchFamily="18" charset="-127"/>
              </a:rPr>
              <a:t>studni, hladina podzemní vody, piezometrická hladina podzemní vody.</a:t>
            </a:r>
            <a:endParaRPr lang="cs-CZ" sz="2000" dirty="0">
              <a:effectLst/>
              <a:latin typeface="Times New Roman" panose="02020603050405020304" pitchFamily="18" charset="0"/>
              <a:ea typeface="Batang" panose="020B0503020000020004" pitchFamily="18" charset="-127"/>
            </a:endParaRPr>
          </a:p>
          <a:p>
            <a:pPr marL="228600"/>
            <a:r>
              <a:rPr lang="cs-CZ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Batang" panose="020B0503020000020004" pitchFamily="18" charset="-127"/>
              </a:rPr>
              <a:t>38) Vliv K, T, S na depresní křivku.</a:t>
            </a:r>
            <a:endParaRPr lang="cs-CZ" sz="2000" dirty="0">
              <a:effectLst/>
              <a:latin typeface="Times New Roman" panose="02020603050405020304" pitchFamily="18" charset="0"/>
              <a:ea typeface="Batang" panose="020B0503020000020004" pitchFamily="18" charset="-127"/>
            </a:endParaRPr>
          </a:p>
          <a:p>
            <a:pPr marL="228600"/>
            <a:r>
              <a:rPr lang="cs-CZ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Batang" panose="020B0503020000020004" pitchFamily="18" charset="-127"/>
              </a:rPr>
              <a:t>39) Studny (vrty) dělení – podle různých kritérií.</a:t>
            </a:r>
            <a:endParaRPr lang="cs-CZ" sz="2000" dirty="0">
              <a:effectLst/>
              <a:latin typeface="Times New Roman" panose="02020603050405020304" pitchFamily="18" charset="0"/>
              <a:ea typeface="Batang" panose="020B0503020000020004" pitchFamily="18" charset="-127"/>
            </a:endParaRPr>
          </a:p>
          <a:p>
            <a:pPr marL="228600"/>
            <a:r>
              <a:rPr lang="cs-CZ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Batang" panose="020B0503020000020004" pitchFamily="18" charset="-127"/>
              </a:rPr>
              <a:t>40) Hydrodynamické zkoušky na vrtech  - dělení</a:t>
            </a:r>
            <a:endParaRPr lang="cs-CZ" sz="2000" dirty="0">
              <a:effectLst/>
              <a:latin typeface="Times New Roman" panose="02020603050405020304" pitchFamily="18" charset="0"/>
              <a:ea typeface="Batang" panose="020B0503020000020004" pitchFamily="18" charset="-127"/>
            </a:endParaRPr>
          </a:p>
          <a:p>
            <a:pPr marL="228600"/>
            <a:r>
              <a:rPr lang="cs-CZ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Batang" panose="020B0503020000020004" pitchFamily="18" charset="-127"/>
              </a:rPr>
              <a:t>41) Schéma (ne)úplného vrtu ve zvodnělé vrstvě s volnou (napjatou) hladinou.</a:t>
            </a:r>
            <a:endParaRPr lang="cs-CZ" sz="2000" dirty="0">
              <a:effectLst/>
              <a:latin typeface="Times New Roman" panose="02020603050405020304" pitchFamily="18" charset="0"/>
              <a:ea typeface="Batang" panose="020B0503020000020004" pitchFamily="18" charset="-127"/>
            </a:endParaRPr>
          </a:p>
          <a:p>
            <a:pPr marL="228600"/>
            <a:r>
              <a:rPr lang="cs-CZ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Batang" panose="020B0503020000020004" pitchFamily="18" charset="-127"/>
              </a:rPr>
              <a:t>42) </a:t>
            </a:r>
            <a:r>
              <a:rPr lang="cs-CZ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Batang" panose="020B0503020000020004" pitchFamily="18" charset="-127"/>
              </a:rPr>
              <a:t>Dupuitovy</a:t>
            </a:r>
            <a:r>
              <a:rPr lang="cs-CZ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Batang" panose="020B0503020000020004" pitchFamily="18" charset="-127"/>
              </a:rPr>
              <a:t> předpoklady.</a:t>
            </a:r>
            <a:endParaRPr lang="cs-CZ" sz="2000" dirty="0">
              <a:effectLst/>
              <a:latin typeface="Times New Roman" panose="02020603050405020304" pitchFamily="18" charset="0"/>
              <a:ea typeface="Batang" panose="020B0503020000020004" pitchFamily="18" charset="-127"/>
            </a:endParaRPr>
          </a:p>
          <a:p>
            <a:pPr marL="228600"/>
            <a:r>
              <a:rPr lang="cs-CZ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Batang" panose="020B0503020000020004" pitchFamily="18" charset="-127"/>
              </a:rPr>
              <a:t>43) Neustálené proudění podzemní vody k vrtům. Radiální souřadnice. </a:t>
            </a:r>
            <a:endParaRPr lang="cs-CZ" sz="2000" dirty="0">
              <a:effectLst/>
              <a:latin typeface="Times New Roman" panose="02020603050405020304" pitchFamily="18" charset="0"/>
              <a:ea typeface="Batang" panose="020B0503020000020004" pitchFamily="18" charset="-127"/>
            </a:endParaRPr>
          </a:p>
          <a:p>
            <a:pPr marL="228600"/>
            <a:r>
              <a:rPr lang="cs-CZ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Batang" panose="020B0503020000020004" pitchFamily="18" charset="-127"/>
              </a:rPr>
              <a:t>44) Základní předpoklady </a:t>
            </a:r>
            <a:r>
              <a:rPr lang="cs-CZ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Batang" panose="020B0503020000020004" pitchFamily="18" charset="-127"/>
              </a:rPr>
              <a:t>Theisova</a:t>
            </a:r>
            <a:r>
              <a:rPr lang="cs-CZ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Batang" panose="020B0503020000020004" pitchFamily="18" charset="-127"/>
              </a:rPr>
              <a:t> řešení.</a:t>
            </a:r>
            <a:endParaRPr lang="cs-CZ" sz="2000" dirty="0">
              <a:effectLst/>
              <a:latin typeface="Times New Roman" panose="02020603050405020304" pitchFamily="18" charset="0"/>
              <a:ea typeface="Batang" panose="020B0503020000020004" pitchFamily="18" charset="-127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A7F6393-6D2C-4868-9A8E-6982621870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219473"/>
      </p:ext>
    </p:extLst>
  </p:cSld>
  <p:clrMapOvr>
    <a:masterClrMapping/>
  </p:clrMapOvr>
  <p:transition spd="slow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5E317EE-F70B-9574-052E-2195BB728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0AED5-714E-40CC-9DE2-4A7FE6445746}" type="slidenum">
              <a:rPr lang="cs-CZ" altLang="cs-CZ" smtClean="0"/>
              <a:pPr/>
              <a:t>38</a:t>
            </a:fld>
            <a:endParaRPr lang="cs-CZ" altLang="cs-CZ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A608CED6-BFC7-B2E8-2193-EC549E6CB0A7}"/>
              </a:ext>
            </a:extLst>
          </p:cNvPr>
          <p:cNvSpPr txBox="1"/>
          <p:nvPr/>
        </p:nvSpPr>
        <p:spPr>
          <a:xfrm>
            <a:off x="2890520" y="78656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Batang" panose="020B0503020000020004" pitchFamily="18" charset="-127"/>
              </a:rPr>
              <a:t>HPPV; HPV- okruhy ke zkoušce …… 2023/2024</a:t>
            </a:r>
            <a:endParaRPr lang="cs-CZ" sz="1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Batang" panose="020B0503020000020004" pitchFamily="18" charset="-127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CAEC6A8C-E8AA-73AC-54C4-26B267B6FB7B}"/>
              </a:ext>
            </a:extLst>
          </p:cNvPr>
          <p:cNvSpPr txBox="1"/>
          <p:nvPr/>
        </p:nvSpPr>
        <p:spPr>
          <a:xfrm>
            <a:off x="1892300" y="1781384"/>
            <a:ext cx="917194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/>
            <a:r>
              <a:rPr lang="cs-CZ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Batang" panose="020B0503020000020004" pitchFamily="18" charset="-127"/>
              </a:rPr>
              <a:t>45) </a:t>
            </a:r>
            <a:r>
              <a:rPr lang="cs-CZ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Batang" panose="020B0503020000020004" pitchFamily="18" charset="-127"/>
              </a:rPr>
              <a:t>Theisova</a:t>
            </a:r>
            <a:r>
              <a:rPr lang="cs-CZ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Batang" panose="020B0503020000020004" pitchFamily="18" charset="-127"/>
              </a:rPr>
              <a:t> metoda typové křivky.</a:t>
            </a:r>
            <a:endParaRPr lang="cs-CZ" sz="2000" dirty="0">
              <a:effectLst/>
              <a:latin typeface="Times New Roman" panose="02020603050405020304" pitchFamily="18" charset="0"/>
              <a:ea typeface="Batang" panose="020B0503020000020004" pitchFamily="18" charset="-127"/>
            </a:endParaRPr>
          </a:p>
          <a:p>
            <a:pPr marL="228600"/>
            <a:r>
              <a:rPr lang="cs-CZ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Batang" panose="020B0503020000020004" pitchFamily="18" charset="-127"/>
              </a:rPr>
              <a:t>46) Cooper-</a:t>
            </a:r>
            <a:r>
              <a:rPr lang="cs-CZ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Batang" panose="020B0503020000020004" pitchFamily="18" charset="-127"/>
              </a:rPr>
              <a:t>Jacobova</a:t>
            </a:r>
            <a:r>
              <a:rPr lang="cs-CZ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Batang" panose="020B0503020000020004" pitchFamily="18" charset="-127"/>
              </a:rPr>
              <a:t> semilogaritmická aproximace – určení T ,S.</a:t>
            </a:r>
            <a:endParaRPr lang="cs-CZ" sz="2000" dirty="0">
              <a:effectLst/>
              <a:latin typeface="Times New Roman" panose="02020603050405020304" pitchFamily="18" charset="0"/>
              <a:ea typeface="Batang" panose="020B0503020000020004" pitchFamily="18" charset="-127"/>
            </a:endParaRPr>
          </a:p>
          <a:p>
            <a:pPr marL="228600"/>
            <a:r>
              <a:rPr lang="cs-CZ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Batang" panose="020B0503020000020004" pitchFamily="18" charset="-127"/>
              </a:rPr>
              <a:t>47) Řešení neustáleného proudění k vrtům ve volné zvodni.</a:t>
            </a:r>
            <a:endParaRPr lang="cs-CZ" sz="2000" dirty="0">
              <a:effectLst/>
              <a:latin typeface="Times New Roman" panose="02020603050405020304" pitchFamily="18" charset="0"/>
              <a:ea typeface="Batang" panose="020B0503020000020004" pitchFamily="18" charset="-127"/>
            </a:endParaRPr>
          </a:p>
          <a:p>
            <a:pPr marL="228600"/>
            <a:r>
              <a:rPr lang="cs-CZ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Batang" panose="020B0503020000020004" pitchFamily="18" charset="-127"/>
              </a:rPr>
              <a:t>48) Stoupací zkoušky, jak se řeší snížení při stoupací zkoušce.</a:t>
            </a:r>
            <a:endParaRPr lang="cs-CZ" sz="2000" dirty="0">
              <a:effectLst/>
              <a:latin typeface="Times New Roman" panose="02020603050405020304" pitchFamily="18" charset="0"/>
              <a:ea typeface="Batang" panose="020B0503020000020004" pitchFamily="18" charset="-127"/>
            </a:endParaRPr>
          </a:p>
          <a:p>
            <a:pPr marL="228600"/>
            <a:r>
              <a:rPr lang="cs-CZ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Batang" panose="020B0503020000020004" pitchFamily="18" charset="-127"/>
              </a:rPr>
              <a:t>49) Řešení vrtů v blízkosti hranice (nepropustné, napájecí).</a:t>
            </a:r>
            <a:endParaRPr lang="cs-CZ" sz="2000" dirty="0">
              <a:effectLst/>
              <a:latin typeface="Times New Roman" panose="02020603050405020304" pitchFamily="18" charset="0"/>
              <a:ea typeface="Batang" panose="020B0503020000020004" pitchFamily="18" charset="-127"/>
            </a:endParaRPr>
          </a:p>
          <a:p>
            <a:pPr marL="228600"/>
            <a:r>
              <a:rPr lang="cs-CZ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Batang" panose="020B0503020000020004" pitchFamily="18" charset="-127"/>
              </a:rPr>
              <a:t>50) Soustavy vrtů</a:t>
            </a:r>
            <a:endParaRPr lang="cs-CZ" sz="2000" dirty="0">
              <a:effectLst/>
              <a:latin typeface="Times New Roman" panose="02020603050405020304" pitchFamily="18" charset="0"/>
              <a:ea typeface="Batang" panose="020B0503020000020004" pitchFamily="18" charset="-127"/>
            </a:endParaRPr>
          </a:p>
          <a:p>
            <a:pPr marL="228600"/>
            <a:r>
              <a:rPr lang="cs-CZ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Batang" panose="020B0503020000020004" pitchFamily="18" charset="-127"/>
              </a:rPr>
              <a:t>51) Dodatečné odpory na vrtu a jeho blízkém okolí.</a:t>
            </a:r>
            <a:endParaRPr lang="cs-CZ" sz="2000" dirty="0">
              <a:effectLst/>
              <a:latin typeface="Times New Roman" panose="02020603050405020304" pitchFamily="18" charset="0"/>
              <a:ea typeface="Batang" panose="020B0503020000020004" pitchFamily="18" charset="-127"/>
            </a:endParaRPr>
          </a:p>
          <a:p>
            <a:pPr marL="228600"/>
            <a:r>
              <a:rPr lang="cs-CZ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Batang" panose="020B0503020000020004" pitchFamily="18" charset="-127"/>
              </a:rPr>
              <a:t>52) Zahrnutí dodatečných odporů do určení snížení za ustáleného a neustáleného </a:t>
            </a:r>
          </a:p>
          <a:p>
            <a:pPr marL="228600"/>
            <a:r>
              <a:rPr lang="cs-CZ" dirty="0">
                <a:solidFill>
                  <a:srgbClr val="000000"/>
                </a:solidFill>
                <a:latin typeface="Cambria" panose="02040503050406030204" pitchFamily="18" charset="0"/>
                <a:ea typeface="Batang" panose="020B0503020000020004" pitchFamily="18" charset="-127"/>
              </a:rPr>
              <a:t>        </a:t>
            </a:r>
            <a:r>
              <a:rPr lang="cs-CZ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Batang" panose="020B0503020000020004" pitchFamily="18" charset="-127"/>
              </a:rPr>
              <a:t>proudění vody k vrtům.</a:t>
            </a:r>
            <a:endParaRPr lang="cs-CZ" sz="2000" dirty="0">
              <a:effectLst/>
              <a:latin typeface="Times New Roman" panose="02020603050405020304" pitchFamily="18" charset="0"/>
              <a:ea typeface="Batang" panose="020B0503020000020004" pitchFamily="18" charset="-127"/>
            </a:endParaRPr>
          </a:p>
          <a:p>
            <a:pPr marL="228600"/>
            <a:r>
              <a:rPr lang="cs-CZ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Batang" panose="020B0503020000020004" pitchFamily="18" charset="-127"/>
              </a:rPr>
              <a:t>53) Určení </a:t>
            </a:r>
            <a:r>
              <a:rPr lang="cs-CZ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Batang" panose="020B0503020000020004" pitchFamily="18" charset="-127"/>
              </a:rPr>
              <a:t>transmisivity</a:t>
            </a:r>
            <a:r>
              <a:rPr lang="cs-CZ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Batang" panose="020B0503020000020004" pitchFamily="18" charset="-127"/>
              </a:rPr>
              <a:t> a </a:t>
            </a:r>
            <a:r>
              <a:rPr lang="cs-CZ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Batang" panose="020B0503020000020004" pitchFamily="18" charset="-127"/>
              </a:rPr>
              <a:t>storativity</a:t>
            </a:r>
            <a:r>
              <a:rPr lang="cs-CZ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Batang" panose="020B0503020000020004" pitchFamily="18" charset="-127"/>
              </a:rPr>
              <a:t> na „reálných vrtech“ (vrtech s dodatečnými odpory).</a:t>
            </a:r>
            <a:endParaRPr lang="cs-CZ" sz="2000" dirty="0">
              <a:effectLst/>
              <a:latin typeface="Times New Roman" panose="02020603050405020304" pitchFamily="18" charset="0"/>
              <a:ea typeface="Batang" panose="020B0503020000020004" pitchFamily="18" charset="-127"/>
            </a:endParaRPr>
          </a:p>
          <a:p>
            <a:pPr marL="228600"/>
            <a:r>
              <a:rPr lang="cs-CZ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Batang" panose="020B0503020000020004" pitchFamily="18" charset="-127"/>
              </a:rPr>
              <a:t>54) Obecný tvar bilančních rovnic.</a:t>
            </a:r>
            <a:endParaRPr lang="cs-CZ" sz="2000" dirty="0">
              <a:effectLst/>
              <a:latin typeface="Times New Roman" panose="02020603050405020304" pitchFamily="18" charset="0"/>
              <a:ea typeface="Batang" panose="020B0503020000020004" pitchFamily="18" charset="-127"/>
            </a:endParaRPr>
          </a:p>
          <a:p>
            <a:pPr marL="228600"/>
            <a:r>
              <a:rPr lang="cs-CZ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Batang" panose="020B0503020000020004" pitchFamily="18" charset="-127"/>
              </a:rPr>
              <a:t>55) Modelování proudění podzemních vod.</a:t>
            </a:r>
            <a:endParaRPr lang="cs-CZ" sz="2000" dirty="0">
              <a:effectLst/>
              <a:latin typeface="Times New Roman" panose="02020603050405020304" pitchFamily="18" charset="0"/>
              <a:ea typeface="Batang" panose="020B0503020000020004" pitchFamily="18" charset="-127"/>
            </a:endParaRPr>
          </a:p>
          <a:p>
            <a:pPr marL="228600"/>
            <a:r>
              <a:rPr lang="cs-CZ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Batang" panose="020B0503020000020004" pitchFamily="18" charset="-127"/>
              </a:rPr>
              <a:t>56) Konceptuální model, matematický model.</a:t>
            </a:r>
            <a:endParaRPr lang="cs-CZ" sz="2000" dirty="0">
              <a:effectLst/>
              <a:latin typeface="Times New Roman" panose="02020603050405020304" pitchFamily="18" charset="0"/>
              <a:ea typeface="Batang" panose="020B0503020000020004" pitchFamily="18" charset="-127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0472ACA-AE1F-14DE-1933-075A41144B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571527"/>
      </p:ext>
    </p:extLst>
  </p:cSld>
  <p:clrMapOvr>
    <a:masterClrMapping/>
  </p:clrMapOvr>
  <p:transition spd="slow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60E8806-52F3-E1D5-DE74-3F85D3381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0AED5-714E-40CC-9DE2-4A7FE6445746}" type="slidenum">
              <a:rPr lang="cs-CZ" altLang="cs-CZ" smtClean="0"/>
              <a:pPr/>
              <a:t>39</a:t>
            </a:fld>
            <a:endParaRPr lang="cs-CZ" altLang="cs-CZ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D9CB81E0-D6EF-D6C1-9A0F-6BF0027816D2}"/>
              </a:ext>
            </a:extLst>
          </p:cNvPr>
          <p:cNvSpPr txBox="1"/>
          <p:nvPr/>
        </p:nvSpPr>
        <p:spPr>
          <a:xfrm>
            <a:off x="2890520" y="88562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Batang" panose="020B0503020000020004" pitchFamily="18" charset="-127"/>
              </a:rPr>
              <a:t>HPPV; HPV- okruhy ke zkoušce …… 2023/2024</a:t>
            </a:r>
            <a:endParaRPr lang="cs-CZ" sz="1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Batang" panose="020B0503020000020004" pitchFamily="18" charset="-127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E8118F68-8C5A-FD35-097E-1C39776077C2}"/>
              </a:ext>
            </a:extLst>
          </p:cNvPr>
          <p:cNvSpPr txBox="1"/>
          <p:nvPr/>
        </p:nvSpPr>
        <p:spPr>
          <a:xfrm>
            <a:off x="3048000" y="2136339"/>
            <a:ext cx="609600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/>
            <a:r>
              <a:rPr lang="cs-CZ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Batang" panose="020B0503020000020004" pitchFamily="18" charset="-127"/>
              </a:rPr>
              <a:t>57) Zdroje znečištění (dělení dle různých kritérií).</a:t>
            </a:r>
            <a:endParaRPr lang="cs-CZ" sz="2000" dirty="0">
              <a:effectLst/>
              <a:latin typeface="Times New Roman" panose="02020603050405020304" pitchFamily="18" charset="0"/>
              <a:ea typeface="Batang" panose="020B0503020000020004" pitchFamily="18" charset="-127"/>
            </a:endParaRPr>
          </a:p>
          <a:p>
            <a:pPr marL="228600"/>
            <a:r>
              <a:rPr lang="cs-CZ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Batang" panose="020B0503020000020004" pitchFamily="18" charset="-127"/>
              </a:rPr>
              <a:t>58) Způsoby znečištění.</a:t>
            </a:r>
            <a:endParaRPr lang="cs-CZ" sz="2000" dirty="0">
              <a:effectLst/>
              <a:latin typeface="Times New Roman" panose="02020603050405020304" pitchFamily="18" charset="0"/>
              <a:ea typeface="Batang" panose="020B0503020000020004" pitchFamily="18" charset="-127"/>
            </a:endParaRPr>
          </a:p>
          <a:p>
            <a:pPr marL="228600"/>
            <a:r>
              <a:rPr lang="cs-CZ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Batang" panose="020B0503020000020004" pitchFamily="18" charset="-127"/>
              </a:rPr>
              <a:t>59) Procesy při migraci znečištění</a:t>
            </a:r>
            <a:endParaRPr lang="cs-CZ" sz="2000" dirty="0">
              <a:effectLst/>
              <a:latin typeface="Times New Roman" panose="02020603050405020304" pitchFamily="18" charset="0"/>
              <a:ea typeface="Batang" panose="020B0503020000020004" pitchFamily="18" charset="-127"/>
            </a:endParaRPr>
          </a:p>
          <a:p>
            <a:pPr marL="228600"/>
            <a:r>
              <a:rPr lang="cs-CZ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Batang" panose="020B0503020000020004" pitchFamily="18" charset="-127"/>
              </a:rPr>
              <a:t>60) Advekce</a:t>
            </a:r>
            <a:endParaRPr lang="cs-CZ" sz="2000" dirty="0">
              <a:effectLst/>
              <a:latin typeface="Times New Roman" panose="02020603050405020304" pitchFamily="18" charset="0"/>
              <a:ea typeface="Batang" panose="020B0503020000020004" pitchFamily="18" charset="-127"/>
            </a:endParaRPr>
          </a:p>
          <a:p>
            <a:pPr marL="228600"/>
            <a:r>
              <a:rPr lang="cs-CZ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Batang" panose="020B0503020000020004" pitchFamily="18" charset="-127"/>
              </a:rPr>
              <a:t>61) Hydrodynamická disperze (dělení, vysvětlení)</a:t>
            </a:r>
            <a:endParaRPr lang="cs-CZ" sz="2000" dirty="0">
              <a:effectLst/>
              <a:latin typeface="Times New Roman" panose="02020603050405020304" pitchFamily="18" charset="0"/>
              <a:ea typeface="Batang" panose="020B0503020000020004" pitchFamily="18" charset="-127"/>
            </a:endParaRPr>
          </a:p>
          <a:p>
            <a:pPr marL="228600"/>
            <a:r>
              <a:rPr lang="cs-CZ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Batang" panose="020B0503020000020004" pitchFamily="18" charset="-127"/>
              </a:rPr>
              <a:t>62) Molekulární difúze. </a:t>
            </a:r>
            <a:r>
              <a:rPr lang="cs-CZ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Batang" panose="020B0503020000020004" pitchFamily="18" charset="-127"/>
              </a:rPr>
              <a:t>Pecletovo</a:t>
            </a:r>
            <a:r>
              <a:rPr lang="cs-CZ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Batang" panose="020B0503020000020004" pitchFamily="18" charset="-127"/>
              </a:rPr>
              <a:t> číslo.</a:t>
            </a:r>
            <a:endParaRPr lang="cs-CZ" sz="2000" dirty="0">
              <a:effectLst/>
              <a:latin typeface="Times New Roman" panose="02020603050405020304" pitchFamily="18" charset="0"/>
              <a:ea typeface="Batang" panose="020B0503020000020004" pitchFamily="18" charset="-127"/>
            </a:endParaRPr>
          </a:p>
          <a:p>
            <a:pPr marL="228600"/>
            <a:r>
              <a:rPr lang="cs-CZ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Batang" panose="020B0503020000020004" pitchFamily="18" charset="-127"/>
              </a:rPr>
              <a:t>63) Transportní křivky.</a:t>
            </a:r>
            <a:endParaRPr lang="cs-CZ" sz="2000" dirty="0">
              <a:effectLst/>
              <a:latin typeface="Times New Roman" panose="02020603050405020304" pitchFamily="18" charset="0"/>
              <a:ea typeface="Batang" panose="020B0503020000020004" pitchFamily="18" charset="-127"/>
            </a:endParaRPr>
          </a:p>
          <a:p>
            <a:pPr marL="228600"/>
            <a:r>
              <a:rPr lang="cs-CZ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Batang" panose="020B0503020000020004" pitchFamily="18" charset="-127"/>
              </a:rPr>
              <a:t>64) Sorpce. Retardace.</a:t>
            </a:r>
            <a:endParaRPr lang="cs-CZ" sz="2000" dirty="0">
              <a:effectLst/>
              <a:latin typeface="Times New Roman" panose="02020603050405020304" pitchFamily="18" charset="0"/>
              <a:ea typeface="Batang" panose="020B0503020000020004" pitchFamily="18" charset="-127"/>
            </a:endParaRPr>
          </a:p>
          <a:p>
            <a:pPr marL="228600"/>
            <a:r>
              <a:rPr lang="cs-CZ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Batang" panose="020B0503020000020004" pitchFamily="18" charset="-127"/>
              </a:rPr>
              <a:t> </a:t>
            </a:r>
            <a:endParaRPr lang="cs-CZ" sz="2000" dirty="0">
              <a:effectLst/>
              <a:latin typeface="Times New Roman" panose="02020603050405020304" pitchFamily="18" charset="0"/>
              <a:ea typeface="Batang" panose="020B0503020000020004" pitchFamily="18" charset="-127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B520D91-700B-7833-5037-EF59485643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359796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2">
            <a:extLst>
              <a:ext uri="{FF2B5EF4-FFF2-40B4-BE49-F238E27FC236}">
                <a16:creationId xmlns:a16="http://schemas.microsoft.com/office/drawing/2014/main" id="{DC70F259-C9F4-48B5-81C3-427CB1D58C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4777" y="292151"/>
            <a:ext cx="8281988" cy="62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cs-CZ" altLang="cs-CZ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Evropská vodní charta</a:t>
            </a:r>
          </a:p>
          <a:p>
            <a:pPr eaLnBrk="1" hangingPunct="1">
              <a:spcBef>
                <a:spcPts val="600"/>
              </a:spcBef>
            </a:pPr>
            <a:r>
              <a:rPr lang="cs-CZ" altLang="cs-CZ" b="1" dirty="0">
                <a:solidFill>
                  <a:prstClr val="black"/>
                </a:solidFill>
                <a:latin typeface="Cambria" panose="02040503050406030204" pitchFamily="18" charset="0"/>
              </a:rPr>
              <a:t>I. </a:t>
            </a:r>
            <a:r>
              <a:rPr lang="cs-CZ" altLang="cs-CZ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Bez vody není život</a:t>
            </a:r>
            <a:r>
              <a:rPr lang="cs-CZ" altLang="cs-CZ" b="1" dirty="0">
                <a:solidFill>
                  <a:prstClr val="black"/>
                </a:solidFill>
                <a:latin typeface="Cambria" panose="02040503050406030204" pitchFamily="18" charset="0"/>
              </a:rPr>
              <a:t>. Voda je drahocenná a pro člověka ničím nenahraditelná surovina.</a:t>
            </a:r>
          </a:p>
          <a:p>
            <a:pPr eaLnBrk="1" hangingPunct="1">
              <a:spcBef>
                <a:spcPts val="600"/>
              </a:spcBef>
            </a:pPr>
            <a:r>
              <a:rPr lang="cs-CZ" altLang="cs-CZ" b="1" dirty="0">
                <a:solidFill>
                  <a:prstClr val="black"/>
                </a:solidFill>
                <a:latin typeface="Cambria" panose="02040503050406030204" pitchFamily="18" charset="0"/>
              </a:rPr>
              <a:t>II</a:t>
            </a:r>
            <a:r>
              <a:rPr lang="cs-CZ" altLang="cs-CZ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. Zásoby </a:t>
            </a:r>
            <a:r>
              <a:rPr lang="cs-CZ" altLang="cs-CZ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dobré</a:t>
            </a:r>
            <a:r>
              <a:rPr lang="cs-CZ" altLang="cs-CZ" b="1" dirty="0">
                <a:solidFill>
                  <a:prstClr val="black"/>
                </a:solidFill>
                <a:latin typeface="Cambria" panose="02040503050406030204" pitchFamily="18" charset="0"/>
              </a:rPr>
              <a:t> vody </a:t>
            </a:r>
            <a:r>
              <a:rPr lang="cs-CZ" altLang="cs-CZ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nejsou nevyčerpatelné</a:t>
            </a:r>
            <a:r>
              <a:rPr lang="cs-CZ" altLang="cs-CZ" b="1" dirty="0">
                <a:solidFill>
                  <a:prstClr val="black"/>
                </a:solidFill>
                <a:latin typeface="Cambria" panose="02040503050406030204" pitchFamily="18" charset="0"/>
              </a:rPr>
              <a:t>. Proto je stále naléhavější nevyhnutelností tyto zásoby udržet, šetrně a hospodárně s nimi nakládat.</a:t>
            </a:r>
          </a:p>
          <a:p>
            <a:pPr eaLnBrk="1" hangingPunct="1">
              <a:spcBef>
                <a:spcPts val="600"/>
              </a:spcBef>
            </a:pPr>
            <a:r>
              <a:rPr lang="cs-CZ" altLang="cs-CZ" b="1" dirty="0">
                <a:solidFill>
                  <a:prstClr val="black"/>
                </a:solidFill>
                <a:latin typeface="Cambria" panose="02040503050406030204" pitchFamily="18" charset="0"/>
              </a:rPr>
              <a:t>III. Znečišťování vody způsobuje škody lidem a všem ostatním organismům.</a:t>
            </a:r>
          </a:p>
          <a:p>
            <a:pPr eaLnBrk="1" hangingPunct="1">
              <a:spcBef>
                <a:spcPts val="600"/>
              </a:spcBef>
            </a:pPr>
            <a:r>
              <a:rPr lang="cs-CZ" altLang="cs-CZ" b="1" dirty="0">
                <a:solidFill>
                  <a:prstClr val="black"/>
                </a:solidFill>
                <a:latin typeface="Cambria" panose="02040503050406030204" pitchFamily="18" charset="0"/>
              </a:rPr>
              <a:t>IV. </a:t>
            </a:r>
            <a:r>
              <a:rPr lang="cs-CZ" altLang="cs-CZ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Jakost vody </a:t>
            </a:r>
            <a:r>
              <a:rPr lang="cs-CZ" altLang="cs-CZ" b="1" dirty="0">
                <a:solidFill>
                  <a:prstClr val="black"/>
                </a:solidFill>
                <a:latin typeface="Cambria" panose="02040503050406030204" pitchFamily="18" charset="0"/>
              </a:rPr>
              <a:t>musí </a:t>
            </a:r>
            <a:r>
              <a:rPr lang="cs-CZ" altLang="cs-CZ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odpovídat</a:t>
            </a:r>
            <a:r>
              <a:rPr lang="cs-CZ" altLang="cs-CZ" b="1" dirty="0">
                <a:solidFill>
                  <a:prstClr val="black"/>
                </a:solidFill>
                <a:latin typeface="Cambria" panose="02040503050406030204" pitchFamily="18" charset="0"/>
              </a:rPr>
              <a:t> požadavkům </a:t>
            </a:r>
            <a:r>
              <a:rPr lang="cs-CZ" altLang="cs-CZ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zdraví</a:t>
            </a:r>
            <a:r>
              <a:rPr lang="cs-CZ" altLang="cs-CZ" b="1" dirty="0">
                <a:solidFill>
                  <a:prstClr val="black"/>
                </a:solidFill>
                <a:latin typeface="Cambria" panose="02040503050406030204" pitchFamily="18" charset="0"/>
              </a:rPr>
              <a:t> lidí a </a:t>
            </a:r>
            <a:r>
              <a:rPr lang="cs-CZ" altLang="cs-CZ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účelům využití</a:t>
            </a:r>
            <a:r>
              <a:rPr lang="cs-CZ" altLang="cs-CZ" b="1" dirty="0">
                <a:solidFill>
                  <a:prstClr val="black"/>
                </a:solidFill>
                <a:latin typeface="Cambria" panose="02040503050406030204" pitchFamily="18" charset="0"/>
              </a:rPr>
              <a:t>.</a:t>
            </a:r>
          </a:p>
          <a:p>
            <a:pPr eaLnBrk="1" hangingPunct="1">
              <a:spcBef>
                <a:spcPts val="600"/>
              </a:spcBef>
            </a:pPr>
            <a:r>
              <a:rPr lang="cs-CZ" altLang="cs-CZ" b="1" dirty="0">
                <a:solidFill>
                  <a:prstClr val="black"/>
                </a:solidFill>
                <a:latin typeface="Cambria" panose="02040503050406030204" pitchFamily="18" charset="0"/>
              </a:rPr>
              <a:t>V. </a:t>
            </a:r>
            <a:r>
              <a:rPr lang="cs-CZ" altLang="cs-CZ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Použitá voda </a:t>
            </a:r>
            <a:r>
              <a:rPr lang="cs-CZ" altLang="cs-CZ" b="1" dirty="0">
                <a:solidFill>
                  <a:prstClr val="black"/>
                </a:solidFill>
                <a:latin typeface="Cambria" panose="02040503050406030204" pitchFamily="18" charset="0"/>
              </a:rPr>
              <a:t>musí být </a:t>
            </a:r>
            <a:r>
              <a:rPr lang="cs-CZ" altLang="cs-CZ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vrácena do recipientů</a:t>
            </a:r>
            <a:r>
              <a:rPr lang="cs-CZ" altLang="cs-CZ" b="1" dirty="0">
                <a:solidFill>
                  <a:srgbClr val="7030A0"/>
                </a:solidFill>
                <a:latin typeface="Cambria" panose="02040503050406030204" pitchFamily="18" charset="0"/>
              </a:rPr>
              <a:t> v </a:t>
            </a:r>
            <a:r>
              <a:rPr lang="cs-CZ" altLang="cs-CZ" b="1" dirty="0">
                <a:solidFill>
                  <a:prstClr val="black"/>
                </a:solidFill>
                <a:latin typeface="Cambria" panose="02040503050406030204" pitchFamily="18" charset="0"/>
              </a:rPr>
              <a:t>takovém </a:t>
            </a:r>
            <a:r>
              <a:rPr lang="cs-CZ" alt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stavu, který nepříznivě neovlivňuje její další využití.</a:t>
            </a:r>
          </a:p>
          <a:p>
            <a:pPr eaLnBrk="1" hangingPunct="1">
              <a:spcBef>
                <a:spcPts val="600"/>
              </a:spcBef>
            </a:pPr>
            <a:r>
              <a:rPr lang="cs-CZ" altLang="cs-CZ" b="1" dirty="0">
                <a:solidFill>
                  <a:prstClr val="black"/>
                </a:solidFill>
                <a:latin typeface="Cambria" panose="02040503050406030204" pitchFamily="18" charset="0"/>
              </a:rPr>
              <a:t>VI. Pro udržování zásob vody má značný význam rostlinstvo, především les.</a:t>
            </a:r>
          </a:p>
          <a:p>
            <a:pPr eaLnBrk="1" hangingPunct="1">
              <a:spcBef>
                <a:spcPts val="600"/>
              </a:spcBef>
            </a:pPr>
            <a:r>
              <a:rPr lang="cs-CZ" altLang="cs-CZ" b="1" dirty="0">
                <a:solidFill>
                  <a:prstClr val="black"/>
                </a:solidFill>
                <a:latin typeface="Cambria" panose="02040503050406030204" pitchFamily="18" charset="0"/>
              </a:rPr>
              <a:t>VII. </a:t>
            </a:r>
            <a:r>
              <a:rPr lang="cs-CZ" altLang="cs-CZ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Zásoby vody je potřeba udržet v současných stavech</a:t>
            </a:r>
            <a:r>
              <a:rPr lang="cs-CZ" altLang="cs-CZ" b="1" dirty="0">
                <a:solidFill>
                  <a:srgbClr val="7030A0"/>
                </a:solidFill>
                <a:latin typeface="Cambria" panose="02040503050406030204" pitchFamily="18" charset="0"/>
              </a:rPr>
              <a:t>.</a:t>
            </a:r>
          </a:p>
          <a:p>
            <a:pPr eaLnBrk="1" hangingPunct="1">
              <a:spcBef>
                <a:spcPts val="600"/>
              </a:spcBef>
            </a:pPr>
            <a:r>
              <a:rPr lang="cs-CZ" altLang="cs-CZ" b="1" dirty="0">
                <a:solidFill>
                  <a:prstClr val="black"/>
                </a:solidFill>
                <a:latin typeface="Cambria" panose="02040503050406030204" pitchFamily="18" charset="0"/>
              </a:rPr>
              <a:t>VIII. Příslušná organizace musí správně a plánovitě řídit hospodaření s vodou, což vyžaduje </a:t>
            </a:r>
            <a:r>
              <a:rPr lang="cs-CZ" altLang="cs-CZ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konstruktivní vodohospodářskou politiku</a:t>
            </a:r>
            <a:r>
              <a:rPr lang="cs-CZ" altLang="cs-CZ" b="1" dirty="0">
                <a:solidFill>
                  <a:srgbClr val="7030A0"/>
                </a:solidFill>
                <a:latin typeface="Cambria" panose="02040503050406030204" pitchFamily="18" charset="0"/>
              </a:rPr>
              <a:t>.</a:t>
            </a:r>
          </a:p>
          <a:p>
            <a:pPr eaLnBrk="1" hangingPunct="1">
              <a:spcBef>
                <a:spcPts val="600"/>
              </a:spcBef>
            </a:pPr>
            <a:r>
              <a:rPr lang="cs-CZ" altLang="cs-CZ" b="1" dirty="0">
                <a:solidFill>
                  <a:prstClr val="black"/>
                </a:solidFill>
                <a:latin typeface="Cambria" panose="02040503050406030204" pitchFamily="18" charset="0"/>
              </a:rPr>
              <a:t>IX. Ochrana vody vyžaduje </a:t>
            </a:r>
            <a:r>
              <a:rPr lang="cs-CZ" altLang="cs-CZ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rozšíření vědeckého výzkumu</a:t>
            </a:r>
            <a:r>
              <a:rPr lang="cs-CZ" altLang="cs-CZ" b="1" dirty="0">
                <a:solidFill>
                  <a:srgbClr val="7030A0"/>
                </a:solidFill>
                <a:latin typeface="Cambria" panose="02040503050406030204" pitchFamily="18" charset="0"/>
              </a:rPr>
              <a:t>, </a:t>
            </a:r>
            <a:r>
              <a:rPr lang="cs-CZ" altLang="cs-CZ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vyškolení odborníků a výchovu veřejnosti.</a:t>
            </a:r>
          </a:p>
          <a:p>
            <a:pPr eaLnBrk="1" hangingPunct="1">
              <a:spcBef>
                <a:spcPts val="600"/>
              </a:spcBef>
            </a:pPr>
            <a:r>
              <a:rPr lang="cs-CZ" altLang="cs-CZ" b="1" dirty="0">
                <a:solidFill>
                  <a:prstClr val="black"/>
                </a:solidFill>
                <a:latin typeface="Cambria" panose="02040503050406030204" pitchFamily="18" charset="0"/>
              </a:rPr>
              <a:t>X</a:t>
            </a:r>
            <a:r>
              <a:rPr lang="cs-CZ" altLang="cs-CZ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. Každý člověk </a:t>
            </a:r>
            <a:r>
              <a:rPr lang="cs-CZ" altLang="cs-CZ" b="1" dirty="0">
                <a:solidFill>
                  <a:prstClr val="black"/>
                </a:solidFill>
                <a:latin typeface="Cambria" panose="02040503050406030204" pitchFamily="18" charset="0"/>
              </a:rPr>
              <a:t>je </a:t>
            </a:r>
            <a:r>
              <a:rPr lang="cs-CZ" altLang="cs-CZ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povinný šetrně a hospodárně používat vodu </a:t>
            </a:r>
            <a:r>
              <a:rPr lang="cs-CZ" altLang="cs-CZ" b="1" dirty="0">
                <a:solidFill>
                  <a:prstClr val="black"/>
                </a:solidFill>
                <a:latin typeface="Cambria" panose="02040503050406030204" pitchFamily="18" charset="0"/>
              </a:rPr>
              <a:t>pro dobro všech.</a:t>
            </a:r>
          </a:p>
          <a:p>
            <a:pPr eaLnBrk="1" hangingPunct="1">
              <a:spcBef>
                <a:spcPts val="600"/>
              </a:spcBef>
            </a:pPr>
            <a:r>
              <a:rPr lang="cs-CZ" altLang="cs-CZ" b="1" dirty="0">
                <a:solidFill>
                  <a:prstClr val="black"/>
                </a:solidFill>
                <a:latin typeface="Cambria" panose="02040503050406030204" pitchFamily="18" charset="0"/>
              </a:rPr>
              <a:t>XI. Vodohospodářské plánování se má řídit ne podle politických a správních hranic, ale </a:t>
            </a:r>
            <a:r>
              <a:rPr lang="cs-CZ" altLang="cs-CZ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hlinkClick r:id="rId3" action="ppaction://hlinksldjump"/>
              </a:rPr>
              <a:t>podle přirozených hranic povodí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60BD4E4-7E8E-4420-8886-5469F28AC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0AED5-714E-40CC-9DE2-4A7FE6445746}" type="slidenum">
              <a:rPr lang="cs-CZ" altLang="cs-CZ" smtClean="0"/>
              <a:pPr/>
              <a:t>4</a:t>
            </a:fld>
            <a:endParaRPr lang="cs-CZ" alt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60EDA8D-38B7-0F4F-A275-5293E57F53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293764"/>
      </p:ext>
    </p:extLst>
  </p:cSld>
  <p:clrMapOvr>
    <a:masterClrMapping/>
  </p:clrMapOvr>
  <p:transition spd="med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>
          <a:xfrm>
            <a:off x="11688306" y="6568590"/>
            <a:ext cx="420835" cy="26383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00770E-4EA8-4EED-8F7A-B97043FC2983}" type="slidenum">
              <a:rPr kumimoji="0" lang="cs-CZ" altLang="cs-CZ" sz="1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cs-CZ" altLang="cs-CZ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127753" y="2806045"/>
            <a:ext cx="112674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Konec</a:t>
            </a:r>
            <a:endParaRPr lang="cs-CZ" sz="24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B60EDA8D-38B7-0F4F-A275-5293E57F53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0BFAE408-6AAC-5D40-E001-AD59FA39D7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7599" y="0"/>
            <a:ext cx="914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17842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2">
            <a:extLst>
              <a:ext uri="{FF2B5EF4-FFF2-40B4-BE49-F238E27FC236}">
                <a16:creationId xmlns:a16="http://schemas.microsoft.com/office/drawing/2014/main" id="{452FE526-7310-4F90-9F0D-4C2518D8D4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6988" y="476251"/>
            <a:ext cx="66294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lang="cs-CZ" altLang="cs-CZ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Rýn, Temže </a:t>
            </a:r>
            <a:r>
              <a:rPr lang="cs-CZ" altLang="cs-CZ" dirty="0">
                <a:solidFill>
                  <a:prstClr val="black"/>
                </a:solidFill>
                <a:latin typeface="Cambria" panose="02040503050406030204" pitchFamily="18" charset="0"/>
              </a:rPr>
              <a:t>(těžké znečištění)</a:t>
            </a:r>
          </a:p>
          <a:p>
            <a:pPr eaLnBrk="1" hangingPunct="1">
              <a:lnSpc>
                <a:spcPct val="40000"/>
              </a:lnSpc>
              <a:spcBef>
                <a:spcPct val="50000"/>
              </a:spcBef>
            </a:pPr>
            <a:r>
              <a:rPr lang="cs-CZ" altLang="cs-CZ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Labe</a:t>
            </a:r>
            <a:r>
              <a:rPr lang="cs-CZ" altLang="cs-CZ" b="1" dirty="0">
                <a:solidFill>
                  <a:prstClr val="black"/>
                </a:solidFill>
                <a:latin typeface="Cambria" panose="02040503050406030204" pitchFamily="18" charset="0"/>
              </a:rPr>
              <a:t> - </a:t>
            </a:r>
            <a:r>
              <a:rPr lang="cs-CZ" altLang="cs-CZ" dirty="0">
                <a:solidFill>
                  <a:prstClr val="black"/>
                </a:solidFill>
                <a:latin typeface="Cambria" panose="02040503050406030204" pitchFamily="18" charset="0"/>
              </a:rPr>
              <a:t>finance vláda (MŽP)</a:t>
            </a:r>
          </a:p>
        </p:txBody>
      </p:sp>
      <p:sp>
        <p:nvSpPr>
          <p:cNvPr id="14" name="Text Box 3">
            <a:extLst>
              <a:ext uri="{FF2B5EF4-FFF2-40B4-BE49-F238E27FC236}">
                <a16:creationId xmlns:a16="http://schemas.microsoft.com/office/drawing/2014/main" id="{1EF3FCF7-879F-4B0A-A484-8507172C25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3" y="1052514"/>
            <a:ext cx="7620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dirty="0">
                <a:solidFill>
                  <a:prstClr val="black"/>
                </a:solidFill>
                <a:latin typeface="Cambria" panose="02040503050406030204" pitchFamily="18" charset="0"/>
              </a:rPr>
              <a:t>+ projekty sanace zdevastovaných území povrchových dolů, oblastí s </a:t>
            </a:r>
            <a:r>
              <a:rPr lang="cs-CZ" altLang="cs-CZ" dirty="0" err="1">
                <a:solidFill>
                  <a:prstClr val="black"/>
                </a:solidFill>
                <a:latin typeface="Cambria" panose="02040503050406030204" pitchFamily="18" charset="0"/>
              </a:rPr>
              <a:t>chem</a:t>
            </a:r>
            <a:r>
              <a:rPr lang="cs-CZ" altLang="cs-CZ" dirty="0">
                <a:solidFill>
                  <a:prstClr val="black"/>
                </a:solidFill>
                <a:latin typeface="Cambria" panose="02040503050406030204" pitchFamily="18" charset="0"/>
              </a:rPr>
              <a:t>. těžbou uranové rudy, oblasti s narušeným režimem </a:t>
            </a:r>
            <a:r>
              <a:rPr lang="cs-CZ" altLang="cs-CZ" dirty="0" err="1">
                <a:solidFill>
                  <a:prstClr val="black"/>
                </a:solidFill>
                <a:latin typeface="Cambria" panose="02040503050406030204" pitchFamily="18" charset="0"/>
              </a:rPr>
              <a:t>podz</a:t>
            </a:r>
            <a:r>
              <a:rPr lang="cs-CZ" altLang="cs-CZ" dirty="0">
                <a:solidFill>
                  <a:prstClr val="black"/>
                </a:solidFill>
                <a:latin typeface="Cambria" panose="02040503050406030204" pitchFamily="18" charset="0"/>
              </a:rPr>
              <a:t>. vod </a:t>
            </a:r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D20E3E8F-591A-4174-AAE4-97524CF3D1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0" y="1987550"/>
            <a:ext cx="8208010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cs-CZ" altLang="cs-CZ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ČR - 50</a:t>
            </a:r>
            <a:r>
              <a:rPr lang="en-US" altLang="cs-CZ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% </a:t>
            </a:r>
            <a:r>
              <a:rPr lang="cs-CZ" altLang="cs-CZ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obyv. pitná voda z podzemních zdrojů </a:t>
            </a:r>
            <a:r>
              <a:rPr lang="cs-CZ" altLang="cs-CZ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cs-CZ" altLang="cs-CZ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zhoršování kvality - </a:t>
            </a:r>
            <a:r>
              <a:rPr lang="cs-CZ" altLang="cs-CZ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zneč</a:t>
            </a:r>
            <a:r>
              <a:rPr lang="cs-CZ" altLang="cs-CZ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lang="cs-CZ" altLang="cs-CZ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prům</a:t>
            </a:r>
            <a:r>
              <a:rPr lang="cs-CZ" altLang="cs-CZ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a zemědělskou činností, rozsáhlé havárie</a:t>
            </a:r>
          </a:p>
        </p:txBody>
      </p:sp>
      <p:sp>
        <p:nvSpPr>
          <p:cNvPr id="16" name="Text Box 5">
            <a:extLst>
              <a:ext uri="{FF2B5EF4-FFF2-40B4-BE49-F238E27FC236}">
                <a16:creationId xmlns:a16="http://schemas.microsoft.com/office/drawing/2014/main" id="{E444789C-B687-424C-B549-FF07807C12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8213" y="2779714"/>
            <a:ext cx="7620000" cy="1439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cs-CZ" altLang="cs-CZ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„ČSSR“ :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cs-CZ" altLang="cs-CZ" b="1" dirty="0">
                <a:solidFill>
                  <a:prstClr val="black"/>
                </a:solidFill>
                <a:latin typeface="Cambria" panose="02040503050406030204" pitchFamily="18" charset="0"/>
              </a:rPr>
              <a:t>	</a:t>
            </a:r>
            <a:r>
              <a:rPr lang="cs-CZ" altLang="cs-CZ" dirty="0">
                <a:solidFill>
                  <a:prstClr val="black"/>
                </a:solidFill>
                <a:latin typeface="Cambria" panose="02040503050406030204" pitchFamily="18" charset="0"/>
              </a:rPr>
              <a:t>-  znečištění vod Žitného ostrova </a:t>
            </a:r>
            <a:r>
              <a:rPr lang="cs-CZ" altLang="cs-CZ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Slovnaft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cs-CZ" altLang="cs-CZ" dirty="0">
                <a:solidFill>
                  <a:prstClr val="black"/>
                </a:solidFill>
                <a:latin typeface="Cambria" panose="02040503050406030204" pitchFamily="18" charset="0"/>
              </a:rPr>
              <a:t>                  -  letiště </a:t>
            </a:r>
            <a:r>
              <a:rPr lang="cs-CZ" altLang="cs-CZ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Ruzyň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cs-CZ" altLang="cs-CZ" dirty="0">
                <a:solidFill>
                  <a:prstClr val="black"/>
                </a:solidFill>
                <a:latin typeface="Cambria" panose="02040503050406030204" pitchFamily="18" charset="0"/>
              </a:rPr>
              <a:t>                  - odkaliště pro ukládání popelovin u tepelných elektráren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cs-CZ" altLang="cs-CZ" dirty="0">
                <a:solidFill>
                  <a:prstClr val="black"/>
                </a:solidFill>
                <a:latin typeface="Cambria" panose="02040503050406030204" pitchFamily="18" charset="0"/>
              </a:rPr>
              <a:t>                  - vojenské základny 	 </a:t>
            </a:r>
          </a:p>
        </p:txBody>
      </p:sp>
      <p:sp>
        <p:nvSpPr>
          <p:cNvPr id="17" name="Text Box 6">
            <a:extLst>
              <a:ext uri="{FF2B5EF4-FFF2-40B4-BE49-F238E27FC236}">
                <a16:creationId xmlns:a16="http://schemas.microsoft.com/office/drawing/2014/main" id="{8D65EE92-FB32-4095-9365-358F461518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8213" y="4435475"/>
            <a:ext cx="76962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dirty="0">
                <a:solidFill>
                  <a:prstClr val="black"/>
                </a:solidFill>
                <a:latin typeface="Cambria" panose="02040503050406030204" pitchFamily="18" charset="0"/>
              </a:rPr>
              <a:t>Od 80. let rozvoj moderních vědních oborů založených plně na poč. technice</a:t>
            </a:r>
          </a:p>
          <a:p>
            <a:pPr eaLnBrk="1" hangingPunct="1"/>
            <a:r>
              <a:rPr lang="cs-CZ" altLang="cs-CZ" dirty="0">
                <a:solidFill>
                  <a:prstClr val="black"/>
                </a:solidFill>
                <a:latin typeface="Cambria" panose="02040503050406030204" pitchFamily="18" charset="0"/>
              </a:rPr>
              <a:t>  - v hydrologii k popisu vodní bilance </a:t>
            </a:r>
            <a:r>
              <a:rPr lang="cs-CZ" altLang="cs-CZ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SIMULAČNÍ MODELY .. SIM</a:t>
            </a:r>
          </a:p>
          <a:p>
            <a:pPr eaLnBrk="1" hangingPunct="1"/>
            <a:r>
              <a:rPr lang="cs-CZ" altLang="cs-CZ" dirty="0">
                <a:solidFill>
                  <a:prstClr val="black"/>
                </a:solidFill>
                <a:latin typeface="Cambria" panose="02040503050406030204" pitchFamily="18" charset="0"/>
              </a:rPr>
              <a:t>   na rozdíl od klasických metod</a:t>
            </a:r>
          </a:p>
          <a:p>
            <a:pPr eaLnBrk="1" hangingPunct="1"/>
            <a:r>
              <a:rPr lang="cs-CZ" altLang="cs-CZ" dirty="0">
                <a:solidFill>
                  <a:prstClr val="black"/>
                </a:solidFill>
                <a:latin typeface="Cambria" panose="02040503050406030204" pitchFamily="18" charset="0"/>
              </a:rPr>
              <a:t>          - umožňují </a:t>
            </a:r>
            <a:r>
              <a:rPr lang="cs-CZ" altLang="cs-CZ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komplexní přístup </a:t>
            </a:r>
            <a:r>
              <a:rPr lang="cs-CZ" altLang="cs-CZ" dirty="0">
                <a:solidFill>
                  <a:prstClr val="black"/>
                </a:solidFill>
                <a:latin typeface="Cambria" panose="02040503050406030204" pitchFamily="18" charset="0"/>
              </a:rPr>
              <a:t>k řešené problematice</a:t>
            </a:r>
          </a:p>
          <a:p>
            <a:pPr eaLnBrk="1" hangingPunct="1"/>
            <a:r>
              <a:rPr lang="cs-CZ" altLang="cs-CZ" dirty="0">
                <a:solidFill>
                  <a:prstClr val="black"/>
                </a:solidFill>
                <a:latin typeface="Cambria" panose="02040503050406030204" pitchFamily="18" charset="0"/>
              </a:rPr>
              <a:t>          - </a:t>
            </a:r>
            <a:r>
              <a:rPr lang="cs-CZ" altLang="cs-CZ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podrobná analýza </a:t>
            </a:r>
            <a:r>
              <a:rPr lang="cs-CZ" altLang="cs-CZ" dirty="0">
                <a:solidFill>
                  <a:prstClr val="black"/>
                </a:solidFill>
                <a:latin typeface="Cambria" panose="02040503050406030204" pitchFamily="18" charset="0"/>
              </a:rPr>
              <a:t>působení všech důležitých faktorů</a:t>
            </a:r>
          </a:p>
          <a:p>
            <a:pPr eaLnBrk="1" hangingPunct="1"/>
            <a:r>
              <a:rPr lang="cs-CZ" altLang="cs-CZ" dirty="0">
                <a:solidFill>
                  <a:prstClr val="black"/>
                </a:solidFill>
                <a:latin typeface="Cambria" panose="02040503050406030204" pitchFamily="18" charset="0"/>
              </a:rPr>
              <a:t>          - </a:t>
            </a:r>
            <a:r>
              <a:rPr lang="cs-CZ" altLang="cs-CZ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variantnost řešení </a:t>
            </a:r>
            <a:r>
              <a:rPr lang="cs-CZ" altLang="cs-CZ" dirty="0">
                <a:solidFill>
                  <a:prstClr val="black"/>
                </a:solidFill>
                <a:latin typeface="Cambria" panose="02040503050406030204" pitchFamily="18" charset="0"/>
              </a:rPr>
              <a:t>(+ očekávané dlouhodobé důsledky)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F3EE3B1-4D71-4D61-A903-425D288CA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0AED5-714E-40CC-9DE2-4A7FE6445746}" type="slidenum">
              <a:rPr lang="cs-CZ" altLang="cs-CZ" smtClean="0"/>
              <a:pPr/>
              <a:t>5</a:t>
            </a:fld>
            <a:endParaRPr lang="cs-CZ" alt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60EDA8D-38B7-0F4F-A275-5293E57F53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266709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2">
            <a:extLst>
              <a:ext uri="{FF2B5EF4-FFF2-40B4-BE49-F238E27FC236}">
                <a16:creationId xmlns:a16="http://schemas.microsoft.com/office/drawing/2014/main" id="{7A99BE11-48C5-46FB-87E2-611ACEA87C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1818" y="2276595"/>
            <a:ext cx="8532813" cy="1144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lang="cs-CZ" altLang="cs-C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- </a:t>
            </a:r>
            <a:r>
              <a:rPr lang="cs-CZ" altLang="cs-CZ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plošné</a:t>
            </a:r>
            <a:r>
              <a:rPr lang="cs-CZ" altLang="cs-C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cs-CZ" alt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(maloplošné, velkoplošné) </a:t>
            </a:r>
            <a:r>
              <a:rPr lang="cs-CZ" altLang="cs-CZ" sz="2000" dirty="0">
                <a:solidFill>
                  <a:prstClr val="black"/>
                </a:solidFill>
                <a:latin typeface="Cambria" panose="02040503050406030204" pitchFamily="18" charset="0"/>
              </a:rPr>
              <a:t>:</a:t>
            </a:r>
          </a:p>
          <a:p>
            <a:pPr eaLnBrk="1" hangingPunct="1">
              <a:lnSpc>
                <a:spcPct val="40000"/>
              </a:lnSpc>
              <a:spcBef>
                <a:spcPct val="50000"/>
              </a:spcBef>
            </a:pPr>
            <a:r>
              <a:rPr lang="cs-CZ" altLang="cs-CZ" sz="2000" dirty="0">
                <a:solidFill>
                  <a:prstClr val="black"/>
                </a:solidFill>
                <a:latin typeface="Cambria" panose="02040503050406030204" pitchFamily="18" charset="0"/>
              </a:rPr>
              <a:t>          přímo neodvádí škodlivé látky … přispívá ke zhoršení jakosti vod</a:t>
            </a:r>
          </a:p>
          <a:p>
            <a:pPr eaLnBrk="1" hangingPunct="1">
              <a:lnSpc>
                <a:spcPct val="40000"/>
              </a:lnSpc>
              <a:spcBef>
                <a:spcPct val="50000"/>
              </a:spcBef>
            </a:pPr>
            <a:r>
              <a:rPr lang="cs-CZ" altLang="cs-CZ" sz="2000" dirty="0">
                <a:solidFill>
                  <a:prstClr val="black"/>
                </a:solidFill>
                <a:latin typeface="Cambria" panose="02040503050406030204" pitchFamily="18" charset="0"/>
              </a:rPr>
              <a:t>          ( zdroje rozptýlené - eroze, splachy terénu, zemědělství a rekreace, </a:t>
            </a:r>
          </a:p>
          <a:p>
            <a:pPr eaLnBrk="1" hangingPunct="1">
              <a:lnSpc>
                <a:spcPct val="40000"/>
              </a:lnSpc>
              <a:spcBef>
                <a:spcPct val="50000"/>
              </a:spcBef>
            </a:pPr>
            <a:r>
              <a:rPr lang="cs-CZ" altLang="cs-CZ" sz="2000" dirty="0">
                <a:solidFill>
                  <a:prstClr val="black"/>
                </a:solidFill>
                <a:latin typeface="Cambria" panose="02040503050406030204" pitchFamily="18" charset="0"/>
              </a:rPr>
              <a:t>           exhaláty, skládky, srážky, )</a:t>
            </a:r>
          </a:p>
        </p:txBody>
      </p:sp>
      <p:sp>
        <p:nvSpPr>
          <p:cNvPr id="14" name="Text Box 3">
            <a:extLst>
              <a:ext uri="{FF2B5EF4-FFF2-40B4-BE49-F238E27FC236}">
                <a16:creationId xmlns:a16="http://schemas.microsoft.com/office/drawing/2014/main" id="{F014895D-86BE-49CB-ADC7-A064C066D9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6" y="333376"/>
            <a:ext cx="8532813" cy="1368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lang="cs-CZ" altLang="cs-CZ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Zdroje znečištění:</a:t>
            </a:r>
            <a:endParaRPr lang="cs-CZ" altLang="cs-CZ" sz="2000" b="1" i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endParaRPr lang="cs-CZ" altLang="cs-CZ" sz="2000" i="1" u="sng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cs-CZ" altLang="cs-CZ" sz="2000" b="1" dirty="0">
                <a:solidFill>
                  <a:srgbClr val="7030A0"/>
                </a:solidFill>
                <a:latin typeface="Cambria" panose="02040503050406030204" pitchFamily="18" charset="0"/>
              </a:rPr>
              <a:t>- </a:t>
            </a:r>
            <a:r>
              <a:rPr lang="cs-CZ" altLang="cs-CZ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bodové</a:t>
            </a:r>
            <a:r>
              <a:rPr lang="cs-CZ" altLang="cs-CZ" sz="2000" b="1" dirty="0">
                <a:solidFill>
                  <a:srgbClr val="7030A0"/>
                </a:solidFill>
                <a:latin typeface="Cambria" panose="02040503050406030204" pitchFamily="18" charset="0"/>
              </a:rPr>
              <a:t> </a:t>
            </a:r>
            <a:r>
              <a:rPr lang="cs-CZ" altLang="cs-CZ" sz="2000" dirty="0">
                <a:solidFill>
                  <a:prstClr val="black"/>
                </a:solidFill>
                <a:latin typeface="Cambria" panose="02040503050406030204" pitchFamily="18" charset="0"/>
              </a:rPr>
              <a:t>- přímo produkují škodlivé látky ( zdroje se soustředěným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cs-CZ" altLang="cs-CZ" sz="2000" dirty="0">
                <a:solidFill>
                  <a:prstClr val="black"/>
                </a:solidFill>
                <a:latin typeface="Cambria" panose="02040503050406030204" pitchFamily="18" charset="0"/>
              </a:rPr>
              <a:t>     odváděním   škodlivých látek ( výpust kanalizace, únik ropných látek)</a:t>
            </a:r>
          </a:p>
        </p:txBody>
      </p:sp>
      <p:sp>
        <p:nvSpPr>
          <p:cNvPr id="15" name="Text Box 5">
            <a:extLst>
              <a:ext uri="{FF2B5EF4-FFF2-40B4-BE49-F238E27FC236}">
                <a16:creationId xmlns:a16="http://schemas.microsoft.com/office/drawing/2014/main" id="{28382C8B-E47E-4F40-BB39-2909CA5CB0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1701443"/>
            <a:ext cx="8686800" cy="43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cs-CZ" altLang="cs-C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- </a:t>
            </a:r>
            <a:r>
              <a:rPr lang="cs-CZ" altLang="cs-CZ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liniové</a:t>
            </a:r>
            <a:r>
              <a:rPr lang="cs-CZ" altLang="cs-CZ" sz="2000" dirty="0">
                <a:solidFill>
                  <a:srgbClr val="7030A0"/>
                </a:solidFill>
                <a:latin typeface="Cambria" panose="02040503050406030204" pitchFamily="18" charset="0"/>
              </a:rPr>
              <a:t> </a:t>
            </a:r>
            <a:r>
              <a:rPr lang="cs-CZ" altLang="cs-CZ" sz="2000" dirty="0">
                <a:latin typeface="Cambria" panose="02040503050406030204" pitchFamily="18" charset="0"/>
              </a:rPr>
              <a:t>- </a:t>
            </a:r>
            <a:r>
              <a:rPr lang="cs-CZ" altLang="cs-CZ" sz="2000" dirty="0">
                <a:solidFill>
                  <a:prstClr val="black"/>
                </a:solidFill>
                <a:latin typeface="Cambria" panose="02040503050406030204" pitchFamily="18" charset="0"/>
              </a:rPr>
              <a:t>silniční a železniční tahy, dálkové produktovody, kanalizační stoky</a:t>
            </a:r>
            <a:endParaRPr lang="cs-CZ" altLang="cs-CZ" sz="2000" dirty="0">
              <a:solidFill>
                <a:srgbClr val="FF0066"/>
              </a:solidFill>
              <a:latin typeface="Cambria" panose="02040503050406030204" pitchFamily="18" charset="0"/>
            </a:endParaRPr>
          </a:p>
        </p:txBody>
      </p:sp>
      <p:sp>
        <p:nvSpPr>
          <p:cNvPr id="16" name="Text Box 7">
            <a:extLst>
              <a:ext uri="{FF2B5EF4-FFF2-40B4-BE49-F238E27FC236}">
                <a16:creationId xmlns:a16="http://schemas.microsoft.com/office/drawing/2014/main" id="{282E03F3-6F49-4767-BC7F-62B105AD08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4327435"/>
            <a:ext cx="7086600" cy="963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cs-CZ" altLang="cs-CZ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další rozlišení</a:t>
            </a:r>
            <a:r>
              <a:rPr lang="cs-CZ" altLang="cs-CZ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:        - </a:t>
            </a:r>
            <a:r>
              <a:rPr lang="cs-CZ" altLang="cs-CZ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z minulosti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cs-CZ" altLang="cs-CZ" dirty="0">
                <a:solidFill>
                  <a:prstClr val="black"/>
                </a:solidFill>
                <a:latin typeface="Cambria" panose="02040503050406030204" pitchFamily="18" charset="0"/>
              </a:rPr>
              <a:t>                       	</a:t>
            </a:r>
            <a:r>
              <a:rPr lang="cs-CZ" altLang="cs-CZ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  </a:t>
            </a:r>
            <a:r>
              <a:rPr lang="cs-CZ" altLang="cs-CZ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- současné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cs-CZ" altLang="cs-CZ" dirty="0">
                <a:solidFill>
                  <a:prstClr val="black"/>
                </a:solidFill>
                <a:latin typeface="Cambria" panose="02040503050406030204" pitchFamily="18" charset="0"/>
              </a:rPr>
              <a:t>                     	</a:t>
            </a:r>
            <a:r>
              <a:rPr lang="cs-CZ" altLang="cs-CZ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   </a:t>
            </a:r>
            <a:r>
              <a:rPr lang="cs-CZ" altLang="cs-CZ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- predikce </a:t>
            </a:r>
            <a:r>
              <a:rPr lang="cs-CZ" altLang="cs-CZ" dirty="0">
                <a:solidFill>
                  <a:prstClr val="black"/>
                </a:solidFill>
                <a:latin typeface="Cambria" panose="02040503050406030204" pitchFamily="18" charset="0"/>
              </a:rPr>
              <a:t>budoucího znečištění </a:t>
            </a:r>
          </a:p>
        </p:txBody>
      </p:sp>
      <p:sp>
        <p:nvSpPr>
          <p:cNvPr id="17" name="Text Box 8">
            <a:extLst>
              <a:ext uri="{FF2B5EF4-FFF2-40B4-BE49-F238E27FC236}">
                <a16:creationId xmlns:a16="http://schemas.microsoft.com/office/drawing/2014/main" id="{1209923D-3A85-418F-87EF-EA7728D285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4" y="3459505"/>
            <a:ext cx="7947025" cy="678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cs-CZ" altLang="cs-CZ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působení v čase</a:t>
            </a:r>
            <a:r>
              <a:rPr lang="cs-CZ" altLang="cs-CZ" dirty="0">
                <a:solidFill>
                  <a:prstClr val="black"/>
                </a:solidFill>
                <a:latin typeface="Cambria" panose="02040503050406030204" pitchFamily="18" charset="0"/>
              </a:rPr>
              <a:t>: </a:t>
            </a:r>
            <a:r>
              <a:rPr lang="cs-CZ" altLang="cs-CZ" dirty="0">
                <a:solidFill>
                  <a:srgbClr val="7030A0"/>
                </a:solidFill>
                <a:latin typeface="Cambria" panose="02040503050406030204" pitchFamily="18" charset="0"/>
              </a:rPr>
              <a:t>- </a:t>
            </a:r>
            <a:r>
              <a:rPr lang="cs-CZ" altLang="cs-CZ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jednorázové</a:t>
            </a:r>
            <a:r>
              <a:rPr lang="cs-CZ" altLang="cs-CZ" dirty="0">
                <a:solidFill>
                  <a:srgbClr val="7030A0"/>
                </a:solidFill>
                <a:latin typeface="Cambria" panose="02040503050406030204" pitchFamily="18" charset="0"/>
              </a:rPr>
              <a:t> </a:t>
            </a:r>
            <a:r>
              <a:rPr lang="cs-CZ" altLang="cs-CZ" dirty="0">
                <a:solidFill>
                  <a:prstClr val="black"/>
                </a:solidFill>
                <a:latin typeface="Cambria" panose="02040503050406030204" pitchFamily="18" charset="0"/>
              </a:rPr>
              <a:t>( havárie cisteren)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cs-CZ" altLang="cs-CZ" dirty="0">
                <a:solidFill>
                  <a:prstClr val="black"/>
                </a:solidFill>
                <a:latin typeface="Cambria" panose="02040503050406030204" pitchFamily="18" charset="0"/>
              </a:rPr>
              <a:t>                                   </a:t>
            </a:r>
            <a:r>
              <a:rPr lang="cs-CZ" altLang="cs-CZ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- trvající zátěž </a:t>
            </a:r>
            <a:r>
              <a:rPr lang="cs-CZ" altLang="cs-CZ" dirty="0">
                <a:solidFill>
                  <a:prstClr val="black"/>
                </a:solidFill>
                <a:latin typeface="Cambria" panose="02040503050406030204" pitchFamily="18" charset="0"/>
              </a:rPr>
              <a:t>( havárie podzemních zásobních rezervoárů)</a:t>
            </a:r>
          </a:p>
        </p:txBody>
      </p:sp>
      <p:sp>
        <p:nvSpPr>
          <p:cNvPr id="18" name="Text Box 9">
            <a:extLst>
              <a:ext uri="{FF2B5EF4-FFF2-40B4-BE49-F238E27FC236}">
                <a16:creationId xmlns:a16="http://schemas.microsoft.com/office/drawing/2014/main" id="{F0A8BC0E-32B7-4061-A63B-1687D04E64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6725" y="5386050"/>
            <a:ext cx="71628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cs-CZ" altLang="cs-CZ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poloha, umístění a původ zdroje: 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cs-CZ" altLang="cs-CZ" dirty="0">
                <a:solidFill>
                  <a:prstClr val="black"/>
                </a:solidFill>
                <a:latin typeface="Cambria" panose="02040503050406030204" pitchFamily="18" charset="0"/>
              </a:rPr>
              <a:t>                              </a:t>
            </a:r>
            <a:r>
              <a:rPr lang="cs-CZ" altLang="cs-CZ" dirty="0">
                <a:solidFill>
                  <a:srgbClr val="7030A0"/>
                </a:solidFill>
                <a:latin typeface="Cambria" panose="02040503050406030204" pitchFamily="18" charset="0"/>
              </a:rPr>
              <a:t>- </a:t>
            </a:r>
            <a:r>
              <a:rPr lang="cs-CZ" altLang="cs-CZ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známé 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cs-CZ" altLang="cs-CZ" dirty="0">
                <a:solidFill>
                  <a:prstClr val="black"/>
                </a:solidFill>
                <a:latin typeface="Cambria" panose="02040503050406030204" pitchFamily="18" charset="0"/>
              </a:rPr>
              <a:t>                              </a:t>
            </a:r>
            <a:r>
              <a:rPr lang="cs-CZ" altLang="cs-CZ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- </a:t>
            </a:r>
            <a:r>
              <a:rPr lang="cs-CZ" altLang="cs-CZ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neznámé</a:t>
            </a:r>
            <a:r>
              <a:rPr lang="cs-CZ" altLang="cs-CZ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cs-CZ" altLang="cs-CZ" dirty="0">
                <a:solidFill>
                  <a:prstClr val="black"/>
                </a:solidFill>
                <a:latin typeface="Cambria" panose="02040503050406030204" pitchFamily="18" charset="0"/>
              </a:rPr>
              <a:t>( ve směru i proti směru proudění)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60EDA8D-38B7-0F4F-A275-5293E57F53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066362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>
            <a:extLst>
              <a:ext uri="{FF2B5EF4-FFF2-40B4-BE49-F238E27FC236}">
                <a16:creationId xmlns:a16="http://schemas.microsoft.com/office/drawing/2014/main" id="{6C6D1F81-9AFB-4AD3-93DF-6E95D67056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84495" y="183355"/>
            <a:ext cx="4117353" cy="439740"/>
          </a:xfrm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cs-CZ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Historie kontaminace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9E2DB394-CB53-4763-B68D-DF775435BE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6598" y="1044575"/>
            <a:ext cx="7772400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>Změna koncentrace zdroje jako funkce času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9227" name="Group 6">
            <a:extLst>
              <a:ext uri="{FF2B5EF4-FFF2-40B4-BE49-F238E27FC236}">
                <a16:creationId xmlns:a16="http://schemas.microsoft.com/office/drawing/2014/main" id="{8B6BBB4B-A3A3-4C34-9940-3BB3C6CBF808}"/>
              </a:ext>
            </a:extLst>
          </p:cNvPr>
          <p:cNvGrpSpPr>
            <a:grpSpLocks/>
          </p:cNvGrpSpPr>
          <p:nvPr/>
        </p:nvGrpSpPr>
        <p:grpSpPr bwMode="auto">
          <a:xfrm>
            <a:off x="2745373" y="2049462"/>
            <a:ext cx="2973388" cy="2060575"/>
            <a:chOff x="287" y="1824"/>
            <a:chExt cx="1873" cy="1298"/>
          </a:xfrm>
        </p:grpSpPr>
        <p:sp>
          <p:nvSpPr>
            <p:cNvPr id="9255" name="Rectangle 7">
              <a:extLst>
                <a:ext uri="{FF2B5EF4-FFF2-40B4-BE49-F238E27FC236}">
                  <a16:creationId xmlns:a16="http://schemas.microsoft.com/office/drawing/2014/main" id="{A8254C63-6C81-430B-8368-8DE4018364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1824"/>
              <a:ext cx="1584" cy="1056"/>
            </a:xfrm>
            <a:prstGeom prst="rect">
              <a:avLst/>
            </a:prstGeom>
            <a:solidFill>
              <a:schemeClr val="accent1"/>
            </a:solidFill>
            <a:ln w="28575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56" name="Text Box 8">
              <a:extLst>
                <a:ext uri="{FF2B5EF4-FFF2-40B4-BE49-F238E27FC236}">
                  <a16:creationId xmlns:a16="http://schemas.microsoft.com/office/drawing/2014/main" id="{528C91AE-880C-4347-B0F1-CDFC088FC3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8" y="2870"/>
              <a:ext cx="33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čas</a:t>
              </a:r>
              <a:endParaRPr kumimoji="0" lang="en-US" altLang="cs-CZ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57" name="Text Box 9">
              <a:extLst>
                <a:ext uri="{FF2B5EF4-FFF2-40B4-BE49-F238E27FC236}">
                  <a16:creationId xmlns:a16="http://schemas.microsoft.com/office/drawing/2014/main" id="{7CC4AA53-8C70-49AC-A7D2-FBB053242A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309" y="2214"/>
              <a:ext cx="20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C</a:t>
              </a:r>
              <a:endParaRPr kumimoji="0" lang="en-US" altLang="cs-CZ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9228" name="Group 10">
            <a:extLst>
              <a:ext uri="{FF2B5EF4-FFF2-40B4-BE49-F238E27FC236}">
                <a16:creationId xmlns:a16="http://schemas.microsoft.com/office/drawing/2014/main" id="{3C1196B0-8C9C-4809-A524-B426DC192B82}"/>
              </a:ext>
            </a:extLst>
          </p:cNvPr>
          <p:cNvGrpSpPr>
            <a:grpSpLocks/>
          </p:cNvGrpSpPr>
          <p:nvPr/>
        </p:nvGrpSpPr>
        <p:grpSpPr bwMode="auto">
          <a:xfrm>
            <a:off x="2770773" y="4329112"/>
            <a:ext cx="2974976" cy="2060575"/>
            <a:chOff x="286" y="1824"/>
            <a:chExt cx="1874" cy="1298"/>
          </a:xfrm>
        </p:grpSpPr>
        <p:sp>
          <p:nvSpPr>
            <p:cNvPr id="9252" name="Rectangle 11">
              <a:extLst>
                <a:ext uri="{FF2B5EF4-FFF2-40B4-BE49-F238E27FC236}">
                  <a16:creationId xmlns:a16="http://schemas.microsoft.com/office/drawing/2014/main" id="{B170B9A3-A318-4F15-90B0-15120C1E23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1824"/>
              <a:ext cx="1584" cy="1056"/>
            </a:xfrm>
            <a:prstGeom prst="rect">
              <a:avLst/>
            </a:prstGeom>
            <a:solidFill>
              <a:schemeClr val="accent1"/>
            </a:solidFill>
            <a:ln w="28575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53" name="Text Box 12">
              <a:extLst>
                <a:ext uri="{FF2B5EF4-FFF2-40B4-BE49-F238E27FC236}">
                  <a16:creationId xmlns:a16="http://schemas.microsoft.com/office/drawing/2014/main" id="{72808976-06A9-4DB1-B86D-9BF0034765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9" y="2870"/>
              <a:ext cx="33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čas</a:t>
              </a:r>
              <a:endParaRPr kumimoji="0" lang="en-US" altLang="cs-CZ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54" name="Text Box 13">
              <a:extLst>
                <a:ext uri="{FF2B5EF4-FFF2-40B4-BE49-F238E27FC236}">
                  <a16:creationId xmlns:a16="http://schemas.microsoft.com/office/drawing/2014/main" id="{35DEFE9C-2E42-4D87-B7FF-0B3A56ADE4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308" y="2210"/>
              <a:ext cx="20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C</a:t>
              </a:r>
              <a:endParaRPr kumimoji="0" lang="en-US" altLang="cs-CZ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9229" name="Group 14">
            <a:extLst>
              <a:ext uri="{FF2B5EF4-FFF2-40B4-BE49-F238E27FC236}">
                <a16:creationId xmlns:a16="http://schemas.microsoft.com/office/drawing/2014/main" id="{8C94EEE6-776C-45D1-BE7B-662A471D3F1D}"/>
              </a:ext>
            </a:extLst>
          </p:cNvPr>
          <p:cNvGrpSpPr>
            <a:grpSpLocks/>
          </p:cNvGrpSpPr>
          <p:nvPr/>
        </p:nvGrpSpPr>
        <p:grpSpPr bwMode="auto">
          <a:xfrm>
            <a:off x="6582361" y="4329112"/>
            <a:ext cx="2973388" cy="2060575"/>
            <a:chOff x="287" y="1824"/>
            <a:chExt cx="1873" cy="1298"/>
          </a:xfrm>
        </p:grpSpPr>
        <p:sp>
          <p:nvSpPr>
            <p:cNvPr id="9249" name="Rectangle 15">
              <a:extLst>
                <a:ext uri="{FF2B5EF4-FFF2-40B4-BE49-F238E27FC236}">
                  <a16:creationId xmlns:a16="http://schemas.microsoft.com/office/drawing/2014/main" id="{F4C4D444-1900-409D-981F-BDDF7A8A00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1824"/>
              <a:ext cx="1584" cy="1056"/>
            </a:xfrm>
            <a:prstGeom prst="rect">
              <a:avLst/>
            </a:prstGeom>
            <a:solidFill>
              <a:schemeClr val="accent1"/>
            </a:solidFill>
            <a:ln w="28575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50" name="Text Box 16">
              <a:extLst>
                <a:ext uri="{FF2B5EF4-FFF2-40B4-BE49-F238E27FC236}">
                  <a16:creationId xmlns:a16="http://schemas.microsoft.com/office/drawing/2014/main" id="{6D0601D6-F55B-475F-8823-399DC18B81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9" y="2870"/>
              <a:ext cx="33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čas</a:t>
              </a:r>
              <a:endParaRPr kumimoji="0" lang="en-US" altLang="cs-CZ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51" name="Text Box 17">
              <a:extLst>
                <a:ext uri="{FF2B5EF4-FFF2-40B4-BE49-F238E27FC236}">
                  <a16:creationId xmlns:a16="http://schemas.microsoft.com/office/drawing/2014/main" id="{6F213B6B-727F-4BEF-88BE-76EB822318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309" y="2209"/>
              <a:ext cx="20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C</a:t>
              </a:r>
              <a:endParaRPr kumimoji="0" lang="en-US" altLang="cs-CZ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9230" name="Group 18">
            <a:extLst>
              <a:ext uri="{FF2B5EF4-FFF2-40B4-BE49-F238E27FC236}">
                <a16:creationId xmlns:a16="http://schemas.microsoft.com/office/drawing/2014/main" id="{286B0665-C3EA-4B8E-97D1-3C7088E80525}"/>
              </a:ext>
            </a:extLst>
          </p:cNvPr>
          <p:cNvGrpSpPr>
            <a:grpSpLocks/>
          </p:cNvGrpSpPr>
          <p:nvPr/>
        </p:nvGrpSpPr>
        <p:grpSpPr bwMode="auto">
          <a:xfrm>
            <a:off x="6633161" y="1908174"/>
            <a:ext cx="2973388" cy="2060575"/>
            <a:chOff x="287" y="1824"/>
            <a:chExt cx="1873" cy="1298"/>
          </a:xfrm>
        </p:grpSpPr>
        <p:sp>
          <p:nvSpPr>
            <p:cNvPr id="9246" name="Rectangle 19">
              <a:extLst>
                <a:ext uri="{FF2B5EF4-FFF2-40B4-BE49-F238E27FC236}">
                  <a16:creationId xmlns:a16="http://schemas.microsoft.com/office/drawing/2014/main" id="{E4400930-9F61-4FC2-9FA5-7EF5445BB5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1824"/>
              <a:ext cx="1584" cy="1056"/>
            </a:xfrm>
            <a:prstGeom prst="rect">
              <a:avLst/>
            </a:prstGeom>
            <a:solidFill>
              <a:schemeClr val="accent1"/>
            </a:solidFill>
            <a:ln w="28575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47" name="Text Box 20">
              <a:extLst>
                <a:ext uri="{FF2B5EF4-FFF2-40B4-BE49-F238E27FC236}">
                  <a16:creationId xmlns:a16="http://schemas.microsoft.com/office/drawing/2014/main" id="{342A3E5F-E5B5-4B84-8941-A22EF3A815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9" y="2870"/>
              <a:ext cx="33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čas</a:t>
              </a:r>
              <a:endParaRPr kumimoji="0" lang="en-US" altLang="cs-CZ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48" name="Text Box 21">
              <a:extLst>
                <a:ext uri="{FF2B5EF4-FFF2-40B4-BE49-F238E27FC236}">
                  <a16:creationId xmlns:a16="http://schemas.microsoft.com/office/drawing/2014/main" id="{7EA5D089-0A21-4398-A4B1-4BC82B43EC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309" y="2213"/>
              <a:ext cx="20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C</a:t>
              </a:r>
            </a:p>
          </p:txBody>
        </p:sp>
      </p:grpSp>
      <p:sp>
        <p:nvSpPr>
          <p:cNvPr id="9231" name="Rectangle 22">
            <a:extLst>
              <a:ext uri="{FF2B5EF4-FFF2-40B4-BE49-F238E27FC236}">
                <a16:creationId xmlns:a16="http://schemas.microsoft.com/office/drawing/2014/main" id="{B2FC87B8-A409-4EC5-80B0-27F9CFB937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1148" y="2484437"/>
            <a:ext cx="304800" cy="1223962"/>
          </a:xfrm>
          <a:prstGeom prst="rect">
            <a:avLst/>
          </a:prstGeom>
          <a:solidFill>
            <a:schemeClr val="accent2"/>
          </a:solidFill>
          <a:ln w="28575" cap="sq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232" name="Rectangle 23">
            <a:extLst>
              <a:ext uri="{FF2B5EF4-FFF2-40B4-BE49-F238E27FC236}">
                <a16:creationId xmlns:a16="http://schemas.microsoft.com/office/drawing/2014/main" id="{712BA72E-36C0-4146-A539-75098D25C1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9885" y="2612230"/>
            <a:ext cx="2514600" cy="968375"/>
          </a:xfrm>
          <a:prstGeom prst="rect">
            <a:avLst/>
          </a:prstGeom>
          <a:solidFill>
            <a:schemeClr val="accent2"/>
          </a:solidFill>
          <a:ln w="28575" cap="sq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233" name="Text Box 24">
            <a:extLst>
              <a:ext uri="{FF2B5EF4-FFF2-40B4-BE49-F238E27FC236}">
                <a16:creationId xmlns:a16="http://schemas.microsoft.com/office/drawing/2014/main" id="{6BA3D19E-9967-4F95-8CDA-4278C77874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3477" y="2305050"/>
            <a:ext cx="69121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>Puls</a:t>
            </a:r>
            <a:endParaRPr kumimoji="0" lang="en-US" altLang="cs-CZ" sz="20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234" name="Text Box 25">
            <a:extLst>
              <a:ext uri="{FF2B5EF4-FFF2-40B4-BE49-F238E27FC236}">
                <a16:creationId xmlns:a16="http://schemas.microsoft.com/office/drawing/2014/main" id="{DC00159A-84B9-4B90-B9C0-EC38FC3C86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5611" y="1979613"/>
            <a:ext cx="92948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>Konst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>.</a:t>
            </a:r>
            <a:endParaRPr kumimoji="0" lang="en-US" altLang="cs-CZ" sz="20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235" name="Text Box 26">
            <a:extLst>
              <a:ext uri="{FF2B5EF4-FFF2-40B4-BE49-F238E27FC236}">
                <a16:creationId xmlns:a16="http://schemas.microsoft.com/office/drawing/2014/main" id="{F08A6ECD-69E8-4CB6-B416-D6F2A7C5DE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4049" y="4332287"/>
            <a:ext cx="26491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>Kontinuelně</a:t>
            </a: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> proměnná</a:t>
            </a:r>
            <a:endParaRPr kumimoji="0" lang="en-US" altLang="cs-CZ" sz="18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236" name="Text Box 27">
            <a:extLst>
              <a:ext uri="{FF2B5EF4-FFF2-40B4-BE49-F238E27FC236}">
                <a16:creationId xmlns:a16="http://schemas.microsoft.com/office/drawing/2014/main" id="{D04818C5-1239-49F3-B228-BEEB03C546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8421" y="4332287"/>
            <a:ext cx="26057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>Kontinuelně</a:t>
            </a: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> snižovaná</a:t>
            </a:r>
            <a:endParaRPr kumimoji="0" lang="en-US" altLang="cs-CZ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237" name="Rectangle 28">
            <a:extLst>
              <a:ext uri="{FF2B5EF4-FFF2-40B4-BE49-F238E27FC236}">
                <a16:creationId xmlns:a16="http://schemas.microsoft.com/office/drawing/2014/main" id="{A3E00A05-5A3A-4C9C-A7F0-E87DCEB229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1148" y="4903788"/>
            <a:ext cx="304800" cy="1120775"/>
          </a:xfrm>
          <a:prstGeom prst="rect">
            <a:avLst/>
          </a:prstGeom>
          <a:solidFill>
            <a:schemeClr val="accent2"/>
          </a:solidFill>
          <a:ln w="28575" cap="sq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238" name="Rectangle 29">
            <a:extLst>
              <a:ext uri="{FF2B5EF4-FFF2-40B4-BE49-F238E27FC236}">
                <a16:creationId xmlns:a16="http://schemas.microsoft.com/office/drawing/2014/main" id="{F6F4E65C-D16E-462D-A0F3-BF40E55D7A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1385" y="4703762"/>
            <a:ext cx="304800" cy="1320800"/>
          </a:xfrm>
          <a:prstGeom prst="rect">
            <a:avLst/>
          </a:prstGeom>
          <a:solidFill>
            <a:schemeClr val="accent2"/>
          </a:solidFill>
          <a:ln w="28575" cap="sq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239" name="Rectangle 30">
            <a:extLst>
              <a:ext uri="{FF2B5EF4-FFF2-40B4-BE49-F238E27FC236}">
                <a16:creationId xmlns:a16="http://schemas.microsoft.com/office/drawing/2014/main" id="{12030362-7B79-4AF1-8C55-BE42CEA621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7298" y="5418138"/>
            <a:ext cx="304800" cy="606425"/>
          </a:xfrm>
          <a:prstGeom prst="rect">
            <a:avLst/>
          </a:prstGeom>
          <a:solidFill>
            <a:schemeClr val="accent2"/>
          </a:solidFill>
          <a:ln w="28575" cap="sq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240" name="Rectangle 31">
            <a:extLst>
              <a:ext uri="{FF2B5EF4-FFF2-40B4-BE49-F238E27FC236}">
                <a16:creationId xmlns:a16="http://schemas.microsoft.com/office/drawing/2014/main" id="{4BAEF7EC-5A34-42C2-AD6A-0FC294A487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9360" y="4903788"/>
            <a:ext cx="304800" cy="1120775"/>
          </a:xfrm>
          <a:prstGeom prst="rect">
            <a:avLst/>
          </a:prstGeom>
          <a:solidFill>
            <a:schemeClr val="accent2"/>
          </a:solidFill>
          <a:ln w="28575" cap="sq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241" name="Rectangle 32">
            <a:extLst>
              <a:ext uri="{FF2B5EF4-FFF2-40B4-BE49-F238E27FC236}">
                <a16:creationId xmlns:a16="http://schemas.microsoft.com/office/drawing/2014/main" id="{6337B51B-5574-4AB1-B442-84CFFDCA22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3448" y="5189538"/>
            <a:ext cx="304800" cy="835025"/>
          </a:xfrm>
          <a:prstGeom prst="rect">
            <a:avLst/>
          </a:prstGeom>
          <a:solidFill>
            <a:schemeClr val="accent2"/>
          </a:solidFill>
          <a:ln w="28575" cap="sq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242" name="Rectangle 33">
            <a:extLst>
              <a:ext uri="{FF2B5EF4-FFF2-40B4-BE49-F238E27FC236}">
                <a16:creationId xmlns:a16="http://schemas.microsoft.com/office/drawing/2014/main" id="{E023FDD5-BB7C-4F95-A68F-9E354417D1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1623" y="4903788"/>
            <a:ext cx="304800" cy="1120775"/>
          </a:xfrm>
          <a:prstGeom prst="rect">
            <a:avLst/>
          </a:prstGeom>
          <a:solidFill>
            <a:schemeClr val="accent2"/>
          </a:solidFill>
          <a:ln w="28575" cap="sq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243" name="Rectangle 34">
            <a:extLst>
              <a:ext uri="{FF2B5EF4-FFF2-40B4-BE49-F238E27FC236}">
                <a16:creationId xmlns:a16="http://schemas.microsoft.com/office/drawing/2014/main" id="{7C46219D-2859-4374-8D1B-0203FDF6CD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8011" y="5646738"/>
            <a:ext cx="314325" cy="377825"/>
          </a:xfrm>
          <a:prstGeom prst="rect">
            <a:avLst/>
          </a:prstGeom>
          <a:solidFill>
            <a:schemeClr val="accent2"/>
          </a:solidFill>
          <a:ln w="28575" cap="sq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244" name="Rectangle 35">
            <a:extLst>
              <a:ext uri="{FF2B5EF4-FFF2-40B4-BE49-F238E27FC236}">
                <a16:creationId xmlns:a16="http://schemas.microsoft.com/office/drawing/2014/main" id="{01B9714C-732B-427B-9F74-E4C62BB488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5473" y="5189538"/>
            <a:ext cx="304800" cy="835025"/>
          </a:xfrm>
          <a:prstGeom prst="rect">
            <a:avLst/>
          </a:prstGeom>
          <a:solidFill>
            <a:schemeClr val="accent2"/>
          </a:solidFill>
          <a:ln w="28575" cap="sq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245" name="Freeform 36">
            <a:extLst>
              <a:ext uri="{FF2B5EF4-FFF2-40B4-BE49-F238E27FC236}">
                <a16:creationId xmlns:a16="http://schemas.microsoft.com/office/drawing/2014/main" id="{0BF6D83E-54B9-4CA8-B95B-00A725E8B883}"/>
              </a:ext>
            </a:extLst>
          </p:cNvPr>
          <p:cNvSpPr>
            <a:spLocks/>
          </p:cNvSpPr>
          <p:nvPr/>
        </p:nvSpPr>
        <p:spPr bwMode="auto">
          <a:xfrm>
            <a:off x="7041148" y="4732337"/>
            <a:ext cx="2514600" cy="1295400"/>
          </a:xfrm>
          <a:custGeom>
            <a:avLst/>
            <a:gdLst>
              <a:gd name="T0" fmla="*/ 2147483647 w 1584"/>
              <a:gd name="T1" fmla="*/ 2147483647 h 816"/>
              <a:gd name="T2" fmla="*/ 0 w 1584"/>
              <a:gd name="T3" fmla="*/ 2147483647 h 816"/>
              <a:gd name="T4" fmla="*/ 0 w 1584"/>
              <a:gd name="T5" fmla="*/ 0 h 816"/>
              <a:gd name="T6" fmla="*/ 2147483647 w 1584"/>
              <a:gd name="T7" fmla="*/ 2147483647 h 816"/>
              <a:gd name="T8" fmla="*/ 2147483647 w 1584"/>
              <a:gd name="T9" fmla="*/ 2147483647 h 816"/>
              <a:gd name="T10" fmla="*/ 2147483647 w 1584"/>
              <a:gd name="T11" fmla="*/ 2147483647 h 816"/>
              <a:gd name="T12" fmla="*/ 2147483647 w 1584"/>
              <a:gd name="T13" fmla="*/ 2147483647 h 816"/>
              <a:gd name="T14" fmla="*/ 2147483647 w 1584"/>
              <a:gd name="T15" fmla="*/ 2147483647 h 816"/>
              <a:gd name="T16" fmla="*/ 2147483647 w 1584"/>
              <a:gd name="T17" fmla="*/ 2147483647 h 81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584"/>
              <a:gd name="T28" fmla="*/ 0 h 816"/>
              <a:gd name="T29" fmla="*/ 1584 w 1584"/>
              <a:gd name="T30" fmla="*/ 816 h 81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584" h="816">
                <a:moveTo>
                  <a:pt x="1584" y="816"/>
                </a:moveTo>
                <a:lnTo>
                  <a:pt x="0" y="816"/>
                </a:lnTo>
                <a:lnTo>
                  <a:pt x="0" y="0"/>
                </a:lnTo>
                <a:lnTo>
                  <a:pt x="69" y="131"/>
                </a:lnTo>
                <a:cubicBezTo>
                  <a:pt x="115" y="205"/>
                  <a:pt x="193" y="365"/>
                  <a:pt x="278" y="445"/>
                </a:cubicBezTo>
                <a:cubicBezTo>
                  <a:pt x="363" y="525"/>
                  <a:pt x="472" y="566"/>
                  <a:pt x="582" y="613"/>
                </a:cubicBezTo>
                <a:cubicBezTo>
                  <a:pt x="692" y="660"/>
                  <a:pt x="840" y="704"/>
                  <a:pt x="938" y="728"/>
                </a:cubicBezTo>
                <a:cubicBezTo>
                  <a:pt x="1036" y="752"/>
                  <a:pt x="1061" y="744"/>
                  <a:pt x="1169" y="759"/>
                </a:cubicBezTo>
                <a:lnTo>
                  <a:pt x="1584" y="816"/>
                </a:lnTo>
                <a:close/>
              </a:path>
            </a:pathLst>
          </a:custGeom>
          <a:solidFill>
            <a:schemeClr val="accent2"/>
          </a:solidFill>
          <a:ln w="28575" cap="sq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863F2B0C-471B-0E51-1C73-74AC9C441F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56646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1">
            <a:extLst>
              <a:ext uri="{FF2B5EF4-FFF2-40B4-BE49-F238E27FC236}">
                <a16:creationId xmlns:a16="http://schemas.microsoft.com/office/drawing/2014/main" id="{AFAA2BC4-9B0A-4B7A-AE07-C7B8121AAE20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710371" y="787719"/>
            <a:ext cx="757555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1238" indent="-2281238" eaLnBrk="1" hangingPunct="1">
              <a:spcBef>
                <a:spcPct val="50000"/>
              </a:spcBef>
              <a:defRPr/>
            </a:pPr>
            <a:r>
              <a:rPr lang="cs-CZ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charset="0"/>
              </a:rPr>
              <a:t>Zdroje znečištění </a:t>
            </a:r>
            <a:r>
              <a:rPr lang="cs-CZ" sz="2000" b="1" dirty="0">
                <a:solidFill>
                  <a:srgbClr val="C00000"/>
                </a:solidFill>
                <a:latin typeface="Cambria" panose="02040503050406030204" pitchFamily="18" charset="0"/>
                <a:cs typeface="Arial" charset="0"/>
              </a:rPr>
              <a:t>:</a:t>
            </a:r>
            <a:r>
              <a:rPr lang="cs-CZ" sz="2000" b="1" dirty="0">
                <a:solidFill>
                  <a:prstClr val="white"/>
                </a:solidFill>
                <a:latin typeface="Cambria" panose="02040503050406030204" pitchFamily="18" charset="0"/>
                <a:cs typeface="Arial" charset="0"/>
              </a:rPr>
              <a:t> </a:t>
            </a:r>
            <a:r>
              <a:rPr lang="cs-CZ" sz="2000" b="1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Arial" charset="0"/>
              </a:rPr>
              <a:t>  1) </a:t>
            </a:r>
            <a:r>
              <a:rPr lang="cs-CZ" sz="2000" b="1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charset="0"/>
              </a:rPr>
              <a:t>odpadní vody                                                           </a:t>
            </a:r>
            <a:r>
              <a:rPr lang="cs-CZ" sz="2000" b="1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Arial" charset="0"/>
              </a:rPr>
              <a:t>2)</a:t>
            </a:r>
            <a:r>
              <a:rPr lang="cs-CZ" sz="2000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Arial" charset="0"/>
              </a:rPr>
              <a:t>  </a:t>
            </a:r>
            <a:r>
              <a:rPr lang="cs-CZ" sz="2000" b="1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charset="0"/>
              </a:rPr>
              <a:t>škodlivé látky </a:t>
            </a:r>
            <a:r>
              <a:rPr lang="cs-CZ" sz="2000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Arial" charset="0"/>
              </a:rPr>
              <a:t>(ropné, pesticidy, hnojiva)           </a:t>
            </a:r>
            <a:r>
              <a:rPr lang="cs-CZ" sz="2000" b="1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Arial" charset="0"/>
              </a:rPr>
              <a:t>3)</a:t>
            </a:r>
            <a:r>
              <a:rPr lang="cs-CZ" sz="2000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Arial" charset="0"/>
              </a:rPr>
              <a:t>  </a:t>
            </a:r>
            <a:r>
              <a:rPr lang="cs-CZ" sz="2000" b="1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charset="0"/>
              </a:rPr>
              <a:t>průsaky </a:t>
            </a:r>
            <a:r>
              <a:rPr lang="cs-CZ" sz="2000" b="1" dirty="0" err="1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charset="0"/>
              </a:rPr>
              <a:t>zneč</a:t>
            </a:r>
            <a:r>
              <a:rPr lang="cs-CZ" sz="2000" b="1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charset="0"/>
              </a:rPr>
              <a:t>. vod </a:t>
            </a:r>
            <a:r>
              <a:rPr lang="cs-CZ" sz="2000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Arial" charset="0"/>
              </a:rPr>
              <a:t>ze skládek, odkališť                 </a:t>
            </a:r>
            <a:r>
              <a:rPr lang="cs-CZ" sz="2000" b="1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Arial" charset="0"/>
              </a:rPr>
              <a:t>4) </a:t>
            </a:r>
            <a:r>
              <a:rPr lang="cs-CZ" sz="2000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Arial" charset="0"/>
              </a:rPr>
              <a:t> </a:t>
            </a:r>
            <a:r>
              <a:rPr lang="cs-CZ" sz="2000" b="1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charset="0"/>
              </a:rPr>
              <a:t>znečištěné povrchové vody</a:t>
            </a:r>
            <a:r>
              <a:rPr lang="cs-CZ" sz="2000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Arial" charset="0"/>
              </a:rPr>
              <a:t>	                                         </a:t>
            </a:r>
            <a:r>
              <a:rPr lang="cs-CZ" sz="2000" b="1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Arial" charset="0"/>
              </a:rPr>
              <a:t>5) </a:t>
            </a:r>
            <a:r>
              <a:rPr lang="cs-CZ" sz="2000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Arial" charset="0"/>
              </a:rPr>
              <a:t> </a:t>
            </a:r>
            <a:r>
              <a:rPr lang="cs-CZ" sz="2000" b="1" dirty="0" err="1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charset="0"/>
              </a:rPr>
              <a:t>zneč</a:t>
            </a:r>
            <a:r>
              <a:rPr lang="cs-CZ" sz="2000" b="1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charset="0"/>
              </a:rPr>
              <a:t>. srážkové vody           </a:t>
            </a:r>
          </a:p>
        </p:txBody>
      </p:sp>
      <p:sp>
        <p:nvSpPr>
          <p:cNvPr id="14" name="Text Box 2">
            <a:extLst>
              <a:ext uri="{FF2B5EF4-FFF2-40B4-BE49-F238E27FC236}">
                <a16:creationId xmlns:a16="http://schemas.microsoft.com/office/drawing/2014/main" id="{CE63B5D5-3278-453F-9AF3-07985623C770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322389" y="2735325"/>
            <a:ext cx="9144000" cy="347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152525" indent="-1152525" eaLnBrk="1" hangingPunct="1">
              <a:spcBef>
                <a:spcPts val="0"/>
              </a:spcBef>
              <a:defRPr/>
            </a:pPr>
            <a:r>
              <a:rPr lang="cs-CZ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  <a:cs typeface="Arial" charset="0"/>
              </a:rPr>
              <a:t>Hlavní způsoby znečištění</a:t>
            </a:r>
            <a:r>
              <a:rPr lang="cs-CZ" sz="2000" b="1" dirty="0">
                <a:solidFill>
                  <a:srgbClr val="C00000"/>
                </a:solidFill>
                <a:latin typeface="Cambria" panose="02040503050406030204" pitchFamily="18" charset="0"/>
                <a:cs typeface="Arial" charset="0"/>
              </a:rPr>
              <a:t> </a:t>
            </a:r>
            <a:r>
              <a:rPr lang="cs-CZ" sz="2000" b="1" dirty="0">
                <a:solidFill>
                  <a:prstClr val="white"/>
                </a:solidFill>
                <a:latin typeface="Cambria" panose="02040503050406030204" pitchFamily="18" charset="0"/>
                <a:cs typeface="Arial" charset="0"/>
              </a:rPr>
              <a:t>: </a:t>
            </a:r>
            <a:r>
              <a:rPr lang="cs-CZ" sz="2000" b="1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Arial" charset="0"/>
              </a:rPr>
              <a:t>- </a:t>
            </a:r>
            <a:r>
              <a:rPr lang="cs-CZ" sz="2000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Arial" charset="0"/>
              </a:rPr>
              <a:t>úniky odpad. vod </a:t>
            </a:r>
            <a:r>
              <a:rPr lang="cs-CZ" sz="2000" dirty="0">
                <a:solidFill>
                  <a:srgbClr val="0056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charset="0"/>
              </a:rPr>
              <a:t>z kanalizace</a:t>
            </a:r>
            <a:r>
              <a:rPr lang="cs-CZ" sz="2000" dirty="0">
                <a:solidFill>
                  <a:srgbClr val="005696"/>
                </a:solidFill>
                <a:latin typeface="Cambria" panose="02040503050406030204" pitchFamily="18" charset="0"/>
                <a:cs typeface="Arial" charset="0"/>
              </a:rPr>
              <a:t>	</a:t>
            </a:r>
          </a:p>
          <a:p>
            <a:pPr marL="1152525" indent="-1152525" eaLnBrk="1" hangingPunct="1">
              <a:spcBef>
                <a:spcPts val="0"/>
              </a:spcBef>
              <a:defRPr/>
            </a:pPr>
            <a:r>
              <a:rPr lang="cs-CZ" sz="2000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Arial" charset="0"/>
              </a:rPr>
              <a:t>         -</a:t>
            </a:r>
            <a:r>
              <a:rPr lang="cs-CZ" sz="2000" b="1" dirty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charset="0"/>
              </a:rPr>
              <a:t>provozní, havarijní </a:t>
            </a:r>
            <a:r>
              <a:rPr lang="cs-CZ" sz="2000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Arial" charset="0"/>
              </a:rPr>
              <a:t>a jiné </a:t>
            </a:r>
            <a:r>
              <a:rPr lang="cs-CZ" sz="2000" dirty="0">
                <a:solidFill>
                  <a:srgbClr val="4F81BD">
                    <a:lumMod val="75000"/>
                  </a:srgbClr>
                </a:solidFill>
                <a:latin typeface="Cambria" panose="02040503050406030204" pitchFamily="18" charset="0"/>
                <a:cs typeface="Arial" charset="0"/>
              </a:rPr>
              <a:t>úniky</a:t>
            </a:r>
            <a:r>
              <a:rPr lang="cs-CZ" sz="2000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Arial" charset="0"/>
              </a:rPr>
              <a:t> škodlivých látek (při přepravě, skladování, manipulaci a použití)	    	       </a:t>
            </a:r>
          </a:p>
          <a:p>
            <a:pPr marL="1152525" indent="-1152525" eaLnBrk="1" hangingPunct="1">
              <a:spcBef>
                <a:spcPts val="0"/>
              </a:spcBef>
              <a:defRPr/>
            </a:pPr>
            <a:r>
              <a:rPr lang="cs-CZ" sz="2000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Arial" charset="0"/>
              </a:rPr>
              <a:t>          -</a:t>
            </a:r>
            <a:r>
              <a:rPr lang="cs-CZ" sz="2000" b="1" dirty="0">
                <a:solidFill>
                  <a:srgbClr val="0056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charset="0"/>
              </a:rPr>
              <a:t>průsaky nedostatečně zabezpečených skládek </a:t>
            </a:r>
            <a:r>
              <a:rPr lang="cs-CZ" sz="2000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Arial" charset="0"/>
              </a:rPr>
              <a:t>komunálních a průmyslových odpadů, odkališť , skladů hnojiv	                     </a:t>
            </a:r>
          </a:p>
          <a:p>
            <a:pPr marL="1152525" indent="-1152525" eaLnBrk="1" hangingPunct="1">
              <a:spcBef>
                <a:spcPts val="0"/>
              </a:spcBef>
              <a:defRPr/>
            </a:pPr>
            <a:r>
              <a:rPr lang="cs-CZ" sz="2000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Arial" charset="0"/>
              </a:rPr>
              <a:t>          -úniky kapalných odpadů </a:t>
            </a:r>
            <a:r>
              <a:rPr lang="cs-CZ" sz="2000" b="1" dirty="0">
                <a:solidFill>
                  <a:srgbClr val="0056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charset="0"/>
              </a:rPr>
              <a:t>ze zemědělské výroby                       </a:t>
            </a:r>
          </a:p>
          <a:p>
            <a:pPr marL="1152525" indent="-1152525" eaLnBrk="1" hangingPunct="1">
              <a:spcBef>
                <a:spcPts val="0"/>
              </a:spcBef>
              <a:defRPr/>
            </a:pPr>
            <a:r>
              <a:rPr lang="cs-CZ" sz="2000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Arial" charset="0"/>
              </a:rPr>
              <a:t>          - průsaky ze zemědělsky obhospodařovaných ploch	        </a:t>
            </a:r>
          </a:p>
          <a:p>
            <a:pPr marL="1152525" indent="-1152525" eaLnBrk="1" hangingPunct="1">
              <a:spcBef>
                <a:spcPts val="0"/>
              </a:spcBef>
              <a:defRPr/>
            </a:pPr>
            <a:r>
              <a:rPr lang="cs-CZ" sz="2000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Arial" charset="0"/>
              </a:rPr>
              <a:t>          - </a:t>
            </a:r>
            <a:r>
              <a:rPr lang="cs-CZ" sz="2000" b="1" dirty="0">
                <a:solidFill>
                  <a:srgbClr val="0056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charset="0"/>
              </a:rPr>
              <a:t>úniky roztoků </a:t>
            </a:r>
            <a:r>
              <a:rPr lang="cs-CZ" sz="2000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Arial" charset="0"/>
              </a:rPr>
              <a:t>používaných při těžbě, průzkumu atd.	        </a:t>
            </a:r>
          </a:p>
          <a:p>
            <a:pPr marL="1152525" indent="-1152525" eaLnBrk="1" hangingPunct="1">
              <a:spcBef>
                <a:spcPts val="0"/>
              </a:spcBef>
              <a:defRPr/>
            </a:pPr>
            <a:r>
              <a:rPr lang="cs-CZ" sz="2000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Arial" charset="0"/>
              </a:rPr>
              <a:t>          - </a:t>
            </a:r>
            <a:r>
              <a:rPr lang="cs-CZ" sz="2000" b="1" dirty="0">
                <a:solidFill>
                  <a:srgbClr val="0056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charset="0"/>
              </a:rPr>
              <a:t>vymývání látek z půdy</a:t>
            </a:r>
            <a:r>
              <a:rPr lang="cs-CZ" sz="2000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Arial" charset="0"/>
              </a:rPr>
              <a:t>	 			       </a:t>
            </a:r>
          </a:p>
          <a:p>
            <a:pPr marL="1152525" indent="-1152525" eaLnBrk="1" hangingPunct="1">
              <a:spcBef>
                <a:spcPts val="0"/>
              </a:spcBef>
              <a:defRPr/>
            </a:pPr>
            <a:r>
              <a:rPr lang="cs-CZ" sz="2000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Arial" charset="0"/>
              </a:rPr>
              <a:t>           -infiltrace znečištěných </a:t>
            </a:r>
            <a:r>
              <a:rPr lang="cs-CZ" sz="2000" b="1" dirty="0">
                <a:solidFill>
                  <a:srgbClr val="0056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charset="0"/>
              </a:rPr>
              <a:t>srážek</a:t>
            </a:r>
            <a:r>
              <a:rPr lang="cs-CZ" sz="2000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Arial" charset="0"/>
              </a:rPr>
              <a:t>				         </a:t>
            </a:r>
          </a:p>
          <a:p>
            <a:pPr marL="1152525" indent="-1152525" eaLnBrk="1" hangingPunct="1">
              <a:spcBef>
                <a:spcPts val="0"/>
              </a:spcBef>
              <a:defRPr/>
            </a:pPr>
            <a:r>
              <a:rPr lang="cs-CZ" sz="2000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Arial" charset="0"/>
              </a:rPr>
              <a:t>           -infiltrace </a:t>
            </a:r>
            <a:r>
              <a:rPr lang="cs-CZ" sz="2000" dirty="0" err="1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Arial" charset="0"/>
              </a:rPr>
              <a:t>zneč</a:t>
            </a:r>
            <a:r>
              <a:rPr lang="cs-CZ" sz="2000" dirty="0">
                <a:solidFill>
                  <a:srgbClr val="1F497D">
                    <a:lumMod val="60000"/>
                    <a:lumOff val="40000"/>
                  </a:srgbClr>
                </a:solidFill>
                <a:latin typeface="Cambria" panose="02040503050406030204" pitchFamily="18" charset="0"/>
                <a:cs typeface="Arial" charset="0"/>
              </a:rPr>
              <a:t>. </a:t>
            </a:r>
            <a:r>
              <a:rPr lang="cs-CZ" sz="2000" b="1" dirty="0">
                <a:solidFill>
                  <a:srgbClr val="0056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charset="0"/>
              </a:rPr>
              <a:t>povrchových vod</a:t>
            </a:r>
            <a:r>
              <a:rPr lang="cs-CZ" sz="2000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Arial" charset="0"/>
              </a:rPr>
              <a:t>	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87D7760C-9801-0DFD-1FBF-376B675B89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994286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7" name="Text Box 2">
            <a:extLst>
              <a:ext uri="{FF2B5EF4-FFF2-40B4-BE49-F238E27FC236}">
                <a16:creationId xmlns:a16="http://schemas.microsoft.com/office/drawing/2014/main" id="{1F433474-1ECD-4F47-8398-076FE6209295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4023361" y="292101"/>
            <a:ext cx="352044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lang="cs-CZ" altLang="cs-CZ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Proudění podzemní vody</a:t>
            </a:r>
          </a:p>
        </p:txBody>
      </p:sp>
      <p:sp>
        <p:nvSpPr>
          <p:cNvPr id="14" name="Text Box 3">
            <a:extLst>
              <a:ext uri="{FF2B5EF4-FFF2-40B4-BE49-F238E27FC236}">
                <a16:creationId xmlns:a16="http://schemas.microsoft.com/office/drawing/2014/main" id="{F90DFAF3-FF1F-4638-8818-D4865ABFA5B4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2135188" y="1009651"/>
            <a:ext cx="8532812" cy="637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60000"/>
              </a:lnSpc>
              <a:spcBef>
                <a:spcPct val="50000"/>
              </a:spcBef>
              <a:defRPr/>
            </a:pPr>
            <a:r>
              <a:rPr lang="cs-CZ" sz="2000" b="1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charset="0"/>
              </a:rPr>
              <a:t>směr proudění </a:t>
            </a:r>
            <a:r>
              <a:rPr lang="cs-CZ" sz="2000" b="1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Arial" charset="0"/>
              </a:rPr>
              <a:t>- </a:t>
            </a:r>
            <a:r>
              <a:rPr lang="cs-CZ" sz="2000" dirty="0">
                <a:latin typeface="Cambria" panose="02040503050406030204" pitchFamily="18" charset="0"/>
                <a:cs typeface="Arial" charset="0"/>
              </a:rPr>
              <a:t>ovlivněn </a:t>
            </a:r>
            <a:r>
              <a:rPr lang="cs-CZ" sz="2000" i="1" dirty="0">
                <a:latin typeface="Cambria" panose="02040503050406030204" pitchFamily="18" charset="0"/>
                <a:cs typeface="Arial" charset="0"/>
              </a:rPr>
              <a:t>hydraulickým gradientem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  <a:defRPr/>
            </a:pPr>
            <a:r>
              <a:rPr lang="cs-CZ" sz="2000" dirty="0">
                <a:latin typeface="Cambria" panose="02040503050406030204" pitchFamily="18" charset="0"/>
                <a:cs typeface="Arial" charset="0"/>
              </a:rPr>
              <a:t>	- množství proudící vody závisí gradientu a hydraulické vodivosti</a:t>
            </a:r>
            <a:r>
              <a:rPr lang="cs-CZ" sz="2000" b="1" dirty="0">
                <a:solidFill>
                  <a:srgbClr val="1F497D">
                    <a:lumMod val="75000"/>
                  </a:srgbClr>
                </a:solidFill>
                <a:cs typeface="Arial" charset="0"/>
              </a:rPr>
              <a:t>	</a:t>
            </a:r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B8EFBD3C-463B-4E0F-B70D-97BD65CBC330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2133600" y="1695451"/>
            <a:ext cx="6858000" cy="973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60000"/>
              </a:lnSpc>
              <a:spcBef>
                <a:spcPct val="50000"/>
              </a:spcBef>
              <a:defRPr/>
            </a:pPr>
            <a:r>
              <a:rPr lang="cs-CZ" sz="2000" b="1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charset="0"/>
              </a:rPr>
              <a:t>hydraulický gradient </a:t>
            </a:r>
            <a:r>
              <a:rPr lang="cs-CZ" sz="2000" dirty="0">
                <a:latin typeface="Cambria" panose="02040503050406030204" pitchFamily="18" charset="0"/>
                <a:cs typeface="Arial" charset="0"/>
              </a:rPr>
              <a:t>(změna tlak. výšky)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  <a:defRPr/>
            </a:pPr>
            <a:r>
              <a:rPr lang="cs-CZ" sz="2000" dirty="0">
                <a:latin typeface="Cambria" panose="02040503050406030204" pitchFamily="18" charset="0"/>
                <a:cs typeface="Arial" charset="0"/>
              </a:rPr>
              <a:t>	proudění   od vyšší hladiny k nižší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  <a:defRPr/>
            </a:pPr>
            <a:r>
              <a:rPr lang="cs-CZ" sz="2000" dirty="0">
                <a:latin typeface="Cambria" panose="02040503050406030204" pitchFamily="18" charset="0"/>
                <a:cs typeface="Arial" charset="0"/>
              </a:rPr>
              <a:t>	(</a:t>
            </a:r>
            <a:r>
              <a:rPr lang="cs-CZ" sz="2000" dirty="0" err="1">
                <a:latin typeface="Cambria" panose="02040503050406030204" pitchFamily="18" charset="0"/>
                <a:cs typeface="Arial" charset="0"/>
              </a:rPr>
              <a:t>dh</a:t>
            </a:r>
            <a:r>
              <a:rPr lang="en-US" sz="2000" dirty="0">
                <a:latin typeface="Cambria" panose="02040503050406030204" pitchFamily="18" charset="0"/>
                <a:cs typeface="Arial" charset="0"/>
              </a:rPr>
              <a:t>/</a:t>
            </a:r>
            <a:r>
              <a:rPr lang="cs-CZ" sz="2000" dirty="0" err="1">
                <a:latin typeface="Cambria" panose="02040503050406030204" pitchFamily="18" charset="0"/>
                <a:cs typeface="Arial" charset="0"/>
              </a:rPr>
              <a:t>dz</a:t>
            </a:r>
            <a:r>
              <a:rPr lang="cs-CZ" sz="2000" dirty="0">
                <a:latin typeface="Cambria" panose="02040503050406030204" pitchFamily="18" charset="0"/>
                <a:cs typeface="Arial" charset="0"/>
              </a:rPr>
              <a:t>, </a:t>
            </a:r>
            <a:r>
              <a:rPr lang="cs-CZ" sz="2000" dirty="0">
                <a:latin typeface="Cambria" panose="02040503050406030204" pitchFamily="18" charset="0"/>
                <a:cs typeface="Arial" charset="0"/>
                <a:sym typeface="Symbol" pitchFamily="18" charset="2"/>
              </a:rPr>
              <a:t>h</a:t>
            </a:r>
            <a:r>
              <a:rPr lang="en-US" sz="2000" dirty="0">
                <a:latin typeface="Cambria" panose="02040503050406030204" pitchFamily="18" charset="0"/>
                <a:cs typeface="Arial" charset="0"/>
                <a:sym typeface="Symbol" pitchFamily="18" charset="2"/>
              </a:rPr>
              <a:t>/</a:t>
            </a:r>
            <a:r>
              <a:rPr lang="en-US" sz="2000" dirty="0" err="1">
                <a:latin typeface="Cambria" panose="02040503050406030204" pitchFamily="18" charset="0"/>
                <a:cs typeface="Arial" charset="0"/>
                <a:sym typeface="Symbol" pitchFamily="18" charset="2"/>
              </a:rPr>
              <a:t>x,h</a:t>
            </a:r>
            <a:r>
              <a:rPr lang="cs-CZ" sz="2000" dirty="0">
                <a:latin typeface="Cambria" panose="02040503050406030204" pitchFamily="18" charset="0"/>
                <a:cs typeface="Arial" charset="0"/>
                <a:sym typeface="Symbol" pitchFamily="18" charset="2"/>
              </a:rPr>
              <a:t>)</a:t>
            </a:r>
            <a:endParaRPr lang="cs-CZ" sz="2000" dirty="0">
              <a:latin typeface="Cambria" panose="02040503050406030204" pitchFamily="18" charset="0"/>
              <a:cs typeface="Arial" charset="0"/>
            </a:endParaRPr>
          </a:p>
        </p:txBody>
      </p:sp>
      <p:grpSp>
        <p:nvGrpSpPr>
          <p:cNvPr id="12300" name="Group 5">
            <a:extLst>
              <a:ext uri="{FF2B5EF4-FFF2-40B4-BE49-F238E27FC236}">
                <a16:creationId xmlns:a16="http://schemas.microsoft.com/office/drawing/2014/main" id="{BD528E27-91F1-498C-8FDD-0BACFE99A39F}"/>
              </a:ext>
            </a:extLst>
          </p:cNvPr>
          <p:cNvGrpSpPr>
            <a:grpSpLocks/>
          </p:cNvGrpSpPr>
          <p:nvPr/>
        </p:nvGrpSpPr>
        <p:grpSpPr bwMode="auto">
          <a:xfrm>
            <a:off x="3581400" y="4057650"/>
            <a:ext cx="5943600" cy="1066800"/>
            <a:chOff x="1776" y="2256"/>
            <a:chExt cx="3744" cy="672"/>
          </a:xfrm>
        </p:grpSpPr>
        <p:sp>
          <p:nvSpPr>
            <p:cNvPr id="17" name="Rectangle 6">
              <a:extLst>
                <a:ext uri="{FF2B5EF4-FFF2-40B4-BE49-F238E27FC236}">
                  <a16:creationId xmlns:a16="http://schemas.microsoft.com/office/drawing/2014/main" id="{1E654982-F75B-49CA-B076-E49E6F31C3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2256"/>
              <a:ext cx="3744" cy="672"/>
            </a:xfrm>
            <a:prstGeom prst="rect">
              <a:avLst/>
            </a:prstGeom>
            <a:solidFill>
              <a:srgbClr val="B2B2B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AU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Arial" charset="0"/>
              </a:endParaRPr>
            </a:p>
          </p:txBody>
        </p:sp>
        <p:sp>
          <p:nvSpPr>
            <p:cNvPr id="18" name="Text Box 7">
              <a:extLst>
                <a:ext uri="{FF2B5EF4-FFF2-40B4-BE49-F238E27FC236}">
                  <a16:creationId xmlns:a16="http://schemas.microsoft.com/office/drawing/2014/main" id="{0312AAEC-999E-4C2D-A47D-C0C188CEA2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56" y="2400"/>
              <a:ext cx="59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cs-CZ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cs typeface="Arial" charset="0"/>
                </a:rPr>
                <a:t>zvodeň</a:t>
              </a:r>
              <a:endParaRPr lang="en-A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charset="0"/>
              </a:endParaRPr>
            </a:p>
          </p:txBody>
        </p:sp>
      </p:grpSp>
      <p:grpSp>
        <p:nvGrpSpPr>
          <p:cNvPr id="12301" name="Group 8">
            <a:extLst>
              <a:ext uri="{FF2B5EF4-FFF2-40B4-BE49-F238E27FC236}">
                <a16:creationId xmlns:a16="http://schemas.microsoft.com/office/drawing/2014/main" id="{CDC33CA3-D942-4841-A10F-310EC3071871}"/>
              </a:ext>
            </a:extLst>
          </p:cNvPr>
          <p:cNvGrpSpPr>
            <a:grpSpLocks/>
          </p:cNvGrpSpPr>
          <p:nvPr/>
        </p:nvGrpSpPr>
        <p:grpSpPr bwMode="auto">
          <a:xfrm>
            <a:off x="4343400" y="2762250"/>
            <a:ext cx="3505200" cy="1905000"/>
            <a:chOff x="2256" y="1440"/>
            <a:chExt cx="2208" cy="1200"/>
          </a:xfrm>
        </p:grpSpPr>
        <p:sp>
          <p:nvSpPr>
            <p:cNvPr id="21" name="Line 9">
              <a:extLst>
                <a:ext uri="{FF2B5EF4-FFF2-40B4-BE49-F238E27FC236}">
                  <a16:creationId xmlns:a16="http://schemas.microsoft.com/office/drawing/2014/main" id="{06E0F2F9-E55C-4A15-AAA0-D6EC215881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4" y="1488"/>
              <a:ext cx="0" cy="1152"/>
            </a:xfrm>
            <a:prstGeom prst="line">
              <a:avLst/>
            </a:prstGeom>
            <a:noFill/>
            <a:ln w="285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cs-CZ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Arial" charset="0"/>
              </a:endParaRPr>
            </a:p>
          </p:txBody>
        </p:sp>
        <p:sp>
          <p:nvSpPr>
            <p:cNvPr id="22" name="Line 10">
              <a:extLst>
                <a:ext uri="{FF2B5EF4-FFF2-40B4-BE49-F238E27FC236}">
                  <a16:creationId xmlns:a16="http://schemas.microsoft.com/office/drawing/2014/main" id="{0B252CA0-4A7A-4DB9-BA74-4836CD6B9D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6" y="1440"/>
              <a:ext cx="0" cy="1200"/>
            </a:xfrm>
            <a:prstGeom prst="line">
              <a:avLst/>
            </a:prstGeom>
            <a:noFill/>
            <a:ln w="285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cs-CZ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Arial" charset="0"/>
              </a:endParaRPr>
            </a:p>
          </p:txBody>
        </p:sp>
        <p:sp>
          <p:nvSpPr>
            <p:cNvPr id="23" name="Rectangle 11">
              <a:extLst>
                <a:ext uri="{FF2B5EF4-FFF2-40B4-BE49-F238E27FC236}">
                  <a16:creationId xmlns:a16="http://schemas.microsoft.com/office/drawing/2014/main" id="{BC0DD308-9B92-418E-BFFC-3FC6D5F719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2400"/>
              <a:ext cx="96" cy="24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cs-CZ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Arial" charset="0"/>
              </a:endParaRPr>
            </a:p>
          </p:txBody>
        </p:sp>
        <p:sp>
          <p:nvSpPr>
            <p:cNvPr id="24" name="Rectangle 12">
              <a:extLst>
                <a:ext uri="{FF2B5EF4-FFF2-40B4-BE49-F238E27FC236}">
                  <a16:creationId xmlns:a16="http://schemas.microsoft.com/office/drawing/2014/main" id="{4720D2C0-EFE7-472D-ADD5-52BD8030BA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8" y="2400"/>
              <a:ext cx="96" cy="24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cs-CZ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Arial" charset="0"/>
              </a:endParaRPr>
            </a:p>
          </p:txBody>
        </p:sp>
      </p:grpSp>
      <p:grpSp>
        <p:nvGrpSpPr>
          <p:cNvPr id="12302" name="Group 13">
            <a:extLst>
              <a:ext uri="{FF2B5EF4-FFF2-40B4-BE49-F238E27FC236}">
                <a16:creationId xmlns:a16="http://schemas.microsoft.com/office/drawing/2014/main" id="{288CE618-C5F1-4272-83EF-97D4EF4F17A6}"/>
              </a:ext>
            </a:extLst>
          </p:cNvPr>
          <p:cNvGrpSpPr>
            <a:grpSpLocks/>
          </p:cNvGrpSpPr>
          <p:nvPr/>
        </p:nvGrpSpPr>
        <p:grpSpPr bwMode="auto">
          <a:xfrm>
            <a:off x="3657600" y="2838449"/>
            <a:ext cx="5410200" cy="819150"/>
            <a:chOff x="1824" y="1488"/>
            <a:chExt cx="3408" cy="516"/>
          </a:xfrm>
        </p:grpSpPr>
        <p:grpSp>
          <p:nvGrpSpPr>
            <p:cNvPr id="12314" name="Group 14">
              <a:extLst>
                <a:ext uri="{FF2B5EF4-FFF2-40B4-BE49-F238E27FC236}">
                  <a16:creationId xmlns:a16="http://schemas.microsoft.com/office/drawing/2014/main" id="{B543FAC3-4664-4B95-A404-A8BE6DFDBB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20" y="1536"/>
              <a:ext cx="336" cy="144"/>
              <a:chOff x="2208" y="1824"/>
              <a:chExt cx="336" cy="144"/>
            </a:xfrm>
          </p:grpSpPr>
          <p:sp>
            <p:nvSpPr>
              <p:cNvPr id="33" name="Line 15">
                <a:extLst>
                  <a:ext uri="{FF2B5EF4-FFF2-40B4-BE49-F238E27FC236}">
                    <a16:creationId xmlns:a16="http://schemas.microsoft.com/office/drawing/2014/main" id="{CAC8FC84-3044-451E-BFE9-44570F8A8D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8" y="1968"/>
                <a:ext cx="33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solidFill>
                    <a:srgbClr val="1F497D">
                      <a:lumMod val="75000"/>
                    </a:srgbClr>
                  </a:solidFill>
                  <a:latin typeface="Cambria" panose="02040503050406030204" pitchFamily="18" charset="0"/>
                  <a:cs typeface="Arial" charset="0"/>
                </a:endParaRPr>
              </a:p>
            </p:txBody>
          </p:sp>
          <p:sp>
            <p:nvSpPr>
              <p:cNvPr id="34" name="AutoShape 16">
                <a:extLst>
                  <a:ext uri="{FF2B5EF4-FFF2-40B4-BE49-F238E27FC236}">
                    <a16:creationId xmlns:a16="http://schemas.microsoft.com/office/drawing/2014/main" id="{B7A892ED-046E-44AF-BF72-0CC1578903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10782449">
                <a:off x="2352" y="1824"/>
                <a:ext cx="144" cy="144"/>
              </a:xfrm>
              <a:prstGeom prst="triangle">
                <a:avLst>
                  <a:gd name="adj" fmla="val 50000"/>
                </a:avLst>
              </a:prstGeom>
              <a:solidFill>
                <a:schemeClr val="hlink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cs-CZ">
                  <a:solidFill>
                    <a:srgbClr val="1F497D">
                      <a:lumMod val="75000"/>
                    </a:srgbClr>
                  </a:solidFill>
                  <a:latin typeface="Cambria" panose="02040503050406030204" pitchFamily="18" charset="0"/>
                  <a:cs typeface="Arial" charset="0"/>
                </a:endParaRPr>
              </a:p>
            </p:txBody>
          </p:sp>
        </p:grpSp>
        <p:grpSp>
          <p:nvGrpSpPr>
            <p:cNvPr id="12315" name="Group 17">
              <a:extLst>
                <a:ext uri="{FF2B5EF4-FFF2-40B4-BE49-F238E27FC236}">
                  <a16:creationId xmlns:a16="http://schemas.microsoft.com/office/drawing/2014/main" id="{8D621F27-46B0-404A-8D6F-90AC4A2ED6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24" y="1713"/>
              <a:ext cx="720" cy="291"/>
              <a:chOff x="1824" y="1713"/>
              <a:chExt cx="720" cy="291"/>
            </a:xfrm>
          </p:grpSpPr>
          <p:grpSp>
            <p:nvGrpSpPr>
              <p:cNvPr id="12317" name="Group 18">
                <a:extLst>
                  <a:ext uri="{FF2B5EF4-FFF2-40B4-BE49-F238E27FC236}">
                    <a16:creationId xmlns:a16="http://schemas.microsoft.com/office/drawing/2014/main" id="{31AE880B-EB7D-4521-9C11-37EC57585F5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08" y="1824"/>
                <a:ext cx="336" cy="144"/>
                <a:chOff x="2208" y="1824"/>
                <a:chExt cx="336" cy="144"/>
              </a:xfrm>
            </p:grpSpPr>
            <p:sp>
              <p:nvSpPr>
                <p:cNvPr id="31" name="Line 19">
                  <a:extLst>
                    <a:ext uri="{FF2B5EF4-FFF2-40B4-BE49-F238E27FC236}">
                      <a16:creationId xmlns:a16="http://schemas.microsoft.com/office/drawing/2014/main" id="{19C8B35E-FEB4-4DE4-8C15-DED64EB344E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8" y="1968"/>
                  <a:ext cx="33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cs-CZ">
                    <a:solidFill>
                      <a:srgbClr val="1F497D">
                        <a:lumMod val="75000"/>
                      </a:srgbClr>
                    </a:solidFill>
                    <a:latin typeface="Cambria" panose="02040503050406030204" pitchFamily="18" charset="0"/>
                    <a:cs typeface="Arial" charset="0"/>
                  </a:endParaRPr>
                </a:p>
              </p:txBody>
            </p:sp>
            <p:sp>
              <p:nvSpPr>
                <p:cNvPr id="32" name="AutoShape 20">
                  <a:extLst>
                    <a:ext uri="{FF2B5EF4-FFF2-40B4-BE49-F238E27FC236}">
                      <a16:creationId xmlns:a16="http://schemas.microsoft.com/office/drawing/2014/main" id="{BC8FF4F8-E0A3-4409-8E89-254F4DCF0D7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10782449">
                  <a:off x="2352" y="1824"/>
                  <a:ext cx="144" cy="144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hlink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cs-CZ">
                    <a:solidFill>
                      <a:srgbClr val="1F497D">
                        <a:lumMod val="75000"/>
                      </a:srgbClr>
                    </a:solidFill>
                    <a:latin typeface="Cambria" panose="02040503050406030204" pitchFamily="18" charset="0"/>
                    <a:cs typeface="Arial" charset="0"/>
                  </a:endParaRPr>
                </a:p>
              </p:txBody>
            </p:sp>
          </p:grpSp>
          <p:sp>
            <p:nvSpPr>
              <p:cNvPr id="30" name="Text Box 21">
                <a:extLst>
                  <a:ext uri="{FF2B5EF4-FFF2-40B4-BE49-F238E27FC236}">
                    <a16:creationId xmlns:a16="http://schemas.microsoft.com/office/drawing/2014/main" id="{FED4FEB6-A6D2-4873-B3D3-C0525297B41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24" y="1713"/>
                <a:ext cx="309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>
                  <a:defRPr/>
                </a:pPr>
                <a:r>
                  <a:rPr lang="en-US" sz="2400" b="1" dirty="0">
                    <a:solidFill>
                      <a:srgbClr val="1F497D">
                        <a:lumMod val="75000"/>
                      </a:srgb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anose="02040503050406030204" pitchFamily="18" charset="0"/>
                    <a:cs typeface="Arial" charset="0"/>
                  </a:rPr>
                  <a:t>h</a:t>
                </a:r>
                <a:r>
                  <a:rPr lang="en-US" sz="2400" b="1" baseline="-25000" dirty="0">
                    <a:solidFill>
                      <a:srgbClr val="1F497D">
                        <a:lumMod val="75000"/>
                      </a:srgb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anose="02040503050406030204" pitchFamily="18" charset="0"/>
                    <a:cs typeface="Arial" charset="0"/>
                  </a:rPr>
                  <a:t>1</a:t>
                </a:r>
                <a:endParaRPr lang="en-AU" sz="2400" b="1" dirty="0">
                  <a:solidFill>
                    <a:srgbClr val="1F497D">
                      <a:lumMod val="75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cs typeface="Arial" charset="0"/>
                </a:endParaRPr>
              </a:p>
            </p:txBody>
          </p:sp>
        </p:grpSp>
        <p:sp>
          <p:nvSpPr>
            <p:cNvPr id="28" name="Text Box 22">
              <a:extLst>
                <a:ext uri="{FF2B5EF4-FFF2-40B4-BE49-F238E27FC236}">
                  <a16:creationId xmlns:a16="http://schemas.microsoft.com/office/drawing/2014/main" id="{21C4A347-EDE1-43DA-93F9-ECFBCE5F0E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52" y="1488"/>
              <a:ext cx="48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sz="2400" b="1" dirty="0">
                  <a:solidFill>
                    <a:srgbClr val="1F497D">
                      <a:lumMod val="75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cs typeface="Arial" charset="0"/>
                </a:rPr>
                <a:t>h</a:t>
              </a:r>
              <a:r>
                <a:rPr lang="en-US" sz="2400" b="1" baseline="-25000" dirty="0">
                  <a:solidFill>
                    <a:srgbClr val="1F497D">
                      <a:lumMod val="75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cs typeface="Arial" charset="0"/>
                </a:rPr>
                <a:t>2</a:t>
              </a:r>
              <a:endParaRPr lang="en-AU" sz="2400" b="1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charset="0"/>
              </a:endParaRPr>
            </a:p>
          </p:txBody>
        </p:sp>
      </p:grpSp>
      <p:grpSp>
        <p:nvGrpSpPr>
          <p:cNvPr id="12303" name="Group 23">
            <a:extLst>
              <a:ext uri="{FF2B5EF4-FFF2-40B4-BE49-F238E27FC236}">
                <a16:creationId xmlns:a16="http://schemas.microsoft.com/office/drawing/2014/main" id="{0F563D4F-80EB-49E1-87E8-95C26382EE2A}"/>
              </a:ext>
            </a:extLst>
          </p:cNvPr>
          <p:cNvGrpSpPr>
            <a:grpSpLocks/>
          </p:cNvGrpSpPr>
          <p:nvPr/>
        </p:nvGrpSpPr>
        <p:grpSpPr bwMode="auto">
          <a:xfrm>
            <a:off x="4572000" y="4057650"/>
            <a:ext cx="3048000" cy="457200"/>
            <a:chOff x="2400" y="2256"/>
            <a:chExt cx="1920" cy="288"/>
          </a:xfrm>
        </p:grpSpPr>
        <p:sp>
          <p:nvSpPr>
            <p:cNvPr id="36" name="Line 24">
              <a:extLst>
                <a:ext uri="{FF2B5EF4-FFF2-40B4-BE49-F238E27FC236}">
                  <a16:creationId xmlns:a16="http://schemas.microsoft.com/office/drawing/2014/main" id="{BC111216-CE69-4910-BE02-FC20CA8E224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400" y="2544"/>
              <a:ext cx="1920" cy="0"/>
            </a:xfrm>
            <a:prstGeom prst="line">
              <a:avLst/>
            </a:prstGeom>
            <a:noFill/>
            <a:ln w="38100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1" hangingPunct="1">
                <a:defRPr/>
              </a:pPr>
              <a:endParaRPr lang="cs-CZ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Arial" charset="0"/>
              </a:endParaRPr>
            </a:p>
          </p:txBody>
        </p:sp>
        <p:sp>
          <p:nvSpPr>
            <p:cNvPr id="37" name="Text Box 25">
              <a:extLst>
                <a:ext uri="{FF2B5EF4-FFF2-40B4-BE49-F238E27FC236}">
                  <a16:creationId xmlns:a16="http://schemas.microsoft.com/office/drawing/2014/main" id="{B8ED6C30-C0D3-4C2D-A64B-5589165E8A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2" y="2256"/>
              <a:ext cx="1319" cy="233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cs-CZ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cs typeface="Arial" charset="0"/>
                </a:rPr>
                <a:t>směr </a:t>
              </a:r>
              <a:r>
                <a:rPr lang="en-US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cs typeface="Arial" charset="0"/>
                </a:rPr>
                <a:t>proudění</a:t>
              </a:r>
              <a:r>
                <a:rPr lang="en-US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cs typeface="Arial" charset="0"/>
                </a:rPr>
                <a:t> PV</a:t>
              </a:r>
              <a:endParaRPr lang="en-A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charset="0"/>
              </a:endParaRPr>
            </a:p>
          </p:txBody>
        </p:sp>
      </p:grpSp>
      <p:grpSp>
        <p:nvGrpSpPr>
          <p:cNvPr id="12304" name="Group 26">
            <a:extLst>
              <a:ext uri="{FF2B5EF4-FFF2-40B4-BE49-F238E27FC236}">
                <a16:creationId xmlns:a16="http://schemas.microsoft.com/office/drawing/2014/main" id="{7B3A4B0B-7D61-409D-8B02-1F3697F7A206}"/>
              </a:ext>
            </a:extLst>
          </p:cNvPr>
          <p:cNvGrpSpPr>
            <a:grpSpLocks/>
          </p:cNvGrpSpPr>
          <p:nvPr/>
        </p:nvGrpSpPr>
        <p:grpSpPr bwMode="auto">
          <a:xfrm>
            <a:off x="4191001" y="5962656"/>
            <a:ext cx="3800475" cy="461963"/>
            <a:chOff x="2160" y="3456"/>
            <a:chExt cx="2394" cy="291"/>
          </a:xfrm>
        </p:grpSpPr>
        <p:sp>
          <p:nvSpPr>
            <p:cNvPr id="39" name="Text Box 27">
              <a:extLst>
                <a:ext uri="{FF2B5EF4-FFF2-40B4-BE49-F238E27FC236}">
                  <a16:creationId xmlns:a16="http://schemas.microsoft.com/office/drawing/2014/main" id="{78CC4AC1-44A3-4C20-ADCA-B75B3F4484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0" y="3456"/>
              <a:ext cx="28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2400" dirty="0">
                  <a:solidFill>
                    <a:srgbClr val="1F497D">
                      <a:lumMod val="75000"/>
                    </a:srgbClr>
                  </a:solidFill>
                  <a:latin typeface="Cambria" panose="02040503050406030204" pitchFamily="18" charset="0"/>
                  <a:cs typeface="Arial" charset="0"/>
                </a:rPr>
                <a:t>x</a:t>
              </a:r>
              <a:r>
                <a:rPr lang="en-US" sz="2400" baseline="-25000" dirty="0">
                  <a:solidFill>
                    <a:srgbClr val="1F497D">
                      <a:lumMod val="75000"/>
                    </a:srgbClr>
                  </a:solidFill>
                  <a:latin typeface="Cambria" panose="02040503050406030204" pitchFamily="18" charset="0"/>
                  <a:cs typeface="Arial" charset="0"/>
                </a:rPr>
                <a:t>1</a:t>
              </a:r>
              <a:endParaRPr lang="en-AU" sz="2400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Arial" charset="0"/>
              </a:endParaRPr>
            </a:p>
          </p:txBody>
        </p:sp>
        <p:sp>
          <p:nvSpPr>
            <p:cNvPr id="40" name="Text Box 28">
              <a:extLst>
                <a:ext uri="{FF2B5EF4-FFF2-40B4-BE49-F238E27FC236}">
                  <a16:creationId xmlns:a16="http://schemas.microsoft.com/office/drawing/2014/main" id="{95ED8104-678C-48C9-9EEB-DB2ABE39B3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2" y="3456"/>
              <a:ext cx="28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2400" dirty="0">
                  <a:solidFill>
                    <a:srgbClr val="1F497D">
                      <a:lumMod val="75000"/>
                    </a:srgbClr>
                  </a:solidFill>
                  <a:latin typeface="Cambria" panose="02040503050406030204" pitchFamily="18" charset="0"/>
                  <a:cs typeface="Arial" charset="0"/>
                </a:rPr>
                <a:t>x</a:t>
              </a:r>
              <a:r>
                <a:rPr lang="en-US" sz="2400" baseline="-25000" dirty="0">
                  <a:solidFill>
                    <a:srgbClr val="1F497D">
                      <a:lumMod val="75000"/>
                    </a:srgbClr>
                  </a:solidFill>
                  <a:latin typeface="Cambria" panose="02040503050406030204" pitchFamily="18" charset="0"/>
                  <a:cs typeface="Arial" charset="0"/>
                </a:rPr>
                <a:t>2</a:t>
              </a:r>
              <a:endParaRPr lang="en-AU" sz="2400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Arial" charset="0"/>
              </a:endParaRPr>
            </a:p>
          </p:txBody>
        </p:sp>
      </p:grpSp>
      <p:grpSp>
        <p:nvGrpSpPr>
          <p:cNvPr id="12305" name="Group 29">
            <a:extLst>
              <a:ext uri="{FF2B5EF4-FFF2-40B4-BE49-F238E27FC236}">
                <a16:creationId xmlns:a16="http://schemas.microsoft.com/office/drawing/2014/main" id="{8372C603-AA12-42D5-9900-9139665100CE}"/>
              </a:ext>
            </a:extLst>
          </p:cNvPr>
          <p:cNvGrpSpPr>
            <a:grpSpLocks/>
          </p:cNvGrpSpPr>
          <p:nvPr/>
        </p:nvGrpSpPr>
        <p:grpSpPr bwMode="auto">
          <a:xfrm>
            <a:off x="3581400" y="5834064"/>
            <a:ext cx="5862638" cy="369887"/>
            <a:chOff x="1776" y="3375"/>
            <a:chExt cx="3693" cy="233"/>
          </a:xfrm>
        </p:grpSpPr>
        <p:sp>
          <p:nvSpPr>
            <p:cNvPr id="42" name="Line 30">
              <a:extLst>
                <a:ext uri="{FF2B5EF4-FFF2-40B4-BE49-F238E27FC236}">
                  <a16:creationId xmlns:a16="http://schemas.microsoft.com/office/drawing/2014/main" id="{EE4EF7BA-63C6-4CB0-B6F3-763EE5112A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6" y="3504"/>
              <a:ext cx="3504" cy="0"/>
            </a:xfrm>
            <a:prstGeom prst="line">
              <a:avLst/>
            </a:prstGeom>
            <a:noFill/>
            <a:ln w="28575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1" hangingPunct="1">
                <a:defRPr/>
              </a:pPr>
              <a:endParaRPr lang="cs-CZ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Arial" charset="0"/>
              </a:endParaRPr>
            </a:p>
          </p:txBody>
        </p:sp>
        <p:sp>
          <p:nvSpPr>
            <p:cNvPr id="43" name="Line 31">
              <a:extLst>
                <a:ext uri="{FF2B5EF4-FFF2-40B4-BE49-F238E27FC236}">
                  <a16:creationId xmlns:a16="http://schemas.microsoft.com/office/drawing/2014/main" id="{A58FBBE9-4F87-489D-AE83-2267ED4DF6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4" y="3408"/>
              <a:ext cx="0" cy="96"/>
            </a:xfrm>
            <a:prstGeom prst="line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cs-CZ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Arial" charset="0"/>
              </a:endParaRPr>
            </a:p>
          </p:txBody>
        </p:sp>
        <p:sp>
          <p:nvSpPr>
            <p:cNvPr id="44" name="Line 32">
              <a:extLst>
                <a:ext uri="{FF2B5EF4-FFF2-40B4-BE49-F238E27FC236}">
                  <a16:creationId xmlns:a16="http://schemas.microsoft.com/office/drawing/2014/main" id="{565030E6-858F-458A-A27D-370955CC9D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6" y="3408"/>
              <a:ext cx="0" cy="96"/>
            </a:xfrm>
            <a:prstGeom prst="line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cs-CZ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Arial" charset="0"/>
              </a:endParaRPr>
            </a:p>
          </p:txBody>
        </p:sp>
        <p:sp>
          <p:nvSpPr>
            <p:cNvPr id="45" name="Text Box 33">
              <a:extLst>
                <a:ext uri="{FF2B5EF4-FFF2-40B4-BE49-F238E27FC236}">
                  <a16:creationId xmlns:a16="http://schemas.microsoft.com/office/drawing/2014/main" id="{1CCE24CC-A21C-451C-BBFF-8ABD8E9017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0" y="3375"/>
              <a:ext cx="189" cy="233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>
                  <a:solidFill>
                    <a:srgbClr val="1F497D">
                      <a:lumMod val="75000"/>
                    </a:srgbClr>
                  </a:solidFill>
                  <a:latin typeface="Cambria" panose="02040503050406030204" pitchFamily="18" charset="0"/>
                  <a:cs typeface="Arial" charset="0"/>
                </a:rPr>
                <a:t>x</a:t>
              </a:r>
              <a:endParaRPr lang="en-AU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Arial" charset="0"/>
              </a:endParaRPr>
            </a:p>
          </p:txBody>
        </p:sp>
      </p:grpSp>
      <p:pic>
        <p:nvPicPr>
          <p:cNvPr id="2" name="Obrázek 1">
            <a:extLst>
              <a:ext uri="{FF2B5EF4-FFF2-40B4-BE49-F238E27FC236}">
                <a16:creationId xmlns:a16="http://schemas.microsoft.com/office/drawing/2014/main" id="{E41342CB-40C0-97EA-23AD-DAD2341DED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394192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Výchozí návrh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-1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-18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 Slides (Black) - wide</Template>
  <TotalTime>8381</TotalTime>
  <Words>3369</Words>
  <Application>Microsoft Office PowerPoint</Application>
  <PresentationFormat>Širokoúhlá obrazovka</PresentationFormat>
  <Paragraphs>550</Paragraphs>
  <Slides>40</Slides>
  <Notes>33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40</vt:i4>
      </vt:variant>
    </vt:vector>
  </HeadingPairs>
  <TitlesOfParts>
    <vt:vector size="50" baseType="lpstr">
      <vt:lpstr>Arial</vt:lpstr>
      <vt:lpstr>Batang</vt:lpstr>
      <vt:lpstr>Calibri</vt:lpstr>
      <vt:lpstr>Cambria</vt:lpstr>
      <vt:lpstr>Cambria Math</vt:lpstr>
      <vt:lpstr>Monotype Corsiva</vt:lpstr>
      <vt:lpstr>Symbol</vt:lpstr>
      <vt:lpstr>Times New Roman</vt:lpstr>
      <vt:lpstr>Výchozí návrh</vt:lpstr>
      <vt:lpstr>3_Motiv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Historie kontaminace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Hydraulická vodivost</vt:lpstr>
      <vt:lpstr>Prezentace aplikace PowerPoint</vt:lpstr>
      <vt:lpstr>Prezentace aplikace PowerPoint</vt:lpstr>
      <vt:lpstr>Disperze</vt:lpstr>
      <vt:lpstr>DISPERZE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Disperze (s retardačním efektem)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FŽP ČZU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Pavel Pech</dc:creator>
  <cp:lastModifiedBy>Pech Pavel</cp:lastModifiedBy>
  <cp:revision>1025</cp:revision>
  <cp:lastPrinted>2024-04-24T15:15:21Z</cp:lastPrinted>
  <dcterms:created xsi:type="dcterms:W3CDTF">2015-09-29T09:21:54Z</dcterms:created>
  <dcterms:modified xsi:type="dcterms:W3CDTF">2024-04-25T07:51:33Z</dcterms:modified>
</cp:coreProperties>
</file>