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9"/>
  </p:notesMasterIdLst>
  <p:sldIdLst>
    <p:sldId id="339" r:id="rId2"/>
    <p:sldId id="575" r:id="rId3"/>
    <p:sldId id="383" r:id="rId4"/>
    <p:sldId id="380" r:id="rId5"/>
    <p:sldId id="379" r:id="rId6"/>
    <p:sldId id="378" r:id="rId7"/>
    <p:sldId id="377" r:id="rId8"/>
    <p:sldId id="588" r:id="rId9"/>
    <p:sldId id="586" r:id="rId10"/>
    <p:sldId id="587" r:id="rId11"/>
    <p:sldId id="376" r:id="rId12"/>
    <p:sldId id="558" r:id="rId13"/>
    <p:sldId id="555" r:id="rId14"/>
    <p:sldId id="560" r:id="rId15"/>
    <p:sldId id="540" r:id="rId16"/>
    <p:sldId id="557" r:id="rId17"/>
    <p:sldId id="541" r:id="rId18"/>
    <p:sldId id="564" r:id="rId19"/>
    <p:sldId id="556" r:id="rId20"/>
    <p:sldId id="574" r:id="rId21"/>
    <p:sldId id="573" r:id="rId22"/>
    <p:sldId id="562" r:id="rId23"/>
    <p:sldId id="552" r:id="rId24"/>
    <p:sldId id="591" r:id="rId25"/>
    <p:sldId id="594" r:id="rId26"/>
    <p:sldId id="593" r:id="rId27"/>
    <p:sldId id="550" r:id="rId28"/>
  </p:sldIdLst>
  <p:sldSz cx="12192000" cy="6858000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E91"/>
    <a:srgbClr val="CCCCFF"/>
    <a:srgbClr val="FFD9DA"/>
    <a:srgbClr val="FFB7B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0" autoAdjust="0"/>
    <p:restoredTop sz="94434" autoAdjust="0"/>
  </p:normalViewPr>
  <p:slideViewPr>
    <p:cSldViewPr snapToGrid="0">
      <p:cViewPr varScale="1">
        <p:scale>
          <a:sx n="122" d="100"/>
          <a:sy n="122" d="100"/>
        </p:scale>
        <p:origin x="9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399" tIns="45700" rIns="91399" bIns="4570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399" tIns="45700" rIns="91399" bIns="45700" rtlCol="0"/>
          <a:lstStyle>
            <a:lvl1pPr algn="r">
              <a:defRPr sz="1200"/>
            </a:lvl1pPr>
          </a:lstStyle>
          <a:p>
            <a:fld id="{15C801E0-3765-40F7-9630-D1B4E0FBC8EC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9" tIns="45700" rIns="91399" bIns="4570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9" y="4689516"/>
            <a:ext cx="5438140" cy="4442698"/>
          </a:xfrm>
          <a:prstGeom prst="rect">
            <a:avLst/>
          </a:prstGeom>
        </p:spPr>
        <p:txBody>
          <a:bodyPr vert="horz" lIns="91399" tIns="45700" rIns="91399" bIns="4570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399" tIns="45700" rIns="91399" bIns="4570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399" tIns="45700" rIns="91399" bIns="45700" rtlCol="0" anchor="b"/>
          <a:lstStyle>
            <a:lvl1pPr algn="r">
              <a:defRPr sz="1200"/>
            </a:lvl1pPr>
          </a:lstStyle>
          <a:p>
            <a:fld id="{F505F816-D89C-4916-8C6E-FB87C3D30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7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14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35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06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79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25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96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79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82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22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0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71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4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4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5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6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0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2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19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137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2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AEE3-940E-419E-8FB9-E959029E39CC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FA095-B559-42EF-B8CB-295BFABA6E0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62548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F9D9-8DD7-4954-9356-FA222B70D8A1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4997-5353-4C37-BD31-C104D6C3FBE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61273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BAC5-4CA4-4DD4-B6F5-1384AEFB9679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D0CF-AE9F-4C67-B88A-7D41E047FFD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14412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36B3-CD8D-41A5-B010-B1C597359303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AEBF-CEC4-4AC1-BDF8-4F87E57256A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80597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D94C-8511-4F58-935E-AC09328C63BF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8E6B9-561F-46D4-9354-E985C0699C8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63915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6987-B275-4AFA-BE64-E66EE8B066A0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A4EE-0C6E-42DC-8643-862999D41F1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46913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AA8D-A724-41A4-8755-BAEE119B5A1F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6343E-C5E9-4605-83CB-4ADB20B414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96562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C7EB-3F53-461F-AF34-0547893B69EB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91DAC-2397-4030-B891-733128AD3B3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70710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0770E-4EA8-4EED-8F7A-B97043FC298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59211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AF7C-8337-4E57-8267-5F5F2D69CC24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0C031-0461-48CD-8E8C-0BF8BADE866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27457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1789-93D6-43B5-93BA-90D73E07148C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F9971-BD67-4803-9046-D6876146D2D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7792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fld id="{36226A07-5CA1-4368-A7D9-EF361D0F36A0}" type="datetime1">
              <a:rPr lang="en-US" smtClean="0">
                <a:solidFill>
                  <a:srgbClr val="000000"/>
                </a:solidFill>
                <a:cs typeface="Arial" charset="0"/>
              </a:rPr>
              <a:t>3/10/2022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34DE6A-F5EB-4AE8-A837-06D6DEE26D9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pPr/>
              <a:t>‹#›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zoom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Hybnost" TargetMode="External"/><Relationship Id="rId13" Type="http://schemas.openxmlformats.org/officeDocument/2006/relationships/image" Target="../media/image73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1.png"/><Relationship Id="rId5" Type="http://schemas.openxmlformats.org/officeDocument/2006/relationships/image" Target="../media/image460.png"/><Relationship Id="rId10" Type="http://schemas.openxmlformats.org/officeDocument/2006/relationships/image" Target="../media/image70.png"/><Relationship Id="rId9" Type="http://schemas.openxmlformats.org/officeDocument/2006/relationships/image" Target="../media/image8.jpg"/><Relationship Id="rId1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75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6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10" Type="http://schemas.openxmlformats.org/officeDocument/2006/relationships/image" Target="../media/image8.jp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79.png"/><Relationship Id="rId10" Type="http://schemas.openxmlformats.org/officeDocument/2006/relationships/image" Target="../media/image8.jpg"/><Relationship Id="rId4" Type="http://schemas.openxmlformats.org/officeDocument/2006/relationships/image" Target="../media/image1780.png"/><Relationship Id="rId9" Type="http://schemas.openxmlformats.org/officeDocument/2006/relationships/image" Target="../media/image1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1.png"/><Relationship Id="rId13" Type="http://schemas.openxmlformats.org/officeDocument/2006/relationships/image" Target="../media/image91.png"/><Relationship Id="rId3" Type="http://schemas.openxmlformats.org/officeDocument/2006/relationships/image" Target="../media/image820.png"/><Relationship Id="rId7" Type="http://schemas.openxmlformats.org/officeDocument/2006/relationships/image" Target="../media/image1691.png"/><Relationship Id="rId12" Type="http://schemas.openxmlformats.org/officeDocument/2006/relationships/image" Target="../media/image174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1.png"/><Relationship Id="rId11" Type="http://schemas.openxmlformats.org/officeDocument/2006/relationships/image" Target="../media/image1730.png"/><Relationship Id="rId15" Type="http://schemas.openxmlformats.org/officeDocument/2006/relationships/image" Target="../media/image92.png"/><Relationship Id="rId4" Type="http://schemas.openxmlformats.org/officeDocument/2006/relationships/image" Target="../media/image830.png"/><Relationship Id="rId9" Type="http://schemas.openxmlformats.org/officeDocument/2006/relationships/image" Target="../media/image1711.png"/><Relationship Id="rId14" Type="http://schemas.openxmlformats.org/officeDocument/2006/relationships/image" Target="../media/image5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11" Type="http://schemas.openxmlformats.org/officeDocument/2006/relationships/image" Target="../media/image8.jpg"/><Relationship Id="rId5" Type="http://schemas.openxmlformats.org/officeDocument/2006/relationships/image" Target="../media/image192.png"/><Relationship Id="rId10" Type="http://schemas.openxmlformats.org/officeDocument/2006/relationships/image" Target="../media/image41.png"/><Relationship Id="rId9" Type="http://schemas.openxmlformats.org/officeDocument/2006/relationships/image" Target="../media/image1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9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6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8.jpg"/><Relationship Id="rId4" Type="http://schemas.openxmlformats.org/officeDocument/2006/relationships/image" Target="../media/image9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10" Type="http://schemas.openxmlformats.org/officeDocument/2006/relationships/image" Target="../media/image8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wmf"/><Relationship Id="rId1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7" y="6576820"/>
            <a:ext cx="216024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57431" y="6576820"/>
            <a:ext cx="882127" cy="251324"/>
          </a:xfrm>
        </p:spPr>
        <p:txBody>
          <a:bodyPr/>
          <a:lstStyle/>
          <a:p>
            <a:pPr>
              <a:defRPr/>
            </a:pPr>
            <a:fld id="{0C7FBF73-3FCD-4C24-AE4C-0FF766FD0C43}" type="datetime1">
              <a:rPr lang="en-US" sz="1000" b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3/10/2022</a:t>
            </a:fld>
            <a:endParaRPr lang="cs-CZ" sz="1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AF9330D-0C0B-4FA4-846A-0D8C57FF2296}"/>
              </a:ext>
            </a:extLst>
          </p:cNvPr>
          <p:cNvCxnSpPr/>
          <p:nvPr/>
        </p:nvCxnSpPr>
        <p:spPr bwMode="auto">
          <a:xfrm>
            <a:off x="11174153" y="2768138"/>
            <a:ext cx="58189" cy="7523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A771EE3A-771D-4747-AA8C-C9619B038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24120" cy="6828145"/>
          </a:xfrm>
          <a:prstGeom prst="rect">
            <a:avLst/>
          </a:prstGeom>
        </p:spPr>
      </p:pic>
      <p:sp>
        <p:nvSpPr>
          <p:cNvPr id="10" name="TextovéPole 2"/>
          <p:cNvSpPr txBox="1"/>
          <p:nvPr/>
        </p:nvSpPr>
        <p:spPr>
          <a:xfrm>
            <a:off x="3515089" y="2239516"/>
            <a:ext cx="49589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  <a:r>
              <a:rPr lang="cs-CZ" sz="32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Hydraulika povrchových</a:t>
            </a:r>
          </a:p>
          <a:p>
            <a:pPr algn="ctr" eaLnBrk="1" hangingPunct="1"/>
            <a:r>
              <a:rPr lang="cs-CZ" sz="32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a podzemních vod</a:t>
            </a:r>
          </a:p>
          <a:p>
            <a:pPr algn="ctr" eaLnBrk="1" hangingPunct="1"/>
            <a:endParaRPr lang="cs-CZ" sz="3200" b="1" dirty="0">
              <a:solidFill>
                <a:srgbClr val="CC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ctr" eaLnBrk="1" hangingPunct="1"/>
            <a:r>
              <a:rPr lang="cs-CZ" sz="20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Přednáška 5</a:t>
            </a:r>
          </a:p>
          <a:p>
            <a:pPr algn="ctr" eaLnBrk="1" hangingPunct="1"/>
            <a:endParaRPr lang="cs-CZ" sz="1600" b="1" dirty="0">
              <a:solidFill>
                <a:srgbClr val="CC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ctr" eaLnBrk="1" hangingPunct="1"/>
            <a:r>
              <a:rPr lang="cs-CZ" sz="20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Studijní program: </a:t>
            </a:r>
          </a:p>
          <a:p>
            <a:pPr algn="ctr" eaLnBrk="1" hangingPunct="1"/>
            <a:r>
              <a:rPr lang="cs-CZ" sz="2000" b="1" dirty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Vodní hospodářství (BVH)</a:t>
            </a:r>
          </a:p>
          <a:p>
            <a:pPr algn="ctr" eaLnBrk="1" hangingPunct="1"/>
            <a:endParaRPr lang="cs-CZ" sz="2000" b="1" dirty="0">
              <a:solidFill>
                <a:srgbClr val="CC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ctr" eaLnBrk="1" hangingPunct="1"/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LS </a:t>
            </a:r>
            <a:r>
              <a:rPr lang="cs-CZ" sz="2000" b="1" smtClean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2021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-</a:t>
            </a:r>
            <a:r>
              <a:rPr lang="cs-CZ" sz="2000" b="1" smtClean="0"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2022</a:t>
            </a:r>
            <a:endParaRPr lang="cs-CZ" sz="2000" b="1" dirty="0">
              <a:solidFill>
                <a:srgbClr val="CC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ctr" eaLnBrk="1" hangingPunct="1"/>
            <a:r>
              <a:rPr lang="cs-C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                               </a:t>
            </a:r>
            <a:r>
              <a:rPr lang="cs-C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                      </a:t>
            </a:r>
          </a:p>
          <a:p>
            <a:pPr algn="ctr" eaLnBrk="1" hangingPunct="1"/>
            <a:r>
              <a:rPr lang="cs-CZ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696645"/>
      </p:ext>
    </p:extLst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ACA5D8D-02BA-45B0-89F9-1A132EEB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F4B635-40C9-4F55-B5D1-6F12FE47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10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8C108EA-C381-4258-9379-897079A3F131}"/>
              </a:ext>
            </a:extLst>
          </p:cNvPr>
          <p:cNvSpPr txBox="1"/>
          <p:nvPr/>
        </p:nvSpPr>
        <p:spPr>
          <a:xfrm>
            <a:off x="1738680" y="446591"/>
            <a:ext cx="295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Thomsonův přeliv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C06A44-2453-4678-B0C2-BFE1CAB543A2}"/>
              </a:ext>
            </a:extLst>
          </p:cNvPr>
          <p:cNvSpPr txBox="1"/>
          <p:nvPr/>
        </p:nvSpPr>
        <p:spPr>
          <a:xfrm>
            <a:off x="8531607" y="4308612"/>
            <a:ext cx="315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Ztrátový součinitel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</a:t>
            </a:r>
            <a:r>
              <a:rPr lang="cs-CZ" baseline="-25000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P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=0,316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7E1EDAC-5962-43C1-97ED-57EFE28A50C0}"/>
              </a:ext>
            </a:extLst>
          </p:cNvPr>
          <p:cNvSpPr txBox="1"/>
          <p:nvPr/>
        </p:nvSpPr>
        <p:spPr>
          <a:xfrm>
            <a:off x="2414784" y="3734166"/>
            <a:ext cx="2711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 0,05 m &lt; h &lt; 0,18 m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8777DB00-03B2-49DA-9BC1-A4278E4E5EC6}"/>
                  </a:ext>
                </a:extLst>
              </p:cNvPr>
              <p:cNvSpPr txBox="1"/>
              <p:nvPr/>
            </p:nvSpPr>
            <p:spPr>
              <a:xfrm>
                <a:off x="2907346" y="4195618"/>
                <a:ext cx="3384331" cy="411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8777DB00-03B2-49DA-9BC1-A4278E4E5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46" y="4195618"/>
                <a:ext cx="3384331" cy="411651"/>
              </a:xfrm>
              <a:prstGeom prst="rect">
                <a:avLst/>
              </a:prstGeom>
              <a:blipFill>
                <a:blip r:embed="rId2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BADA991B-DC72-4221-B7A6-62F9FE650DC4}"/>
              </a:ext>
            </a:extLst>
          </p:cNvPr>
          <p:cNvSpPr txBox="1"/>
          <p:nvPr/>
        </p:nvSpPr>
        <p:spPr>
          <a:xfrm>
            <a:off x="2396836" y="4677944"/>
            <a:ext cx="8880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Trojúhelníkový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přeliv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s vrcholovým úhlem o velikosti 90°, je vhodný na lokality s velkým rozsahem měřených průtoků. Trojúhelníkový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přeliv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dokáže přesně měřit malé i velké průtoky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AB443AE-9DFC-4C7F-A1ED-F0CF55320107}"/>
              </a:ext>
            </a:extLst>
          </p:cNvPr>
          <p:cNvSpPr/>
          <p:nvPr/>
        </p:nvSpPr>
        <p:spPr bwMode="auto">
          <a:xfrm>
            <a:off x="3744883" y="2727528"/>
            <a:ext cx="4253345" cy="8811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C1EE02DE-0638-47DF-8EE9-9CF90F743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1154952"/>
            <a:ext cx="3818652" cy="2335680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1AE222BE-633E-4A52-8C94-CAE49C3C2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342" y="1154952"/>
            <a:ext cx="4083648" cy="211223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088B504-E6A6-4B9F-B5DA-EE68381691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87365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73772" y="1040056"/>
            <a:ext cx="53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VODNÍ SKOK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79C200A-2C9B-4766-8D8D-63AB05B2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983" y="3574729"/>
            <a:ext cx="4029075" cy="28575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2006B8D-1167-49A8-9567-9EB25C1F3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209" y="1545287"/>
            <a:ext cx="5576888" cy="339675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9088E5-D1E1-4B8F-868C-87E69318ADC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59053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40D90DC-6C39-46F5-A02B-7412A020C2DF}"/>
              </a:ext>
            </a:extLst>
          </p:cNvPr>
          <p:cNvSpPr/>
          <p:nvPr/>
        </p:nvSpPr>
        <p:spPr>
          <a:xfrm>
            <a:off x="1463337" y="459324"/>
            <a:ext cx="9677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V úvahu se berou všechny působící síly  -neuvažují se ztráty při pohybu kapaliny </a:t>
            </a:r>
            <a:endParaRPr lang="cs-CZ" sz="2000" dirty="0">
              <a:latin typeface="Cambria" panose="020405030504060302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CC00B5A-4949-461F-8D8A-7F5E1A4FCCF0}"/>
              </a:ext>
            </a:extLst>
          </p:cNvPr>
          <p:cNvSpPr/>
          <p:nvPr/>
        </p:nvSpPr>
        <p:spPr>
          <a:xfrm>
            <a:off x="3244311" y="77543"/>
            <a:ext cx="5329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VĚTA O HYBNOSTECH V PROUDU KAPALINY 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8BE0B6B-7FF0-48F7-BBC5-3AD849564744}"/>
              </a:ext>
            </a:extLst>
          </p:cNvPr>
          <p:cNvSpPr/>
          <p:nvPr/>
        </p:nvSpPr>
        <p:spPr>
          <a:xfrm>
            <a:off x="1361632" y="1345670"/>
            <a:ext cx="4883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Hybnost</a:t>
            </a:r>
            <a:r>
              <a:rPr lang="cs-CZ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pohybující se hmotnosti kapaliny</a:t>
            </a: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cs-CZ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45D58DE5-964C-4DCA-A487-3C8540593C3F}"/>
                  </a:ext>
                </a:extLst>
              </p:cNvPr>
              <p:cNvSpPr txBox="1"/>
              <p:nvPr/>
            </p:nvSpPr>
            <p:spPr>
              <a:xfrm>
                <a:off x="4022562" y="1826001"/>
                <a:ext cx="10477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45D58DE5-964C-4DCA-A487-3C8540593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62" y="1826001"/>
                <a:ext cx="1047786" cy="307777"/>
              </a:xfrm>
              <a:prstGeom prst="rect">
                <a:avLst/>
              </a:prstGeom>
              <a:blipFill>
                <a:blip r:embed="rId3"/>
                <a:stretch>
                  <a:fillRect l="-5233" r="-1744" b="-6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23D2672B-026E-4F8A-8990-80A15A3688D3}"/>
              </a:ext>
            </a:extLst>
          </p:cNvPr>
          <p:cNvSpPr/>
          <p:nvPr/>
        </p:nvSpPr>
        <p:spPr>
          <a:xfrm>
            <a:off x="1505733" y="2175296"/>
            <a:ext cx="514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</a:rPr>
              <a:t>m – hmotnost pohybující se kapaliny; u – rychlost; 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31F168E-2892-4721-BCF8-C1A7B2105E11}"/>
              </a:ext>
            </a:extLst>
          </p:cNvPr>
          <p:cNvSpPr/>
          <p:nvPr/>
        </p:nvSpPr>
        <p:spPr>
          <a:xfrm>
            <a:off x="1295821" y="2600698"/>
            <a:ext cx="3254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Objemová</a:t>
            </a:r>
            <a:r>
              <a:rPr lang="cs-CZ" b="1" dirty="0">
                <a:solidFill>
                  <a:srgbClr val="000000"/>
                </a:solidFill>
                <a:latin typeface="Cambria" panose="02040503050406030204" pitchFamily="18" charset="0"/>
              </a:rPr>
              <a:t> (hmotnostní) </a:t>
            </a:r>
            <a:r>
              <a:rPr 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síla</a:t>
            </a:r>
            <a:r>
              <a:rPr lang="cs-CZ" dirty="0">
                <a:solidFill>
                  <a:srgbClr val="000000"/>
                </a:solidFill>
                <a:latin typeface="Cambria" panose="02040503050406030204" pitchFamily="18" charset="0"/>
              </a:rPr>
              <a:t>: </a:t>
            </a:r>
            <a:endParaRPr lang="cs-CZ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4DF00015-4088-45C3-B65C-7ADEC72E20A2}"/>
                  </a:ext>
                </a:extLst>
              </p:cNvPr>
              <p:cNvSpPr txBox="1"/>
              <p:nvPr/>
            </p:nvSpPr>
            <p:spPr>
              <a:xfrm>
                <a:off x="3875710" y="3040188"/>
                <a:ext cx="10234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4DF00015-4088-45C3-B65C-7ADEC72E2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710" y="3040188"/>
                <a:ext cx="1023422" cy="307777"/>
              </a:xfrm>
              <a:prstGeom prst="rect">
                <a:avLst/>
              </a:prstGeom>
              <a:blipFill>
                <a:blip r:embed="rId5"/>
                <a:stretch>
                  <a:fillRect l="-5952" r="-1786" b="-6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DFAD0AB5-0C0F-4D34-9336-7F86EDB8C512}"/>
                  </a:ext>
                </a:extLst>
              </p:cNvPr>
              <p:cNvSpPr txBox="1"/>
              <p:nvPr/>
            </p:nvSpPr>
            <p:spPr>
              <a:xfrm>
                <a:off x="1939276" y="3759580"/>
                <a:ext cx="117051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DFAD0AB5-0C0F-4D34-9336-7F86EDB8C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76" y="3759580"/>
                <a:ext cx="1170512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Šipka: doprava, šrafovaná 9">
            <a:extLst>
              <a:ext uri="{FF2B5EF4-FFF2-40B4-BE49-F238E27FC236}">
                <a16:creationId xmlns:a16="http://schemas.microsoft.com/office/drawing/2014/main" id="{4E9FE344-EFBA-42DA-A17D-CB2EB7C73E09}"/>
              </a:ext>
            </a:extLst>
          </p:cNvPr>
          <p:cNvSpPr/>
          <p:nvPr/>
        </p:nvSpPr>
        <p:spPr bwMode="auto">
          <a:xfrm>
            <a:off x="3677055" y="3944930"/>
            <a:ext cx="892703" cy="307777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DEA57F61-641C-4812-9110-C01A47A830F4}"/>
                  </a:ext>
                </a:extLst>
              </p:cNvPr>
              <p:cNvSpPr txBox="1"/>
              <p:nvPr/>
            </p:nvSpPr>
            <p:spPr>
              <a:xfrm>
                <a:off x="4897460" y="3954974"/>
                <a:ext cx="12877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𝐹𝑑𝑡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sz="2000" dirty="0">
                    <a:latin typeface="Cambria" panose="02040503050406030204" pitchFamily="18" charset="0"/>
                  </a:rPr>
                  <a:t>dv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DEA57F61-641C-4812-9110-C01A47A83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60" y="3954974"/>
                <a:ext cx="1287725" cy="307777"/>
              </a:xfrm>
              <a:prstGeom prst="rect">
                <a:avLst/>
              </a:prstGeom>
              <a:blipFill>
                <a:blip r:embed="rId7"/>
                <a:stretch>
                  <a:fillRect l="-7075" t="-26000" r="-10849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CF631A60-292E-466A-ADF5-C7030D21ABEC}"/>
              </a:ext>
            </a:extLst>
          </p:cNvPr>
          <p:cNvSpPr txBox="1"/>
          <p:nvPr/>
        </p:nvSpPr>
        <p:spPr>
          <a:xfrm>
            <a:off x="1623583" y="4492151"/>
            <a:ext cx="376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</a:rPr>
              <a:t>Kde </a:t>
            </a:r>
            <a:r>
              <a:rPr lang="cs-CZ" sz="2000" b="1" i="1" dirty="0" err="1">
                <a:latin typeface="Cambria" panose="02040503050406030204" pitchFamily="18" charset="0"/>
              </a:rPr>
              <a:t>F.dt</a:t>
            </a:r>
            <a:r>
              <a:rPr lang="cs-CZ" sz="2000" b="1" i="1" dirty="0">
                <a:latin typeface="Cambria" panose="02040503050406030204" pitchFamily="18" charset="0"/>
              </a:rPr>
              <a:t>  </a:t>
            </a:r>
            <a:r>
              <a:rPr lang="cs-CZ" sz="2000" dirty="0">
                <a:latin typeface="Cambria" panose="02040503050406030204" pitchFamily="18" charset="0"/>
              </a:rPr>
              <a:t>je impuls síly za čas </a:t>
            </a:r>
            <a:r>
              <a:rPr lang="cs-CZ" sz="2000" b="1" i="1" dirty="0" err="1">
                <a:latin typeface="Cambria" panose="02040503050406030204" pitchFamily="18" charset="0"/>
              </a:rPr>
              <a:t>dt</a:t>
            </a:r>
            <a:endParaRPr lang="cs-CZ" sz="2000" b="1" i="1" dirty="0">
              <a:latin typeface="Cambria" panose="020405030504060302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0CE3145-9F9A-4F04-8BA3-22D43C3ED2AF}"/>
              </a:ext>
            </a:extLst>
          </p:cNvPr>
          <p:cNvSpPr txBox="1"/>
          <p:nvPr/>
        </p:nvSpPr>
        <p:spPr>
          <a:xfrm>
            <a:off x="1679412" y="841105"/>
            <a:ext cx="6796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Suma vnějších sil se rovná změně </a:t>
            </a:r>
            <a:r>
              <a:rPr lang="cs-CZ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8" tooltip="Hybnos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hybnosti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 kapaliny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424B172-57DF-480F-93DE-F484D6D6AB74}"/>
              </a:ext>
            </a:extLst>
          </p:cNvPr>
          <p:cNvSpPr txBox="1"/>
          <p:nvPr/>
        </p:nvSpPr>
        <p:spPr>
          <a:xfrm>
            <a:off x="1501982" y="335647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Impulsová věta: změna hybnosti  je rovna impulsu síly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DCACA42B-C4FE-4983-9A8D-CEA0AEB306D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D3F34B81-9545-4173-A360-4D15942F7E6F}"/>
              </a:ext>
            </a:extLst>
          </p:cNvPr>
          <p:cNvSpPr txBox="1"/>
          <p:nvPr/>
        </p:nvSpPr>
        <p:spPr>
          <a:xfrm>
            <a:off x="8228488" y="1622996"/>
            <a:ext cx="3685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>
                <a:latin typeface="Cambria" panose="02040503050406030204" pitchFamily="18" charset="0"/>
              </a:rPr>
              <a:t>Věta o hybnosti: časová změna hybnosti (přírůstek hybnosti), se rovná impulsu vnější síly.</a:t>
            </a:r>
          </a:p>
          <a:p>
            <a:r>
              <a:rPr lang="cs-CZ" b="1" i="1" dirty="0">
                <a:latin typeface="Cambria" panose="02040503050406030204" pitchFamily="18" charset="0"/>
              </a:rPr>
              <a:t>       </a:t>
            </a:r>
            <a:r>
              <a:rPr lang="cs-CZ" dirty="0">
                <a:latin typeface="Cambria" panose="02040503050406030204" pitchFamily="18" charset="0"/>
              </a:rPr>
              <a:t>Důsledkem 1.  věty o hybnosti je   </a:t>
            </a:r>
          </a:p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    zákon zachování hybnosti.</a:t>
            </a:r>
          </a:p>
        </p:txBody>
      </p:sp>
      <p:sp>
        <p:nvSpPr>
          <p:cNvPr id="24" name="Šipka: doprava, šrafovaná 23">
            <a:extLst>
              <a:ext uri="{FF2B5EF4-FFF2-40B4-BE49-F238E27FC236}">
                <a16:creationId xmlns:a16="http://schemas.microsoft.com/office/drawing/2014/main" id="{336E28D4-D750-44CA-BE7A-1316A172A2B7}"/>
              </a:ext>
            </a:extLst>
          </p:cNvPr>
          <p:cNvSpPr/>
          <p:nvPr/>
        </p:nvSpPr>
        <p:spPr bwMode="auto">
          <a:xfrm>
            <a:off x="6572655" y="3989141"/>
            <a:ext cx="892703" cy="307777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6669DC8C-AC45-4E11-B7B3-3533015CBC84}"/>
                  </a:ext>
                </a:extLst>
              </p:cNvPr>
              <p:cNvSpPr txBox="1"/>
              <p:nvPr/>
            </p:nvSpPr>
            <p:spPr>
              <a:xfrm>
                <a:off x="8228489" y="3767529"/>
                <a:ext cx="2141484" cy="724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cs-CZ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6669DC8C-AC45-4E11-B7B3-3533015CB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489" y="3767529"/>
                <a:ext cx="2141484" cy="7246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EFD329A0-6036-43E3-A8C3-CCDC62AB0300}"/>
                  </a:ext>
                </a:extLst>
              </p:cNvPr>
              <p:cNvSpPr txBox="1"/>
              <p:nvPr/>
            </p:nvSpPr>
            <p:spPr>
              <a:xfrm>
                <a:off x="3153767" y="5121661"/>
                <a:ext cx="19953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𝐹𝑡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.(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EFD329A0-6036-43E3-A8C3-CCDC62AB0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67" y="5121661"/>
                <a:ext cx="1995353" cy="307777"/>
              </a:xfrm>
              <a:prstGeom prst="rect">
                <a:avLst/>
              </a:prstGeom>
              <a:blipFill>
                <a:blip r:embed="rId11"/>
                <a:stretch>
                  <a:fillRect l="-2439" r="-4268" b="-372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Šipka: doprava, šrafovaná 26">
            <a:extLst>
              <a:ext uri="{FF2B5EF4-FFF2-40B4-BE49-F238E27FC236}">
                <a16:creationId xmlns:a16="http://schemas.microsoft.com/office/drawing/2014/main" id="{1A4F8F07-4AE7-4691-B0A4-644E29075C23}"/>
              </a:ext>
            </a:extLst>
          </p:cNvPr>
          <p:cNvSpPr/>
          <p:nvPr/>
        </p:nvSpPr>
        <p:spPr bwMode="auto">
          <a:xfrm>
            <a:off x="5762901" y="5150943"/>
            <a:ext cx="892703" cy="307777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CBA28DA5-0124-4C63-860A-BD9A7CAF1834}"/>
                  </a:ext>
                </a:extLst>
              </p:cNvPr>
              <p:cNvSpPr txBox="1"/>
              <p:nvPr/>
            </p:nvSpPr>
            <p:spPr>
              <a:xfrm>
                <a:off x="7019006" y="4988979"/>
                <a:ext cx="3560077" cy="527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CBA28DA5-0124-4C63-860A-BD9A7CAF1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006" y="4988979"/>
                <a:ext cx="3560077" cy="5270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F825856B-D9A8-48CB-9F3A-836B7C3BB1C2}"/>
                  </a:ext>
                </a:extLst>
              </p:cNvPr>
              <p:cNvSpPr txBox="1"/>
              <p:nvPr/>
            </p:nvSpPr>
            <p:spPr>
              <a:xfrm>
                <a:off x="1861390" y="5817642"/>
                <a:ext cx="38080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h𝑚𝑜𝑡𝑛𝑜𝑠𝑡𝑛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í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𝑝𝑟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ů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𝑡𝑜𝑘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cs-CZ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F825856B-D9A8-48CB-9F3A-836B7C3BB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90" y="5817642"/>
                <a:ext cx="3808094" cy="307777"/>
              </a:xfrm>
              <a:prstGeom prst="rect">
                <a:avLst/>
              </a:prstGeom>
              <a:blipFill>
                <a:blip r:embed="rId13"/>
                <a:stretch>
                  <a:fillRect b="-372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Šipka: doprava, šrafovaná 29">
            <a:extLst>
              <a:ext uri="{FF2B5EF4-FFF2-40B4-BE49-F238E27FC236}">
                <a16:creationId xmlns:a16="http://schemas.microsoft.com/office/drawing/2014/main" id="{E983EC37-CA5F-40B4-9CE6-0066DA019244}"/>
              </a:ext>
            </a:extLst>
          </p:cNvPr>
          <p:cNvSpPr/>
          <p:nvPr/>
        </p:nvSpPr>
        <p:spPr bwMode="auto">
          <a:xfrm>
            <a:off x="6036820" y="5846827"/>
            <a:ext cx="892703" cy="307777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931EC972-4737-437D-B59B-15D3AFB16D8A}"/>
                  </a:ext>
                </a:extLst>
              </p:cNvPr>
              <p:cNvSpPr txBox="1"/>
              <p:nvPr/>
            </p:nvSpPr>
            <p:spPr>
              <a:xfrm>
                <a:off x="7263223" y="5817642"/>
                <a:ext cx="23001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931EC972-4737-437D-B59B-15D3AFB1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223" y="5817642"/>
                <a:ext cx="2300180" cy="307777"/>
              </a:xfrm>
              <a:prstGeom prst="rect">
                <a:avLst/>
              </a:prstGeom>
              <a:blipFill>
                <a:blip r:embed="rId14"/>
                <a:stretch>
                  <a:fillRect l="-2116" r="-529" b="-294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465192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9749120-4C3C-4538-B094-957A61535141}"/>
              </a:ext>
            </a:extLst>
          </p:cNvPr>
          <p:cNvSpPr/>
          <p:nvPr/>
        </p:nvSpPr>
        <p:spPr>
          <a:xfrm>
            <a:off x="1995841" y="624959"/>
            <a:ext cx="5469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solidFill>
                  <a:srgbClr val="000000"/>
                </a:solidFill>
                <a:latin typeface="Cambria" panose="02040503050406030204" pitchFamily="18" charset="0"/>
              </a:rPr>
              <a:t>ve vstupním průřezu  jednotku času průtoková hybnost </a:t>
            </a:r>
            <a:endParaRPr lang="cs-CZ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A9BC657-72A8-4888-8646-50CA156AA2C6}"/>
                  </a:ext>
                </a:extLst>
              </p:cNvPr>
              <p:cNvSpPr txBox="1"/>
              <p:nvPr/>
            </p:nvSpPr>
            <p:spPr>
              <a:xfrm>
                <a:off x="2326537" y="2383370"/>
                <a:ext cx="4361835" cy="450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sz="2000" b="0" dirty="0"/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cs-CZ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A9BC657-72A8-4888-8646-50CA156AA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537" y="2383370"/>
                <a:ext cx="4361835" cy="450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ál 2">
            <a:extLst>
              <a:ext uri="{FF2B5EF4-FFF2-40B4-BE49-F238E27FC236}">
                <a16:creationId xmlns:a16="http://schemas.microsoft.com/office/drawing/2014/main" id="{89ADA692-DD1A-47EC-A1DB-8F8488AB21F7}"/>
              </a:ext>
            </a:extLst>
          </p:cNvPr>
          <p:cNvSpPr/>
          <p:nvPr/>
        </p:nvSpPr>
        <p:spPr bwMode="auto">
          <a:xfrm>
            <a:off x="3737511" y="2379800"/>
            <a:ext cx="714375" cy="58618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1" name="Šipka: doprava, šrafovaná 10">
            <a:extLst>
              <a:ext uri="{FF2B5EF4-FFF2-40B4-BE49-F238E27FC236}">
                <a16:creationId xmlns:a16="http://schemas.microsoft.com/office/drawing/2014/main" id="{029E8252-CFF8-4104-A01D-1119AF113D92}"/>
              </a:ext>
            </a:extLst>
          </p:cNvPr>
          <p:cNvSpPr/>
          <p:nvPr/>
        </p:nvSpPr>
        <p:spPr bwMode="auto">
          <a:xfrm>
            <a:off x="2458178" y="4078073"/>
            <a:ext cx="892703" cy="307777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2471D057-D112-44DB-AD70-1EA93F07A328}"/>
                  </a:ext>
                </a:extLst>
              </p:cNvPr>
              <p:cNvSpPr txBox="1"/>
              <p:nvPr/>
            </p:nvSpPr>
            <p:spPr>
              <a:xfrm>
                <a:off x="4256869" y="4078073"/>
                <a:ext cx="2322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2471D057-D112-44DB-AD70-1EA93F07A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869" y="4078073"/>
                <a:ext cx="2322367" cy="276999"/>
              </a:xfrm>
              <a:prstGeom prst="rect">
                <a:avLst/>
              </a:prstGeom>
              <a:blipFill>
                <a:blip r:embed="rId6"/>
                <a:stretch>
                  <a:fillRect l="-1837" t="-2222" r="-3412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2D271EE6-46D4-4D6C-9979-829E0B4CF2EF}"/>
                  </a:ext>
                </a:extLst>
              </p:cNvPr>
              <p:cNvSpPr txBox="1"/>
              <p:nvPr/>
            </p:nvSpPr>
            <p:spPr>
              <a:xfrm>
                <a:off x="7164109" y="1292223"/>
                <a:ext cx="181491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2D271EE6-46D4-4D6C-9979-829E0B4CF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09" y="1292223"/>
                <a:ext cx="1814919" cy="5843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délník 14">
            <a:extLst>
              <a:ext uri="{FF2B5EF4-FFF2-40B4-BE49-F238E27FC236}">
                <a16:creationId xmlns:a16="http://schemas.microsoft.com/office/drawing/2014/main" id="{60C55F43-03B0-4F43-B529-F7DE1473E505}"/>
              </a:ext>
            </a:extLst>
          </p:cNvPr>
          <p:cNvSpPr/>
          <p:nvPr/>
        </p:nvSpPr>
        <p:spPr>
          <a:xfrm>
            <a:off x="1693023" y="4981450"/>
            <a:ext cx="9779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solidFill>
                  <a:srgbClr val="000000"/>
                </a:solidFill>
                <a:latin typeface="Symbol" panose="05050102010706020507" pitchFamily="18" charset="2"/>
              </a:rPr>
              <a:t>b - </a:t>
            </a:r>
            <a:r>
              <a:rPr lang="cs-CZ" i="1" dirty="0">
                <a:solidFill>
                  <a:srgbClr val="000000"/>
                </a:solidFill>
                <a:latin typeface="Cambria" panose="02040503050406030204" pitchFamily="18" charset="0"/>
              </a:rPr>
              <a:t>je </a:t>
            </a:r>
            <a:r>
              <a:rPr lang="cs-CZ" i="1" dirty="0" err="1">
                <a:solidFill>
                  <a:srgbClr val="000000"/>
                </a:solidFill>
                <a:latin typeface="Cambria" panose="02040503050406030204" pitchFamily="18" charset="0"/>
              </a:rPr>
              <a:t>Boussinesqovo</a:t>
            </a:r>
            <a:r>
              <a:rPr lang="cs-CZ" i="1" dirty="0">
                <a:solidFill>
                  <a:srgbClr val="000000"/>
                </a:solidFill>
                <a:latin typeface="Cambria" panose="02040503050406030204" pitchFamily="18" charset="0"/>
              </a:rPr>
              <a:t> číslo, které vyjadřuje nerovnoměrné rozdělení hybnosti v průřezu (1,05-1,15) </a:t>
            </a:r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235EC86-6990-4FCF-8DAA-8456D52C476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94B4B1D7-3A13-449C-B428-77964916F539}"/>
                  </a:ext>
                </a:extLst>
              </p:cNvPr>
              <p:cNvSpPr txBox="1"/>
              <p:nvPr/>
            </p:nvSpPr>
            <p:spPr>
              <a:xfrm>
                <a:off x="2976231" y="1457852"/>
                <a:ext cx="23001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94B4B1D7-3A13-449C-B428-77964916F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231" y="1457852"/>
                <a:ext cx="2300180" cy="307777"/>
              </a:xfrm>
              <a:prstGeom prst="rect">
                <a:avLst/>
              </a:prstGeom>
              <a:blipFill>
                <a:blip r:embed="rId9"/>
                <a:stretch>
                  <a:fillRect l="-2116" r="-529" b="-294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427BE64-1E99-44A2-B3DA-BCA53863DE4D}"/>
              </a:ext>
            </a:extLst>
          </p:cNvPr>
          <p:cNvCxnSpPr>
            <a:stCxn id="3" idx="0"/>
          </p:cNvCxnSpPr>
          <p:nvPr/>
        </p:nvCxnSpPr>
        <p:spPr bwMode="auto">
          <a:xfrm flipH="1" flipV="1">
            <a:off x="3823855" y="1844634"/>
            <a:ext cx="270844" cy="535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F07C816A-16DF-4B18-AC32-BFD58307C3EC}"/>
              </a:ext>
            </a:extLst>
          </p:cNvPr>
          <p:cNvSpPr/>
          <p:nvPr/>
        </p:nvSpPr>
        <p:spPr bwMode="auto">
          <a:xfrm>
            <a:off x="3491345" y="1401065"/>
            <a:ext cx="562099" cy="58618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30A35830-B16F-4119-8D41-D20EE6A50783}"/>
              </a:ext>
            </a:extLst>
          </p:cNvPr>
          <p:cNvSpPr/>
          <p:nvPr/>
        </p:nvSpPr>
        <p:spPr>
          <a:xfrm>
            <a:off x="2148241" y="3267029"/>
            <a:ext cx="3564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solidFill>
                  <a:srgbClr val="000000"/>
                </a:solidFill>
                <a:latin typeface="Cambria" panose="02040503050406030204" pitchFamily="18" charset="0"/>
              </a:rPr>
              <a:t>Pro vstupní a výstupní průřez platí:</a:t>
            </a: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33580"/>
      </p:ext>
    </p:extLst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Obdélník 16">
            <a:extLst>
              <a:ext uri="{FF2B5EF4-FFF2-40B4-BE49-F238E27FC236}">
                <a16:creationId xmlns:a16="http://schemas.microsoft.com/office/drawing/2014/main" id="{84EB0D84-6864-4C6D-B8F6-885C4C362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611" y="713720"/>
            <a:ext cx="86460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Vodní skok – lokální jev, který vzniká při změně bystřinného režimu na říční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             - vyznačuje se bouřlivým prouděním, náhlým zvětšením hloubky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                vody; je doprovázen velkými ztrátami mechanické energie   </a:t>
            </a:r>
          </a:p>
        </p:txBody>
      </p:sp>
      <p:sp>
        <p:nvSpPr>
          <p:cNvPr id="7" name="Obdélník 12">
            <a:extLst>
              <a:ext uri="{FF2B5EF4-FFF2-40B4-BE49-F238E27FC236}">
                <a16:creationId xmlns:a16="http://schemas.microsoft.com/office/drawing/2014/main" id="{01B760A9-8BE2-424D-ADAA-55549D2DC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176" y="178919"/>
            <a:ext cx="2449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Vodní skok (VS)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0525041-C4EE-4342-9B93-FF31FB69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269" y="1837528"/>
            <a:ext cx="2956760" cy="225738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673BEDE-5855-4102-9B89-4DDCC65CF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112" y="1876425"/>
            <a:ext cx="2701685" cy="15525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3262984-C8E3-43DC-ABC2-1048CEAC5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910" y="3995738"/>
            <a:ext cx="3381375" cy="236199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797436A-3E76-45D4-8736-87CDEF144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808" y="1876425"/>
            <a:ext cx="2705612" cy="24145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F3DC7CC-E175-4023-878B-270A601D34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009" y="4311203"/>
            <a:ext cx="3314514" cy="219726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E16D50F-E1FA-48D3-8039-2E9BE75BBC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3176" y="4431656"/>
            <a:ext cx="3206877" cy="21717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03B1E36-486C-4AC4-9F97-F2115DE1724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80669"/>
      </p:ext>
    </p:extLst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Obdélník 12">
            <a:extLst>
              <a:ext uri="{FF2B5EF4-FFF2-40B4-BE49-F238E27FC236}">
                <a16:creationId xmlns:a16="http://schemas.microsoft.com/office/drawing/2014/main" id="{DAF56C71-6FDD-4DDB-A102-EE11847A5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376" y="264644"/>
            <a:ext cx="2449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VODNÍ SKOK  (VS)</a:t>
            </a:r>
          </a:p>
        </p:txBody>
      </p:sp>
      <p:sp>
        <p:nvSpPr>
          <p:cNvPr id="8" name="Obdélník 13">
            <a:extLst>
              <a:ext uri="{FF2B5EF4-FFF2-40B4-BE49-F238E27FC236}">
                <a16:creationId xmlns:a16="http://schemas.microsoft.com/office/drawing/2014/main" id="{FAD94833-98AB-414D-B59A-50DA50740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135" y="896860"/>
            <a:ext cx="7263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Vzniká při přechodu bystřinného proudění  do říčního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CE0ABB-F4C4-4435-AB44-1F88D4D8D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347" y="3550408"/>
            <a:ext cx="383332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6062" bIns="0" anchor="ctr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762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762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762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 dnovým režimem</a:t>
            </a:r>
          </a:p>
        </p:txBody>
      </p:sp>
      <p:sp>
        <p:nvSpPr>
          <p:cNvPr id="10" name="Obdélník 16">
            <a:extLst>
              <a:ext uri="{FF2B5EF4-FFF2-40B4-BE49-F238E27FC236}">
                <a16:creationId xmlns:a16="http://schemas.microsoft.com/office/drawing/2014/main" id="{A1262B79-2BC0-4062-9F11-B5D734395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47" y="1858493"/>
            <a:ext cx="3246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762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762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762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vzájemné hloubky y</a:t>
            </a:r>
            <a:r>
              <a:rPr lang="cs-CZ" altLang="cs-CZ" sz="2000" baseline="-300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cs-CZ" altLang="cs-CZ" sz="20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y</a:t>
            </a:r>
            <a:r>
              <a:rPr lang="cs-CZ" altLang="cs-CZ" sz="2000" baseline="-300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cs-CZ" altLang="cs-CZ" sz="2000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Volný tvar 19">
            <a:extLst>
              <a:ext uri="{FF2B5EF4-FFF2-40B4-BE49-F238E27FC236}">
                <a16:creationId xmlns:a16="http://schemas.microsoft.com/office/drawing/2014/main" id="{4FEB974F-1DE9-42A9-8849-43A78B00CE81}"/>
              </a:ext>
            </a:extLst>
          </p:cNvPr>
          <p:cNvSpPr/>
          <p:nvPr/>
        </p:nvSpPr>
        <p:spPr>
          <a:xfrm>
            <a:off x="4642863" y="1833124"/>
            <a:ext cx="2844800" cy="581025"/>
          </a:xfrm>
          <a:custGeom>
            <a:avLst/>
            <a:gdLst>
              <a:gd name="connsiteX0" fmla="*/ 0 w 2844800"/>
              <a:gd name="connsiteY0" fmla="*/ 232229 h 580571"/>
              <a:gd name="connsiteX1" fmla="*/ 885372 w 2844800"/>
              <a:gd name="connsiteY1" fmla="*/ 493486 h 580571"/>
              <a:gd name="connsiteX2" fmla="*/ 2844800 w 2844800"/>
              <a:gd name="connsiteY2" fmla="*/ 580571 h 580571"/>
              <a:gd name="connsiteX3" fmla="*/ 2844800 w 2844800"/>
              <a:gd name="connsiteY3" fmla="*/ 58057 h 580571"/>
              <a:gd name="connsiteX4" fmla="*/ 1524000 w 2844800"/>
              <a:gd name="connsiteY4" fmla="*/ 0 h 580571"/>
              <a:gd name="connsiteX5" fmla="*/ 1161143 w 2844800"/>
              <a:gd name="connsiteY5" fmla="*/ 159657 h 580571"/>
              <a:gd name="connsiteX6" fmla="*/ 899886 w 2844800"/>
              <a:gd name="connsiteY6" fmla="*/ 333829 h 580571"/>
              <a:gd name="connsiteX7" fmla="*/ 145143 w 2844800"/>
              <a:gd name="connsiteY7" fmla="*/ 130629 h 580571"/>
              <a:gd name="connsiteX8" fmla="*/ 145143 w 2844800"/>
              <a:gd name="connsiteY8" fmla="*/ 130629 h 580571"/>
              <a:gd name="connsiteX9" fmla="*/ 29029 w 2844800"/>
              <a:gd name="connsiteY9" fmla="*/ 87086 h 580571"/>
              <a:gd name="connsiteX10" fmla="*/ 0 w 2844800"/>
              <a:gd name="connsiteY10" fmla="*/ 232229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4800" h="580571">
                <a:moveTo>
                  <a:pt x="0" y="232229"/>
                </a:moveTo>
                <a:lnTo>
                  <a:pt x="885372" y="493486"/>
                </a:lnTo>
                <a:lnTo>
                  <a:pt x="2844800" y="580571"/>
                </a:lnTo>
                <a:lnTo>
                  <a:pt x="2844800" y="58057"/>
                </a:lnTo>
                <a:lnTo>
                  <a:pt x="1524000" y="0"/>
                </a:lnTo>
                <a:lnTo>
                  <a:pt x="1161143" y="159657"/>
                </a:lnTo>
                <a:lnTo>
                  <a:pt x="899886" y="333829"/>
                </a:lnTo>
                <a:lnTo>
                  <a:pt x="145143" y="130629"/>
                </a:lnTo>
                <a:lnTo>
                  <a:pt x="145143" y="130629"/>
                </a:lnTo>
                <a:lnTo>
                  <a:pt x="29029" y="87086"/>
                </a:lnTo>
                <a:lnTo>
                  <a:pt x="0" y="232229"/>
                </a:lnTo>
                <a:close/>
              </a:path>
            </a:pathLst>
          </a:custGeom>
          <a:solidFill>
            <a:srgbClr val="4F81BD">
              <a:alpha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2" name="Elipsa 23">
            <a:extLst>
              <a:ext uri="{FF2B5EF4-FFF2-40B4-BE49-F238E27FC236}">
                <a16:creationId xmlns:a16="http://schemas.microsoft.com/office/drawing/2014/main" id="{8581D007-A755-4395-90D0-13AC7812D85A}"/>
              </a:ext>
            </a:extLst>
          </p:cNvPr>
          <p:cNvSpPr/>
          <p:nvPr/>
        </p:nvSpPr>
        <p:spPr>
          <a:xfrm rot="19990880">
            <a:off x="5522338" y="1971237"/>
            <a:ext cx="752475" cy="106362"/>
          </a:xfrm>
          <a:prstGeom prst="ellipse">
            <a:avLst/>
          </a:prstGeom>
          <a:solidFill>
            <a:srgbClr val="4F81BD">
              <a:alpha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14" name="Přímá spojovací šipka 25">
            <a:extLst>
              <a:ext uri="{FF2B5EF4-FFF2-40B4-BE49-F238E27FC236}">
                <a16:creationId xmlns:a16="http://schemas.microsoft.com/office/drawing/2014/main" id="{9467BB2C-6F0E-444C-B7E1-ECD11C5A6D89}"/>
              </a:ext>
            </a:extLst>
          </p:cNvPr>
          <p:cNvCxnSpPr/>
          <p:nvPr/>
        </p:nvCxnSpPr>
        <p:spPr>
          <a:xfrm>
            <a:off x="4746051" y="2022037"/>
            <a:ext cx="504825" cy="14446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 w="med" len="lg"/>
          </a:ln>
          <a:effectLst/>
        </p:spPr>
      </p:cxnSp>
      <p:sp>
        <p:nvSpPr>
          <p:cNvPr id="15" name="Obdélník 26">
            <a:extLst>
              <a:ext uri="{FF2B5EF4-FFF2-40B4-BE49-F238E27FC236}">
                <a16:creationId xmlns:a16="http://schemas.microsoft.com/office/drawing/2014/main" id="{DBE0BC2B-5D10-4B2E-9030-42AD898C1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938" y="1879162"/>
            <a:ext cx="397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1800" b="1" baseline="-30000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cs-CZ" altLang="cs-CZ" sz="1800" b="1">
              <a:solidFill>
                <a:srgbClr val="CC0066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6" name="Přímá spojovací šipka 28">
            <a:extLst>
              <a:ext uri="{FF2B5EF4-FFF2-40B4-BE49-F238E27FC236}">
                <a16:creationId xmlns:a16="http://schemas.microsoft.com/office/drawing/2014/main" id="{FAC86F26-6697-4F00-89D5-07D7F3BB9A11}"/>
              </a:ext>
            </a:extLst>
          </p:cNvPr>
          <p:cNvCxnSpPr>
            <a:endCxn id="11" idx="6"/>
          </p:cNvCxnSpPr>
          <p:nvPr/>
        </p:nvCxnSpPr>
        <p:spPr>
          <a:xfrm rot="16200000" flipH="1">
            <a:off x="5432645" y="2056167"/>
            <a:ext cx="215900" cy="4763"/>
          </a:xfrm>
          <a:prstGeom prst="straightConnector1">
            <a:avLst/>
          </a:prstGeom>
          <a:noFill/>
          <a:ln w="12700" cap="flat" cmpd="sng" algn="ctr">
            <a:solidFill>
              <a:srgbClr val="CC0066"/>
            </a:solidFill>
            <a:prstDash val="solid"/>
            <a:headEnd type="none" w="med" len="lg"/>
            <a:tailEnd type="triangle" w="med" len="lg"/>
          </a:ln>
          <a:effectLst/>
        </p:spPr>
      </p:cxnSp>
      <p:cxnSp>
        <p:nvCxnSpPr>
          <p:cNvPr id="17" name="Přímá spojovací šipka 34">
            <a:extLst>
              <a:ext uri="{FF2B5EF4-FFF2-40B4-BE49-F238E27FC236}">
                <a16:creationId xmlns:a16="http://schemas.microsoft.com/office/drawing/2014/main" id="{E6071EAD-EFAA-47B5-8A2D-7BBD47908AE6}"/>
              </a:ext>
            </a:extLst>
          </p:cNvPr>
          <p:cNvCxnSpPr/>
          <p:nvPr/>
        </p:nvCxnSpPr>
        <p:spPr>
          <a:xfrm rot="5400000" flipH="1" flipV="1">
            <a:off x="5395338" y="2453837"/>
            <a:ext cx="287337" cy="1588"/>
          </a:xfrm>
          <a:prstGeom prst="straightConnector1">
            <a:avLst/>
          </a:prstGeom>
          <a:noFill/>
          <a:ln w="9525" cap="flat" cmpd="sng" algn="ctr">
            <a:solidFill>
              <a:srgbClr val="CC0066"/>
            </a:solidFill>
            <a:prstDash val="solid"/>
            <a:tailEnd type="triangle" w="med" len="lg"/>
          </a:ln>
          <a:effectLst/>
        </p:spPr>
      </p:cxnSp>
      <p:cxnSp>
        <p:nvCxnSpPr>
          <p:cNvPr id="18" name="Přímá spojovací čára 36">
            <a:extLst>
              <a:ext uri="{FF2B5EF4-FFF2-40B4-BE49-F238E27FC236}">
                <a16:creationId xmlns:a16="http://schemas.microsoft.com/office/drawing/2014/main" id="{BD47EA58-BA2D-4416-A284-5A77C9052B51}"/>
              </a:ext>
            </a:extLst>
          </p:cNvPr>
          <p:cNvCxnSpPr/>
          <p:nvPr/>
        </p:nvCxnSpPr>
        <p:spPr>
          <a:xfrm rot="5400000">
            <a:off x="5970807" y="2094268"/>
            <a:ext cx="576262" cy="0"/>
          </a:xfrm>
          <a:prstGeom prst="line">
            <a:avLst/>
          </a:prstGeom>
          <a:noFill/>
          <a:ln w="12700" cap="flat" cmpd="sng" algn="ctr">
            <a:solidFill>
              <a:srgbClr val="CC0066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19" name="Přímá spojovací čára 40">
            <a:extLst>
              <a:ext uri="{FF2B5EF4-FFF2-40B4-BE49-F238E27FC236}">
                <a16:creationId xmlns:a16="http://schemas.microsoft.com/office/drawing/2014/main" id="{299B8D06-65C6-49A2-B85A-C71E14E60A0C}"/>
              </a:ext>
            </a:extLst>
          </p:cNvPr>
          <p:cNvCxnSpPr/>
          <p:nvPr/>
        </p:nvCxnSpPr>
        <p:spPr>
          <a:xfrm rot="5400000">
            <a:off x="6942357" y="2130781"/>
            <a:ext cx="503237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0" name="Obdélník 43">
            <a:extLst>
              <a:ext uri="{FF2B5EF4-FFF2-40B4-BE49-F238E27FC236}">
                <a16:creationId xmlns:a16="http://schemas.microsoft.com/office/drawing/2014/main" id="{9FBD7561-01F5-454B-BCDF-09EA10B35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851" y="1663262"/>
            <a:ext cx="397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1800" b="1" baseline="-30000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cs-CZ" altLang="cs-CZ" sz="1800" b="1">
              <a:solidFill>
                <a:srgbClr val="CC0066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B245A16D-5105-4A96-B938-813262F60D11}"/>
              </a:ext>
            </a:extLst>
          </p:cNvPr>
          <p:cNvSpPr/>
          <p:nvPr/>
        </p:nvSpPr>
        <p:spPr>
          <a:xfrm>
            <a:off x="7122538" y="195059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Times New Roman" pitchFamily="18" charset="0"/>
                <a:cs typeface="Arial" panose="020B0604020202020204" pitchFamily="34" charset="0"/>
              </a:rPr>
              <a:t>y</a:t>
            </a:r>
            <a:r>
              <a:rPr lang="cs-CZ" b="1" baseline="-30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Times New Roman" pitchFamily="18" charset="0"/>
                <a:cs typeface="Arial" panose="020B0604020202020204" pitchFamily="34" charset="0"/>
              </a:rPr>
              <a:t>D</a:t>
            </a:r>
            <a:endParaRPr lang="cs-CZ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22" name="Volný tvar 29">
            <a:extLst>
              <a:ext uri="{FF2B5EF4-FFF2-40B4-BE49-F238E27FC236}">
                <a16:creationId xmlns:a16="http://schemas.microsoft.com/office/drawing/2014/main" id="{91F6B2CE-25D0-45FB-BF42-56DD0CDBDE3B}"/>
              </a:ext>
            </a:extLst>
          </p:cNvPr>
          <p:cNvSpPr/>
          <p:nvPr/>
        </p:nvSpPr>
        <p:spPr>
          <a:xfrm>
            <a:off x="3306188" y="4687449"/>
            <a:ext cx="3024188" cy="1150938"/>
          </a:xfrm>
          <a:custGeom>
            <a:avLst/>
            <a:gdLst>
              <a:gd name="connsiteX0" fmla="*/ 0 w 2598057"/>
              <a:gd name="connsiteY0" fmla="*/ 1045028 h 1045028"/>
              <a:gd name="connsiteX1" fmla="*/ 754743 w 2598057"/>
              <a:gd name="connsiteY1" fmla="*/ 1045028 h 1045028"/>
              <a:gd name="connsiteX2" fmla="*/ 769257 w 2598057"/>
              <a:gd name="connsiteY2" fmla="*/ 435428 h 1045028"/>
              <a:gd name="connsiteX3" fmla="*/ 783771 w 2598057"/>
              <a:gd name="connsiteY3" fmla="*/ 319314 h 1045028"/>
              <a:gd name="connsiteX4" fmla="*/ 856343 w 2598057"/>
              <a:gd name="connsiteY4" fmla="*/ 304800 h 1045028"/>
              <a:gd name="connsiteX5" fmla="*/ 1059543 w 2598057"/>
              <a:gd name="connsiteY5" fmla="*/ 406400 h 1045028"/>
              <a:gd name="connsiteX6" fmla="*/ 1190171 w 2598057"/>
              <a:gd name="connsiteY6" fmla="*/ 551543 h 1045028"/>
              <a:gd name="connsiteX7" fmla="*/ 1349828 w 2598057"/>
              <a:gd name="connsiteY7" fmla="*/ 783771 h 1045028"/>
              <a:gd name="connsiteX8" fmla="*/ 1553028 w 2598057"/>
              <a:gd name="connsiteY8" fmla="*/ 1030514 h 1045028"/>
              <a:gd name="connsiteX9" fmla="*/ 2598057 w 2598057"/>
              <a:gd name="connsiteY9" fmla="*/ 1030514 h 1045028"/>
              <a:gd name="connsiteX10" fmla="*/ 2583543 w 2598057"/>
              <a:gd name="connsiteY10" fmla="*/ 609600 h 1045028"/>
              <a:gd name="connsiteX11" fmla="*/ 2046514 w 2598057"/>
              <a:gd name="connsiteY11" fmla="*/ 624114 h 1045028"/>
              <a:gd name="connsiteX12" fmla="*/ 1959428 w 2598057"/>
              <a:gd name="connsiteY12" fmla="*/ 667657 h 1045028"/>
              <a:gd name="connsiteX13" fmla="*/ 1886857 w 2598057"/>
              <a:gd name="connsiteY13" fmla="*/ 711200 h 1045028"/>
              <a:gd name="connsiteX14" fmla="*/ 1741714 w 2598057"/>
              <a:gd name="connsiteY14" fmla="*/ 798285 h 1045028"/>
              <a:gd name="connsiteX15" fmla="*/ 1669143 w 2598057"/>
              <a:gd name="connsiteY15" fmla="*/ 885371 h 1045028"/>
              <a:gd name="connsiteX16" fmla="*/ 1611086 w 2598057"/>
              <a:gd name="connsiteY16" fmla="*/ 928914 h 1045028"/>
              <a:gd name="connsiteX17" fmla="*/ 1335314 w 2598057"/>
              <a:gd name="connsiteY17" fmla="*/ 595085 h 1045028"/>
              <a:gd name="connsiteX18" fmla="*/ 1074057 w 2598057"/>
              <a:gd name="connsiteY18" fmla="*/ 261257 h 1045028"/>
              <a:gd name="connsiteX19" fmla="*/ 870857 w 2598057"/>
              <a:gd name="connsiteY19" fmla="*/ 116114 h 1045028"/>
              <a:gd name="connsiteX20" fmla="*/ 595086 w 2598057"/>
              <a:gd name="connsiteY20" fmla="*/ 0 h 1045028"/>
              <a:gd name="connsiteX21" fmla="*/ 232228 w 2598057"/>
              <a:gd name="connsiteY21" fmla="*/ 0 h 1045028"/>
              <a:gd name="connsiteX22" fmla="*/ 0 w 2598057"/>
              <a:gd name="connsiteY22" fmla="*/ 14514 h 1045028"/>
              <a:gd name="connsiteX23" fmla="*/ 0 w 2598057"/>
              <a:gd name="connsiteY23" fmla="*/ 1045028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98057" h="1045028">
                <a:moveTo>
                  <a:pt x="0" y="1045028"/>
                </a:moveTo>
                <a:lnTo>
                  <a:pt x="754743" y="1045028"/>
                </a:lnTo>
                <a:lnTo>
                  <a:pt x="769257" y="435428"/>
                </a:lnTo>
                <a:lnTo>
                  <a:pt x="783771" y="319314"/>
                </a:lnTo>
                <a:lnTo>
                  <a:pt x="856343" y="304800"/>
                </a:lnTo>
                <a:lnTo>
                  <a:pt x="1059543" y="406400"/>
                </a:lnTo>
                <a:lnTo>
                  <a:pt x="1190171" y="551543"/>
                </a:lnTo>
                <a:lnTo>
                  <a:pt x="1349828" y="783771"/>
                </a:lnTo>
                <a:lnTo>
                  <a:pt x="1553028" y="1030514"/>
                </a:lnTo>
                <a:lnTo>
                  <a:pt x="2598057" y="1030514"/>
                </a:lnTo>
                <a:lnTo>
                  <a:pt x="2583543" y="609600"/>
                </a:lnTo>
                <a:lnTo>
                  <a:pt x="2046514" y="624114"/>
                </a:lnTo>
                <a:lnTo>
                  <a:pt x="1959428" y="667657"/>
                </a:lnTo>
                <a:lnTo>
                  <a:pt x="1886857" y="711200"/>
                </a:lnTo>
                <a:lnTo>
                  <a:pt x="1741714" y="798285"/>
                </a:lnTo>
                <a:lnTo>
                  <a:pt x="1669143" y="885371"/>
                </a:lnTo>
                <a:lnTo>
                  <a:pt x="1611086" y="928914"/>
                </a:lnTo>
                <a:lnTo>
                  <a:pt x="1335314" y="595085"/>
                </a:lnTo>
                <a:lnTo>
                  <a:pt x="1074057" y="261257"/>
                </a:lnTo>
                <a:lnTo>
                  <a:pt x="870857" y="116114"/>
                </a:lnTo>
                <a:lnTo>
                  <a:pt x="595086" y="0"/>
                </a:lnTo>
                <a:lnTo>
                  <a:pt x="232228" y="0"/>
                </a:lnTo>
                <a:lnTo>
                  <a:pt x="0" y="14514"/>
                </a:lnTo>
                <a:lnTo>
                  <a:pt x="0" y="1045028"/>
                </a:lnTo>
                <a:close/>
              </a:path>
            </a:pathLst>
          </a:custGeom>
          <a:solidFill>
            <a:srgbClr val="4F81BD">
              <a:alpha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3" name="Volný tvar 30">
            <a:extLst>
              <a:ext uri="{FF2B5EF4-FFF2-40B4-BE49-F238E27FC236}">
                <a16:creationId xmlns:a16="http://schemas.microsoft.com/office/drawing/2014/main" id="{1A194C1D-A32F-4FAE-8D1D-F9F03A8F4C09}"/>
              </a:ext>
            </a:extLst>
          </p:cNvPr>
          <p:cNvSpPr/>
          <p:nvPr/>
        </p:nvSpPr>
        <p:spPr>
          <a:xfrm>
            <a:off x="7338438" y="4542987"/>
            <a:ext cx="3168650" cy="1295400"/>
          </a:xfrm>
          <a:custGeom>
            <a:avLst/>
            <a:gdLst>
              <a:gd name="connsiteX0" fmla="*/ 0 w 3338513"/>
              <a:gd name="connsiteY0" fmla="*/ 0 h 1338263"/>
              <a:gd name="connsiteX1" fmla="*/ 504825 w 3338513"/>
              <a:gd name="connsiteY1" fmla="*/ 0 h 1338263"/>
              <a:gd name="connsiteX2" fmla="*/ 614363 w 3338513"/>
              <a:gd name="connsiteY2" fmla="*/ 4763 h 1338263"/>
              <a:gd name="connsiteX3" fmla="*/ 747713 w 3338513"/>
              <a:gd name="connsiteY3" fmla="*/ 19050 h 1338263"/>
              <a:gd name="connsiteX4" fmla="*/ 842963 w 3338513"/>
              <a:gd name="connsiteY4" fmla="*/ 47625 h 1338263"/>
              <a:gd name="connsiteX5" fmla="*/ 957263 w 3338513"/>
              <a:gd name="connsiteY5" fmla="*/ 95250 h 1338263"/>
              <a:gd name="connsiteX6" fmla="*/ 1085850 w 3338513"/>
              <a:gd name="connsiteY6" fmla="*/ 166688 h 1338263"/>
              <a:gd name="connsiteX7" fmla="*/ 1247775 w 3338513"/>
              <a:gd name="connsiteY7" fmla="*/ 271463 h 1338263"/>
              <a:gd name="connsiteX8" fmla="*/ 1338263 w 3338513"/>
              <a:gd name="connsiteY8" fmla="*/ 342900 h 1338263"/>
              <a:gd name="connsiteX9" fmla="*/ 1438275 w 3338513"/>
              <a:gd name="connsiteY9" fmla="*/ 461963 h 1338263"/>
              <a:gd name="connsiteX10" fmla="*/ 1547813 w 3338513"/>
              <a:gd name="connsiteY10" fmla="*/ 633413 h 1338263"/>
              <a:gd name="connsiteX11" fmla="*/ 1624013 w 3338513"/>
              <a:gd name="connsiteY11" fmla="*/ 742950 h 1338263"/>
              <a:gd name="connsiteX12" fmla="*/ 1690688 w 3338513"/>
              <a:gd name="connsiteY12" fmla="*/ 823913 h 1338263"/>
              <a:gd name="connsiteX13" fmla="*/ 1752600 w 3338513"/>
              <a:gd name="connsiteY13" fmla="*/ 885825 h 1338263"/>
              <a:gd name="connsiteX14" fmla="*/ 1809750 w 3338513"/>
              <a:gd name="connsiteY14" fmla="*/ 947738 h 1338263"/>
              <a:gd name="connsiteX15" fmla="*/ 1871663 w 3338513"/>
              <a:gd name="connsiteY15" fmla="*/ 1004888 h 1338263"/>
              <a:gd name="connsiteX16" fmla="*/ 1928813 w 3338513"/>
              <a:gd name="connsiteY16" fmla="*/ 1033463 h 1338263"/>
              <a:gd name="connsiteX17" fmla="*/ 1985963 w 3338513"/>
              <a:gd name="connsiteY17" fmla="*/ 1052513 h 1338263"/>
              <a:gd name="connsiteX18" fmla="*/ 2047875 w 3338513"/>
              <a:gd name="connsiteY18" fmla="*/ 1062038 h 1338263"/>
              <a:gd name="connsiteX19" fmla="*/ 2119313 w 3338513"/>
              <a:gd name="connsiteY19" fmla="*/ 1038225 h 1338263"/>
              <a:gd name="connsiteX20" fmla="*/ 2238375 w 3338513"/>
              <a:gd name="connsiteY20" fmla="*/ 985838 h 1338263"/>
              <a:gd name="connsiteX21" fmla="*/ 2309813 w 3338513"/>
              <a:gd name="connsiteY21" fmla="*/ 957263 h 1338263"/>
              <a:gd name="connsiteX22" fmla="*/ 2390775 w 3338513"/>
              <a:gd name="connsiteY22" fmla="*/ 919163 h 1338263"/>
              <a:gd name="connsiteX23" fmla="*/ 2476500 w 3338513"/>
              <a:gd name="connsiteY23" fmla="*/ 890588 h 1338263"/>
              <a:gd name="connsiteX24" fmla="*/ 2571750 w 3338513"/>
              <a:gd name="connsiteY24" fmla="*/ 852488 h 1338263"/>
              <a:gd name="connsiteX25" fmla="*/ 2633663 w 3338513"/>
              <a:gd name="connsiteY25" fmla="*/ 842963 h 1338263"/>
              <a:gd name="connsiteX26" fmla="*/ 2690813 w 3338513"/>
              <a:gd name="connsiteY26" fmla="*/ 852488 h 1338263"/>
              <a:gd name="connsiteX27" fmla="*/ 2747963 w 3338513"/>
              <a:gd name="connsiteY27" fmla="*/ 876300 h 1338263"/>
              <a:gd name="connsiteX28" fmla="*/ 2795588 w 3338513"/>
              <a:gd name="connsiteY28" fmla="*/ 904875 h 1338263"/>
              <a:gd name="connsiteX29" fmla="*/ 2828925 w 3338513"/>
              <a:gd name="connsiteY29" fmla="*/ 914400 h 1338263"/>
              <a:gd name="connsiteX30" fmla="*/ 2886075 w 3338513"/>
              <a:gd name="connsiteY30" fmla="*/ 909638 h 1338263"/>
              <a:gd name="connsiteX31" fmla="*/ 2962275 w 3338513"/>
              <a:gd name="connsiteY31" fmla="*/ 881063 h 1338263"/>
              <a:gd name="connsiteX32" fmla="*/ 3014663 w 3338513"/>
              <a:gd name="connsiteY32" fmla="*/ 842963 h 1338263"/>
              <a:gd name="connsiteX33" fmla="*/ 3071813 w 3338513"/>
              <a:gd name="connsiteY33" fmla="*/ 838200 h 1338263"/>
              <a:gd name="connsiteX34" fmla="*/ 3114675 w 3338513"/>
              <a:gd name="connsiteY34" fmla="*/ 852488 h 1338263"/>
              <a:gd name="connsiteX35" fmla="*/ 3186113 w 3338513"/>
              <a:gd name="connsiteY35" fmla="*/ 881063 h 1338263"/>
              <a:gd name="connsiteX36" fmla="*/ 3243263 w 3338513"/>
              <a:gd name="connsiteY36" fmla="*/ 890588 h 1338263"/>
              <a:gd name="connsiteX37" fmla="*/ 3300413 w 3338513"/>
              <a:gd name="connsiteY37" fmla="*/ 895350 h 1338263"/>
              <a:gd name="connsiteX38" fmla="*/ 3338513 w 3338513"/>
              <a:gd name="connsiteY38" fmla="*/ 895350 h 1338263"/>
              <a:gd name="connsiteX39" fmla="*/ 3338513 w 3338513"/>
              <a:gd name="connsiteY39" fmla="*/ 1314450 h 1338263"/>
              <a:gd name="connsiteX40" fmla="*/ 2214563 w 3338513"/>
              <a:gd name="connsiteY40" fmla="*/ 1319213 h 1338263"/>
              <a:gd name="connsiteX41" fmla="*/ 2214563 w 3338513"/>
              <a:gd name="connsiteY41" fmla="*/ 1133475 h 1338263"/>
              <a:gd name="connsiteX42" fmla="*/ 2152650 w 3338513"/>
              <a:gd name="connsiteY42" fmla="*/ 1162050 h 1338263"/>
              <a:gd name="connsiteX43" fmla="*/ 2066925 w 3338513"/>
              <a:gd name="connsiteY43" fmla="*/ 1181100 h 1338263"/>
              <a:gd name="connsiteX44" fmla="*/ 2009775 w 3338513"/>
              <a:gd name="connsiteY44" fmla="*/ 1185863 h 1338263"/>
              <a:gd name="connsiteX45" fmla="*/ 1914525 w 3338513"/>
              <a:gd name="connsiteY45" fmla="*/ 1166813 h 1338263"/>
              <a:gd name="connsiteX46" fmla="*/ 1833563 w 3338513"/>
              <a:gd name="connsiteY46" fmla="*/ 1119188 h 1338263"/>
              <a:gd name="connsiteX47" fmla="*/ 1704975 w 3338513"/>
              <a:gd name="connsiteY47" fmla="*/ 1023938 h 1338263"/>
              <a:gd name="connsiteX48" fmla="*/ 1609725 w 3338513"/>
              <a:gd name="connsiteY48" fmla="*/ 900113 h 1338263"/>
              <a:gd name="connsiteX49" fmla="*/ 1476375 w 3338513"/>
              <a:gd name="connsiteY49" fmla="*/ 738188 h 1338263"/>
              <a:gd name="connsiteX50" fmla="*/ 1381125 w 3338513"/>
              <a:gd name="connsiteY50" fmla="*/ 614363 h 1338263"/>
              <a:gd name="connsiteX51" fmla="*/ 1266825 w 3338513"/>
              <a:gd name="connsiteY51" fmla="*/ 500063 h 1338263"/>
              <a:gd name="connsiteX52" fmla="*/ 1181100 w 3338513"/>
              <a:gd name="connsiteY52" fmla="*/ 442913 h 1338263"/>
              <a:gd name="connsiteX53" fmla="*/ 1100138 w 3338513"/>
              <a:gd name="connsiteY53" fmla="*/ 428625 h 1338263"/>
              <a:gd name="connsiteX54" fmla="*/ 1009650 w 3338513"/>
              <a:gd name="connsiteY54" fmla="*/ 419100 h 1338263"/>
              <a:gd name="connsiteX55" fmla="*/ 962025 w 3338513"/>
              <a:gd name="connsiteY55" fmla="*/ 442913 h 1338263"/>
              <a:gd name="connsiteX56" fmla="*/ 942975 w 3338513"/>
              <a:gd name="connsiteY56" fmla="*/ 500063 h 1338263"/>
              <a:gd name="connsiteX57" fmla="*/ 923925 w 3338513"/>
              <a:gd name="connsiteY57" fmla="*/ 561975 h 1338263"/>
              <a:gd name="connsiteX58" fmla="*/ 938213 w 3338513"/>
              <a:gd name="connsiteY58" fmla="*/ 1338263 h 1338263"/>
              <a:gd name="connsiteX59" fmla="*/ 47625 w 3338513"/>
              <a:gd name="connsiteY59" fmla="*/ 1338263 h 1338263"/>
              <a:gd name="connsiteX60" fmla="*/ 0 w 3338513"/>
              <a:gd name="connsiteY60" fmla="*/ 0 h 133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38513" h="1338263">
                <a:moveTo>
                  <a:pt x="0" y="0"/>
                </a:moveTo>
                <a:lnTo>
                  <a:pt x="504825" y="0"/>
                </a:lnTo>
                <a:lnTo>
                  <a:pt x="614363" y="4763"/>
                </a:lnTo>
                <a:lnTo>
                  <a:pt x="747713" y="19050"/>
                </a:lnTo>
                <a:lnTo>
                  <a:pt x="842963" y="47625"/>
                </a:lnTo>
                <a:lnTo>
                  <a:pt x="957263" y="95250"/>
                </a:lnTo>
                <a:lnTo>
                  <a:pt x="1085850" y="166688"/>
                </a:lnTo>
                <a:lnTo>
                  <a:pt x="1247775" y="271463"/>
                </a:lnTo>
                <a:lnTo>
                  <a:pt x="1338263" y="342900"/>
                </a:lnTo>
                <a:lnTo>
                  <a:pt x="1438275" y="461963"/>
                </a:lnTo>
                <a:lnTo>
                  <a:pt x="1547813" y="633413"/>
                </a:lnTo>
                <a:lnTo>
                  <a:pt x="1624013" y="742950"/>
                </a:lnTo>
                <a:lnTo>
                  <a:pt x="1690688" y="823913"/>
                </a:lnTo>
                <a:lnTo>
                  <a:pt x="1752600" y="885825"/>
                </a:lnTo>
                <a:lnTo>
                  <a:pt x="1809750" y="947738"/>
                </a:lnTo>
                <a:lnTo>
                  <a:pt x="1871663" y="1004888"/>
                </a:lnTo>
                <a:lnTo>
                  <a:pt x="1928813" y="1033463"/>
                </a:lnTo>
                <a:lnTo>
                  <a:pt x="1985963" y="1052513"/>
                </a:lnTo>
                <a:lnTo>
                  <a:pt x="2047875" y="1062038"/>
                </a:lnTo>
                <a:lnTo>
                  <a:pt x="2119313" y="1038225"/>
                </a:lnTo>
                <a:lnTo>
                  <a:pt x="2238375" y="985838"/>
                </a:lnTo>
                <a:lnTo>
                  <a:pt x="2309813" y="957263"/>
                </a:lnTo>
                <a:lnTo>
                  <a:pt x="2390775" y="919163"/>
                </a:lnTo>
                <a:lnTo>
                  <a:pt x="2476500" y="890588"/>
                </a:lnTo>
                <a:lnTo>
                  <a:pt x="2571750" y="852488"/>
                </a:lnTo>
                <a:lnTo>
                  <a:pt x="2633663" y="842963"/>
                </a:lnTo>
                <a:lnTo>
                  <a:pt x="2690813" y="852488"/>
                </a:lnTo>
                <a:lnTo>
                  <a:pt x="2747963" y="876300"/>
                </a:lnTo>
                <a:lnTo>
                  <a:pt x="2795588" y="904875"/>
                </a:lnTo>
                <a:lnTo>
                  <a:pt x="2828925" y="914400"/>
                </a:lnTo>
                <a:lnTo>
                  <a:pt x="2886075" y="909638"/>
                </a:lnTo>
                <a:lnTo>
                  <a:pt x="2962275" y="881063"/>
                </a:lnTo>
                <a:lnTo>
                  <a:pt x="3014663" y="842963"/>
                </a:lnTo>
                <a:lnTo>
                  <a:pt x="3071813" y="838200"/>
                </a:lnTo>
                <a:lnTo>
                  <a:pt x="3114675" y="852488"/>
                </a:lnTo>
                <a:lnTo>
                  <a:pt x="3186113" y="881063"/>
                </a:lnTo>
                <a:lnTo>
                  <a:pt x="3243263" y="890588"/>
                </a:lnTo>
                <a:lnTo>
                  <a:pt x="3300413" y="895350"/>
                </a:lnTo>
                <a:lnTo>
                  <a:pt x="3338513" y="895350"/>
                </a:lnTo>
                <a:lnTo>
                  <a:pt x="3338513" y="1314450"/>
                </a:lnTo>
                <a:lnTo>
                  <a:pt x="2214563" y="1319213"/>
                </a:lnTo>
                <a:lnTo>
                  <a:pt x="2214563" y="1133475"/>
                </a:lnTo>
                <a:lnTo>
                  <a:pt x="2152650" y="1162050"/>
                </a:lnTo>
                <a:lnTo>
                  <a:pt x="2066925" y="1181100"/>
                </a:lnTo>
                <a:lnTo>
                  <a:pt x="2009775" y="1185863"/>
                </a:lnTo>
                <a:lnTo>
                  <a:pt x="1914525" y="1166813"/>
                </a:lnTo>
                <a:lnTo>
                  <a:pt x="1833563" y="1119188"/>
                </a:lnTo>
                <a:lnTo>
                  <a:pt x="1704975" y="1023938"/>
                </a:lnTo>
                <a:lnTo>
                  <a:pt x="1609725" y="900113"/>
                </a:lnTo>
                <a:lnTo>
                  <a:pt x="1476375" y="738188"/>
                </a:lnTo>
                <a:lnTo>
                  <a:pt x="1381125" y="614363"/>
                </a:lnTo>
                <a:lnTo>
                  <a:pt x="1266825" y="500063"/>
                </a:lnTo>
                <a:lnTo>
                  <a:pt x="1181100" y="442913"/>
                </a:lnTo>
                <a:lnTo>
                  <a:pt x="1100138" y="428625"/>
                </a:lnTo>
                <a:lnTo>
                  <a:pt x="1009650" y="419100"/>
                </a:lnTo>
                <a:lnTo>
                  <a:pt x="962025" y="442913"/>
                </a:lnTo>
                <a:lnTo>
                  <a:pt x="942975" y="500063"/>
                </a:lnTo>
                <a:lnTo>
                  <a:pt x="923925" y="561975"/>
                </a:lnTo>
                <a:lnTo>
                  <a:pt x="938213" y="1338263"/>
                </a:lnTo>
                <a:lnTo>
                  <a:pt x="47625" y="1338263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4" name="Elipsa 46">
            <a:extLst>
              <a:ext uri="{FF2B5EF4-FFF2-40B4-BE49-F238E27FC236}">
                <a16:creationId xmlns:a16="http://schemas.microsoft.com/office/drawing/2014/main" id="{4B95BAD3-0F66-49BB-9471-F4CC8DC72B5B}"/>
              </a:ext>
            </a:extLst>
          </p:cNvPr>
          <p:cNvSpPr/>
          <p:nvPr/>
        </p:nvSpPr>
        <p:spPr>
          <a:xfrm rot="19524412">
            <a:off x="5142926" y="5470087"/>
            <a:ext cx="528637" cy="120650"/>
          </a:xfrm>
          <a:prstGeom prst="ellipse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5" name="Volný tvar 32">
            <a:extLst>
              <a:ext uri="{FF2B5EF4-FFF2-40B4-BE49-F238E27FC236}">
                <a16:creationId xmlns:a16="http://schemas.microsoft.com/office/drawing/2014/main" id="{15944CD3-672C-4A11-94CB-AC4E341B7DD6}"/>
              </a:ext>
            </a:extLst>
          </p:cNvPr>
          <p:cNvSpPr/>
          <p:nvPr/>
        </p:nvSpPr>
        <p:spPr>
          <a:xfrm>
            <a:off x="9432351" y="5606612"/>
            <a:ext cx="638175" cy="188912"/>
          </a:xfrm>
          <a:custGeom>
            <a:avLst/>
            <a:gdLst>
              <a:gd name="connsiteX0" fmla="*/ 0 w 638628"/>
              <a:gd name="connsiteY0" fmla="*/ 43543 h 188686"/>
              <a:gd name="connsiteX1" fmla="*/ 87085 w 638628"/>
              <a:gd name="connsiteY1" fmla="*/ 14515 h 188686"/>
              <a:gd name="connsiteX2" fmla="*/ 188685 w 638628"/>
              <a:gd name="connsiteY2" fmla="*/ 0 h 188686"/>
              <a:gd name="connsiteX3" fmla="*/ 275771 w 638628"/>
              <a:gd name="connsiteY3" fmla="*/ 14515 h 188686"/>
              <a:gd name="connsiteX4" fmla="*/ 406400 w 638628"/>
              <a:gd name="connsiteY4" fmla="*/ 43543 h 188686"/>
              <a:gd name="connsiteX5" fmla="*/ 537028 w 638628"/>
              <a:gd name="connsiteY5" fmla="*/ 116115 h 188686"/>
              <a:gd name="connsiteX6" fmla="*/ 638628 w 638628"/>
              <a:gd name="connsiteY6" fmla="*/ 188686 h 18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628" h="188686">
                <a:moveTo>
                  <a:pt x="0" y="43543"/>
                </a:moveTo>
                <a:lnTo>
                  <a:pt x="87085" y="14515"/>
                </a:lnTo>
                <a:lnTo>
                  <a:pt x="188685" y="0"/>
                </a:lnTo>
                <a:lnTo>
                  <a:pt x="275771" y="14515"/>
                </a:lnTo>
                <a:lnTo>
                  <a:pt x="406400" y="43543"/>
                </a:lnTo>
                <a:lnTo>
                  <a:pt x="537028" y="116115"/>
                </a:lnTo>
                <a:lnTo>
                  <a:pt x="638628" y="188686"/>
                </a:lnTo>
              </a:path>
            </a:pathLst>
          </a:custGeom>
          <a:noFill/>
          <a:ln w="19050" cap="flat" cmpd="sng" algn="ctr">
            <a:solidFill>
              <a:srgbClr val="1F497D">
                <a:lumMod val="75000"/>
              </a:srgbClr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26" name="Přímá spojovací čára 55">
            <a:extLst>
              <a:ext uri="{FF2B5EF4-FFF2-40B4-BE49-F238E27FC236}">
                <a16:creationId xmlns:a16="http://schemas.microsoft.com/office/drawing/2014/main" id="{60B7D778-B2B7-48A9-AB9D-EA9D62208B3E}"/>
              </a:ext>
            </a:extLst>
          </p:cNvPr>
          <p:cNvCxnSpPr/>
          <p:nvPr/>
        </p:nvCxnSpPr>
        <p:spPr>
          <a:xfrm rot="10800000">
            <a:off x="2874388" y="4974787"/>
            <a:ext cx="100806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Přímá spojovací čára 61">
            <a:extLst>
              <a:ext uri="{FF2B5EF4-FFF2-40B4-BE49-F238E27FC236}">
                <a16:creationId xmlns:a16="http://schemas.microsoft.com/office/drawing/2014/main" id="{6DB8995A-E9D2-46B1-B114-8EB44DED5168}"/>
              </a:ext>
            </a:extLst>
          </p:cNvPr>
          <p:cNvCxnSpPr/>
          <p:nvPr/>
        </p:nvCxnSpPr>
        <p:spPr>
          <a:xfrm rot="10800000">
            <a:off x="2874388" y="4687449"/>
            <a:ext cx="2873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Přímá spojovací čára 63">
            <a:extLst>
              <a:ext uri="{FF2B5EF4-FFF2-40B4-BE49-F238E27FC236}">
                <a16:creationId xmlns:a16="http://schemas.microsoft.com/office/drawing/2014/main" id="{FC9A1C32-1B1E-42AA-8FDA-B44B3F2CFC37}"/>
              </a:ext>
            </a:extLst>
          </p:cNvPr>
          <p:cNvCxnSpPr/>
          <p:nvPr/>
        </p:nvCxnSpPr>
        <p:spPr>
          <a:xfrm rot="5400000" flipH="1" flipV="1">
            <a:off x="2730719" y="4831118"/>
            <a:ext cx="28733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9" name="Přímá spojovací čára 65">
            <a:extLst>
              <a:ext uri="{FF2B5EF4-FFF2-40B4-BE49-F238E27FC236}">
                <a16:creationId xmlns:a16="http://schemas.microsoft.com/office/drawing/2014/main" id="{BE39278D-BE38-4E9C-83FB-3F29A746FF61}"/>
              </a:ext>
            </a:extLst>
          </p:cNvPr>
          <p:cNvCxnSpPr/>
          <p:nvPr/>
        </p:nvCxnSpPr>
        <p:spPr>
          <a:xfrm rot="10800000">
            <a:off x="2729926" y="5838387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Přímá spojovací čára 67">
            <a:extLst>
              <a:ext uri="{FF2B5EF4-FFF2-40B4-BE49-F238E27FC236}">
                <a16:creationId xmlns:a16="http://schemas.microsoft.com/office/drawing/2014/main" id="{830E446D-B3B9-4C7F-B822-4D4D63E01A32}"/>
              </a:ext>
            </a:extLst>
          </p:cNvPr>
          <p:cNvCxnSpPr/>
          <p:nvPr/>
        </p:nvCxnSpPr>
        <p:spPr>
          <a:xfrm rot="5400000">
            <a:off x="2442588" y="5406587"/>
            <a:ext cx="863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1" name="Přímá spojovací čára 68">
            <a:extLst>
              <a:ext uri="{FF2B5EF4-FFF2-40B4-BE49-F238E27FC236}">
                <a16:creationId xmlns:a16="http://schemas.microsoft.com/office/drawing/2014/main" id="{3E02EA35-7498-44ED-83D2-9D3593FFAF6B}"/>
              </a:ext>
            </a:extLst>
          </p:cNvPr>
          <p:cNvCxnSpPr/>
          <p:nvPr/>
        </p:nvCxnSpPr>
        <p:spPr>
          <a:xfrm rot="5400000">
            <a:off x="5431057" y="5586768"/>
            <a:ext cx="503238" cy="0"/>
          </a:xfrm>
          <a:prstGeom prst="line">
            <a:avLst/>
          </a:prstGeom>
          <a:noFill/>
          <a:ln w="12700" cap="flat" cmpd="sng" algn="ctr">
            <a:solidFill>
              <a:srgbClr val="CC0066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2" name="Přímá spojovací čára 71">
            <a:extLst>
              <a:ext uri="{FF2B5EF4-FFF2-40B4-BE49-F238E27FC236}">
                <a16:creationId xmlns:a16="http://schemas.microsoft.com/office/drawing/2014/main" id="{1AEC8A7D-AD83-4802-8A89-8F6CCDC45D9D}"/>
              </a:ext>
            </a:extLst>
          </p:cNvPr>
          <p:cNvCxnSpPr/>
          <p:nvPr/>
        </p:nvCxnSpPr>
        <p:spPr>
          <a:xfrm rot="10800000">
            <a:off x="4674613" y="5838387"/>
            <a:ext cx="2873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3" name="Přímá spojovací čára 73">
            <a:extLst>
              <a:ext uri="{FF2B5EF4-FFF2-40B4-BE49-F238E27FC236}">
                <a16:creationId xmlns:a16="http://schemas.microsoft.com/office/drawing/2014/main" id="{B898B78C-1A1A-476A-984F-67554CE49DC1}"/>
              </a:ext>
            </a:extLst>
          </p:cNvPr>
          <p:cNvCxnSpPr/>
          <p:nvPr/>
        </p:nvCxnSpPr>
        <p:spPr>
          <a:xfrm rot="10800000">
            <a:off x="4674613" y="5695512"/>
            <a:ext cx="14446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4" name="Přímá spojovací šipka 75">
            <a:extLst>
              <a:ext uri="{FF2B5EF4-FFF2-40B4-BE49-F238E27FC236}">
                <a16:creationId xmlns:a16="http://schemas.microsoft.com/office/drawing/2014/main" id="{DC2B6355-0774-4B82-8C55-B2CF08699118}"/>
              </a:ext>
            </a:extLst>
          </p:cNvPr>
          <p:cNvCxnSpPr/>
          <p:nvPr/>
        </p:nvCxnSpPr>
        <p:spPr>
          <a:xfrm rot="5400000">
            <a:off x="4675407" y="5623281"/>
            <a:ext cx="142875" cy="1587"/>
          </a:xfrm>
          <a:prstGeom prst="straightConnector1">
            <a:avLst/>
          </a:prstGeom>
          <a:noFill/>
          <a:ln w="12700" cap="flat" cmpd="sng" algn="ctr">
            <a:solidFill>
              <a:srgbClr val="CC0066"/>
            </a:solidFill>
            <a:prstDash val="solid"/>
            <a:tailEnd type="triangle" w="med" len="lg"/>
          </a:ln>
          <a:effectLst/>
        </p:spPr>
      </p:cxnSp>
      <p:cxnSp>
        <p:nvCxnSpPr>
          <p:cNvPr id="35" name="Přímá spojovací šipka 77">
            <a:extLst>
              <a:ext uri="{FF2B5EF4-FFF2-40B4-BE49-F238E27FC236}">
                <a16:creationId xmlns:a16="http://schemas.microsoft.com/office/drawing/2014/main" id="{A5DC7329-A6AC-4B44-B7FA-F4B3A4FF0B57}"/>
              </a:ext>
            </a:extLst>
          </p:cNvPr>
          <p:cNvCxnSpPr/>
          <p:nvPr/>
        </p:nvCxnSpPr>
        <p:spPr>
          <a:xfrm rot="5400000" flipH="1" flipV="1">
            <a:off x="4603176" y="5982849"/>
            <a:ext cx="287338" cy="1587"/>
          </a:xfrm>
          <a:prstGeom prst="straightConnector1">
            <a:avLst/>
          </a:prstGeom>
          <a:noFill/>
          <a:ln w="12700" cap="flat" cmpd="sng" algn="ctr">
            <a:solidFill>
              <a:srgbClr val="CC0066"/>
            </a:solidFill>
            <a:prstDash val="solid"/>
            <a:headEnd type="none" w="med" len="lg"/>
            <a:tailEnd type="triangle" w="med" len="lg"/>
          </a:ln>
          <a:effectLst/>
        </p:spPr>
      </p:cxnSp>
      <p:sp>
        <p:nvSpPr>
          <p:cNvPr id="36" name="Obdélník 35">
            <a:extLst>
              <a:ext uri="{FF2B5EF4-FFF2-40B4-BE49-F238E27FC236}">
                <a16:creationId xmlns:a16="http://schemas.microsoft.com/office/drawing/2014/main" id="{74C87B5D-423B-47F7-BA1D-E3252D7AEA20}"/>
              </a:ext>
            </a:extLst>
          </p:cNvPr>
          <p:cNvSpPr/>
          <p:nvPr/>
        </p:nvSpPr>
        <p:spPr>
          <a:xfrm>
            <a:off x="6546276" y="454298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Times New Roman" pitchFamily="18" charset="0"/>
                <a:cs typeface="Arial" panose="020B0604020202020204" pitchFamily="34" charset="0"/>
              </a:rPr>
              <a:t>h</a:t>
            </a:r>
            <a:endParaRPr lang="cs-CZ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37" name="Obdélník 79">
            <a:extLst>
              <a:ext uri="{FF2B5EF4-FFF2-40B4-BE49-F238E27FC236}">
                <a16:creationId xmlns:a16="http://schemas.microsoft.com/office/drawing/2014/main" id="{D389954E-C07F-42BF-B183-F0F30A44B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076" y="5911412"/>
            <a:ext cx="397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1800" b="1" baseline="-30000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cs-CZ" altLang="cs-CZ" sz="1800" b="1">
              <a:solidFill>
                <a:srgbClr val="CC0066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Obdélník 80">
            <a:extLst>
              <a:ext uri="{FF2B5EF4-FFF2-40B4-BE49-F238E27FC236}">
                <a16:creationId xmlns:a16="http://schemas.microsoft.com/office/drawing/2014/main" id="{E8C466C7-3804-44AB-8AA5-4F9233DB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113" y="5406587"/>
            <a:ext cx="397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1800" b="1" baseline="-30000">
                <a:solidFill>
                  <a:srgbClr val="CC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cs-CZ" altLang="cs-CZ" sz="1800" b="1">
              <a:solidFill>
                <a:srgbClr val="CC0066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A35412C-8AF9-4523-BFF3-44428FE5F6DC}"/>
              </a:ext>
            </a:extLst>
          </p:cNvPr>
          <p:cNvSpPr/>
          <p:nvPr/>
        </p:nvSpPr>
        <p:spPr>
          <a:xfrm>
            <a:off x="6619301" y="526371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Times New Roman" pitchFamily="18" charset="0"/>
                <a:cs typeface="Arial" panose="020B0604020202020204" pitchFamily="34" charset="0"/>
              </a:rPr>
              <a:t>s</a:t>
            </a:r>
            <a:endParaRPr lang="cs-CZ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A139EB0F-FE95-461A-A1B6-6B615C4C5D4A}"/>
              </a:ext>
            </a:extLst>
          </p:cNvPr>
          <p:cNvSpPr/>
          <p:nvPr/>
        </p:nvSpPr>
        <p:spPr>
          <a:xfrm>
            <a:off x="10722988" y="540658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Times New Roman" pitchFamily="18" charset="0"/>
                <a:cs typeface="Arial" panose="020B0604020202020204" pitchFamily="34" charset="0"/>
              </a:rPr>
              <a:t>y</a:t>
            </a:r>
            <a:r>
              <a:rPr lang="cs-CZ" b="1" baseline="-30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Times New Roman" pitchFamily="18" charset="0"/>
                <a:cs typeface="Arial" panose="020B0604020202020204" pitchFamily="34" charset="0"/>
              </a:rPr>
              <a:t>D</a:t>
            </a:r>
            <a:endParaRPr lang="cs-CZ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cxnSp>
        <p:nvCxnSpPr>
          <p:cNvPr id="41" name="Přímá spojovací čára 83">
            <a:extLst>
              <a:ext uri="{FF2B5EF4-FFF2-40B4-BE49-F238E27FC236}">
                <a16:creationId xmlns:a16="http://schemas.microsoft.com/office/drawing/2014/main" id="{FBABAFC2-AA61-4252-A27E-65CC552706C5}"/>
              </a:ext>
            </a:extLst>
          </p:cNvPr>
          <p:cNvCxnSpPr/>
          <p:nvPr/>
        </p:nvCxnSpPr>
        <p:spPr>
          <a:xfrm rot="5400000">
            <a:off x="10435651" y="5622487"/>
            <a:ext cx="4318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42" name="Přímá spojovací čára 86">
            <a:extLst>
              <a:ext uri="{FF2B5EF4-FFF2-40B4-BE49-F238E27FC236}">
                <a16:creationId xmlns:a16="http://schemas.microsoft.com/office/drawing/2014/main" id="{B51A2F7D-7726-4483-9A33-9B2617FA8675}"/>
              </a:ext>
            </a:extLst>
          </p:cNvPr>
          <p:cNvCxnSpPr>
            <a:stCxn id="23" idx="38"/>
          </p:cNvCxnSpPr>
          <p:nvPr/>
        </p:nvCxnSpPr>
        <p:spPr>
          <a:xfrm flipV="1">
            <a:off x="10507088" y="5406587"/>
            <a:ext cx="503238" cy="317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3" name="Přímá spojovací čára 88">
            <a:extLst>
              <a:ext uri="{FF2B5EF4-FFF2-40B4-BE49-F238E27FC236}">
                <a16:creationId xmlns:a16="http://schemas.microsoft.com/office/drawing/2014/main" id="{3965AB61-161D-4F44-8ECD-4BF1FFDEC9ED}"/>
              </a:ext>
            </a:extLst>
          </p:cNvPr>
          <p:cNvCxnSpPr/>
          <p:nvPr/>
        </p:nvCxnSpPr>
        <p:spPr>
          <a:xfrm>
            <a:off x="10578526" y="5838387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4" name="Přímá spojovací čára 89">
            <a:extLst>
              <a:ext uri="{FF2B5EF4-FFF2-40B4-BE49-F238E27FC236}">
                <a16:creationId xmlns:a16="http://schemas.microsoft.com/office/drawing/2014/main" id="{BA1C3783-F2A5-4A85-A2DA-8E5BCB09FC6B}"/>
              </a:ext>
            </a:extLst>
          </p:cNvPr>
          <p:cNvCxnSpPr/>
          <p:nvPr/>
        </p:nvCxnSpPr>
        <p:spPr>
          <a:xfrm rot="10800000">
            <a:off x="6835201" y="4542987"/>
            <a:ext cx="2873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5" name="Přímá spojovací čára 90">
            <a:extLst>
              <a:ext uri="{FF2B5EF4-FFF2-40B4-BE49-F238E27FC236}">
                <a16:creationId xmlns:a16="http://schemas.microsoft.com/office/drawing/2014/main" id="{CC9167FD-44BC-4538-8093-6890F460137E}"/>
              </a:ext>
            </a:extLst>
          </p:cNvPr>
          <p:cNvCxnSpPr/>
          <p:nvPr/>
        </p:nvCxnSpPr>
        <p:spPr>
          <a:xfrm rot="10800000">
            <a:off x="6762176" y="4903349"/>
            <a:ext cx="10080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6" name="Přímá spojovací čára 91">
            <a:extLst>
              <a:ext uri="{FF2B5EF4-FFF2-40B4-BE49-F238E27FC236}">
                <a16:creationId xmlns:a16="http://schemas.microsoft.com/office/drawing/2014/main" id="{91025ACB-E0AF-4940-A152-545610BF9DDB}"/>
              </a:ext>
            </a:extLst>
          </p:cNvPr>
          <p:cNvCxnSpPr/>
          <p:nvPr/>
        </p:nvCxnSpPr>
        <p:spPr>
          <a:xfrm rot="10800000">
            <a:off x="6906638" y="5838387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7" name="Přímá spojovací čára 92">
            <a:extLst>
              <a:ext uri="{FF2B5EF4-FFF2-40B4-BE49-F238E27FC236}">
                <a16:creationId xmlns:a16="http://schemas.microsoft.com/office/drawing/2014/main" id="{D577E5BC-7C8F-43C7-B800-2D8E71246FAD}"/>
              </a:ext>
            </a:extLst>
          </p:cNvPr>
          <p:cNvCxnSpPr/>
          <p:nvPr/>
        </p:nvCxnSpPr>
        <p:spPr>
          <a:xfrm rot="5400000" flipH="1" flipV="1">
            <a:off x="6726457" y="4723168"/>
            <a:ext cx="36036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48" name="Přímá spojovací čára 95">
            <a:extLst>
              <a:ext uri="{FF2B5EF4-FFF2-40B4-BE49-F238E27FC236}">
                <a16:creationId xmlns:a16="http://schemas.microsoft.com/office/drawing/2014/main" id="{7F23225C-5EB8-4941-98E8-CD3BDF40C795}"/>
              </a:ext>
            </a:extLst>
          </p:cNvPr>
          <p:cNvCxnSpPr/>
          <p:nvPr/>
        </p:nvCxnSpPr>
        <p:spPr>
          <a:xfrm rot="5400000">
            <a:off x="6439119" y="5370868"/>
            <a:ext cx="93503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49" name="Obdélník 48">
            <a:extLst>
              <a:ext uri="{FF2B5EF4-FFF2-40B4-BE49-F238E27FC236}">
                <a16:creationId xmlns:a16="http://schemas.microsoft.com/office/drawing/2014/main" id="{5E21A6E0-7841-4B6A-BD29-BD0EA39126E3}"/>
              </a:ext>
            </a:extLst>
          </p:cNvPr>
          <p:cNvSpPr/>
          <p:nvPr/>
        </p:nvSpPr>
        <p:spPr>
          <a:xfrm>
            <a:off x="2514026" y="526371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Times New Roman" pitchFamily="18" charset="0"/>
                <a:cs typeface="Arial" panose="020B0604020202020204" pitchFamily="34" charset="0"/>
              </a:rPr>
              <a:t>s</a:t>
            </a:r>
            <a:endParaRPr lang="cs-CZ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1AAAB9FE-0884-46E0-966F-6E28F7AE4B1B}"/>
              </a:ext>
            </a:extLst>
          </p:cNvPr>
          <p:cNvSpPr/>
          <p:nvPr/>
        </p:nvSpPr>
        <p:spPr>
          <a:xfrm>
            <a:off x="2514026" y="4687449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Times New Roman" pitchFamily="18" charset="0"/>
                <a:cs typeface="Arial" panose="020B0604020202020204" pitchFamily="34" charset="0"/>
              </a:rPr>
              <a:t>h</a:t>
            </a:r>
            <a:endParaRPr lang="cs-CZ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84F9C5F6-8D66-4341-B8A1-3BF17DAFEDF5}"/>
              </a:ext>
            </a:extLst>
          </p:cNvPr>
          <p:cNvSpPr/>
          <p:nvPr/>
        </p:nvSpPr>
        <p:spPr>
          <a:xfrm>
            <a:off x="2802951" y="418262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Times New Roman" pitchFamily="18" charset="0"/>
                <a:cs typeface="Arial" panose="020B0604020202020204" pitchFamily="34" charset="0"/>
              </a:rPr>
              <a:t>a)</a:t>
            </a:r>
            <a:endParaRPr lang="cs-CZ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1074E87E-0A84-47AF-8F44-B2C321B4E4D9}"/>
              </a:ext>
            </a:extLst>
          </p:cNvPr>
          <p:cNvSpPr/>
          <p:nvPr/>
        </p:nvSpPr>
        <p:spPr>
          <a:xfrm>
            <a:off x="6906638" y="411118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Times New Roman" pitchFamily="18" charset="0"/>
                <a:cs typeface="Arial" panose="020B0604020202020204" pitchFamily="34" charset="0"/>
              </a:rPr>
              <a:t>b)</a:t>
            </a:r>
            <a:endParaRPr lang="cs-CZ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53" name="Obrázek 52">
            <a:extLst>
              <a:ext uri="{FF2B5EF4-FFF2-40B4-BE49-F238E27FC236}">
                <a16:creationId xmlns:a16="http://schemas.microsoft.com/office/drawing/2014/main" id="{4A573B01-C213-4982-BEC9-BB53CA2888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B4C8ADFF-976A-4AFA-8BAD-B4A97DDBB796}"/>
              </a:ext>
            </a:extLst>
          </p:cNvPr>
          <p:cNvSpPr/>
          <p:nvPr/>
        </p:nvSpPr>
        <p:spPr bwMode="auto">
          <a:xfrm>
            <a:off x="9528313" y="5676348"/>
            <a:ext cx="185023" cy="86303"/>
          </a:xfrm>
          <a:custGeom>
            <a:avLst/>
            <a:gdLst>
              <a:gd name="connsiteX0" fmla="*/ 0 w 185023"/>
              <a:gd name="connsiteY0" fmla="*/ 26504 h 86303"/>
              <a:gd name="connsiteX1" fmla="*/ 79513 w 185023"/>
              <a:gd name="connsiteY1" fmla="*/ 0 h 86303"/>
              <a:gd name="connsiteX2" fmla="*/ 181113 w 185023"/>
              <a:gd name="connsiteY2" fmla="*/ 26504 h 86303"/>
              <a:gd name="connsiteX3" fmla="*/ 154609 w 185023"/>
              <a:gd name="connsiteY3" fmla="*/ 79513 h 86303"/>
              <a:gd name="connsiteX4" fmla="*/ 66261 w 185023"/>
              <a:gd name="connsiteY4" fmla="*/ 83930 h 8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23" h="86303">
                <a:moveTo>
                  <a:pt x="0" y="26504"/>
                </a:moveTo>
                <a:cubicBezTo>
                  <a:pt x="24664" y="13252"/>
                  <a:pt x="49328" y="0"/>
                  <a:pt x="79513" y="0"/>
                </a:cubicBezTo>
                <a:cubicBezTo>
                  <a:pt x="109698" y="0"/>
                  <a:pt x="168597" y="13252"/>
                  <a:pt x="181113" y="26504"/>
                </a:cubicBezTo>
                <a:cubicBezTo>
                  <a:pt x="193629" y="39756"/>
                  <a:pt x="173751" y="69942"/>
                  <a:pt x="154609" y="79513"/>
                </a:cubicBezTo>
                <a:cubicBezTo>
                  <a:pt x="135467" y="89084"/>
                  <a:pt x="100864" y="86507"/>
                  <a:pt x="66261" y="8393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7AC1C8C9-5628-4EC1-BE62-8D7BDDA9B2E8}"/>
              </a:ext>
            </a:extLst>
          </p:cNvPr>
          <p:cNvSpPr/>
          <p:nvPr/>
        </p:nvSpPr>
        <p:spPr bwMode="auto">
          <a:xfrm>
            <a:off x="9770660" y="5694017"/>
            <a:ext cx="156630" cy="90832"/>
          </a:xfrm>
          <a:custGeom>
            <a:avLst/>
            <a:gdLst>
              <a:gd name="connsiteX0" fmla="*/ 35949 w 156630"/>
              <a:gd name="connsiteY0" fmla="*/ 0 h 90832"/>
              <a:gd name="connsiteX1" fmla="*/ 141966 w 156630"/>
              <a:gd name="connsiteY1" fmla="*/ 57426 h 90832"/>
              <a:gd name="connsiteX2" fmla="*/ 141966 w 156630"/>
              <a:gd name="connsiteY2" fmla="*/ 88348 h 90832"/>
              <a:gd name="connsiteX3" fmla="*/ 13862 w 156630"/>
              <a:gd name="connsiteY3" fmla="*/ 83931 h 90832"/>
              <a:gd name="connsiteX4" fmla="*/ 9444 w 156630"/>
              <a:gd name="connsiteY4" fmla="*/ 44174 h 9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30" h="90832">
                <a:moveTo>
                  <a:pt x="35949" y="0"/>
                </a:moveTo>
                <a:cubicBezTo>
                  <a:pt x="71288" y="19142"/>
                  <a:pt x="124297" y="42701"/>
                  <a:pt x="141966" y="57426"/>
                </a:cubicBezTo>
                <a:cubicBezTo>
                  <a:pt x="159635" y="72151"/>
                  <a:pt x="163317" y="83931"/>
                  <a:pt x="141966" y="88348"/>
                </a:cubicBezTo>
                <a:cubicBezTo>
                  <a:pt x="120615" y="92765"/>
                  <a:pt x="35949" y="91293"/>
                  <a:pt x="13862" y="83931"/>
                </a:cubicBezTo>
                <a:cubicBezTo>
                  <a:pt x="-8225" y="76569"/>
                  <a:pt x="609" y="60371"/>
                  <a:pt x="9444" y="4417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30C89E5C-B362-4B89-99A3-9C8BC1D27917}"/>
              </a:ext>
            </a:extLst>
          </p:cNvPr>
          <p:cNvSpPr/>
          <p:nvPr/>
        </p:nvSpPr>
        <p:spPr bwMode="auto">
          <a:xfrm>
            <a:off x="5256696" y="5508487"/>
            <a:ext cx="150251" cy="123687"/>
          </a:xfrm>
          <a:custGeom>
            <a:avLst/>
            <a:gdLst>
              <a:gd name="connsiteX0" fmla="*/ 0 w 150251"/>
              <a:gd name="connsiteY0" fmla="*/ 123687 h 123687"/>
              <a:gd name="connsiteX1" fmla="*/ 141356 w 150251"/>
              <a:gd name="connsiteY1" fmla="*/ 53009 h 123687"/>
              <a:gd name="connsiteX2" fmla="*/ 123687 w 150251"/>
              <a:gd name="connsiteY2" fmla="*/ 0 h 1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51" h="123687">
                <a:moveTo>
                  <a:pt x="0" y="123687"/>
                </a:moveTo>
                <a:cubicBezTo>
                  <a:pt x="60371" y="98655"/>
                  <a:pt x="120742" y="73623"/>
                  <a:pt x="141356" y="53009"/>
                </a:cubicBezTo>
                <a:cubicBezTo>
                  <a:pt x="161970" y="32395"/>
                  <a:pt x="142828" y="16197"/>
                  <a:pt x="123687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4" name="Volný tvar: obrazec 53">
            <a:extLst>
              <a:ext uri="{FF2B5EF4-FFF2-40B4-BE49-F238E27FC236}">
                <a16:creationId xmlns:a16="http://schemas.microsoft.com/office/drawing/2014/main" id="{163C532D-4B63-4A21-8B48-9351B6636DD9}"/>
              </a:ext>
            </a:extLst>
          </p:cNvPr>
          <p:cNvSpPr/>
          <p:nvPr/>
        </p:nvSpPr>
        <p:spPr bwMode="auto">
          <a:xfrm>
            <a:off x="5433391" y="5402350"/>
            <a:ext cx="107551" cy="132641"/>
          </a:xfrm>
          <a:custGeom>
            <a:avLst/>
            <a:gdLst>
              <a:gd name="connsiteX0" fmla="*/ 22087 w 107551"/>
              <a:gd name="connsiteY0" fmla="*/ 132641 h 132641"/>
              <a:gd name="connsiteX1" fmla="*/ 106018 w 107551"/>
              <a:gd name="connsiteY1" fmla="*/ 48711 h 132641"/>
              <a:gd name="connsiteX2" fmla="*/ 70679 w 107551"/>
              <a:gd name="connsiteY2" fmla="*/ 120 h 132641"/>
              <a:gd name="connsiteX3" fmla="*/ 0 w 107551"/>
              <a:gd name="connsiteY3" fmla="*/ 61963 h 132641"/>
              <a:gd name="connsiteX4" fmla="*/ 0 w 107551"/>
              <a:gd name="connsiteY4" fmla="*/ 61963 h 13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1" h="132641">
                <a:moveTo>
                  <a:pt x="22087" y="132641"/>
                </a:moveTo>
                <a:cubicBezTo>
                  <a:pt x="60003" y="101719"/>
                  <a:pt x="97919" y="70798"/>
                  <a:pt x="106018" y="48711"/>
                </a:cubicBezTo>
                <a:cubicBezTo>
                  <a:pt x="114117" y="26624"/>
                  <a:pt x="88349" y="-2089"/>
                  <a:pt x="70679" y="120"/>
                </a:cubicBezTo>
                <a:cubicBezTo>
                  <a:pt x="53009" y="2329"/>
                  <a:pt x="0" y="61963"/>
                  <a:pt x="0" y="61963"/>
                </a:cubicBezTo>
                <a:lnTo>
                  <a:pt x="0" y="61963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01A125BB-F7C5-4215-8B79-AF40D291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190" y="3620732"/>
            <a:ext cx="434229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6062" bIns="0" anchor="ctr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762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762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762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762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 povrchovým režimem</a:t>
            </a:r>
            <a:endParaRPr lang="cs-CZ" altLang="cs-CZ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Šipka: doprava 56">
            <a:extLst>
              <a:ext uri="{FF2B5EF4-FFF2-40B4-BE49-F238E27FC236}">
                <a16:creationId xmlns:a16="http://schemas.microsoft.com/office/drawing/2014/main" id="{8EADD6BB-CC0C-4D8D-B437-26BD9FD7E259}"/>
              </a:ext>
            </a:extLst>
          </p:cNvPr>
          <p:cNvSpPr/>
          <p:nvPr/>
        </p:nvSpPr>
        <p:spPr bwMode="auto">
          <a:xfrm>
            <a:off x="5206220" y="5691688"/>
            <a:ext cx="299916" cy="137058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8" name="Šipka: doprava 57">
            <a:extLst>
              <a:ext uri="{FF2B5EF4-FFF2-40B4-BE49-F238E27FC236}">
                <a16:creationId xmlns:a16="http://schemas.microsoft.com/office/drawing/2014/main" id="{AE8264FC-3057-425C-A268-9B39CF83042C}"/>
              </a:ext>
            </a:extLst>
          </p:cNvPr>
          <p:cNvSpPr/>
          <p:nvPr/>
        </p:nvSpPr>
        <p:spPr bwMode="auto">
          <a:xfrm rot="20313756">
            <a:off x="9470865" y="5447188"/>
            <a:ext cx="299916" cy="117517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29870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E4B5367-EB4C-486A-A43A-04F5CC1A741C}"/>
              </a:ext>
            </a:extLst>
          </p:cNvPr>
          <p:cNvSpPr txBox="1"/>
          <p:nvPr/>
        </p:nvSpPr>
        <p:spPr>
          <a:xfrm>
            <a:off x="942632" y="400177"/>
            <a:ext cx="303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</a:rPr>
              <a:t>Dle</a:t>
            </a:r>
            <a:r>
              <a:rPr lang="cs-CZ" sz="2000" b="1" dirty="0">
                <a:latin typeface="Cambria" panose="02040503050406030204" pitchFamily="18" charset="0"/>
              </a:rPr>
              <a:t> </a:t>
            </a:r>
            <a:r>
              <a:rPr lang="cs-CZ" sz="2000" b="1" dirty="0" err="1">
                <a:latin typeface="Cambria" panose="02040503050406030204" pitchFamily="18" charset="0"/>
              </a:rPr>
              <a:t>Froudova</a:t>
            </a:r>
            <a:r>
              <a:rPr lang="cs-CZ" sz="2000" b="1" dirty="0">
                <a:latin typeface="Cambria" panose="02040503050406030204" pitchFamily="18" charset="0"/>
              </a:rPr>
              <a:t> čísla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BEEF76C-8F66-4739-B7B6-5428A479BCBE}"/>
                  </a:ext>
                </a:extLst>
              </p:cNvPr>
              <p:cNvSpPr txBox="1"/>
              <p:nvPr/>
            </p:nvSpPr>
            <p:spPr>
              <a:xfrm>
                <a:off x="3443884" y="319282"/>
                <a:ext cx="1307473" cy="599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𝑭𝒓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BEEF76C-8F66-4739-B7B6-5428A479B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84" y="319282"/>
                <a:ext cx="1307473" cy="599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114C9278-499E-4211-92F7-D644E920D981}"/>
              </a:ext>
            </a:extLst>
          </p:cNvPr>
          <p:cNvSpPr txBox="1"/>
          <p:nvPr/>
        </p:nvSpPr>
        <p:spPr>
          <a:xfrm>
            <a:off x="5150329" y="477736"/>
            <a:ext cx="4402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</a:rPr>
              <a:t>rozeznáváme  </a:t>
            </a:r>
            <a:r>
              <a:rPr lang="cs-CZ" sz="2000" b="1" dirty="0">
                <a:latin typeface="Cambria" panose="02040503050406030204" pitchFamily="18" charset="0"/>
              </a:rPr>
              <a:t>druhy vodního skoku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1A239E-408C-445C-8018-9FF27A0C501C}"/>
              </a:ext>
            </a:extLst>
          </p:cNvPr>
          <p:cNvSpPr txBox="1"/>
          <p:nvPr/>
        </p:nvSpPr>
        <p:spPr>
          <a:xfrm>
            <a:off x="1513020" y="1280893"/>
            <a:ext cx="44020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457200">
              <a:buAutoNum type="alphaLcParenR"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vlnovitý</a:t>
            </a:r>
            <a:r>
              <a:rPr lang="cs-CZ" sz="2000" dirty="0">
                <a:latin typeface="Cambria" panose="02040503050406030204" pitchFamily="18" charset="0"/>
              </a:rPr>
              <a:t>      1 &lt;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</a:t>
            </a:r>
            <a:r>
              <a:rPr lang="cs-CZ" sz="2000" dirty="0">
                <a:latin typeface="Cambria" panose="02040503050406030204" pitchFamily="18" charset="0"/>
              </a:rPr>
              <a:t> &lt; 1,7</a:t>
            </a:r>
          </a:p>
          <a:p>
            <a:pPr marL="540000" indent="-457200">
              <a:buAutoNum type="alphaLcParenR"/>
            </a:pPr>
            <a:endParaRPr lang="cs-CZ" sz="2000" dirty="0">
              <a:latin typeface="Cambria" panose="02040503050406030204" pitchFamily="18" charset="0"/>
            </a:endParaRPr>
          </a:p>
          <a:p>
            <a:pPr marL="540000" indent="-457200">
              <a:buAutoNum type="alphaLcParenR"/>
            </a:pPr>
            <a:endParaRPr lang="cs-CZ" sz="2000" dirty="0">
              <a:latin typeface="Cambria" panose="02040503050406030204" pitchFamily="18" charset="0"/>
            </a:endParaRPr>
          </a:p>
          <a:p>
            <a:pPr marL="540000" indent="-457200">
              <a:buAutoNum type="alphaLcParenR"/>
            </a:pPr>
            <a:endParaRPr lang="cs-CZ" sz="2000" dirty="0">
              <a:latin typeface="Cambria" panose="02040503050406030204" pitchFamily="18" charset="0"/>
            </a:endParaRPr>
          </a:p>
          <a:p>
            <a:pPr marL="540000" indent="-457200">
              <a:buAutoNum type="alphaLcParenR"/>
            </a:pPr>
            <a:r>
              <a:rPr lang="cs-CZ" sz="2000" b="1" dirty="0">
                <a:latin typeface="Cambria" panose="02040503050406030204" pitchFamily="18" charset="0"/>
              </a:rPr>
              <a:t>slabý</a:t>
            </a:r>
            <a:r>
              <a:rPr lang="cs-CZ" sz="2000" dirty="0">
                <a:latin typeface="Cambria" panose="02040503050406030204" pitchFamily="18" charset="0"/>
              </a:rPr>
              <a:t>           </a:t>
            </a:r>
            <a:r>
              <a:rPr 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1,7 &lt; </a:t>
            </a: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</a:t>
            </a:r>
            <a:r>
              <a:rPr 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 &lt; 2,5</a:t>
            </a:r>
          </a:p>
          <a:p>
            <a:pPr marL="540000" indent="-457200">
              <a:buAutoNum type="alphaLcParenR"/>
            </a:pPr>
            <a:endParaRPr lang="cs-CZ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540000" indent="-457200">
              <a:buAutoNum type="alphaLcParenR"/>
            </a:pPr>
            <a:endParaRPr lang="cs-CZ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540000" indent="-457200">
              <a:buAutoNum type="alphaLcParenR"/>
            </a:pPr>
            <a:endParaRPr lang="cs-CZ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540000" indent="-457200">
              <a:buAutoNum type="alphaLcParenR"/>
            </a:pPr>
            <a:r>
              <a:rPr lang="cs-CZ" sz="2000" b="1" dirty="0">
                <a:latin typeface="Cambria" panose="02040503050406030204" pitchFamily="18" charset="0"/>
              </a:rPr>
              <a:t>oscilující</a:t>
            </a:r>
            <a:r>
              <a:rPr lang="cs-CZ" sz="2000" dirty="0">
                <a:latin typeface="Cambria" panose="02040503050406030204" pitchFamily="18" charset="0"/>
              </a:rPr>
              <a:t>     2,5 &lt;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</a:t>
            </a:r>
            <a:r>
              <a:rPr lang="cs-CZ" sz="2000" dirty="0">
                <a:latin typeface="Cambria" panose="02040503050406030204" pitchFamily="18" charset="0"/>
              </a:rPr>
              <a:t> &lt; 4,5</a:t>
            </a:r>
          </a:p>
          <a:p>
            <a:pPr marL="540000" indent="-457200">
              <a:buAutoNum type="alphaLcParenR"/>
            </a:pPr>
            <a:endParaRPr lang="cs-CZ" sz="2000" dirty="0">
              <a:latin typeface="Cambria" panose="02040503050406030204" pitchFamily="18" charset="0"/>
            </a:endParaRPr>
          </a:p>
          <a:p>
            <a:pPr marL="540000" indent="-457200">
              <a:buAutoNum type="alphaLcParenR"/>
            </a:pPr>
            <a:endParaRPr lang="cs-CZ" sz="2000" dirty="0">
              <a:latin typeface="Cambria" panose="02040503050406030204" pitchFamily="18" charset="0"/>
            </a:endParaRPr>
          </a:p>
          <a:p>
            <a:pPr marL="540000" indent="-457200">
              <a:buAutoNum type="alphaLcParenR"/>
            </a:pPr>
            <a:endParaRPr lang="cs-CZ" sz="2000" dirty="0">
              <a:latin typeface="Cambria" panose="02040503050406030204" pitchFamily="18" charset="0"/>
            </a:endParaRPr>
          </a:p>
          <a:p>
            <a:pPr marL="540000" indent="-457200">
              <a:buAutoNum type="alphaLcParenR"/>
            </a:pPr>
            <a:r>
              <a:rPr lang="cs-CZ" sz="2000" b="1" dirty="0">
                <a:latin typeface="Cambria" panose="02040503050406030204" pitchFamily="18" charset="0"/>
              </a:rPr>
              <a:t>ustálený </a:t>
            </a:r>
            <a:r>
              <a:rPr lang="cs-CZ" sz="2000" dirty="0">
                <a:latin typeface="Cambria" panose="02040503050406030204" pitchFamily="18" charset="0"/>
              </a:rPr>
              <a:t>    4,5</a:t>
            </a:r>
            <a:r>
              <a:rPr 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 &lt; </a:t>
            </a: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</a:t>
            </a:r>
            <a:r>
              <a:rPr 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 &lt; 9</a:t>
            </a:r>
          </a:p>
          <a:p>
            <a:pPr marL="540000" indent="-457200">
              <a:buAutoNum type="alphaLcParenR"/>
            </a:pPr>
            <a:endParaRPr lang="cs-CZ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540000" indent="-457200">
              <a:buAutoNum type="alphaLcParenR"/>
            </a:pPr>
            <a:endParaRPr lang="cs-CZ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540000" indent="-457200">
              <a:buAutoNum type="alphaLcParenR"/>
            </a:pPr>
            <a:endParaRPr lang="cs-CZ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540000" indent="-457200">
              <a:buAutoNum type="alphaLcParenR"/>
            </a:pPr>
            <a:r>
              <a:rPr lang="cs-CZ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silný </a:t>
            </a:r>
            <a:r>
              <a:rPr 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                9  &lt; </a:t>
            </a: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 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679969-58D6-414E-88F2-84D5D75A6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2035" y="1121465"/>
            <a:ext cx="2857774" cy="96997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8D99438-0DDF-4B03-B71C-51FB4D201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523" y="2250908"/>
            <a:ext cx="3454220" cy="109297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E85B4F4-D500-41FB-B04E-1085C763E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689" y="3429000"/>
            <a:ext cx="2847887" cy="111056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081CD27-2CB4-4588-930C-9ED61DF10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5023" y="4624681"/>
            <a:ext cx="2664553" cy="103043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29474C9-33C1-48F2-9864-5897CCFD03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5256" y="5713407"/>
            <a:ext cx="2664553" cy="1019393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BF5C1F9B-142C-4B93-ADBA-C92FF6A3C120}"/>
              </a:ext>
            </a:extLst>
          </p:cNvPr>
          <p:cNvSpPr/>
          <p:nvPr/>
        </p:nvSpPr>
        <p:spPr bwMode="auto">
          <a:xfrm>
            <a:off x="1463337" y="4539566"/>
            <a:ext cx="7594938" cy="1115548"/>
          </a:xfrm>
          <a:prstGeom prst="roundRect">
            <a:avLst/>
          </a:prstGeom>
          <a:noFill/>
          <a:ln w="222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CA8CF229-0313-4BDD-B97F-FB147322E82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20191"/>
      </p:ext>
    </p:extLst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Volný tvar 9">
            <a:extLst>
              <a:ext uri="{FF2B5EF4-FFF2-40B4-BE49-F238E27FC236}">
                <a16:creationId xmlns:a16="http://schemas.microsoft.com/office/drawing/2014/main" id="{7AC986E6-9E4C-414B-AD62-CA39991E8E17}"/>
              </a:ext>
            </a:extLst>
          </p:cNvPr>
          <p:cNvSpPr/>
          <p:nvPr/>
        </p:nvSpPr>
        <p:spPr>
          <a:xfrm>
            <a:off x="4710641" y="3894931"/>
            <a:ext cx="3463925" cy="1049337"/>
          </a:xfrm>
          <a:custGeom>
            <a:avLst/>
            <a:gdLst>
              <a:gd name="connsiteX0" fmla="*/ 5861 w 3464169"/>
              <a:gd name="connsiteY0" fmla="*/ 128954 h 1049215"/>
              <a:gd name="connsiteX1" fmla="*/ 0 w 3464169"/>
              <a:gd name="connsiteY1" fmla="*/ 785446 h 1049215"/>
              <a:gd name="connsiteX2" fmla="*/ 0 w 3464169"/>
              <a:gd name="connsiteY2" fmla="*/ 820615 h 1049215"/>
              <a:gd name="connsiteX3" fmla="*/ 35169 w 3464169"/>
              <a:gd name="connsiteY3" fmla="*/ 896815 h 1049215"/>
              <a:gd name="connsiteX4" fmla="*/ 105507 w 3464169"/>
              <a:gd name="connsiteY4" fmla="*/ 961292 h 1049215"/>
              <a:gd name="connsiteX5" fmla="*/ 199292 w 3464169"/>
              <a:gd name="connsiteY5" fmla="*/ 1031631 h 1049215"/>
              <a:gd name="connsiteX6" fmla="*/ 252046 w 3464169"/>
              <a:gd name="connsiteY6" fmla="*/ 1049215 h 1049215"/>
              <a:gd name="connsiteX7" fmla="*/ 246184 w 3464169"/>
              <a:gd name="connsiteY7" fmla="*/ 1031631 h 1049215"/>
              <a:gd name="connsiteX8" fmla="*/ 252046 w 3464169"/>
              <a:gd name="connsiteY8" fmla="*/ 1002323 h 1049215"/>
              <a:gd name="connsiteX9" fmla="*/ 386861 w 3464169"/>
              <a:gd name="connsiteY9" fmla="*/ 861646 h 1049215"/>
              <a:gd name="connsiteX10" fmla="*/ 492369 w 3464169"/>
              <a:gd name="connsiteY10" fmla="*/ 773723 h 1049215"/>
              <a:gd name="connsiteX11" fmla="*/ 568569 w 3464169"/>
              <a:gd name="connsiteY11" fmla="*/ 691661 h 1049215"/>
              <a:gd name="connsiteX12" fmla="*/ 650630 w 3464169"/>
              <a:gd name="connsiteY12" fmla="*/ 621323 h 1049215"/>
              <a:gd name="connsiteX13" fmla="*/ 779584 w 3464169"/>
              <a:gd name="connsiteY13" fmla="*/ 550984 h 1049215"/>
              <a:gd name="connsiteX14" fmla="*/ 890953 w 3464169"/>
              <a:gd name="connsiteY14" fmla="*/ 468923 h 1049215"/>
              <a:gd name="connsiteX15" fmla="*/ 967153 w 3464169"/>
              <a:gd name="connsiteY15" fmla="*/ 416169 h 1049215"/>
              <a:gd name="connsiteX16" fmla="*/ 996461 w 3464169"/>
              <a:gd name="connsiteY16" fmla="*/ 404446 h 1049215"/>
              <a:gd name="connsiteX17" fmla="*/ 3464169 w 3464169"/>
              <a:gd name="connsiteY17" fmla="*/ 410308 h 1049215"/>
              <a:gd name="connsiteX18" fmla="*/ 3464169 w 3464169"/>
              <a:gd name="connsiteY18" fmla="*/ 82061 h 1049215"/>
              <a:gd name="connsiteX19" fmla="*/ 1295400 w 3464169"/>
              <a:gd name="connsiteY19" fmla="*/ 111369 h 1049215"/>
              <a:gd name="connsiteX20" fmla="*/ 1189892 w 3464169"/>
              <a:gd name="connsiteY20" fmla="*/ 58615 h 1049215"/>
              <a:gd name="connsiteX21" fmla="*/ 1107830 w 3464169"/>
              <a:gd name="connsiteY21" fmla="*/ 29308 h 1049215"/>
              <a:gd name="connsiteX22" fmla="*/ 1019907 w 3464169"/>
              <a:gd name="connsiteY22" fmla="*/ 5861 h 1049215"/>
              <a:gd name="connsiteX23" fmla="*/ 961292 w 3464169"/>
              <a:gd name="connsiteY23" fmla="*/ 0 h 1049215"/>
              <a:gd name="connsiteX24" fmla="*/ 920261 w 3464169"/>
              <a:gd name="connsiteY24" fmla="*/ 23446 h 1049215"/>
              <a:gd name="connsiteX25" fmla="*/ 879230 w 3464169"/>
              <a:gd name="connsiteY25" fmla="*/ 58615 h 1049215"/>
              <a:gd name="connsiteX26" fmla="*/ 861646 w 3464169"/>
              <a:gd name="connsiteY26" fmla="*/ 76200 h 1049215"/>
              <a:gd name="connsiteX27" fmla="*/ 861646 w 3464169"/>
              <a:gd name="connsiteY27" fmla="*/ 76200 h 1049215"/>
              <a:gd name="connsiteX28" fmla="*/ 791307 w 3464169"/>
              <a:gd name="connsiteY28" fmla="*/ 58615 h 1049215"/>
              <a:gd name="connsiteX29" fmla="*/ 773723 w 3464169"/>
              <a:gd name="connsiteY29" fmla="*/ 46892 h 1049215"/>
              <a:gd name="connsiteX30" fmla="*/ 703384 w 3464169"/>
              <a:gd name="connsiteY30" fmla="*/ 70338 h 1049215"/>
              <a:gd name="connsiteX31" fmla="*/ 615461 w 3464169"/>
              <a:gd name="connsiteY31" fmla="*/ 117231 h 1049215"/>
              <a:gd name="connsiteX32" fmla="*/ 586153 w 3464169"/>
              <a:gd name="connsiteY32" fmla="*/ 117231 h 1049215"/>
              <a:gd name="connsiteX33" fmla="*/ 533400 w 3464169"/>
              <a:gd name="connsiteY33" fmla="*/ 111369 h 1049215"/>
              <a:gd name="connsiteX34" fmla="*/ 439615 w 3464169"/>
              <a:gd name="connsiteY34" fmla="*/ 64477 h 1049215"/>
              <a:gd name="connsiteX35" fmla="*/ 316523 w 3464169"/>
              <a:gd name="connsiteY35" fmla="*/ 23446 h 1049215"/>
              <a:gd name="connsiteX36" fmla="*/ 263769 w 3464169"/>
              <a:gd name="connsiteY36" fmla="*/ 17584 h 1049215"/>
              <a:gd name="connsiteX37" fmla="*/ 181707 w 3464169"/>
              <a:gd name="connsiteY37" fmla="*/ 46892 h 1049215"/>
              <a:gd name="connsiteX38" fmla="*/ 93784 w 3464169"/>
              <a:gd name="connsiteY38" fmla="*/ 70338 h 1049215"/>
              <a:gd name="connsiteX39" fmla="*/ 5861 w 3464169"/>
              <a:gd name="connsiteY39" fmla="*/ 128954 h 10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464169" h="1049215">
                <a:moveTo>
                  <a:pt x="5861" y="128954"/>
                </a:moveTo>
                <a:cubicBezTo>
                  <a:pt x="3907" y="347785"/>
                  <a:pt x="1954" y="566615"/>
                  <a:pt x="0" y="785446"/>
                </a:cubicBezTo>
                <a:lnTo>
                  <a:pt x="0" y="820615"/>
                </a:lnTo>
                <a:lnTo>
                  <a:pt x="35169" y="896815"/>
                </a:lnTo>
                <a:lnTo>
                  <a:pt x="105507" y="961292"/>
                </a:lnTo>
                <a:lnTo>
                  <a:pt x="199292" y="1031631"/>
                </a:lnTo>
                <a:lnTo>
                  <a:pt x="252046" y="1049215"/>
                </a:lnTo>
                <a:lnTo>
                  <a:pt x="246184" y="1031631"/>
                </a:lnTo>
                <a:lnTo>
                  <a:pt x="252046" y="1002323"/>
                </a:lnTo>
                <a:lnTo>
                  <a:pt x="386861" y="861646"/>
                </a:lnTo>
                <a:lnTo>
                  <a:pt x="492369" y="773723"/>
                </a:lnTo>
                <a:lnTo>
                  <a:pt x="568569" y="691661"/>
                </a:lnTo>
                <a:lnTo>
                  <a:pt x="650630" y="621323"/>
                </a:lnTo>
                <a:lnTo>
                  <a:pt x="779584" y="550984"/>
                </a:lnTo>
                <a:lnTo>
                  <a:pt x="890953" y="468923"/>
                </a:lnTo>
                <a:lnTo>
                  <a:pt x="967153" y="416169"/>
                </a:lnTo>
                <a:lnTo>
                  <a:pt x="996461" y="404446"/>
                </a:lnTo>
                <a:lnTo>
                  <a:pt x="3464169" y="410308"/>
                </a:lnTo>
                <a:lnTo>
                  <a:pt x="3464169" y="82061"/>
                </a:lnTo>
                <a:lnTo>
                  <a:pt x="1295400" y="111369"/>
                </a:lnTo>
                <a:lnTo>
                  <a:pt x="1189892" y="58615"/>
                </a:lnTo>
                <a:lnTo>
                  <a:pt x="1107830" y="29308"/>
                </a:lnTo>
                <a:lnTo>
                  <a:pt x="1019907" y="5861"/>
                </a:lnTo>
                <a:lnTo>
                  <a:pt x="961292" y="0"/>
                </a:lnTo>
                <a:lnTo>
                  <a:pt x="920261" y="23446"/>
                </a:lnTo>
                <a:lnTo>
                  <a:pt x="879230" y="58615"/>
                </a:lnTo>
                <a:lnTo>
                  <a:pt x="861646" y="76200"/>
                </a:lnTo>
                <a:lnTo>
                  <a:pt x="861646" y="76200"/>
                </a:lnTo>
                <a:lnTo>
                  <a:pt x="791307" y="58615"/>
                </a:lnTo>
                <a:lnTo>
                  <a:pt x="773723" y="46892"/>
                </a:lnTo>
                <a:lnTo>
                  <a:pt x="703384" y="70338"/>
                </a:lnTo>
                <a:lnTo>
                  <a:pt x="615461" y="117231"/>
                </a:lnTo>
                <a:lnTo>
                  <a:pt x="586153" y="117231"/>
                </a:lnTo>
                <a:lnTo>
                  <a:pt x="533400" y="111369"/>
                </a:lnTo>
                <a:lnTo>
                  <a:pt x="439615" y="64477"/>
                </a:lnTo>
                <a:lnTo>
                  <a:pt x="316523" y="23446"/>
                </a:lnTo>
                <a:lnTo>
                  <a:pt x="263769" y="17584"/>
                </a:lnTo>
                <a:lnTo>
                  <a:pt x="181707" y="46892"/>
                </a:lnTo>
                <a:lnTo>
                  <a:pt x="93784" y="70338"/>
                </a:lnTo>
                <a:lnTo>
                  <a:pt x="5861" y="128954"/>
                </a:lnTo>
                <a:close/>
              </a:path>
            </a:pathLst>
          </a:cu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Volný tvar 14">
            <a:extLst>
              <a:ext uri="{FF2B5EF4-FFF2-40B4-BE49-F238E27FC236}">
                <a16:creationId xmlns:a16="http://schemas.microsoft.com/office/drawing/2014/main" id="{4650A4E1-C8CF-4E19-8349-7ADC1C3BB743}"/>
              </a:ext>
            </a:extLst>
          </p:cNvPr>
          <p:cNvSpPr/>
          <p:nvPr/>
        </p:nvSpPr>
        <p:spPr>
          <a:xfrm>
            <a:off x="4963054" y="4306093"/>
            <a:ext cx="3211512" cy="644525"/>
          </a:xfrm>
          <a:custGeom>
            <a:avLst/>
            <a:gdLst>
              <a:gd name="connsiteX0" fmla="*/ 0 w 3212123"/>
              <a:gd name="connsiteY0" fmla="*/ 621323 h 644769"/>
              <a:gd name="connsiteX1" fmla="*/ 52754 w 3212123"/>
              <a:gd name="connsiteY1" fmla="*/ 545123 h 644769"/>
              <a:gd name="connsiteX2" fmla="*/ 175846 w 3212123"/>
              <a:gd name="connsiteY2" fmla="*/ 427892 h 644769"/>
              <a:gd name="connsiteX3" fmla="*/ 363415 w 3212123"/>
              <a:gd name="connsiteY3" fmla="*/ 240323 h 644769"/>
              <a:gd name="connsiteX4" fmla="*/ 562707 w 3212123"/>
              <a:gd name="connsiteY4" fmla="*/ 105507 h 644769"/>
              <a:gd name="connsiteX5" fmla="*/ 709246 w 3212123"/>
              <a:gd name="connsiteY5" fmla="*/ 0 h 644769"/>
              <a:gd name="connsiteX6" fmla="*/ 767861 w 3212123"/>
              <a:gd name="connsiteY6" fmla="*/ 0 h 644769"/>
              <a:gd name="connsiteX7" fmla="*/ 3212123 w 3212123"/>
              <a:gd name="connsiteY7" fmla="*/ 0 h 644769"/>
              <a:gd name="connsiteX8" fmla="*/ 3206261 w 3212123"/>
              <a:gd name="connsiteY8" fmla="*/ 169984 h 644769"/>
              <a:gd name="connsiteX9" fmla="*/ 2127738 w 3212123"/>
              <a:gd name="connsiteY9" fmla="*/ 169984 h 644769"/>
              <a:gd name="connsiteX10" fmla="*/ 2045677 w 3212123"/>
              <a:gd name="connsiteY10" fmla="*/ 187569 h 644769"/>
              <a:gd name="connsiteX11" fmla="*/ 1869831 w 3212123"/>
              <a:gd name="connsiteY11" fmla="*/ 293076 h 644769"/>
              <a:gd name="connsiteX12" fmla="*/ 1805354 w 3212123"/>
              <a:gd name="connsiteY12" fmla="*/ 339969 h 644769"/>
              <a:gd name="connsiteX13" fmla="*/ 1746738 w 3212123"/>
              <a:gd name="connsiteY13" fmla="*/ 398584 h 644769"/>
              <a:gd name="connsiteX14" fmla="*/ 1705707 w 3212123"/>
              <a:gd name="connsiteY14" fmla="*/ 451338 h 644769"/>
              <a:gd name="connsiteX15" fmla="*/ 234461 w 3212123"/>
              <a:gd name="connsiteY15" fmla="*/ 633046 h 644769"/>
              <a:gd name="connsiteX16" fmla="*/ 52754 w 3212123"/>
              <a:gd name="connsiteY16" fmla="*/ 644769 h 644769"/>
              <a:gd name="connsiteX17" fmla="*/ 0 w 3212123"/>
              <a:gd name="connsiteY17" fmla="*/ 621323 h 64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12123" h="644769">
                <a:moveTo>
                  <a:pt x="0" y="621323"/>
                </a:moveTo>
                <a:lnTo>
                  <a:pt x="52754" y="545123"/>
                </a:lnTo>
                <a:lnTo>
                  <a:pt x="175846" y="427892"/>
                </a:lnTo>
                <a:lnTo>
                  <a:pt x="363415" y="240323"/>
                </a:lnTo>
                <a:lnTo>
                  <a:pt x="562707" y="105507"/>
                </a:lnTo>
                <a:lnTo>
                  <a:pt x="709246" y="0"/>
                </a:lnTo>
                <a:lnTo>
                  <a:pt x="767861" y="0"/>
                </a:lnTo>
                <a:lnTo>
                  <a:pt x="3212123" y="0"/>
                </a:lnTo>
                <a:lnTo>
                  <a:pt x="3206261" y="169984"/>
                </a:lnTo>
                <a:lnTo>
                  <a:pt x="2127738" y="169984"/>
                </a:lnTo>
                <a:lnTo>
                  <a:pt x="2045677" y="187569"/>
                </a:lnTo>
                <a:lnTo>
                  <a:pt x="1869831" y="293076"/>
                </a:lnTo>
                <a:lnTo>
                  <a:pt x="1805354" y="339969"/>
                </a:lnTo>
                <a:lnTo>
                  <a:pt x="1746738" y="398584"/>
                </a:lnTo>
                <a:lnTo>
                  <a:pt x="1705707" y="451338"/>
                </a:lnTo>
                <a:lnTo>
                  <a:pt x="234461" y="633046"/>
                </a:lnTo>
                <a:lnTo>
                  <a:pt x="52754" y="644769"/>
                </a:lnTo>
                <a:lnTo>
                  <a:pt x="0" y="621323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Volný tvar 15">
            <a:extLst>
              <a:ext uri="{FF2B5EF4-FFF2-40B4-BE49-F238E27FC236}">
                <a16:creationId xmlns:a16="http://schemas.microsoft.com/office/drawing/2014/main" id="{F54A975C-7E72-4B06-B9B3-CE1422BA6E74}"/>
              </a:ext>
            </a:extLst>
          </p:cNvPr>
          <p:cNvSpPr/>
          <p:nvPr/>
        </p:nvSpPr>
        <p:spPr>
          <a:xfrm>
            <a:off x="4091516" y="3636168"/>
            <a:ext cx="4090988" cy="1465263"/>
          </a:xfrm>
          <a:custGeom>
            <a:avLst/>
            <a:gdLst>
              <a:gd name="connsiteX0" fmla="*/ 23446 w 4091354"/>
              <a:gd name="connsiteY0" fmla="*/ 0 h 1465384"/>
              <a:gd name="connsiteX1" fmla="*/ 650631 w 4091354"/>
              <a:gd name="connsiteY1" fmla="*/ 11723 h 1465384"/>
              <a:gd name="connsiteX2" fmla="*/ 633046 w 4091354"/>
              <a:gd name="connsiteY2" fmla="*/ 1060938 h 1465384"/>
              <a:gd name="connsiteX3" fmla="*/ 650631 w 4091354"/>
              <a:gd name="connsiteY3" fmla="*/ 1101969 h 1465384"/>
              <a:gd name="connsiteX4" fmla="*/ 720969 w 4091354"/>
              <a:gd name="connsiteY4" fmla="*/ 1189892 h 1465384"/>
              <a:gd name="connsiteX5" fmla="*/ 814754 w 4091354"/>
              <a:gd name="connsiteY5" fmla="*/ 1266092 h 1465384"/>
              <a:gd name="connsiteX6" fmla="*/ 896815 w 4091354"/>
              <a:gd name="connsiteY6" fmla="*/ 1307123 h 1465384"/>
              <a:gd name="connsiteX7" fmla="*/ 984738 w 4091354"/>
              <a:gd name="connsiteY7" fmla="*/ 1307123 h 1465384"/>
              <a:gd name="connsiteX8" fmla="*/ 1143000 w 4091354"/>
              <a:gd name="connsiteY8" fmla="*/ 1289538 h 1465384"/>
              <a:gd name="connsiteX9" fmla="*/ 1389184 w 4091354"/>
              <a:gd name="connsiteY9" fmla="*/ 1254369 h 1465384"/>
              <a:gd name="connsiteX10" fmla="*/ 1670538 w 4091354"/>
              <a:gd name="connsiteY10" fmla="*/ 1236784 h 1465384"/>
              <a:gd name="connsiteX11" fmla="*/ 1969477 w 4091354"/>
              <a:gd name="connsiteY11" fmla="*/ 1207477 h 1465384"/>
              <a:gd name="connsiteX12" fmla="*/ 2356338 w 4091354"/>
              <a:gd name="connsiteY12" fmla="*/ 1166446 h 1465384"/>
              <a:gd name="connsiteX13" fmla="*/ 2590800 w 4091354"/>
              <a:gd name="connsiteY13" fmla="*/ 1125415 h 1465384"/>
              <a:gd name="connsiteX14" fmla="*/ 2590800 w 4091354"/>
              <a:gd name="connsiteY14" fmla="*/ 1125415 h 1465384"/>
              <a:gd name="connsiteX15" fmla="*/ 2655277 w 4091354"/>
              <a:gd name="connsiteY15" fmla="*/ 1049215 h 1465384"/>
              <a:gd name="connsiteX16" fmla="*/ 2743200 w 4091354"/>
              <a:gd name="connsiteY16" fmla="*/ 949569 h 1465384"/>
              <a:gd name="connsiteX17" fmla="*/ 2848707 w 4091354"/>
              <a:gd name="connsiteY17" fmla="*/ 902677 h 1465384"/>
              <a:gd name="connsiteX18" fmla="*/ 2936631 w 4091354"/>
              <a:gd name="connsiteY18" fmla="*/ 867507 h 1465384"/>
              <a:gd name="connsiteX19" fmla="*/ 3048000 w 4091354"/>
              <a:gd name="connsiteY19" fmla="*/ 849923 h 1465384"/>
              <a:gd name="connsiteX20" fmla="*/ 3135923 w 4091354"/>
              <a:gd name="connsiteY20" fmla="*/ 844061 h 1465384"/>
              <a:gd name="connsiteX21" fmla="*/ 4091354 w 4091354"/>
              <a:gd name="connsiteY21" fmla="*/ 844061 h 1465384"/>
              <a:gd name="connsiteX22" fmla="*/ 4079631 w 4091354"/>
              <a:gd name="connsiteY22" fmla="*/ 1465384 h 1465384"/>
              <a:gd name="connsiteX23" fmla="*/ 0 w 4091354"/>
              <a:gd name="connsiteY23" fmla="*/ 1465384 h 1465384"/>
              <a:gd name="connsiteX24" fmla="*/ 23446 w 4091354"/>
              <a:gd name="connsiteY24" fmla="*/ 0 h 146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91354" h="1465384">
                <a:moveTo>
                  <a:pt x="23446" y="0"/>
                </a:moveTo>
                <a:lnTo>
                  <a:pt x="650631" y="11723"/>
                </a:lnTo>
                <a:lnTo>
                  <a:pt x="633046" y="1060938"/>
                </a:lnTo>
                <a:lnTo>
                  <a:pt x="650631" y="1101969"/>
                </a:lnTo>
                <a:lnTo>
                  <a:pt x="720969" y="1189892"/>
                </a:lnTo>
                <a:lnTo>
                  <a:pt x="814754" y="1266092"/>
                </a:lnTo>
                <a:lnTo>
                  <a:pt x="896815" y="1307123"/>
                </a:lnTo>
                <a:lnTo>
                  <a:pt x="984738" y="1307123"/>
                </a:lnTo>
                <a:lnTo>
                  <a:pt x="1143000" y="1289538"/>
                </a:lnTo>
                <a:lnTo>
                  <a:pt x="1389184" y="1254369"/>
                </a:lnTo>
                <a:lnTo>
                  <a:pt x="1670538" y="1236784"/>
                </a:lnTo>
                <a:lnTo>
                  <a:pt x="1969477" y="1207477"/>
                </a:lnTo>
                <a:lnTo>
                  <a:pt x="2356338" y="1166446"/>
                </a:lnTo>
                <a:lnTo>
                  <a:pt x="2590800" y="1125415"/>
                </a:lnTo>
                <a:lnTo>
                  <a:pt x="2590800" y="1125415"/>
                </a:lnTo>
                <a:lnTo>
                  <a:pt x="2655277" y="1049215"/>
                </a:lnTo>
                <a:lnTo>
                  <a:pt x="2743200" y="949569"/>
                </a:lnTo>
                <a:lnTo>
                  <a:pt x="2848707" y="902677"/>
                </a:lnTo>
                <a:lnTo>
                  <a:pt x="2936631" y="867507"/>
                </a:lnTo>
                <a:lnTo>
                  <a:pt x="3048000" y="849923"/>
                </a:lnTo>
                <a:lnTo>
                  <a:pt x="3135923" y="844061"/>
                </a:lnTo>
                <a:lnTo>
                  <a:pt x="4091354" y="844061"/>
                </a:lnTo>
                <a:lnTo>
                  <a:pt x="4079631" y="1465384"/>
                </a:lnTo>
                <a:lnTo>
                  <a:pt x="0" y="1465384"/>
                </a:lnTo>
                <a:lnTo>
                  <a:pt x="23446" y="0"/>
                </a:lnTo>
                <a:close/>
              </a:path>
            </a:pathLst>
          </a:custGeom>
          <a:solidFill>
            <a:srgbClr val="4F81BD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Volný tvar 16">
            <a:extLst>
              <a:ext uri="{FF2B5EF4-FFF2-40B4-BE49-F238E27FC236}">
                <a16:creationId xmlns:a16="http://schemas.microsoft.com/office/drawing/2014/main" id="{960C6327-03D5-4FFE-A922-7FCAA4613605}"/>
              </a:ext>
            </a:extLst>
          </p:cNvPr>
          <p:cNvSpPr/>
          <p:nvPr/>
        </p:nvSpPr>
        <p:spPr>
          <a:xfrm>
            <a:off x="4089929" y="3636168"/>
            <a:ext cx="4079875" cy="1312863"/>
          </a:xfrm>
          <a:custGeom>
            <a:avLst/>
            <a:gdLst>
              <a:gd name="connsiteX0" fmla="*/ 0 w 4079631"/>
              <a:gd name="connsiteY0" fmla="*/ 0 h 1312985"/>
              <a:gd name="connsiteX1" fmla="*/ 633047 w 4079631"/>
              <a:gd name="connsiteY1" fmla="*/ 0 h 1312985"/>
              <a:gd name="connsiteX2" fmla="*/ 621323 w 4079631"/>
              <a:gd name="connsiteY2" fmla="*/ 1066800 h 1312985"/>
              <a:gd name="connsiteX3" fmla="*/ 638908 w 4079631"/>
              <a:gd name="connsiteY3" fmla="*/ 1125416 h 1312985"/>
              <a:gd name="connsiteX4" fmla="*/ 715108 w 4079631"/>
              <a:gd name="connsiteY4" fmla="*/ 1207477 h 1312985"/>
              <a:gd name="connsiteX5" fmla="*/ 808893 w 4079631"/>
              <a:gd name="connsiteY5" fmla="*/ 1277816 h 1312985"/>
              <a:gd name="connsiteX6" fmla="*/ 885093 w 4079631"/>
              <a:gd name="connsiteY6" fmla="*/ 1312985 h 1312985"/>
              <a:gd name="connsiteX7" fmla="*/ 949570 w 4079631"/>
              <a:gd name="connsiteY7" fmla="*/ 1312985 h 1312985"/>
              <a:gd name="connsiteX8" fmla="*/ 1119554 w 4079631"/>
              <a:gd name="connsiteY8" fmla="*/ 1289539 h 1312985"/>
              <a:gd name="connsiteX9" fmla="*/ 1430216 w 4079631"/>
              <a:gd name="connsiteY9" fmla="*/ 1248508 h 1312985"/>
              <a:gd name="connsiteX10" fmla="*/ 1846385 w 4079631"/>
              <a:gd name="connsiteY10" fmla="*/ 1213339 h 1312985"/>
              <a:gd name="connsiteX11" fmla="*/ 2250831 w 4079631"/>
              <a:gd name="connsiteY11" fmla="*/ 1172308 h 1312985"/>
              <a:gd name="connsiteX12" fmla="*/ 2532185 w 4079631"/>
              <a:gd name="connsiteY12" fmla="*/ 1131277 h 1312985"/>
              <a:gd name="connsiteX13" fmla="*/ 2690447 w 4079631"/>
              <a:gd name="connsiteY13" fmla="*/ 1084385 h 1312985"/>
              <a:gd name="connsiteX14" fmla="*/ 2807677 w 4079631"/>
              <a:gd name="connsiteY14" fmla="*/ 1014046 h 1312985"/>
              <a:gd name="connsiteX15" fmla="*/ 2977662 w 4079631"/>
              <a:gd name="connsiteY15" fmla="*/ 902677 h 1312985"/>
              <a:gd name="connsiteX16" fmla="*/ 2989385 w 4079631"/>
              <a:gd name="connsiteY16" fmla="*/ 844062 h 1312985"/>
              <a:gd name="connsiteX17" fmla="*/ 2954216 w 4079631"/>
              <a:gd name="connsiteY17" fmla="*/ 844062 h 1312985"/>
              <a:gd name="connsiteX18" fmla="*/ 2854570 w 4079631"/>
              <a:gd name="connsiteY18" fmla="*/ 885092 h 1312985"/>
              <a:gd name="connsiteX19" fmla="*/ 2737339 w 4079631"/>
              <a:gd name="connsiteY19" fmla="*/ 967154 h 1312985"/>
              <a:gd name="connsiteX20" fmla="*/ 2655277 w 4079631"/>
              <a:gd name="connsiteY20" fmla="*/ 1019908 h 1312985"/>
              <a:gd name="connsiteX21" fmla="*/ 2602523 w 4079631"/>
              <a:gd name="connsiteY21" fmla="*/ 1084385 h 1312985"/>
              <a:gd name="connsiteX22" fmla="*/ 2590800 w 4079631"/>
              <a:gd name="connsiteY22" fmla="*/ 1113692 h 1312985"/>
              <a:gd name="connsiteX23" fmla="*/ 2708031 w 4079631"/>
              <a:gd name="connsiteY23" fmla="*/ 1078523 h 1312985"/>
              <a:gd name="connsiteX24" fmla="*/ 2836985 w 4079631"/>
              <a:gd name="connsiteY24" fmla="*/ 1002323 h 1312985"/>
              <a:gd name="connsiteX25" fmla="*/ 2954216 w 4079631"/>
              <a:gd name="connsiteY25" fmla="*/ 931985 h 1312985"/>
              <a:gd name="connsiteX26" fmla="*/ 2983523 w 4079631"/>
              <a:gd name="connsiteY26" fmla="*/ 908539 h 1312985"/>
              <a:gd name="connsiteX27" fmla="*/ 2983523 w 4079631"/>
              <a:gd name="connsiteY27" fmla="*/ 908539 h 1312985"/>
              <a:gd name="connsiteX28" fmla="*/ 2995247 w 4079631"/>
              <a:gd name="connsiteY28" fmla="*/ 838200 h 1312985"/>
              <a:gd name="connsiteX29" fmla="*/ 4079631 w 4079631"/>
              <a:gd name="connsiteY29" fmla="*/ 844062 h 131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79631" h="1312985">
                <a:moveTo>
                  <a:pt x="0" y="0"/>
                </a:moveTo>
                <a:lnTo>
                  <a:pt x="633047" y="0"/>
                </a:lnTo>
                <a:lnTo>
                  <a:pt x="621323" y="1066800"/>
                </a:lnTo>
                <a:lnTo>
                  <a:pt x="638908" y="1125416"/>
                </a:lnTo>
                <a:lnTo>
                  <a:pt x="715108" y="1207477"/>
                </a:lnTo>
                <a:lnTo>
                  <a:pt x="808893" y="1277816"/>
                </a:lnTo>
                <a:lnTo>
                  <a:pt x="885093" y="1312985"/>
                </a:lnTo>
                <a:lnTo>
                  <a:pt x="949570" y="1312985"/>
                </a:lnTo>
                <a:lnTo>
                  <a:pt x="1119554" y="1289539"/>
                </a:lnTo>
                <a:lnTo>
                  <a:pt x="1430216" y="1248508"/>
                </a:lnTo>
                <a:lnTo>
                  <a:pt x="1846385" y="1213339"/>
                </a:lnTo>
                <a:lnTo>
                  <a:pt x="2250831" y="1172308"/>
                </a:lnTo>
                <a:lnTo>
                  <a:pt x="2532185" y="1131277"/>
                </a:lnTo>
                <a:lnTo>
                  <a:pt x="2690447" y="1084385"/>
                </a:lnTo>
                <a:lnTo>
                  <a:pt x="2807677" y="1014046"/>
                </a:lnTo>
                <a:lnTo>
                  <a:pt x="2977662" y="902677"/>
                </a:lnTo>
                <a:lnTo>
                  <a:pt x="2989385" y="844062"/>
                </a:lnTo>
                <a:lnTo>
                  <a:pt x="2954216" y="844062"/>
                </a:lnTo>
                <a:lnTo>
                  <a:pt x="2854570" y="885092"/>
                </a:lnTo>
                <a:lnTo>
                  <a:pt x="2737339" y="967154"/>
                </a:lnTo>
                <a:lnTo>
                  <a:pt x="2655277" y="1019908"/>
                </a:lnTo>
                <a:lnTo>
                  <a:pt x="2602523" y="1084385"/>
                </a:lnTo>
                <a:lnTo>
                  <a:pt x="2590800" y="1113692"/>
                </a:lnTo>
                <a:lnTo>
                  <a:pt x="2708031" y="1078523"/>
                </a:lnTo>
                <a:lnTo>
                  <a:pt x="2836985" y="1002323"/>
                </a:lnTo>
                <a:lnTo>
                  <a:pt x="2954216" y="931985"/>
                </a:lnTo>
                <a:lnTo>
                  <a:pt x="2983523" y="908539"/>
                </a:lnTo>
                <a:lnTo>
                  <a:pt x="2983523" y="908539"/>
                </a:lnTo>
                <a:lnTo>
                  <a:pt x="2995247" y="838200"/>
                </a:lnTo>
                <a:lnTo>
                  <a:pt x="4079631" y="844062"/>
                </a:lnTo>
              </a:path>
            </a:pathLst>
          </a:custGeom>
          <a:noFill/>
          <a:ln w="3175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Volný tvar 17">
            <a:extLst>
              <a:ext uri="{FF2B5EF4-FFF2-40B4-BE49-F238E27FC236}">
                <a16:creationId xmlns:a16="http://schemas.microsoft.com/office/drawing/2014/main" id="{37027677-C9C5-4ECF-B507-014997497EAC}"/>
              </a:ext>
            </a:extLst>
          </p:cNvPr>
          <p:cNvSpPr/>
          <p:nvPr/>
        </p:nvSpPr>
        <p:spPr>
          <a:xfrm>
            <a:off x="4955116" y="4293393"/>
            <a:ext cx="804863" cy="684213"/>
          </a:xfrm>
          <a:custGeom>
            <a:avLst/>
            <a:gdLst>
              <a:gd name="connsiteX0" fmla="*/ 752230 w 769815"/>
              <a:gd name="connsiteY0" fmla="*/ 17584 h 641838"/>
              <a:gd name="connsiteX1" fmla="*/ 763953 w 769815"/>
              <a:gd name="connsiteY1" fmla="*/ 76199 h 641838"/>
              <a:gd name="connsiteX2" fmla="*/ 717061 w 769815"/>
              <a:gd name="connsiteY2" fmla="*/ 164123 h 641838"/>
              <a:gd name="connsiteX3" fmla="*/ 582246 w 769815"/>
              <a:gd name="connsiteY3" fmla="*/ 275492 h 641838"/>
              <a:gd name="connsiteX4" fmla="*/ 341923 w 769815"/>
              <a:gd name="connsiteY4" fmla="*/ 457199 h 641838"/>
              <a:gd name="connsiteX5" fmla="*/ 89877 w 769815"/>
              <a:gd name="connsiteY5" fmla="*/ 615461 h 641838"/>
              <a:gd name="connsiteX6" fmla="*/ 13677 w 769815"/>
              <a:gd name="connsiteY6" fmla="*/ 615461 h 641838"/>
              <a:gd name="connsiteX7" fmla="*/ 7815 w 769815"/>
              <a:gd name="connsiteY7" fmla="*/ 603738 h 641838"/>
              <a:gd name="connsiteX8" fmla="*/ 7815 w 769815"/>
              <a:gd name="connsiteY8" fmla="*/ 580292 h 641838"/>
              <a:gd name="connsiteX9" fmla="*/ 42984 w 769815"/>
              <a:gd name="connsiteY9" fmla="*/ 527538 h 641838"/>
              <a:gd name="connsiteX10" fmla="*/ 171938 w 769815"/>
              <a:gd name="connsiteY10" fmla="*/ 410307 h 641838"/>
              <a:gd name="connsiteX11" fmla="*/ 341923 w 769815"/>
              <a:gd name="connsiteY11" fmla="*/ 246184 h 641838"/>
              <a:gd name="connsiteX12" fmla="*/ 588107 w 769815"/>
              <a:gd name="connsiteY12" fmla="*/ 82061 h 641838"/>
              <a:gd name="connsiteX13" fmla="*/ 699477 w 769815"/>
              <a:gd name="connsiteY13" fmla="*/ 11723 h 641838"/>
              <a:gd name="connsiteX14" fmla="*/ 752230 w 769815"/>
              <a:gd name="connsiteY14" fmla="*/ 17584 h 64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9815" h="641838">
                <a:moveTo>
                  <a:pt x="752230" y="17584"/>
                </a:moveTo>
                <a:cubicBezTo>
                  <a:pt x="762976" y="28330"/>
                  <a:pt x="769815" y="51776"/>
                  <a:pt x="763953" y="76199"/>
                </a:cubicBezTo>
                <a:cubicBezTo>
                  <a:pt x="758092" y="100622"/>
                  <a:pt x="747346" y="130908"/>
                  <a:pt x="717061" y="164123"/>
                </a:cubicBezTo>
                <a:cubicBezTo>
                  <a:pt x="686777" y="197339"/>
                  <a:pt x="644769" y="226646"/>
                  <a:pt x="582246" y="275492"/>
                </a:cubicBezTo>
                <a:cubicBezTo>
                  <a:pt x="519723" y="324338"/>
                  <a:pt x="423984" y="400538"/>
                  <a:pt x="341923" y="457199"/>
                </a:cubicBezTo>
                <a:cubicBezTo>
                  <a:pt x="259862" y="513860"/>
                  <a:pt x="144585" y="589084"/>
                  <a:pt x="89877" y="615461"/>
                </a:cubicBezTo>
                <a:cubicBezTo>
                  <a:pt x="35169" y="641838"/>
                  <a:pt x="27354" y="617415"/>
                  <a:pt x="13677" y="615461"/>
                </a:cubicBezTo>
                <a:cubicBezTo>
                  <a:pt x="0" y="613507"/>
                  <a:pt x="8792" y="609600"/>
                  <a:pt x="7815" y="603738"/>
                </a:cubicBezTo>
                <a:cubicBezTo>
                  <a:pt x="6838" y="597876"/>
                  <a:pt x="1954" y="592992"/>
                  <a:pt x="7815" y="580292"/>
                </a:cubicBezTo>
                <a:cubicBezTo>
                  <a:pt x="13676" y="567592"/>
                  <a:pt x="15630" y="555869"/>
                  <a:pt x="42984" y="527538"/>
                </a:cubicBezTo>
                <a:cubicBezTo>
                  <a:pt x="70338" y="499207"/>
                  <a:pt x="122115" y="457199"/>
                  <a:pt x="171938" y="410307"/>
                </a:cubicBezTo>
                <a:cubicBezTo>
                  <a:pt x="221761" y="363415"/>
                  <a:pt x="272562" y="300892"/>
                  <a:pt x="341923" y="246184"/>
                </a:cubicBezTo>
                <a:cubicBezTo>
                  <a:pt x="411284" y="191476"/>
                  <a:pt x="528515" y="121138"/>
                  <a:pt x="588107" y="82061"/>
                </a:cubicBezTo>
                <a:cubicBezTo>
                  <a:pt x="647699" y="42984"/>
                  <a:pt x="674077" y="23446"/>
                  <a:pt x="699477" y="11723"/>
                </a:cubicBezTo>
                <a:cubicBezTo>
                  <a:pt x="724877" y="0"/>
                  <a:pt x="741484" y="6838"/>
                  <a:pt x="752230" y="17584"/>
                </a:cubicBezTo>
                <a:close/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Volný tvar 19">
            <a:extLst>
              <a:ext uri="{FF2B5EF4-FFF2-40B4-BE49-F238E27FC236}">
                <a16:creationId xmlns:a16="http://schemas.microsoft.com/office/drawing/2014/main" id="{07CFC660-EEEA-4696-A07E-22ACCEEC871A}"/>
              </a:ext>
            </a:extLst>
          </p:cNvPr>
          <p:cNvSpPr/>
          <p:nvPr/>
        </p:nvSpPr>
        <p:spPr>
          <a:xfrm>
            <a:off x="5732991" y="4302918"/>
            <a:ext cx="2447925" cy="4763"/>
          </a:xfrm>
          <a:custGeom>
            <a:avLst/>
            <a:gdLst>
              <a:gd name="connsiteX0" fmla="*/ 0 w 2497015"/>
              <a:gd name="connsiteY0" fmla="*/ 0 h 5862"/>
              <a:gd name="connsiteX1" fmla="*/ 2497015 w 2497015"/>
              <a:gd name="connsiteY1" fmla="*/ 5862 h 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97015" h="5862">
                <a:moveTo>
                  <a:pt x="0" y="0"/>
                </a:moveTo>
                <a:lnTo>
                  <a:pt x="2497015" y="5862"/>
                </a:ln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Volný tvar 20">
            <a:extLst>
              <a:ext uri="{FF2B5EF4-FFF2-40B4-BE49-F238E27FC236}">
                <a16:creationId xmlns:a16="http://schemas.microsoft.com/office/drawing/2014/main" id="{603F2F8C-82ED-4F8F-AFE9-3F49AFB49B6C}"/>
              </a:ext>
            </a:extLst>
          </p:cNvPr>
          <p:cNvSpPr/>
          <p:nvPr/>
        </p:nvSpPr>
        <p:spPr>
          <a:xfrm>
            <a:off x="4739216" y="3896518"/>
            <a:ext cx="3451225" cy="117475"/>
          </a:xfrm>
          <a:custGeom>
            <a:avLst/>
            <a:gdLst>
              <a:gd name="connsiteX0" fmla="*/ 0 w 3452446"/>
              <a:gd name="connsiteY0" fmla="*/ 111369 h 117230"/>
              <a:gd name="connsiteX1" fmla="*/ 123092 w 3452446"/>
              <a:gd name="connsiteY1" fmla="*/ 46892 h 117230"/>
              <a:gd name="connsiteX2" fmla="*/ 234462 w 3452446"/>
              <a:gd name="connsiteY2" fmla="*/ 17584 h 117230"/>
              <a:gd name="connsiteX3" fmla="*/ 328246 w 3452446"/>
              <a:gd name="connsiteY3" fmla="*/ 29307 h 117230"/>
              <a:gd name="connsiteX4" fmla="*/ 427892 w 3452446"/>
              <a:gd name="connsiteY4" fmla="*/ 64477 h 117230"/>
              <a:gd name="connsiteX5" fmla="*/ 509954 w 3452446"/>
              <a:gd name="connsiteY5" fmla="*/ 111369 h 117230"/>
              <a:gd name="connsiteX6" fmla="*/ 550985 w 3452446"/>
              <a:gd name="connsiteY6" fmla="*/ 117230 h 117230"/>
              <a:gd name="connsiteX7" fmla="*/ 609600 w 3452446"/>
              <a:gd name="connsiteY7" fmla="*/ 105507 h 117230"/>
              <a:gd name="connsiteX8" fmla="*/ 656492 w 3452446"/>
              <a:gd name="connsiteY8" fmla="*/ 82061 h 117230"/>
              <a:gd name="connsiteX9" fmla="*/ 709246 w 3452446"/>
              <a:gd name="connsiteY9" fmla="*/ 58615 h 117230"/>
              <a:gd name="connsiteX10" fmla="*/ 750277 w 3452446"/>
              <a:gd name="connsiteY10" fmla="*/ 52753 h 117230"/>
              <a:gd name="connsiteX11" fmla="*/ 797169 w 3452446"/>
              <a:gd name="connsiteY11" fmla="*/ 70338 h 117230"/>
              <a:gd name="connsiteX12" fmla="*/ 844062 w 3452446"/>
              <a:gd name="connsiteY12" fmla="*/ 70338 h 117230"/>
              <a:gd name="connsiteX13" fmla="*/ 879231 w 3452446"/>
              <a:gd name="connsiteY13" fmla="*/ 29307 h 117230"/>
              <a:gd name="connsiteX14" fmla="*/ 943708 w 3452446"/>
              <a:gd name="connsiteY14" fmla="*/ 0 h 117230"/>
              <a:gd name="connsiteX15" fmla="*/ 1008185 w 3452446"/>
              <a:gd name="connsiteY15" fmla="*/ 5861 h 117230"/>
              <a:gd name="connsiteX16" fmla="*/ 1154723 w 3452446"/>
              <a:gd name="connsiteY16" fmla="*/ 46892 h 117230"/>
              <a:gd name="connsiteX17" fmla="*/ 1248508 w 3452446"/>
              <a:gd name="connsiteY17" fmla="*/ 93784 h 117230"/>
              <a:gd name="connsiteX18" fmla="*/ 1295400 w 3452446"/>
              <a:gd name="connsiteY18" fmla="*/ 105507 h 117230"/>
              <a:gd name="connsiteX19" fmla="*/ 3452446 w 3452446"/>
              <a:gd name="connsiteY19" fmla="*/ 87923 h 11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2446" h="117230">
                <a:moveTo>
                  <a:pt x="0" y="111369"/>
                </a:moveTo>
                <a:lnTo>
                  <a:pt x="123092" y="46892"/>
                </a:lnTo>
                <a:lnTo>
                  <a:pt x="234462" y="17584"/>
                </a:lnTo>
                <a:lnTo>
                  <a:pt x="328246" y="29307"/>
                </a:lnTo>
                <a:lnTo>
                  <a:pt x="427892" y="64477"/>
                </a:lnTo>
                <a:lnTo>
                  <a:pt x="509954" y="111369"/>
                </a:lnTo>
                <a:lnTo>
                  <a:pt x="550985" y="117230"/>
                </a:lnTo>
                <a:lnTo>
                  <a:pt x="609600" y="105507"/>
                </a:lnTo>
                <a:lnTo>
                  <a:pt x="656492" y="82061"/>
                </a:lnTo>
                <a:lnTo>
                  <a:pt x="709246" y="58615"/>
                </a:lnTo>
                <a:lnTo>
                  <a:pt x="750277" y="52753"/>
                </a:lnTo>
                <a:lnTo>
                  <a:pt x="797169" y="70338"/>
                </a:lnTo>
                <a:lnTo>
                  <a:pt x="844062" y="70338"/>
                </a:lnTo>
                <a:lnTo>
                  <a:pt x="879231" y="29307"/>
                </a:lnTo>
                <a:lnTo>
                  <a:pt x="943708" y="0"/>
                </a:lnTo>
                <a:lnTo>
                  <a:pt x="1008185" y="5861"/>
                </a:lnTo>
                <a:lnTo>
                  <a:pt x="1154723" y="46892"/>
                </a:lnTo>
                <a:lnTo>
                  <a:pt x="1248508" y="93784"/>
                </a:lnTo>
                <a:lnTo>
                  <a:pt x="1295400" y="105507"/>
                </a:lnTo>
                <a:lnTo>
                  <a:pt x="3452446" y="87923"/>
                </a:lnTo>
              </a:path>
            </a:pathLst>
          </a:custGeom>
          <a:noFill/>
          <a:ln w="22225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Přímá spojovací čára 22">
            <a:extLst>
              <a:ext uri="{FF2B5EF4-FFF2-40B4-BE49-F238E27FC236}">
                <a16:creationId xmlns:a16="http://schemas.microsoft.com/office/drawing/2014/main" id="{6ADA3C7A-A7D1-4A70-8203-D264E7216C36}"/>
              </a:ext>
            </a:extLst>
          </p:cNvPr>
          <p:cNvCxnSpPr>
            <a:stCxn id="10" idx="2"/>
            <a:endCxn id="10" idx="1"/>
          </p:cNvCxnSpPr>
          <p:nvPr/>
        </p:nvCxnSpPr>
        <p:spPr>
          <a:xfrm flipV="1">
            <a:off x="4711289" y="3636168"/>
            <a:ext cx="11725" cy="106670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" name="Přímá spojovací čára 25">
            <a:extLst>
              <a:ext uri="{FF2B5EF4-FFF2-40B4-BE49-F238E27FC236}">
                <a16:creationId xmlns:a16="http://schemas.microsoft.com/office/drawing/2014/main" id="{C9437C53-D7C0-40C5-91F3-3DD24C5F915C}"/>
              </a:ext>
            </a:extLst>
          </p:cNvPr>
          <p:cNvCxnSpPr>
            <a:cxnSpLocks/>
          </p:cNvCxnSpPr>
          <p:nvPr/>
        </p:nvCxnSpPr>
        <p:spPr>
          <a:xfrm>
            <a:off x="4089929" y="5120481"/>
            <a:ext cx="4258204" cy="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" name="Přímá spojovací čára 29">
            <a:extLst>
              <a:ext uri="{FF2B5EF4-FFF2-40B4-BE49-F238E27FC236}">
                <a16:creationId xmlns:a16="http://schemas.microsoft.com/office/drawing/2014/main" id="{92830A15-7B64-41B3-89F0-372D744E7BBE}"/>
              </a:ext>
            </a:extLst>
          </p:cNvPr>
          <p:cNvCxnSpPr>
            <a:cxnSpLocks/>
          </p:cNvCxnSpPr>
          <p:nvPr/>
        </p:nvCxnSpPr>
        <p:spPr>
          <a:xfrm flipV="1">
            <a:off x="4955116" y="4950618"/>
            <a:ext cx="0" cy="179388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triangle" w="sm" len="sm"/>
            <a:tailEnd type="triangle" w="sm" len="sm"/>
          </a:ln>
          <a:effectLst/>
        </p:spPr>
      </p:cxnSp>
      <p:cxnSp>
        <p:nvCxnSpPr>
          <p:cNvPr id="18" name="Přímá spojovací čára 34">
            <a:extLst>
              <a:ext uri="{FF2B5EF4-FFF2-40B4-BE49-F238E27FC236}">
                <a16:creationId xmlns:a16="http://schemas.microsoft.com/office/drawing/2014/main" id="{CA2EED6C-3D70-4595-A2F2-B49937A7183A}"/>
              </a:ext>
            </a:extLst>
          </p:cNvPr>
          <p:cNvCxnSpPr>
            <a:cxnSpLocks/>
          </p:cNvCxnSpPr>
          <p:nvPr/>
        </p:nvCxnSpPr>
        <p:spPr>
          <a:xfrm>
            <a:off x="7187141" y="4472781"/>
            <a:ext cx="0" cy="64770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9" name="Přímá spojovací čára 38">
            <a:extLst>
              <a:ext uri="{FF2B5EF4-FFF2-40B4-BE49-F238E27FC236}">
                <a16:creationId xmlns:a16="http://schemas.microsoft.com/office/drawing/2014/main" id="{97701050-5E1D-4000-812A-D98B0D4AB5AA}"/>
              </a:ext>
            </a:extLst>
          </p:cNvPr>
          <p:cNvCxnSpPr>
            <a:cxnSpLocks/>
          </p:cNvCxnSpPr>
          <p:nvPr/>
        </p:nvCxnSpPr>
        <p:spPr>
          <a:xfrm>
            <a:off x="7474479" y="3969543"/>
            <a:ext cx="0" cy="1150938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0" name="Přímá spojovací čára 41">
            <a:extLst>
              <a:ext uri="{FF2B5EF4-FFF2-40B4-BE49-F238E27FC236}">
                <a16:creationId xmlns:a16="http://schemas.microsoft.com/office/drawing/2014/main" id="{FC52DA50-40BD-425E-AFBA-1037C07F9EFA}"/>
              </a:ext>
            </a:extLst>
          </p:cNvPr>
          <p:cNvCxnSpPr>
            <a:cxnSpLocks/>
          </p:cNvCxnSpPr>
          <p:nvPr/>
        </p:nvCxnSpPr>
        <p:spPr>
          <a:xfrm>
            <a:off x="7834841" y="4328319"/>
            <a:ext cx="0" cy="79216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1" name="Přímá spojovací čára 43">
            <a:extLst>
              <a:ext uri="{FF2B5EF4-FFF2-40B4-BE49-F238E27FC236}">
                <a16:creationId xmlns:a16="http://schemas.microsoft.com/office/drawing/2014/main" id="{BFF499DD-600C-446F-8C58-18B6A37886E2}"/>
              </a:ext>
            </a:extLst>
          </p:cNvPr>
          <p:cNvCxnSpPr>
            <a:cxnSpLocks/>
          </p:cNvCxnSpPr>
          <p:nvPr/>
        </p:nvCxnSpPr>
        <p:spPr>
          <a:xfrm>
            <a:off x="6682316" y="4752181"/>
            <a:ext cx="0" cy="360362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2" name="Obdélník 78">
            <a:extLst>
              <a:ext uri="{FF2B5EF4-FFF2-40B4-BE49-F238E27FC236}">
                <a16:creationId xmlns:a16="http://schemas.microsoft.com/office/drawing/2014/main" id="{A29CBA17-DE84-433F-BAAD-68471D397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055" y="4761706"/>
            <a:ext cx="361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16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y</a:t>
            </a:r>
            <a:r>
              <a:rPr lang="cs-CZ" sz="1600" baseline="-30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1</a:t>
            </a:r>
            <a:endParaRPr lang="cs-CZ" sz="16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23" name="Obdélník 78">
            <a:extLst>
              <a:ext uri="{FF2B5EF4-FFF2-40B4-BE49-F238E27FC236}">
                <a16:creationId xmlns:a16="http://schemas.microsoft.com/office/drawing/2014/main" id="{798A5C4F-ABA2-427D-AC7A-011E80293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0928" y="4685089"/>
            <a:ext cx="3952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16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y</a:t>
            </a:r>
            <a:r>
              <a:rPr lang="cs-CZ" sz="1600" baseline="-30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D</a:t>
            </a:r>
            <a:endParaRPr lang="cs-CZ" sz="16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24" name="Obdélník 78">
            <a:extLst>
              <a:ext uri="{FF2B5EF4-FFF2-40B4-BE49-F238E27FC236}">
                <a16:creationId xmlns:a16="http://schemas.microsoft.com/office/drawing/2014/main" id="{2414B4FA-60AD-42E0-A3AC-112603C3A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840" y="4545806"/>
            <a:ext cx="8355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1600" baseline="-30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cs-CZ" altLang="cs-CZ" sz="16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16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1600" baseline="-25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</a:t>
            </a:r>
            <a:endParaRPr lang="cs-CZ" altLang="cs-CZ" sz="1600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Obdélník 78">
            <a:extLst>
              <a:ext uri="{FF2B5EF4-FFF2-40B4-BE49-F238E27FC236}">
                <a16:creationId xmlns:a16="http://schemas.microsoft.com/office/drawing/2014/main" id="{9D22972A-D9F3-4C67-B368-1248BFEF7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7231" y="4543802"/>
            <a:ext cx="4359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1600" baseline="-30000" dirty="0" err="1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</a:t>
            </a:r>
            <a:endParaRPr lang="cs-CZ" altLang="cs-CZ" sz="1600" dirty="0">
              <a:solidFill>
                <a:srgbClr val="FFC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Obdélník 78">
            <a:extLst>
              <a:ext uri="{FF2B5EF4-FFF2-40B4-BE49-F238E27FC236}">
                <a16:creationId xmlns:a16="http://schemas.microsoft.com/office/drawing/2014/main" id="{D59A57E3-9121-45D0-83B0-CFD9D273B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371" y="4774991"/>
            <a:ext cx="3883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1600" baseline="-30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</a:t>
            </a:r>
            <a:endParaRPr lang="cs-CZ" altLang="cs-CZ" sz="1600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Obdélník 16">
            <a:extLst>
              <a:ext uri="{FF2B5EF4-FFF2-40B4-BE49-F238E27FC236}">
                <a16:creationId xmlns:a16="http://schemas.microsoft.com/office/drawing/2014/main" id="{EA0F3B4A-2C41-4CCA-9758-A9FF56793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24" y="1215215"/>
            <a:ext cx="5987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Podle polohy vodního skoku vzhledem k vodní stavbě</a:t>
            </a:r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8B55A5A-1FA5-4325-BE86-8C313CDCE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888275"/>
            <a:ext cx="48080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76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76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76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7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47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7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7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7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7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cs-CZ" altLang="cs-CZ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ODLEHLÝ</a:t>
            </a:r>
            <a:r>
              <a:rPr lang="cs-CZ" altLang="cs-CZ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cs-CZ" altLang="cs-CZ" sz="2400" dirty="0" err="1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-30000" dirty="0" err="1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400" baseline="-3000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240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&lt; </a:t>
            </a:r>
            <a:r>
              <a:rPr lang="cs-CZ" altLang="cs-CZ" sz="240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-3000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cs-CZ" altLang="cs-CZ" sz="2400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cs-CZ" altLang="cs-CZ" sz="2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PŘILEHLÝ</a:t>
            </a:r>
            <a:r>
              <a:rPr lang="cs-CZ" altLang="cs-CZ" sz="24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cs-CZ" altLang="cs-CZ" sz="24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-30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400" baseline="-30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sz="24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en-US" altLang="cs-CZ" sz="24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-30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   </a:t>
            </a:r>
            <a:r>
              <a:rPr lang="cs-CZ" altLang="cs-CZ" sz="24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;   </a:t>
            </a:r>
            <a:r>
              <a:rPr lang="cs-CZ" altLang="cs-CZ" sz="24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-300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4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= y</a:t>
            </a:r>
            <a:r>
              <a:rPr lang="cs-CZ" altLang="cs-CZ" sz="2400" baseline="-30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cs-CZ" altLang="cs-CZ" sz="2400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cs-CZ" altLang="cs-CZ" sz="2400" b="1" dirty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VZDUTÝ</a:t>
            </a:r>
            <a:r>
              <a:rPr lang="cs-CZ" altLang="cs-CZ" sz="2400" dirty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</a:t>
            </a:r>
            <a:r>
              <a:rPr lang="cs-CZ" altLang="cs-CZ" sz="2400" dirty="0" err="1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-30000" dirty="0" err="1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400" baseline="-30000" dirty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2400" dirty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&gt; </a:t>
            </a:r>
            <a:r>
              <a:rPr lang="cs-CZ" altLang="cs-CZ" sz="2400" dirty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400" baseline="-30000" dirty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cs-CZ" altLang="cs-CZ" sz="2400" dirty="0">
              <a:solidFill>
                <a:srgbClr val="FFC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Obdélník 12">
            <a:extLst>
              <a:ext uri="{FF2B5EF4-FFF2-40B4-BE49-F238E27FC236}">
                <a16:creationId xmlns:a16="http://schemas.microsoft.com/office/drawing/2014/main" id="{015F9191-E42E-4580-A592-D2DCB4B8B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376" y="264644"/>
            <a:ext cx="2449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VODNÍ SKOK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6F35DE16-E52A-470B-A0F3-A439EF40A0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51632"/>
      </p:ext>
    </p:extLst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3FF05A6C-FD9D-4E63-8965-DC44B61B5D49}"/>
              </a:ext>
            </a:extLst>
          </p:cNvPr>
          <p:cNvSpPr/>
          <p:nvPr/>
        </p:nvSpPr>
        <p:spPr bwMode="auto">
          <a:xfrm>
            <a:off x="2653075" y="2201785"/>
            <a:ext cx="1478545" cy="550918"/>
          </a:xfrm>
          <a:custGeom>
            <a:avLst/>
            <a:gdLst>
              <a:gd name="connsiteX0" fmla="*/ 6937 w 1473804"/>
              <a:gd name="connsiteY0" fmla="*/ 547177 h 594802"/>
              <a:gd name="connsiteX1" fmla="*/ 159337 w 1473804"/>
              <a:gd name="connsiteY1" fmla="*/ 594802 h 594802"/>
              <a:gd name="connsiteX2" fmla="*/ 445087 w 1473804"/>
              <a:gd name="connsiteY2" fmla="*/ 547177 h 594802"/>
              <a:gd name="connsiteX3" fmla="*/ 721312 w 1473804"/>
              <a:gd name="connsiteY3" fmla="*/ 432877 h 594802"/>
              <a:gd name="connsiteX4" fmla="*/ 997537 w 1473804"/>
              <a:gd name="connsiteY4" fmla="*/ 309052 h 594802"/>
              <a:gd name="connsiteX5" fmla="*/ 1302337 w 1473804"/>
              <a:gd name="connsiteY5" fmla="*/ 128077 h 594802"/>
              <a:gd name="connsiteX6" fmla="*/ 1473787 w 1473804"/>
              <a:gd name="connsiteY6" fmla="*/ 61402 h 594802"/>
              <a:gd name="connsiteX7" fmla="*/ 1311862 w 1473804"/>
              <a:gd name="connsiteY7" fmla="*/ 4252 h 594802"/>
              <a:gd name="connsiteX8" fmla="*/ 1121362 w 1473804"/>
              <a:gd name="connsiteY8" fmla="*/ 13777 h 594802"/>
              <a:gd name="connsiteX9" fmla="*/ 854662 w 1473804"/>
              <a:gd name="connsiteY9" fmla="*/ 89977 h 594802"/>
              <a:gd name="connsiteX10" fmla="*/ 607012 w 1473804"/>
              <a:gd name="connsiteY10" fmla="*/ 175702 h 594802"/>
              <a:gd name="connsiteX11" fmla="*/ 330787 w 1473804"/>
              <a:gd name="connsiteY11" fmla="*/ 309052 h 594802"/>
              <a:gd name="connsiteX12" fmla="*/ 149812 w 1473804"/>
              <a:gd name="connsiteY12" fmla="*/ 413827 h 594802"/>
              <a:gd name="connsiteX13" fmla="*/ 35512 w 1473804"/>
              <a:gd name="connsiteY13" fmla="*/ 499552 h 594802"/>
              <a:gd name="connsiteX14" fmla="*/ 6937 w 1473804"/>
              <a:gd name="connsiteY14" fmla="*/ 547177 h 59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3804" h="594802">
                <a:moveTo>
                  <a:pt x="6937" y="547177"/>
                </a:moveTo>
                <a:cubicBezTo>
                  <a:pt x="27575" y="563052"/>
                  <a:pt x="86312" y="594802"/>
                  <a:pt x="159337" y="594802"/>
                </a:cubicBezTo>
                <a:cubicBezTo>
                  <a:pt x="232362" y="594802"/>
                  <a:pt x="351425" y="574164"/>
                  <a:pt x="445087" y="547177"/>
                </a:cubicBezTo>
                <a:cubicBezTo>
                  <a:pt x="538749" y="520190"/>
                  <a:pt x="629237" y="472564"/>
                  <a:pt x="721312" y="432877"/>
                </a:cubicBezTo>
                <a:cubicBezTo>
                  <a:pt x="813387" y="393189"/>
                  <a:pt x="900700" y="359852"/>
                  <a:pt x="997537" y="309052"/>
                </a:cubicBezTo>
                <a:cubicBezTo>
                  <a:pt x="1094374" y="258252"/>
                  <a:pt x="1222962" y="169352"/>
                  <a:pt x="1302337" y="128077"/>
                </a:cubicBezTo>
                <a:cubicBezTo>
                  <a:pt x="1381712" y="86802"/>
                  <a:pt x="1472200" y="82039"/>
                  <a:pt x="1473787" y="61402"/>
                </a:cubicBezTo>
                <a:cubicBezTo>
                  <a:pt x="1475374" y="40765"/>
                  <a:pt x="1370600" y="12189"/>
                  <a:pt x="1311862" y="4252"/>
                </a:cubicBezTo>
                <a:cubicBezTo>
                  <a:pt x="1253125" y="-3686"/>
                  <a:pt x="1197562" y="-511"/>
                  <a:pt x="1121362" y="13777"/>
                </a:cubicBezTo>
                <a:cubicBezTo>
                  <a:pt x="1045162" y="28064"/>
                  <a:pt x="940387" y="62989"/>
                  <a:pt x="854662" y="89977"/>
                </a:cubicBezTo>
                <a:cubicBezTo>
                  <a:pt x="768937" y="116964"/>
                  <a:pt x="694324" y="139190"/>
                  <a:pt x="607012" y="175702"/>
                </a:cubicBezTo>
                <a:cubicBezTo>
                  <a:pt x="519700" y="212214"/>
                  <a:pt x="406987" y="269365"/>
                  <a:pt x="330787" y="309052"/>
                </a:cubicBezTo>
                <a:cubicBezTo>
                  <a:pt x="254587" y="348739"/>
                  <a:pt x="199025" y="382077"/>
                  <a:pt x="149812" y="413827"/>
                </a:cubicBezTo>
                <a:cubicBezTo>
                  <a:pt x="100600" y="445577"/>
                  <a:pt x="54562" y="474152"/>
                  <a:pt x="35512" y="499552"/>
                </a:cubicBezTo>
                <a:cubicBezTo>
                  <a:pt x="16462" y="524952"/>
                  <a:pt x="-13701" y="531302"/>
                  <a:pt x="6937" y="547177"/>
                </a:cubicBezTo>
                <a:close/>
              </a:path>
            </a:pathLst>
          </a:custGeom>
          <a:solidFill>
            <a:schemeClr val="bg1">
              <a:lumMod val="65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93BEE1B-309B-4B4A-A388-2DBA6DED8504}"/>
              </a:ext>
            </a:extLst>
          </p:cNvPr>
          <p:cNvCxnSpPr>
            <a:cxnSpLocks/>
          </p:cNvCxnSpPr>
          <p:nvPr/>
        </p:nvCxnSpPr>
        <p:spPr bwMode="auto">
          <a:xfrm>
            <a:off x="1853683" y="3170403"/>
            <a:ext cx="404552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B644E99B-18C3-44B5-B5DF-4A125053186C}"/>
              </a:ext>
            </a:extLst>
          </p:cNvPr>
          <p:cNvSpPr/>
          <p:nvPr/>
        </p:nvSpPr>
        <p:spPr bwMode="auto">
          <a:xfrm>
            <a:off x="1851085" y="2170278"/>
            <a:ext cx="3990975" cy="582816"/>
          </a:xfrm>
          <a:custGeom>
            <a:avLst/>
            <a:gdLst>
              <a:gd name="connsiteX0" fmla="*/ 0 w 3990975"/>
              <a:gd name="connsiteY0" fmla="*/ 542925 h 582816"/>
              <a:gd name="connsiteX1" fmla="*/ 314325 w 3990975"/>
              <a:gd name="connsiteY1" fmla="*/ 542925 h 582816"/>
              <a:gd name="connsiteX2" fmla="*/ 723900 w 3990975"/>
              <a:gd name="connsiteY2" fmla="*/ 561975 h 582816"/>
              <a:gd name="connsiteX3" fmla="*/ 1038225 w 3990975"/>
              <a:gd name="connsiteY3" fmla="*/ 581025 h 582816"/>
              <a:gd name="connsiteX4" fmla="*/ 1304925 w 3990975"/>
              <a:gd name="connsiteY4" fmla="*/ 514350 h 582816"/>
              <a:gd name="connsiteX5" fmla="*/ 1638300 w 3990975"/>
              <a:gd name="connsiteY5" fmla="*/ 381000 h 582816"/>
              <a:gd name="connsiteX6" fmla="*/ 1933575 w 3990975"/>
              <a:gd name="connsiteY6" fmla="*/ 238125 h 582816"/>
              <a:gd name="connsiteX7" fmla="*/ 2190750 w 3990975"/>
              <a:gd name="connsiteY7" fmla="*/ 95250 h 582816"/>
              <a:gd name="connsiteX8" fmla="*/ 2305050 w 3990975"/>
              <a:gd name="connsiteY8" fmla="*/ 47625 h 582816"/>
              <a:gd name="connsiteX9" fmla="*/ 2505075 w 3990975"/>
              <a:gd name="connsiteY9" fmla="*/ 28575 h 582816"/>
              <a:gd name="connsiteX10" fmla="*/ 3990975 w 3990975"/>
              <a:gd name="connsiteY10" fmla="*/ 0 h 5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0975" h="582816">
                <a:moveTo>
                  <a:pt x="0" y="542925"/>
                </a:moveTo>
                <a:cubicBezTo>
                  <a:pt x="96837" y="541337"/>
                  <a:pt x="193675" y="539750"/>
                  <a:pt x="314325" y="542925"/>
                </a:cubicBezTo>
                <a:cubicBezTo>
                  <a:pt x="434975" y="546100"/>
                  <a:pt x="723900" y="561975"/>
                  <a:pt x="723900" y="561975"/>
                </a:cubicBezTo>
                <a:cubicBezTo>
                  <a:pt x="844550" y="568325"/>
                  <a:pt x="941388" y="588963"/>
                  <a:pt x="1038225" y="581025"/>
                </a:cubicBezTo>
                <a:cubicBezTo>
                  <a:pt x="1135063" y="573088"/>
                  <a:pt x="1204913" y="547687"/>
                  <a:pt x="1304925" y="514350"/>
                </a:cubicBezTo>
                <a:cubicBezTo>
                  <a:pt x="1404937" y="481013"/>
                  <a:pt x="1533525" y="427037"/>
                  <a:pt x="1638300" y="381000"/>
                </a:cubicBezTo>
                <a:cubicBezTo>
                  <a:pt x="1743075" y="334962"/>
                  <a:pt x="1841500" y="285750"/>
                  <a:pt x="1933575" y="238125"/>
                </a:cubicBezTo>
                <a:cubicBezTo>
                  <a:pt x="2025650" y="190500"/>
                  <a:pt x="2128837" y="127000"/>
                  <a:pt x="2190750" y="95250"/>
                </a:cubicBezTo>
                <a:cubicBezTo>
                  <a:pt x="2252663" y="63500"/>
                  <a:pt x="2252663" y="58737"/>
                  <a:pt x="2305050" y="47625"/>
                </a:cubicBezTo>
                <a:cubicBezTo>
                  <a:pt x="2357437" y="36513"/>
                  <a:pt x="2505075" y="28575"/>
                  <a:pt x="2505075" y="28575"/>
                </a:cubicBezTo>
                <a:lnTo>
                  <a:pt x="3990975" y="0"/>
                </a:ln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116265C-162D-4A97-97FE-47EC8AC7E7A8}"/>
              </a:ext>
            </a:extLst>
          </p:cNvPr>
          <p:cNvCxnSpPr>
            <a:cxnSpLocks/>
          </p:cNvCxnSpPr>
          <p:nvPr/>
        </p:nvCxnSpPr>
        <p:spPr bwMode="auto">
          <a:xfrm>
            <a:off x="2628879" y="2713203"/>
            <a:ext cx="0" cy="464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4944C8F-5858-4B93-934D-E7C419EE46C7}"/>
              </a:ext>
            </a:extLst>
          </p:cNvPr>
          <p:cNvCxnSpPr>
            <a:cxnSpLocks/>
          </p:cNvCxnSpPr>
          <p:nvPr/>
        </p:nvCxnSpPr>
        <p:spPr bwMode="auto">
          <a:xfrm flipV="1">
            <a:off x="2672823" y="2011286"/>
            <a:ext cx="0" cy="7019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C615FFE-5D35-40CB-B227-85ED2FD10FBA}"/>
              </a:ext>
            </a:extLst>
          </p:cNvPr>
          <p:cNvCxnSpPr>
            <a:cxnSpLocks/>
          </p:cNvCxnSpPr>
          <p:nvPr/>
        </p:nvCxnSpPr>
        <p:spPr bwMode="auto">
          <a:xfrm flipV="1">
            <a:off x="4144557" y="1398753"/>
            <a:ext cx="0" cy="85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73F2E41-14A5-4880-B051-A2045D28AAAF}"/>
              </a:ext>
            </a:extLst>
          </p:cNvPr>
          <p:cNvCxnSpPr>
            <a:cxnSpLocks/>
          </p:cNvCxnSpPr>
          <p:nvPr/>
        </p:nvCxnSpPr>
        <p:spPr bwMode="auto">
          <a:xfrm>
            <a:off x="4146627" y="2203968"/>
            <a:ext cx="0" cy="1000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55D61D3-612F-4099-9BB7-18DC332C2396}"/>
              </a:ext>
            </a:extLst>
          </p:cNvPr>
          <p:cNvSpPr txBox="1"/>
          <p:nvPr/>
        </p:nvSpPr>
        <p:spPr>
          <a:xfrm>
            <a:off x="2314554" y="2704031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y</a:t>
            </a:r>
            <a:r>
              <a:rPr lang="cs-CZ" baseline="-25000" dirty="0">
                <a:latin typeface="Cambria" panose="02040503050406030204" pitchFamily="18" charset="0"/>
              </a:rPr>
              <a:t>1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D89A30A-367F-449D-B7BE-A88AA78304FA}"/>
              </a:ext>
            </a:extLst>
          </p:cNvPr>
          <p:cNvSpPr txBox="1"/>
          <p:nvPr/>
        </p:nvSpPr>
        <p:spPr>
          <a:xfrm>
            <a:off x="4226474" y="2445254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y</a:t>
            </a:r>
            <a:r>
              <a:rPr lang="cs-CZ" baseline="-25000" dirty="0">
                <a:latin typeface="Cambria" panose="02040503050406030204" pitchFamily="18" charset="0"/>
              </a:rPr>
              <a:t>2</a:t>
            </a:r>
            <a:endParaRPr lang="cs-CZ" dirty="0">
              <a:latin typeface="Cambria" panose="02040503050406030204" pitchFamily="18" charset="0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D839EBB-1D5E-4A92-BDF1-F22FBFE8F1AE}"/>
              </a:ext>
            </a:extLst>
          </p:cNvPr>
          <p:cNvCxnSpPr>
            <a:cxnSpLocks/>
          </p:cNvCxnSpPr>
          <p:nvPr/>
        </p:nvCxnSpPr>
        <p:spPr bwMode="auto">
          <a:xfrm>
            <a:off x="2672823" y="2001761"/>
            <a:ext cx="14846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0B716DA7-D32A-47F3-96CE-2D92B5872DB8}"/>
              </a:ext>
            </a:extLst>
          </p:cNvPr>
          <p:cNvSpPr/>
          <p:nvPr/>
        </p:nvSpPr>
        <p:spPr bwMode="auto">
          <a:xfrm>
            <a:off x="2833922" y="2532926"/>
            <a:ext cx="329601" cy="125919"/>
          </a:xfrm>
          <a:custGeom>
            <a:avLst/>
            <a:gdLst>
              <a:gd name="connsiteX0" fmla="*/ 153105 w 329601"/>
              <a:gd name="connsiteY0" fmla="*/ 0 h 125919"/>
              <a:gd name="connsiteX1" fmla="*/ 19755 w 329601"/>
              <a:gd name="connsiteY1" fmla="*/ 57150 h 125919"/>
              <a:gd name="connsiteX2" fmla="*/ 705 w 329601"/>
              <a:gd name="connsiteY2" fmla="*/ 85725 h 125919"/>
              <a:gd name="connsiteX3" fmla="*/ 19755 w 329601"/>
              <a:gd name="connsiteY3" fmla="*/ 114300 h 125919"/>
              <a:gd name="connsiteX4" fmla="*/ 134055 w 329601"/>
              <a:gd name="connsiteY4" fmla="*/ 123825 h 125919"/>
              <a:gd name="connsiteX5" fmla="*/ 315030 w 329601"/>
              <a:gd name="connsiteY5" fmla="*/ 76200 h 125919"/>
              <a:gd name="connsiteX6" fmla="*/ 305505 w 329601"/>
              <a:gd name="connsiteY6" fmla="*/ 76200 h 12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601" h="125919">
                <a:moveTo>
                  <a:pt x="153105" y="0"/>
                </a:moveTo>
                <a:lnTo>
                  <a:pt x="19755" y="57150"/>
                </a:lnTo>
                <a:cubicBezTo>
                  <a:pt x="-5645" y="71437"/>
                  <a:pt x="705" y="85725"/>
                  <a:pt x="705" y="85725"/>
                </a:cubicBezTo>
                <a:cubicBezTo>
                  <a:pt x="705" y="95250"/>
                  <a:pt x="-2470" y="107950"/>
                  <a:pt x="19755" y="114300"/>
                </a:cubicBezTo>
                <a:cubicBezTo>
                  <a:pt x="41980" y="120650"/>
                  <a:pt x="84842" y="130175"/>
                  <a:pt x="134055" y="123825"/>
                </a:cubicBezTo>
                <a:cubicBezTo>
                  <a:pt x="183268" y="117475"/>
                  <a:pt x="315030" y="76200"/>
                  <a:pt x="315030" y="76200"/>
                </a:cubicBezTo>
                <a:cubicBezTo>
                  <a:pt x="343605" y="68262"/>
                  <a:pt x="324555" y="72231"/>
                  <a:pt x="305505" y="76200"/>
                </a:cubicBezTo>
              </a:path>
            </a:pathLst>
          </a:cu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026D865C-F589-435E-AC63-DAA73E294566}"/>
              </a:ext>
            </a:extLst>
          </p:cNvPr>
          <p:cNvCxnSpPr>
            <a:cxnSpLocks/>
          </p:cNvCxnSpPr>
          <p:nvPr/>
        </p:nvCxnSpPr>
        <p:spPr bwMode="auto">
          <a:xfrm flipH="1">
            <a:off x="3211929" y="2336209"/>
            <a:ext cx="247650" cy="857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4FC5783C-8088-44C5-8A32-D4F5C7A5F937}"/>
              </a:ext>
            </a:extLst>
          </p:cNvPr>
          <p:cNvCxnSpPr>
            <a:cxnSpLocks/>
          </p:cNvCxnSpPr>
          <p:nvPr/>
        </p:nvCxnSpPr>
        <p:spPr bwMode="auto">
          <a:xfrm flipV="1">
            <a:off x="3291157" y="2384620"/>
            <a:ext cx="275890" cy="148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D7361727-6F2A-4991-9FFC-84444F2B6E8C}"/>
              </a:ext>
            </a:extLst>
          </p:cNvPr>
          <p:cNvSpPr/>
          <p:nvPr/>
        </p:nvSpPr>
        <p:spPr bwMode="auto">
          <a:xfrm rot="10585314">
            <a:off x="3551936" y="2267207"/>
            <a:ext cx="329601" cy="125919"/>
          </a:xfrm>
          <a:custGeom>
            <a:avLst/>
            <a:gdLst>
              <a:gd name="connsiteX0" fmla="*/ 153105 w 329601"/>
              <a:gd name="connsiteY0" fmla="*/ 0 h 125919"/>
              <a:gd name="connsiteX1" fmla="*/ 19755 w 329601"/>
              <a:gd name="connsiteY1" fmla="*/ 57150 h 125919"/>
              <a:gd name="connsiteX2" fmla="*/ 705 w 329601"/>
              <a:gd name="connsiteY2" fmla="*/ 85725 h 125919"/>
              <a:gd name="connsiteX3" fmla="*/ 19755 w 329601"/>
              <a:gd name="connsiteY3" fmla="*/ 114300 h 125919"/>
              <a:gd name="connsiteX4" fmla="*/ 134055 w 329601"/>
              <a:gd name="connsiteY4" fmla="*/ 123825 h 125919"/>
              <a:gd name="connsiteX5" fmla="*/ 315030 w 329601"/>
              <a:gd name="connsiteY5" fmla="*/ 76200 h 125919"/>
              <a:gd name="connsiteX6" fmla="*/ 305505 w 329601"/>
              <a:gd name="connsiteY6" fmla="*/ 76200 h 12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601" h="125919">
                <a:moveTo>
                  <a:pt x="153105" y="0"/>
                </a:moveTo>
                <a:lnTo>
                  <a:pt x="19755" y="57150"/>
                </a:lnTo>
                <a:cubicBezTo>
                  <a:pt x="-5645" y="71437"/>
                  <a:pt x="705" y="85725"/>
                  <a:pt x="705" y="85725"/>
                </a:cubicBezTo>
                <a:cubicBezTo>
                  <a:pt x="705" y="95250"/>
                  <a:pt x="-2470" y="107950"/>
                  <a:pt x="19755" y="114300"/>
                </a:cubicBezTo>
                <a:cubicBezTo>
                  <a:pt x="41980" y="120650"/>
                  <a:pt x="84842" y="130175"/>
                  <a:pt x="134055" y="123825"/>
                </a:cubicBezTo>
                <a:cubicBezTo>
                  <a:pt x="183268" y="117475"/>
                  <a:pt x="315030" y="76200"/>
                  <a:pt x="315030" y="76200"/>
                </a:cubicBezTo>
                <a:cubicBezTo>
                  <a:pt x="343605" y="68262"/>
                  <a:pt x="324555" y="72231"/>
                  <a:pt x="305505" y="76200"/>
                </a:cubicBezTo>
              </a:path>
            </a:pathLst>
          </a:cu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162C85C-48DE-410F-A173-B5FED016E9A7}"/>
              </a:ext>
            </a:extLst>
          </p:cNvPr>
          <p:cNvCxnSpPr/>
          <p:nvPr/>
        </p:nvCxnSpPr>
        <p:spPr bwMode="auto">
          <a:xfrm>
            <a:off x="1851085" y="1398753"/>
            <a:ext cx="41338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4D43F755-D9C5-4912-8BB3-46725A44E276}"/>
              </a:ext>
            </a:extLst>
          </p:cNvPr>
          <p:cNvCxnSpPr/>
          <p:nvPr/>
        </p:nvCxnSpPr>
        <p:spPr bwMode="auto">
          <a:xfrm flipH="1">
            <a:off x="1902566" y="2208633"/>
            <a:ext cx="28441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62C1A05B-80C0-40C9-B662-0952F2C851B4}"/>
              </a:ext>
            </a:extLst>
          </p:cNvPr>
          <p:cNvCxnSpPr>
            <a:cxnSpLocks/>
          </p:cNvCxnSpPr>
          <p:nvPr/>
        </p:nvCxnSpPr>
        <p:spPr bwMode="auto">
          <a:xfrm flipV="1">
            <a:off x="2672823" y="1317888"/>
            <a:ext cx="0" cy="85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D0285082-52B2-4E98-B147-0A3D2CBE33A2}"/>
              </a:ext>
            </a:extLst>
          </p:cNvPr>
          <p:cNvCxnSpPr/>
          <p:nvPr/>
        </p:nvCxnSpPr>
        <p:spPr bwMode="auto">
          <a:xfrm>
            <a:off x="2672823" y="1398753"/>
            <a:ext cx="1484671" cy="33337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00EEC50D-A170-460F-A389-7A346D0CDEC4}"/>
              </a:ext>
            </a:extLst>
          </p:cNvPr>
          <p:cNvCxnSpPr/>
          <p:nvPr/>
        </p:nvCxnSpPr>
        <p:spPr bwMode="auto">
          <a:xfrm>
            <a:off x="4157494" y="1735704"/>
            <a:ext cx="182744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447419D7-D033-476D-9A90-B5E79A30CF41}"/>
              </a:ext>
            </a:extLst>
          </p:cNvPr>
          <p:cNvCxnSpPr/>
          <p:nvPr/>
        </p:nvCxnSpPr>
        <p:spPr bwMode="auto">
          <a:xfrm flipV="1">
            <a:off x="4965760" y="1398753"/>
            <a:ext cx="0" cy="333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B73606D-7097-4C8E-9185-440A219EDB61}"/>
              </a:ext>
            </a:extLst>
          </p:cNvPr>
          <p:cNvSpPr txBox="1"/>
          <p:nvPr/>
        </p:nvSpPr>
        <p:spPr>
          <a:xfrm>
            <a:off x="5003194" y="1380774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Z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2C533D86-946E-4338-A9D7-A66B5148D268}"/>
              </a:ext>
            </a:extLst>
          </p:cNvPr>
          <p:cNvCxnSpPr>
            <a:cxnSpLocks/>
          </p:cNvCxnSpPr>
          <p:nvPr/>
        </p:nvCxnSpPr>
        <p:spPr bwMode="auto">
          <a:xfrm flipV="1">
            <a:off x="4965760" y="1744084"/>
            <a:ext cx="0" cy="459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9939F013-282F-4A13-AC9B-E5FBE186AA1A}"/>
                  </a:ext>
                </a:extLst>
              </p:cNvPr>
              <p:cNvSpPr txBox="1"/>
              <p:nvPr/>
            </p:nvSpPr>
            <p:spPr>
              <a:xfrm>
                <a:off x="5105642" y="1728385"/>
                <a:ext cx="344005" cy="473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bSup>
                            <m:sSubSupPr>
                              <m:ctrlPr>
                                <a:rPr lang="cs-CZ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9939F013-282F-4A13-AC9B-E5FBE186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642" y="1728385"/>
                <a:ext cx="344005" cy="473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6E75AAC7-4241-401F-A51D-F31E286012AC}"/>
                  </a:ext>
                </a:extLst>
              </p:cNvPr>
              <p:cNvSpPr txBox="1"/>
              <p:nvPr/>
            </p:nvSpPr>
            <p:spPr>
              <a:xfrm>
                <a:off x="1378732" y="1654080"/>
                <a:ext cx="344005" cy="47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bSup>
                            <m:sSubSupPr>
                              <m:ctrlPr>
                                <a:rPr lang="cs-CZ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6E75AAC7-4241-401F-A51D-F31E28601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732" y="1654080"/>
                <a:ext cx="344005" cy="473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AF669A28-5D10-4E25-A71B-41355BB59160}"/>
              </a:ext>
            </a:extLst>
          </p:cNvPr>
          <p:cNvCxnSpPr>
            <a:cxnSpLocks/>
          </p:cNvCxnSpPr>
          <p:nvPr/>
        </p:nvCxnSpPr>
        <p:spPr bwMode="auto">
          <a:xfrm flipV="1">
            <a:off x="1878375" y="1389593"/>
            <a:ext cx="0" cy="1323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10C1DF4D-7FDF-425F-9549-CDCF0164BB4E}"/>
              </a:ext>
            </a:extLst>
          </p:cNvPr>
          <p:cNvCxnSpPr/>
          <p:nvPr/>
        </p:nvCxnSpPr>
        <p:spPr bwMode="auto">
          <a:xfrm flipV="1">
            <a:off x="2314554" y="2251143"/>
            <a:ext cx="0" cy="462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1E07095-EADC-4FDF-9CC4-3AD2C0F6271E}"/>
              </a:ext>
            </a:extLst>
          </p:cNvPr>
          <p:cNvSpPr txBox="1"/>
          <p:nvPr/>
        </p:nvSpPr>
        <p:spPr>
          <a:xfrm>
            <a:off x="1851825" y="2218623"/>
            <a:ext cx="62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Cambria" panose="02040503050406030204" pitchFamily="18" charset="0"/>
              </a:rPr>
              <a:t>h</a:t>
            </a:r>
            <a:r>
              <a:rPr lang="cs-CZ" baseline="-25000" dirty="0" err="1">
                <a:latin typeface="Cambria" panose="02040503050406030204" pitchFamily="18" charset="0"/>
              </a:rPr>
              <a:t>VS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2FE1AAF5-872B-46EA-9E36-C00690FAF0CF}"/>
              </a:ext>
            </a:extLst>
          </p:cNvPr>
          <p:cNvSpPr txBox="1"/>
          <p:nvPr/>
        </p:nvSpPr>
        <p:spPr>
          <a:xfrm>
            <a:off x="3126941" y="1586641"/>
            <a:ext cx="62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L</a:t>
            </a:r>
            <a:r>
              <a:rPr lang="cs-CZ" baseline="-25000" dirty="0">
                <a:latin typeface="Cambria" panose="02040503050406030204" pitchFamily="18" charset="0"/>
              </a:rPr>
              <a:t>VS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46E92D8B-6158-4458-AED3-93BCB2497246}"/>
              </a:ext>
            </a:extLst>
          </p:cNvPr>
          <p:cNvSpPr txBox="1"/>
          <p:nvPr/>
        </p:nvSpPr>
        <p:spPr>
          <a:xfrm>
            <a:off x="3324620" y="436712"/>
            <a:ext cx="563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Ztráta mechanické energie </a:t>
            </a:r>
            <a:r>
              <a:rPr lang="cs-CZ" dirty="0">
                <a:latin typeface="Cambria" panose="02040503050406030204" pitchFamily="18" charset="0"/>
              </a:rPr>
              <a:t>– ustálený (prostý) VS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BC7F6DBA-5B5B-4046-B3AA-0016025E5B61}"/>
              </a:ext>
            </a:extLst>
          </p:cNvPr>
          <p:cNvSpPr txBox="1"/>
          <p:nvPr/>
        </p:nvSpPr>
        <p:spPr>
          <a:xfrm>
            <a:off x="7456668" y="1133222"/>
            <a:ext cx="331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Z </a:t>
            </a:r>
            <a:r>
              <a:rPr lang="cs-CZ" dirty="0" err="1">
                <a:latin typeface="Cambria" panose="02040503050406030204" pitchFamily="18" charset="0"/>
              </a:rPr>
              <a:t>Bernoulliho</a:t>
            </a:r>
            <a:r>
              <a:rPr lang="cs-CZ" dirty="0">
                <a:latin typeface="Cambria" panose="02040503050406030204" pitchFamily="18" charset="0"/>
              </a:rPr>
              <a:t> rovnice (1) – (2)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92D2306E-9D94-4E27-8A0A-08B63EAF574B}"/>
              </a:ext>
            </a:extLst>
          </p:cNvPr>
          <p:cNvSpPr txBox="1"/>
          <p:nvPr/>
        </p:nvSpPr>
        <p:spPr>
          <a:xfrm>
            <a:off x="2438404" y="841311"/>
            <a:ext cx="82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(1)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A478392A-27BF-42AF-ABAD-404C26A972A4}"/>
              </a:ext>
            </a:extLst>
          </p:cNvPr>
          <p:cNvSpPr txBox="1"/>
          <p:nvPr/>
        </p:nvSpPr>
        <p:spPr>
          <a:xfrm>
            <a:off x="3919565" y="868961"/>
            <a:ext cx="82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6BC086C8-8258-4DE3-8577-B338E6F849FE}"/>
                  </a:ext>
                </a:extLst>
              </p:cNvPr>
              <p:cNvSpPr txBox="1"/>
              <p:nvPr/>
            </p:nvSpPr>
            <p:spPr>
              <a:xfrm>
                <a:off x="7002974" y="1955973"/>
                <a:ext cx="2721642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bSup>
                            <m:sSubSupPr>
                              <m:ctrlPr>
                                <a:rPr lang="cs-CZ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bSup>
                            <m:sSubSupPr>
                              <m:ctrlPr>
                                <a:rPr lang="cs-CZ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cs-CZ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𝐙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6BC086C8-8258-4DE3-8577-B338E6F84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74" y="1955973"/>
                <a:ext cx="2721642" cy="619337"/>
              </a:xfrm>
              <a:prstGeom prst="rect">
                <a:avLst/>
              </a:prstGeom>
              <a:blipFill>
                <a:blip r:embed="rId6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ovéPole 44">
            <a:extLst>
              <a:ext uri="{FF2B5EF4-FFF2-40B4-BE49-F238E27FC236}">
                <a16:creationId xmlns:a16="http://schemas.microsoft.com/office/drawing/2014/main" id="{93AF5C35-F2E9-40C3-A1D0-EBED63E4C69A}"/>
              </a:ext>
            </a:extLst>
          </p:cNvPr>
          <p:cNvSpPr txBox="1"/>
          <p:nvPr/>
        </p:nvSpPr>
        <p:spPr>
          <a:xfrm>
            <a:off x="6387795" y="3094572"/>
            <a:ext cx="3315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" panose="02040503050406030204" pitchFamily="18" charset="0"/>
              </a:rPr>
              <a:t>Pro obdélníkový průřez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E29902D4-17B7-409A-A016-637B1880AD27}"/>
                  </a:ext>
                </a:extLst>
              </p:cNvPr>
              <p:cNvSpPr txBox="1"/>
              <p:nvPr/>
            </p:nvSpPr>
            <p:spPr>
              <a:xfrm>
                <a:off x="6036586" y="3891544"/>
                <a:ext cx="803938" cy="521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E29902D4-17B7-409A-A016-637B1880A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586" y="3891544"/>
                <a:ext cx="803938" cy="521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7D266C6A-AD0C-4149-ADBC-73A5911F4BB4}"/>
                  </a:ext>
                </a:extLst>
              </p:cNvPr>
              <p:cNvSpPr txBox="1"/>
              <p:nvPr/>
            </p:nvSpPr>
            <p:spPr>
              <a:xfrm>
                <a:off x="8988919" y="3894045"/>
                <a:ext cx="814582" cy="521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7D266C6A-AD0C-4149-ADBC-73A5911F4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919" y="3894045"/>
                <a:ext cx="814582" cy="5216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ovéPole 47">
            <a:extLst>
              <a:ext uri="{FF2B5EF4-FFF2-40B4-BE49-F238E27FC236}">
                <a16:creationId xmlns:a16="http://schemas.microsoft.com/office/drawing/2014/main" id="{7CFDF49D-6C31-4F4B-96B8-E5369EB359CC}"/>
              </a:ext>
            </a:extLst>
          </p:cNvPr>
          <p:cNvSpPr txBox="1"/>
          <p:nvPr/>
        </p:nvSpPr>
        <p:spPr>
          <a:xfrm>
            <a:off x="1722737" y="4748532"/>
            <a:ext cx="767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Po úpravě (+ </a:t>
            </a:r>
            <a:r>
              <a:rPr lang="cs-CZ" b="1" dirty="0" err="1">
                <a:latin typeface="Cambria" panose="02040503050406030204" pitchFamily="18" charset="0"/>
              </a:rPr>
              <a:t>Coriolisovo</a:t>
            </a:r>
            <a:r>
              <a:rPr lang="cs-CZ" b="1" dirty="0">
                <a:latin typeface="Cambria" panose="02040503050406030204" pitchFamily="18" charset="0"/>
              </a:rPr>
              <a:t> číslo rovná se 1</a:t>
            </a:r>
            <a:r>
              <a:rPr lang="cs-CZ" dirty="0">
                <a:latin typeface="Cambria" panose="02040503050406030204" pitchFamily="18" charset="0"/>
              </a:rPr>
              <a:t>) dostaneme pro ztráty VS vztah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1BD2F1FE-9611-4E64-BE71-D9E6FBE4101A}"/>
                  </a:ext>
                </a:extLst>
              </p:cNvPr>
              <p:cNvSpPr txBox="1"/>
              <p:nvPr/>
            </p:nvSpPr>
            <p:spPr>
              <a:xfrm>
                <a:off x="5003194" y="5719869"/>
                <a:ext cx="1526636" cy="601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1BD2F1FE-9611-4E64-BE71-D9E6FBE41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194" y="5719869"/>
                <a:ext cx="1526636" cy="6011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bdélník 12">
            <a:extLst>
              <a:ext uri="{FF2B5EF4-FFF2-40B4-BE49-F238E27FC236}">
                <a16:creationId xmlns:a16="http://schemas.microsoft.com/office/drawing/2014/main" id="{DF0D1493-B1C3-42AB-B6BA-36F2F58E7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123" y="12397"/>
            <a:ext cx="2449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VODNÍ SKOK</a:t>
            </a:r>
          </a:p>
        </p:txBody>
      </p:sp>
      <p:pic>
        <p:nvPicPr>
          <p:cNvPr id="50" name="Obrázek 49">
            <a:extLst>
              <a:ext uri="{FF2B5EF4-FFF2-40B4-BE49-F238E27FC236}">
                <a16:creationId xmlns:a16="http://schemas.microsoft.com/office/drawing/2014/main" id="{BD2BB5CA-AAC8-4C80-8E02-FE61CE13032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84475"/>
      </p:ext>
    </p:extLst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12BC1C1B-8279-4145-AAFD-21F1457803F7}"/>
              </a:ext>
            </a:extLst>
          </p:cNvPr>
          <p:cNvSpPr/>
          <p:nvPr/>
        </p:nvSpPr>
        <p:spPr bwMode="auto">
          <a:xfrm>
            <a:off x="2456575" y="1862151"/>
            <a:ext cx="1478545" cy="550918"/>
          </a:xfrm>
          <a:custGeom>
            <a:avLst/>
            <a:gdLst>
              <a:gd name="connsiteX0" fmla="*/ 6937 w 1473804"/>
              <a:gd name="connsiteY0" fmla="*/ 547177 h 594802"/>
              <a:gd name="connsiteX1" fmla="*/ 159337 w 1473804"/>
              <a:gd name="connsiteY1" fmla="*/ 594802 h 594802"/>
              <a:gd name="connsiteX2" fmla="*/ 445087 w 1473804"/>
              <a:gd name="connsiteY2" fmla="*/ 547177 h 594802"/>
              <a:gd name="connsiteX3" fmla="*/ 721312 w 1473804"/>
              <a:gd name="connsiteY3" fmla="*/ 432877 h 594802"/>
              <a:gd name="connsiteX4" fmla="*/ 997537 w 1473804"/>
              <a:gd name="connsiteY4" fmla="*/ 309052 h 594802"/>
              <a:gd name="connsiteX5" fmla="*/ 1302337 w 1473804"/>
              <a:gd name="connsiteY5" fmla="*/ 128077 h 594802"/>
              <a:gd name="connsiteX6" fmla="*/ 1473787 w 1473804"/>
              <a:gd name="connsiteY6" fmla="*/ 61402 h 594802"/>
              <a:gd name="connsiteX7" fmla="*/ 1311862 w 1473804"/>
              <a:gd name="connsiteY7" fmla="*/ 4252 h 594802"/>
              <a:gd name="connsiteX8" fmla="*/ 1121362 w 1473804"/>
              <a:gd name="connsiteY8" fmla="*/ 13777 h 594802"/>
              <a:gd name="connsiteX9" fmla="*/ 854662 w 1473804"/>
              <a:gd name="connsiteY9" fmla="*/ 89977 h 594802"/>
              <a:gd name="connsiteX10" fmla="*/ 607012 w 1473804"/>
              <a:gd name="connsiteY10" fmla="*/ 175702 h 594802"/>
              <a:gd name="connsiteX11" fmla="*/ 330787 w 1473804"/>
              <a:gd name="connsiteY11" fmla="*/ 309052 h 594802"/>
              <a:gd name="connsiteX12" fmla="*/ 149812 w 1473804"/>
              <a:gd name="connsiteY12" fmla="*/ 413827 h 594802"/>
              <a:gd name="connsiteX13" fmla="*/ 35512 w 1473804"/>
              <a:gd name="connsiteY13" fmla="*/ 499552 h 594802"/>
              <a:gd name="connsiteX14" fmla="*/ 6937 w 1473804"/>
              <a:gd name="connsiteY14" fmla="*/ 547177 h 59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3804" h="594802">
                <a:moveTo>
                  <a:pt x="6937" y="547177"/>
                </a:moveTo>
                <a:cubicBezTo>
                  <a:pt x="27575" y="563052"/>
                  <a:pt x="86312" y="594802"/>
                  <a:pt x="159337" y="594802"/>
                </a:cubicBezTo>
                <a:cubicBezTo>
                  <a:pt x="232362" y="594802"/>
                  <a:pt x="351425" y="574164"/>
                  <a:pt x="445087" y="547177"/>
                </a:cubicBezTo>
                <a:cubicBezTo>
                  <a:pt x="538749" y="520190"/>
                  <a:pt x="629237" y="472564"/>
                  <a:pt x="721312" y="432877"/>
                </a:cubicBezTo>
                <a:cubicBezTo>
                  <a:pt x="813387" y="393189"/>
                  <a:pt x="900700" y="359852"/>
                  <a:pt x="997537" y="309052"/>
                </a:cubicBezTo>
                <a:cubicBezTo>
                  <a:pt x="1094374" y="258252"/>
                  <a:pt x="1222962" y="169352"/>
                  <a:pt x="1302337" y="128077"/>
                </a:cubicBezTo>
                <a:cubicBezTo>
                  <a:pt x="1381712" y="86802"/>
                  <a:pt x="1472200" y="82039"/>
                  <a:pt x="1473787" y="61402"/>
                </a:cubicBezTo>
                <a:cubicBezTo>
                  <a:pt x="1475374" y="40765"/>
                  <a:pt x="1370600" y="12189"/>
                  <a:pt x="1311862" y="4252"/>
                </a:cubicBezTo>
                <a:cubicBezTo>
                  <a:pt x="1253125" y="-3686"/>
                  <a:pt x="1197562" y="-511"/>
                  <a:pt x="1121362" y="13777"/>
                </a:cubicBezTo>
                <a:cubicBezTo>
                  <a:pt x="1045162" y="28064"/>
                  <a:pt x="940387" y="62989"/>
                  <a:pt x="854662" y="89977"/>
                </a:cubicBezTo>
                <a:cubicBezTo>
                  <a:pt x="768937" y="116964"/>
                  <a:pt x="694324" y="139190"/>
                  <a:pt x="607012" y="175702"/>
                </a:cubicBezTo>
                <a:cubicBezTo>
                  <a:pt x="519700" y="212214"/>
                  <a:pt x="406987" y="269365"/>
                  <a:pt x="330787" y="309052"/>
                </a:cubicBezTo>
                <a:cubicBezTo>
                  <a:pt x="254587" y="348739"/>
                  <a:pt x="199025" y="382077"/>
                  <a:pt x="149812" y="413827"/>
                </a:cubicBezTo>
                <a:cubicBezTo>
                  <a:pt x="100600" y="445577"/>
                  <a:pt x="54562" y="474152"/>
                  <a:pt x="35512" y="499552"/>
                </a:cubicBezTo>
                <a:cubicBezTo>
                  <a:pt x="16462" y="524952"/>
                  <a:pt x="-13701" y="531302"/>
                  <a:pt x="6937" y="547177"/>
                </a:cubicBezTo>
                <a:close/>
              </a:path>
            </a:pathLst>
          </a:custGeom>
          <a:solidFill>
            <a:schemeClr val="bg1">
              <a:lumMod val="65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A362C58-DCBA-4B6C-AA32-4AA6994C49A9}"/>
              </a:ext>
            </a:extLst>
          </p:cNvPr>
          <p:cNvCxnSpPr>
            <a:cxnSpLocks/>
          </p:cNvCxnSpPr>
          <p:nvPr/>
        </p:nvCxnSpPr>
        <p:spPr bwMode="auto">
          <a:xfrm>
            <a:off x="1657183" y="2830769"/>
            <a:ext cx="404552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01AC7259-924F-42D5-8A86-21DAD5B845DD}"/>
              </a:ext>
            </a:extLst>
          </p:cNvPr>
          <p:cNvSpPr/>
          <p:nvPr/>
        </p:nvSpPr>
        <p:spPr bwMode="auto">
          <a:xfrm>
            <a:off x="1654585" y="1830644"/>
            <a:ext cx="3990975" cy="582816"/>
          </a:xfrm>
          <a:custGeom>
            <a:avLst/>
            <a:gdLst>
              <a:gd name="connsiteX0" fmla="*/ 0 w 3990975"/>
              <a:gd name="connsiteY0" fmla="*/ 542925 h 582816"/>
              <a:gd name="connsiteX1" fmla="*/ 314325 w 3990975"/>
              <a:gd name="connsiteY1" fmla="*/ 542925 h 582816"/>
              <a:gd name="connsiteX2" fmla="*/ 723900 w 3990975"/>
              <a:gd name="connsiteY2" fmla="*/ 561975 h 582816"/>
              <a:gd name="connsiteX3" fmla="*/ 1038225 w 3990975"/>
              <a:gd name="connsiteY3" fmla="*/ 581025 h 582816"/>
              <a:gd name="connsiteX4" fmla="*/ 1304925 w 3990975"/>
              <a:gd name="connsiteY4" fmla="*/ 514350 h 582816"/>
              <a:gd name="connsiteX5" fmla="*/ 1638300 w 3990975"/>
              <a:gd name="connsiteY5" fmla="*/ 381000 h 582816"/>
              <a:gd name="connsiteX6" fmla="*/ 1933575 w 3990975"/>
              <a:gd name="connsiteY6" fmla="*/ 238125 h 582816"/>
              <a:gd name="connsiteX7" fmla="*/ 2190750 w 3990975"/>
              <a:gd name="connsiteY7" fmla="*/ 95250 h 582816"/>
              <a:gd name="connsiteX8" fmla="*/ 2305050 w 3990975"/>
              <a:gd name="connsiteY8" fmla="*/ 47625 h 582816"/>
              <a:gd name="connsiteX9" fmla="*/ 2505075 w 3990975"/>
              <a:gd name="connsiteY9" fmla="*/ 28575 h 582816"/>
              <a:gd name="connsiteX10" fmla="*/ 3990975 w 3990975"/>
              <a:gd name="connsiteY10" fmla="*/ 0 h 5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0975" h="582816">
                <a:moveTo>
                  <a:pt x="0" y="542925"/>
                </a:moveTo>
                <a:cubicBezTo>
                  <a:pt x="96837" y="541337"/>
                  <a:pt x="193675" y="539750"/>
                  <a:pt x="314325" y="542925"/>
                </a:cubicBezTo>
                <a:cubicBezTo>
                  <a:pt x="434975" y="546100"/>
                  <a:pt x="723900" y="561975"/>
                  <a:pt x="723900" y="561975"/>
                </a:cubicBezTo>
                <a:cubicBezTo>
                  <a:pt x="844550" y="568325"/>
                  <a:pt x="941388" y="588963"/>
                  <a:pt x="1038225" y="581025"/>
                </a:cubicBezTo>
                <a:cubicBezTo>
                  <a:pt x="1135063" y="573088"/>
                  <a:pt x="1204913" y="547687"/>
                  <a:pt x="1304925" y="514350"/>
                </a:cubicBezTo>
                <a:cubicBezTo>
                  <a:pt x="1404937" y="481013"/>
                  <a:pt x="1533525" y="427037"/>
                  <a:pt x="1638300" y="381000"/>
                </a:cubicBezTo>
                <a:cubicBezTo>
                  <a:pt x="1743075" y="334962"/>
                  <a:pt x="1841500" y="285750"/>
                  <a:pt x="1933575" y="238125"/>
                </a:cubicBezTo>
                <a:cubicBezTo>
                  <a:pt x="2025650" y="190500"/>
                  <a:pt x="2128837" y="127000"/>
                  <a:pt x="2190750" y="95250"/>
                </a:cubicBezTo>
                <a:cubicBezTo>
                  <a:pt x="2252663" y="63500"/>
                  <a:pt x="2252663" y="58737"/>
                  <a:pt x="2305050" y="47625"/>
                </a:cubicBezTo>
                <a:cubicBezTo>
                  <a:pt x="2357437" y="36513"/>
                  <a:pt x="2505075" y="28575"/>
                  <a:pt x="2505075" y="28575"/>
                </a:cubicBezTo>
                <a:lnTo>
                  <a:pt x="3990975" y="0"/>
                </a:ln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933A724-55E9-412D-B0C9-D6F5F5BD5C0D}"/>
              </a:ext>
            </a:extLst>
          </p:cNvPr>
          <p:cNvCxnSpPr>
            <a:cxnSpLocks/>
          </p:cNvCxnSpPr>
          <p:nvPr/>
        </p:nvCxnSpPr>
        <p:spPr bwMode="auto">
          <a:xfrm>
            <a:off x="2432379" y="2373569"/>
            <a:ext cx="0" cy="464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2A22F0A-0CC0-4ADC-96D9-27401A58C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2476323" y="1671652"/>
            <a:ext cx="0" cy="7019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1E0029B-92D1-47DD-B0FA-7BA68F90BD90}"/>
              </a:ext>
            </a:extLst>
          </p:cNvPr>
          <p:cNvCxnSpPr>
            <a:cxnSpLocks/>
          </p:cNvCxnSpPr>
          <p:nvPr/>
        </p:nvCxnSpPr>
        <p:spPr bwMode="auto">
          <a:xfrm flipV="1">
            <a:off x="3948057" y="1059119"/>
            <a:ext cx="0" cy="85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BADB8B8-AE6B-4DB9-8C63-09969EE8056E}"/>
              </a:ext>
            </a:extLst>
          </p:cNvPr>
          <p:cNvCxnSpPr>
            <a:cxnSpLocks/>
          </p:cNvCxnSpPr>
          <p:nvPr/>
        </p:nvCxnSpPr>
        <p:spPr bwMode="auto">
          <a:xfrm>
            <a:off x="3950127" y="1864334"/>
            <a:ext cx="0" cy="1000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0237383-2D56-45D7-BCAA-ED40D7C91D51}"/>
              </a:ext>
            </a:extLst>
          </p:cNvPr>
          <p:cNvSpPr txBox="1"/>
          <p:nvPr/>
        </p:nvSpPr>
        <p:spPr>
          <a:xfrm>
            <a:off x="2118054" y="2364397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y</a:t>
            </a:r>
            <a:r>
              <a:rPr lang="cs-CZ" baseline="-25000" dirty="0">
                <a:latin typeface="Cambria" panose="02040503050406030204" pitchFamily="18" charset="0"/>
              </a:rPr>
              <a:t>1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8FEE60E-67A8-4980-8AC0-210D5CA1CB96}"/>
              </a:ext>
            </a:extLst>
          </p:cNvPr>
          <p:cNvSpPr txBox="1"/>
          <p:nvPr/>
        </p:nvSpPr>
        <p:spPr>
          <a:xfrm>
            <a:off x="4029974" y="2105620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y</a:t>
            </a:r>
            <a:r>
              <a:rPr lang="cs-CZ" baseline="-25000" dirty="0">
                <a:latin typeface="Cambria" panose="02040503050406030204" pitchFamily="18" charset="0"/>
              </a:rPr>
              <a:t>2</a:t>
            </a:r>
            <a:endParaRPr lang="cs-CZ" dirty="0">
              <a:latin typeface="Cambria" panose="02040503050406030204" pitchFamily="18" charset="0"/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7ADE45EE-298D-4C07-AB74-37A1C43F9888}"/>
              </a:ext>
            </a:extLst>
          </p:cNvPr>
          <p:cNvCxnSpPr>
            <a:cxnSpLocks/>
          </p:cNvCxnSpPr>
          <p:nvPr/>
        </p:nvCxnSpPr>
        <p:spPr bwMode="auto">
          <a:xfrm>
            <a:off x="2476323" y="1662127"/>
            <a:ext cx="14846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90B3C09A-CB60-4E8E-8EA9-896155B873DA}"/>
              </a:ext>
            </a:extLst>
          </p:cNvPr>
          <p:cNvSpPr/>
          <p:nvPr/>
        </p:nvSpPr>
        <p:spPr bwMode="auto">
          <a:xfrm>
            <a:off x="2637422" y="2193292"/>
            <a:ext cx="329601" cy="125919"/>
          </a:xfrm>
          <a:custGeom>
            <a:avLst/>
            <a:gdLst>
              <a:gd name="connsiteX0" fmla="*/ 153105 w 329601"/>
              <a:gd name="connsiteY0" fmla="*/ 0 h 125919"/>
              <a:gd name="connsiteX1" fmla="*/ 19755 w 329601"/>
              <a:gd name="connsiteY1" fmla="*/ 57150 h 125919"/>
              <a:gd name="connsiteX2" fmla="*/ 705 w 329601"/>
              <a:gd name="connsiteY2" fmla="*/ 85725 h 125919"/>
              <a:gd name="connsiteX3" fmla="*/ 19755 w 329601"/>
              <a:gd name="connsiteY3" fmla="*/ 114300 h 125919"/>
              <a:gd name="connsiteX4" fmla="*/ 134055 w 329601"/>
              <a:gd name="connsiteY4" fmla="*/ 123825 h 125919"/>
              <a:gd name="connsiteX5" fmla="*/ 315030 w 329601"/>
              <a:gd name="connsiteY5" fmla="*/ 76200 h 125919"/>
              <a:gd name="connsiteX6" fmla="*/ 305505 w 329601"/>
              <a:gd name="connsiteY6" fmla="*/ 76200 h 12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601" h="125919">
                <a:moveTo>
                  <a:pt x="153105" y="0"/>
                </a:moveTo>
                <a:lnTo>
                  <a:pt x="19755" y="57150"/>
                </a:lnTo>
                <a:cubicBezTo>
                  <a:pt x="-5645" y="71437"/>
                  <a:pt x="705" y="85725"/>
                  <a:pt x="705" y="85725"/>
                </a:cubicBezTo>
                <a:cubicBezTo>
                  <a:pt x="705" y="95250"/>
                  <a:pt x="-2470" y="107950"/>
                  <a:pt x="19755" y="114300"/>
                </a:cubicBezTo>
                <a:cubicBezTo>
                  <a:pt x="41980" y="120650"/>
                  <a:pt x="84842" y="130175"/>
                  <a:pt x="134055" y="123825"/>
                </a:cubicBezTo>
                <a:cubicBezTo>
                  <a:pt x="183268" y="117475"/>
                  <a:pt x="315030" y="76200"/>
                  <a:pt x="315030" y="76200"/>
                </a:cubicBezTo>
                <a:cubicBezTo>
                  <a:pt x="343605" y="68262"/>
                  <a:pt x="324555" y="72231"/>
                  <a:pt x="305505" y="76200"/>
                </a:cubicBezTo>
              </a:path>
            </a:pathLst>
          </a:cu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306FD8E2-4757-4D98-9D0C-6D023E48AE15}"/>
              </a:ext>
            </a:extLst>
          </p:cNvPr>
          <p:cNvCxnSpPr>
            <a:cxnSpLocks/>
          </p:cNvCxnSpPr>
          <p:nvPr/>
        </p:nvCxnSpPr>
        <p:spPr bwMode="auto">
          <a:xfrm flipH="1">
            <a:off x="3015429" y="1996575"/>
            <a:ext cx="247650" cy="857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5DB3401E-60D1-4FB9-A4D8-D0761FA29A4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94657" y="2044986"/>
            <a:ext cx="275890" cy="148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77AB0860-303B-43E1-8E31-4D23F98738C2}"/>
              </a:ext>
            </a:extLst>
          </p:cNvPr>
          <p:cNvSpPr/>
          <p:nvPr/>
        </p:nvSpPr>
        <p:spPr bwMode="auto">
          <a:xfrm rot="10585314">
            <a:off x="3355436" y="1927573"/>
            <a:ext cx="329601" cy="125919"/>
          </a:xfrm>
          <a:custGeom>
            <a:avLst/>
            <a:gdLst>
              <a:gd name="connsiteX0" fmla="*/ 153105 w 329601"/>
              <a:gd name="connsiteY0" fmla="*/ 0 h 125919"/>
              <a:gd name="connsiteX1" fmla="*/ 19755 w 329601"/>
              <a:gd name="connsiteY1" fmla="*/ 57150 h 125919"/>
              <a:gd name="connsiteX2" fmla="*/ 705 w 329601"/>
              <a:gd name="connsiteY2" fmla="*/ 85725 h 125919"/>
              <a:gd name="connsiteX3" fmla="*/ 19755 w 329601"/>
              <a:gd name="connsiteY3" fmla="*/ 114300 h 125919"/>
              <a:gd name="connsiteX4" fmla="*/ 134055 w 329601"/>
              <a:gd name="connsiteY4" fmla="*/ 123825 h 125919"/>
              <a:gd name="connsiteX5" fmla="*/ 315030 w 329601"/>
              <a:gd name="connsiteY5" fmla="*/ 76200 h 125919"/>
              <a:gd name="connsiteX6" fmla="*/ 305505 w 329601"/>
              <a:gd name="connsiteY6" fmla="*/ 76200 h 12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601" h="125919">
                <a:moveTo>
                  <a:pt x="153105" y="0"/>
                </a:moveTo>
                <a:lnTo>
                  <a:pt x="19755" y="57150"/>
                </a:lnTo>
                <a:cubicBezTo>
                  <a:pt x="-5645" y="71437"/>
                  <a:pt x="705" y="85725"/>
                  <a:pt x="705" y="85725"/>
                </a:cubicBezTo>
                <a:cubicBezTo>
                  <a:pt x="705" y="95250"/>
                  <a:pt x="-2470" y="107950"/>
                  <a:pt x="19755" y="114300"/>
                </a:cubicBezTo>
                <a:cubicBezTo>
                  <a:pt x="41980" y="120650"/>
                  <a:pt x="84842" y="130175"/>
                  <a:pt x="134055" y="123825"/>
                </a:cubicBezTo>
                <a:cubicBezTo>
                  <a:pt x="183268" y="117475"/>
                  <a:pt x="315030" y="76200"/>
                  <a:pt x="315030" y="76200"/>
                </a:cubicBezTo>
                <a:cubicBezTo>
                  <a:pt x="343605" y="68262"/>
                  <a:pt x="324555" y="72231"/>
                  <a:pt x="305505" y="76200"/>
                </a:cubicBezTo>
              </a:path>
            </a:pathLst>
          </a:cu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D04646A-BD00-4EB0-997F-157AD21370D5}"/>
              </a:ext>
            </a:extLst>
          </p:cNvPr>
          <p:cNvSpPr txBox="1"/>
          <p:nvPr/>
        </p:nvSpPr>
        <p:spPr>
          <a:xfrm>
            <a:off x="1742912" y="559903"/>
            <a:ext cx="40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Jednoduchý (ustálený) vodní skok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4C7D6E94-8C34-486A-AF1B-2D09B5E1453B}"/>
              </a:ext>
            </a:extLst>
          </p:cNvPr>
          <p:cNvCxnSpPr/>
          <p:nvPr/>
        </p:nvCxnSpPr>
        <p:spPr bwMode="auto">
          <a:xfrm>
            <a:off x="1654585" y="1059119"/>
            <a:ext cx="41338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22C5EFD-56B7-4061-B8A4-CB0E7CA47F95}"/>
              </a:ext>
            </a:extLst>
          </p:cNvPr>
          <p:cNvCxnSpPr/>
          <p:nvPr/>
        </p:nvCxnSpPr>
        <p:spPr bwMode="auto">
          <a:xfrm flipH="1">
            <a:off x="1706066" y="1868999"/>
            <a:ext cx="28441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533A9DCA-81FC-4005-BD0F-C07BDE3841EF}"/>
              </a:ext>
            </a:extLst>
          </p:cNvPr>
          <p:cNvCxnSpPr>
            <a:cxnSpLocks/>
          </p:cNvCxnSpPr>
          <p:nvPr/>
        </p:nvCxnSpPr>
        <p:spPr bwMode="auto">
          <a:xfrm flipV="1">
            <a:off x="2476323" y="978254"/>
            <a:ext cx="0" cy="85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A9931E9-520F-42EB-80AF-1CB687D301D4}"/>
              </a:ext>
            </a:extLst>
          </p:cNvPr>
          <p:cNvCxnSpPr/>
          <p:nvPr/>
        </p:nvCxnSpPr>
        <p:spPr bwMode="auto">
          <a:xfrm>
            <a:off x="2476323" y="1059119"/>
            <a:ext cx="1484671" cy="33337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2425F9ED-8993-4069-A3EF-3EA5F1BA7108}"/>
              </a:ext>
            </a:extLst>
          </p:cNvPr>
          <p:cNvCxnSpPr/>
          <p:nvPr/>
        </p:nvCxnSpPr>
        <p:spPr bwMode="auto">
          <a:xfrm>
            <a:off x="3960994" y="1396070"/>
            <a:ext cx="1827441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4B0B3BBC-F398-4C93-B995-24BD2ADD2811}"/>
              </a:ext>
            </a:extLst>
          </p:cNvPr>
          <p:cNvCxnSpPr/>
          <p:nvPr/>
        </p:nvCxnSpPr>
        <p:spPr bwMode="auto">
          <a:xfrm flipV="1">
            <a:off x="4769260" y="1059119"/>
            <a:ext cx="0" cy="333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07866CA-A779-47AF-A806-4A7E4526367C}"/>
              </a:ext>
            </a:extLst>
          </p:cNvPr>
          <p:cNvSpPr txBox="1"/>
          <p:nvPr/>
        </p:nvSpPr>
        <p:spPr>
          <a:xfrm>
            <a:off x="4806694" y="1041140"/>
            <a:ext cx="42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</a:t>
            </a:r>
          </a:p>
        </p:txBody>
      </p: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2680B0C3-1BC7-4CA8-9CD4-6D4B7D532340}"/>
              </a:ext>
            </a:extLst>
          </p:cNvPr>
          <p:cNvCxnSpPr>
            <a:cxnSpLocks/>
          </p:cNvCxnSpPr>
          <p:nvPr/>
        </p:nvCxnSpPr>
        <p:spPr bwMode="auto">
          <a:xfrm flipV="1">
            <a:off x="4769260" y="1404450"/>
            <a:ext cx="0" cy="459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C401012-FF87-4E16-8005-3623C9417604}"/>
                  </a:ext>
                </a:extLst>
              </p:cNvPr>
              <p:cNvSpPr txBox="1"/>
              <p:nvPr/>
            </p:nvSpPr>
            <p:spPr>
              <a:xfrm>
                <a:off x="4909142" y="1388751"/>
                <a:ext cx="304571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bSup>
                            <m:sSubSupPr>
                              <m:ctrlPr>
                                <a:rPr lang="cs-CZ" sz="1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sz="1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cs-CZ" sz="1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sz="1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cs-CZ" sz="1200" b="1" dirty="0"/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C401012-FF87-4E16-8005-3623C9417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142" y="1388751"/>
                <a:ext cx="304571" cy="412870"/>
              </a:xfrm>
              <a:prstGeom prst="rect">
                <a:avLst/>
              </a:prstGeom>
              <a:blipFill>
                <a:blip r:embed="rId3"/>
                <a:stretch>
                  <a:fillRect l="-8000" t="-1471" r="-18000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48D5D4F5-0FA1-47D7-A42E-E25139013045}"/>
                  </a:ext>
                </a:extLst>
              </p:cNvPr>
              <p:cNvSpPr txBox="1"/>
              <p:nvPr/>
            </p:nvSpPr>
            <p:spPr>
              <a:xfrm>
                <a:off x="1182232" y="1314446"/>
                <a:ext cx="304571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bSup>
                            <m:sSubSupPr>
                              <m:ctrlPr>
                                <a:rPr lang="cs-CZ" sz="1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sz="1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1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sz="1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1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cs-CZ" sz="1200" b="1" dirty="0"/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48D5D4F5-0FA1-47D7-A42E-E25139013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32" y="1314446"/>
                <a:ext cx="304571" cy="412870"/>
              </a:xfrm>
              <a:prstGeom prst="rect">
                <a:avLst/>
              </a:prstGeom>
              <a:blipFill>
                <a:blip r:embed="rId4"/>
                <a:stretch>
                  <a:fillRect l="-10000" t="-1493" r="-18000" b="-253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F14A253E-68AA-401D-A869-55EDF5C11F38}"/>
              </a:ext>
            </a:extLst>
          </p:cNvPr>
          <p:cNvCxnSpPr>
            <a:cxnSpLocks/>
          </p:cNvCxnSpPr>
          <p:nvPr/>
        </p:nvCxnSpPr>
        <p:spPr bwMode="auto">
          <a:xfrm flipV="1">
            <a:off x="1681875" y="1049959"/>
            <a:ext cx="0" cy="1323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3" name="Pravoúhlý trojúhelník 22">
            <a:extLst>
              <a:ext uri="{FF2B5EF4-FFF2-40B4-BE49-F238E27FC236}">
                <a16:creationId xmlns:a16="http://schemas.microsoft.com/office/drawing/2014/main" id="{276F6BDF-279C-4140-AFA6-1A252476C7A0}"/>
              </a:ext>
            </a:extLst>
          </p:cNvPr>
          <p:cNvSpPr/>
          <p:nvPr/>
        </p:nvSpPr>
        <p:spPr bwMode="auto">
          <a:xfrm>
            <a:off x="4719150" y="1862150"/>
            <a:ext cx="1015159" cy="953890"/>
          </a:xfrm>
          <a:prstGeom prst="rtTriangle">
            <a:avLst/>
          </a:prstGeom>
          <a:pattFill prst="ltHorz">
            <a:fgClr>
              <a:srgbClr val="0070C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7" name="Pravoúhlý trojúhelník 36">
            <a:extLst>
              <a:ext uri="{FF2B5EF4-FFF2-40B4-BE49-F238E27FC236}">
                <a16:creationId xmlns:a16="http://schemas.microsoft.com/office/drawing/2014/main" id="{D3847B3B-0A2E-42CA-A44A-15C9BD3B0F65}"/>
              </a:ext>
            </a:extLst>
          </p:cNvPr>
          <p:cNvSpPr/>
          <p:nvPr/>
        </p:nvSpPr>
        <p:spPr bwMode="auto">
          <a:xfrm rot="16200000">
            <a:off x="1452582" y="2351147"/>
            <a:ext cx="452834" cy="476943"/>
          </a:xfrm>
          <a:prstGeom prst="rtTriangle">
            <a:avLst/>
          </a:prstGeom>
          <a:pattFill prst="ltHorz">
            <a:fgClr>
              <a:srgbClr val="0070C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88798AFF-85BD-44D8-A1F0-0FECFFB99E7F}"/>
              </a:ext>
            </a:extLst>
          </p:cNvPr>
          <p:cNvCxnSpPr/>
          <p:nvPr/>
        </p:nvCxnSpPr>
        <p:spPr bwMode="auto">
          <a:xfrm>
            <a:off x="1111654" y="2724258"/>
            <a:ext cx="78647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4850E878-819D-46E2-87C4-DDD4F6E8FB3F}"/>
              </a:ext>
            </a:extLst>
          </p:cNvPr>
          <p:cNvCxnSpPr>
            <a:cxnSpLocks/>
          </p:cNvCxnSpPr>
          <p:nvPr/>
        </p:nvCxnSpPr>
        <p:spPr bwMode="auto">
          <a:xfrm flipH="1">
            <a:off x="4769260" y="2516556"/>
            <a:ext cx="143340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11DFD0F-89D4-4001-A255-9212A08286CE}"/>
              </a:ext>
            </a:extLst>
          </p:cNvPr>
          <p:cNvSpPr txBox="1"/>
          <p:nvPr/>
        </p:nvSpPr>
        <p:spPr>
          <a:xfrm>
            <a:off x="5709632" y="2154429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F</a:t>
            </a:r>
            <a:r>
              <a:rPr lang="cs-CZ" baseline="-25000" dirty="0">
                <a:latin typeface="Cambria" panose="02040503050406030204" pitchFamily="18" charset="0"/>
              </a:rPr>
              <a:t>2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AFDC8659-868E-4584-B0F2-B7FB584C2409}"/>
              </a:ext>
            </a:extLst>
          </p:cNvPr>
          <p:cNvSpPr txBox="1"/>
          <p:nvPr/>
        </p:nvSpPr>
        <p:spPr>
          <a:xfrm>
            <a:off x="1125923" y="2281548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F</a:t>
            </a:r>
            <a:r>
              <a:rPr lang="cs-CZ" baseline="-25000" dirty="0">
                <a:latin typeface="Cambria" panose="02040503050406030204" pitchFamily="18" charset="0"/>
              </a:rPr>
              <a:t>1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41F3922-B4B1-4E79-AEAD-148D286489E3}"/>
              </a:ext>
            </a:extLst>
          </p:cNvPr>
          <p:cNvSpPr txBox="1"/>
          <p:nvPr/>
        </p:nvSpPr>
        <p:spPr>
          <a:xfrm>
            <a:off x="7107061" y="270368"/>
            <a:ext cx="4365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1. ROVNICE VZÁJEMNÝCH HLOUBE</a:t>
            </a:r>
            <a:r>
              <a:rPr lang="cs-CZ" sz="2000" dirty="0">
                <a:solidFill>
                  <a:srgbClr val="C00000"/>
                </a:solidFill>
                <a:latin typeface="Cambria" panose="02040503050406030204" pitchFamily="18" charset="0"/>
              </a:rPr>
              <a:t>K </a:t>
            </a:r>
            <a:r>
              <a:rPr lang="cs-CZ" sz="2000" dirty="0">
                <a:latin typeface="Cambria" panose="02040503050406030204" pitchFamily="18" charset="0"/>
              </a:rPr>
              <a:t>– z věty o hybnostech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E01A8938-76F9-449E-A80C-5B29E9DC9030}"/>
                  </a:ext>
                </a:extLst>
              </p:cNvPr>
              <p:cNvSpPr txBox="1"/>
              <p:nvPr/>
            </p:nvSpPr>
            <p:spPr>
              <a:xfrm>
                <a:off x="7407725" y="1140502"/>
                <a:ext cx="2322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E01A8938-76F9-449E-A80C-5B29E9DC9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25" y="1140502"/>
                <a:ext cx="2322367" cy="276999"/>
              </a:xfrm>
              <a:prstGeom prst="rect">
                <a:avLst/>
              </a:prstGeom>
              <a:blipFill>
                <a:blip r:embed="rId6"/>
                <a:stretch>
                  <a:fillRect l="-1837" t="-2174" r="-3412" b="-3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4A4079E9-1EBD-4B18-A63B-BE3E9642C638}"/>
                  </a:ext>
                </a:extLst>
              </p:cNvPr>
              <p:cNvSpPr txBox="1"/>
              <p:nvPr/>
            </p:nvSpPr>
            <p:spPr>
              <a:xfrm>
                <a:off x="7393310" y="1690400"/>
                <a:ext cx="15242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4A4079E9-1EBD-4B18-A63B-BE3E9642C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310" y="1690400"/>
                <a:ext cx="1524263" cy="276999"/>
              </a:xfrm>
              <a:prstGeom prst="rect">
                <a:avLst/>
              </a:prstGeom>
              <a:blipFill>
                <a:blip r:embed="rId7"/>
                <a:stretch>
                  <a:fillRect l="-3600" r="-800" b="-239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54945A53-D20B-492C-9303-DD9B3047935F}"/>
                  </a:ext>
                </a:extLst>
              </p:cNvPr>
              <p:cNvSpPr txBox="1"/>
              <p:nvPr/>
            </p:nvSpPr>
            <p:spPr>
              <a:xfrm>
                <a:off x="7407725" y="2224701"/>
                <a:ext cx="1534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54945A53-D20B-492C-9303-DD9B30479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25" y="2224701"/>
                <a:ext cx="1534907" cy="276999"/>
              </a:xfrm>
              <a:prstGeom prst="rect">
                <a:avLst/>
              </a:prstGeom>
              <a:blipFill>
                <a:blip r:embed="rId8"/>
                <a:stretch>
                  <a:fillRect l="-3175" r="-119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E87D34E2-22E1-4764-9BC5-6E01E04BF86F}"/>
                  </a:ext>
                </a:extLst>
              </p:cNvPr>
              <p:cNvSpPr txBox="1"/>
              <p:nvPr/>
            </p:nvSpPr>
            <p:spPr>
              <a:xfrm>
                <a:off x="6828503" y="2952029"/>
                <a:ext cx="3837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E87D34E2-22E1-4764-9BC5-6E01E04BF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503" y="2952029"/>
                <a:ext cx="3837782" cy="276999"/>
              </a:xfrm>
              <a:prstGeom prst="rect">
                <a:avLst/>
              </a:prstGeom>
              <a:blipFill>
                <a:blip r:embed="rId9"/>
                <a:stretch>
                  <a:fillRect t="-2174" r="-635" b="-3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ovéPole 47">
            <a:extLst>
              <a:ext uri="{FF2B5EF4-FFF2-40B4-BE49-F238E27FC236}">
                <a16:creationId xmlns:a16="http://schemas.microsoft.com/office/drawing/2014/main" id="{3B2B43D6-8ECF-413D-8510-9D9097A837B7}"/>
              </a:ext>
            </a:extLst>
          </p:cNvPr>
          <p:cNvSpPr txBox="1"/>
          <p:nvPr/>
        </p:nvSpPr>
        <p:spPr>
          <a:xfrm>
            <a:off x="1253692" y="3547487"/>
            <a:ext cx="10650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</a:rPr>
              <a:t>Pro obdélníkové koryto: S= </a:t>
            </a:r>
            <a:r>
              <a:rPr lang="cs-CZ" sz="2000" dirty="0" err="1">
                <a:latin typeface="Cambria" panose="02040503050406030204" pitchFamily="18" charset="0"/>
              </a:rPr>
              <a:t>b.y</a:t>
            </a:r>
            <a:r>
              <a:rPr lang="cs-CZ" sz="2000" dirty="0">
                <a:latin typeface="Cambria" panose="02040503050406030204" pitchFamily="18" charset="0"/>
              </a:rPr>
              <a:t>  a </a:t>
            </a:r>
            <a:r>
              <a:rPr lang="cs-CZ" sz="2000" dirty="0" err="1">
                <a:latin typeface="Cambria" panose="02040503050406030204" pitchFamily="18" charset="0"/>
              </a:rPr>
              <a:t>z</a:t>
            </a:r>
            <a:r>
              <a:rPr lang="cs-CZ" sz="2000" baseline="-25000" dirty="0" err="1">
                <a:latin typeface="Cambria" panose="02040503050406030204" pitchFamily="18" charset="0"/>
              </a:rPr>
              <a:t>t</a:t>
            </a:r>
            <a:r>
              <a:rPr lang="cs-CZ" sz="2000" dirty="0">
                <a:latin typeface="Cambria" panose="02040503050406030204" pitchFamily="18" charset="0"/>
              </a:rPr>
              <a:t> = y/2 dostaneme rovnici vzájemných hloubek ve tvaru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FF8BE334-3A76-49EF-AEB4-CB6FE5FA5113}"/>
                  </a:ext>
                </a:extLst>
              </p:cNvPr>
              <p:cNvSpPr txBox="1"/>
              <p:nvPr/>
            </p:nvSpPr>
            <p:spPr>
              <a:xfrm>
                <a:off x="1995841" y="4421847"/>
                <a:ext cx="2589683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1+8.</m:t>
                              </m:r>
                              <m:sSubSup>
                                <m:sSub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𝐹𝑟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FF8BE334-3A76-49EF-AEB4-CB6FE5FA5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841" y="4421847"/>
                <a:ext cx="2589683" cy="616387"/>
              </a:xfrm>
              <a:prstGeom prst="rect">
                <a:avLst/>
              </a:prstGeom>
              <a:blipFill>
                <a:blip r:embed="rId11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F4C49782-581C-4BD3-81D2-51C3A39A97CB}"/>
                  </a:ext>
                </a:extLst>
              </p:cNvPr>
              <p:cNvSpPr txBox="1"/>
              <p:nvPr/>
            </p:nvSpPr>
            <p:spPr>
              <a:xfrm>
                <a:off x="5645560" y="4365936"/>
                <a:ext cx="2687467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1+8.</m:t>
                              </m:r>
                              <m:sSubSup>
                                <m:sSub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𝐹𝑟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F4C49782-581C-4BD3-81D2-51C3A39A9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60" y="4365936"/>
                <a:ext cx="2687467" cy="616387"/>
              </a:xfrm>
              <a:prstGeom prst="rect">
                <a:avLst/>
              </a:prstGeom>
              <a:blipFill>
                <a:blip r:embed="rId12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ovéPole 50">
            <a:extLst>
              <a:ext uri="{FF2B5EF4-FFF2-40B4-BE49-F238E27FC236}">
                <a16:creationId xmlns:a16="http://schemas.microsoft.com/office/drawing/2014/main" id="{2FD80FDE-FA66-4D21-AFAB-648C5C6A2DC9}"/>
              </a:ext>
            </a:extLst>
          </p:cNvPr>
          <p:cNvSpPr txBox="1"/>
          <p:nvPr/>
        </p:nvSpPr>
        <p:spPr>
          <a:xfrm>
            <a:off x="1497474" y="5174222"/>
            <a:ext cx="40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Kde Fr je </a:t>
            </a:r>
            <a:r>
              <a:rPr lang="cs-CZ" dirty="0" err="1">
                <a:latin typeface="Cambria" panose="02040503050406030204" pitchFamily="18" charset="0"/>
              </a:rPr>
              <a:t>Froudovo</a:t>
            </a:r>
            <a:r>
              <a:rPr lang="cs-CZ" dirty="0">
                <a:latin typeface="Cambria" panose="02040503050406030204" pitchFamily="18" charset="0"/>
              </a:rPr>
              <a:t> číslo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5D10512B-BDDE-4F39-872E-71A61A552CF1}"/>
                  </a:ext>
                </a:extLst>
              </p:cNvPr>
              <p:cNvSpPr txBox="1"/>
              <p:nvPr/>
            </p:nvSpPr>
            <p:spPr>
              <a:xfrm>
                <a:off x="4809674" y="5361530"/>
                <a:ext cx="1161665" cy="539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𝐹𝑟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5D10512B-BDDE-4F39-872E-71A61A552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74" y="5361530"/>
                <a:ext cx="1161665" cy="539507"/>
              </a:xfrm>
              <a:prstGeom prst="rect">
                <a:avLst/>
              </a:prstGeom>
              <a:blipFill>
                <a:blip r:embed="rId13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ovéPole 51">
            <a:extLst>
              <a:ext uri="{FF2B5EF4-FFF2-40B4-BE49-F238E27FC236}">
                <a16:creationId xmlns:a16="http://schemas.microsoft.com/office/drawing/2014/main" id="{08E81C70-E02D-4CCE-90C0-98DB7EEA4EA4}"/>
              </a:ext>
            </a:extLst>
          </p:cNvPr>
          <p:cNvSpPr txBox="1"/>
          <p:nvPr/>
        </p:nvSpPr>
        <p:spPr>
          <a:xfrm>
            <a:off x="6638413" y="5804431"/>
            <a:ext cx="441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Délka vodního skoku 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99467C75-4968-4C51-8974-6B767D4496A3}"/>
              </a:ext>
            </a:extLst>
          </p:cNvPr>
          <p:cNvSpPr txBox="1"/>
          <p:nvPr/>
        </p:nvSpPr>
        <p:spPr>
          <a:xfrm>
            <a:off x="1452985" y="5804431"/>
            <a:ext cx="40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Výška vodního skoku</a:t>
            </a:r>
          </a:p>
        </p:txBody>
      </p: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2DD74FC4-4143-4C3F-B39D-506FA0BC98C8}"/>
              </a:ext>
            </a:extLst>
          </p:cNvPr>
          <p:cNvCxnSpPr/>
          <p:nvPr/>
        </p:nvCxnSpPr>
        <p:spPr bwMode="auto">
          <a:xfrm flipV="1">
            <a:off x="2118054" y="1911509"/>
            <a:ext cx="0" cy="462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52B6F782-4FAE-4AB7-BE5E-F04E7FAEDC6A}"/>
              </a:ext>
            </a:extLst>
          </p:cNvPr>
          <p:cNvSpPr txBox="1"/>
          <p:nvPr/>
        </p:nvSpPr>
        <p:spPr>
          <a:xfrm>
            <a:off x="1655325" y="1878989"/>
            <a:ext cx="62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Cambria" panose="02040503050406030204" pitchFamily="18" charset="0"/>
              </a:rPr>
              <a:t>h</a:t>
            </a:r>
            <a:r>
              <a:rPr lang="cs-CZ" baseline="-25000" dirty="0" err="1">
                <a:latin typeface="Cambria" panose="02040503050406030204" pitchFamily="18" charset="0"/>
              </a:rPr>
              <a:t>VS</a:t>
            </a:r>
            <a:endParaRPr lang="cs-CZ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9C7B28EB-8799-4042-B52D-24CDDBE41481}"/>
                  </a:ext>
                </a:extLst>
              </p:cNvPr>
              <p:cNvSpPr txBox="1"/>
              <p:nvPr/>
            </p:nvSpPr>
            <p:spPr>
              <a:xfrm>
                <a:off x="2699900" y="6232677"/>
                <a:ext cx="15386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𝑽𝑺</m:t>
                          </m:r>
                        </m:sub>
                      </m:sSub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9C7B28EB-8799-4042-B52D-24CDDBE41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900" y="6232677"/>
                <a:ext cx="1538691" cy="276999"/>
              </a:xfrm>
              <a:prstGeom prst="rect">
                <a:avLst/>
              </a:prstGeom>
              <a:blipFill>
                <a:blip r:embed="rId14"/>
                <a:stretch>
                  <a:fillRect l="-3968" t="-2174" r="-3175" b="-347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6FA258F5-DD27-4106-9198-9C8BD6756B4E}"/>
                  </a:ext>
                </a:extLst>
              </p:cNvPr>
              <p:cNvSpPr txBox="1"/>
              <p:nvPr/>
            </p:nvSpPr>
            <p:spPr>
              <a:xfrm>
                <a:off x="7363812" y="6247531"/>
                <a:ext cx="4936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𝑽𝑺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6FA258F5-DD27-4106-9198-9C8BD675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812" y="6247531"/>
                <a:ext cx="493661" cy="276999"/>
              </a:xfrm>
              <a:prstGeom prst="rect">
                <a:avLst/>
              </a:prstGeom>
              <a:blipFill>
                <a:blip r:embed="rId15"/>
                <a:stretch>
                  <a:fillRect l="-11111" t="-2222" r="-17284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ovéPole 58">
            <a:extLst>
              <a:ext uri="{FF2B5EF4-FFF2-40B4-BE49-F238E27FC236}">
                <a16:creationId xmlns:a16="http://schemas.microsoft.com/office/drawing/2014/main" id="{66452566-121B-477E-9D4D-6BD137A14ECB}"/>
              </a:ext>
            </a:extLst>
          </p:cNvPr>
          <p:cNvSpPr txBox="1"/>
          <p:nvPr/>
        </p:nvSpPr>
        <p:spPr>
          <a:xfrm>
            <a:off x="2930441" y="1247007"/>
            <a:ext cx="625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</a:t>
            </a:r>
            <a:r>
              <a:rPr lang="cs-CZ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VS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0" name="Obdélník 12">
            <a:extLst>
              <a:ext uri="{FF2B5EF4-FFF2-40B4-BE49-F238E27FC236}">
                <a16:creationId xmlns:a16="http://schemas.microsoft.com/office/drawing/2014/main" id="{B803BE55-1990-4DC5-BF95-B33592E3B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250" y="7410"/>
            <a:ext cx="2449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VODNÍ SKOK</a:t>
            </a:r>
          </a:p>
        </p:txBody>
      </p: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2AFB95F1-D2FF-495B-8080-1E0473B09F5C}"/>
              </a:ext>
            </a:extLst>
          </p:cNvPr>
          <p:cNvSpPr/>
          <p:nvPr/>
        </p:nvSpPr>
        <p:spPr bwMode="auto">
          <a:xfrm>
            <a:off x="1922398" y="4148295"/>
            <a:ext cx="2755606" cy="1005775"/>
          </a:xfrm>
          <a:prstGeom prst="roundRect">
            <a:avLst/>
          </a:prstGeom>
          <a:noFill/>
          <a:ln w="476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62" name="Obdélník: se zakulacenými rohy 61">
            <a:extLst>
              <a:ext uri="{FF2B5EF4-FFF2-40B4-BE49-F238E27FC236}">
                <a16:creationId xmlns:a16="http://schemas.microsoft.com/office/drawing/2014/main" id="{3E49AA99-2918-4362-B5D1-E525B8225860}"/>
              </a:ext>
            </a:extLst>
          </p:cNvPr>
          <p:cNvSpPr/>
          <p:nvPr/>
        </p:nvSpPr>
        <p:spPr bwMode="auto">
          <a:xfrm>
            <a:off x="5645560" y="4161426"/>
            <a:ext cx="2755606" cy="1005775"/>
          </a:xfrm>
          <a:prstGeom prst="roundRect">
            <a:avLst/>
          </a:prstGeom>
          <a:noFill/>
          <a:ln w="476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63" name="Obrázek 62">
            <a:extLst>
              <a:ext uri="{FF2B5EF4-FFF2-40B4-BE49-F238E27FC236}">
                <a16:creationId xmlns:a16="http://schemas.microsoft.com/office/drawing/2014/main" id="{27085FD5-D5BC-4C8C-920C-1CB2A235C254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85693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5B8805D-D67B-4865-979E-7511E0D5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0DE428-4CA0-4050-B90B-342449DC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2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TextovéPole 12">
            <a:extLst>
              <a:ext uri="{FF2B5EF4-FFF2-40B4-BE49-F238E27FC236}">
                <a16:creationId xmlns:a16="http://schemas.microsoft.com/office/drawing/2014/main" id="{79A0AF28-78D1-4394-9C4B-E05DC3DEE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568" y="2607039"/>
            <a:ext cx="16358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PŘELIVY -PŘEPADY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9844378-0B8B-4F1A-9881-F3D065D7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907" y="4078188"/>
            <a:ext cx="2448267" cy="181952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FB65D27-12C1-4D8B-B11A-EB91BA87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3" y="252400"/>
            <a:ext cx="4029637" cy="328658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5AD6410-2F13-4E7C-B383-E87C4E3E4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182" y="357207"/>
            <a:ext cx="2219635" cy="165758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EFAF5C4-C532-4521-8202-70DED581C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600" y="553852"/>
            <a:ext cx="2219636" cy="191643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C1EE32E-EC29-489A-B60B-EB9A679D6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147" y="4078188"/>
            <a:ext cx="3595702" cy="196191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45552EB-B8A8-48AA-91AD-9A958554B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295" y="3167145"/>
            <a:ext cx="3752610" cy="277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62360"/>
      </p:ext>
    </p:extLst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55A37C1-BEFD-4E73-8EDE-BE77032B07FC}"/>
              </a:ext>
            </a:extLst>
          </p:cNvPr>
          <p:cNvSpPr/>
          <p:nvPr/>
        </p:nvSpPr>
        <p:spPr>
          <a:xfrm>
            <a:off x="3138490" y="57090"/>
            <a:ext cx="3312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ROVNICE SPOJENÍ HLADIN </a:t>
            </a: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E70DF15-1FB4-4FCC-904A-4D027616E4AB}"/>
              </a:ext>
            </a:extLst>
          </p:cNvPr>
          <p:cNvSpPr/>
          <p:nvPr/>
        </p:nvSpPr>
        <p:spPr>
          <a:xfrm>
            <a:off x="1307802" y="463670"/>
            <a:ext cx="10048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Souhrn všech hydraulických jevů, které vznikají při přechodu vodního proudu přes vzdouvací </a:t>
            </a:r>
          </a:p>
          <a:p>
            <a:r>
              <a:rPr lang="cs-CZ" dirty="0">
                <a:latin typeface="Cambria" panose="02040503050406030204" pitchFamily="18" charset="0"/>
              </a:rPr>
              <a:t>objekt, se začátkem v horní nádrži a s ukončením v dolním korytě – označujeme pojmem</a:t>
            </a:r>
          </a:p>
          <a:p>
            <a:r>
              <a:rPr lang="cs-CZ" dirty="0">
                <a:latin typeface="Cambria" panose="02040503050406030204" pitchFamily="18" charset="0"/>
              </a:rPr>
              <a:t> spojení hladin nádrží vodních konstrukcí.</a:t>
            </a:r>
          </a:p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Jde o následující jevy:</a:t>
            </a:r>
          </a:p>
          <a:p>
            <a:r>
              <a:rPr lang="cs-CZ" dirty="0">
                <a:latin typeface="Cambria" panose="02040503050406030204" pitchFamily="18" charset="0"/>
              </a:rPr>
              <a:t>-    </a:t>
            </a:r>
            <a:r>
              <a:rPr lang="cs-CZ" b="1" dirty="0">
                <a:solidFill>
                  <a:srgbClr val="7030A0"/>
                </a:solidFill>
                <a:latin typeface="Cambria" panose="02040503050406030204" pitchFamily="18" charset="0"/>
              </a:rPr>
              <a:t>přepad</a:t>
            </a:r>
            <a:r>
              <a:rPr lang="cs-CZ" dirty="0">
                <a:latin typeface="Cambria" panose="02040503050406030204" pitchFamily="18" charset="0"/>
              </a:rPr>
              <a:t> vody přes jezové těleso</a:t>
            </a:r>
          </a:p>
          <a:p>
            <a:pPr marL="285750" indent="-285750">
              <a:buFontTx/>
              <a:buChar char="-"/>
            </a:pPr>
            <a:r>
              <a:rPr lang="cs-CZ" b="1" dirty="0">
                <a:solidFill>
                  <a:srgbClr val="7030A0"/>
                </a:solidFill>
                <a:latin typeface="Cambria" panose="02040503050406030204" pitchFamily="18" charset="0"/>
              </a:rPr>
              <a:t>vodní skok </a:t>
            </a:r>
            <a:r>
              <a:rPr lang="cs-CZ" dirty="0">
                <a:latin typeface="Cambria" panose="02040503050406030204" pitchFamily="18" charset="0"/>
              </a:rPr>
              <a:t>– snaha lokalizovat u vzdouvací konstrukce</a:t>
            </a:r>
          </a:p>
          <a:p>
            <a:pPr marL="285750" indent="-285750">
              <a:buFontTx/>
              <a:buChar char="-"/>
            </a:pPr>
            <a:r>
              <a:rPr lang="cs-CZ" b="1" dirty="0">
                <a:solidFill>
                  <a:srgbClr val="7030A0"/>
                </a:solidFill>
                <a:latin typeface="Cambria" panose="02040503050406030204" pitchFamily="18" charset="0"/>
              </a:rPr>
              <a:t>přechod do říčního režimu </a:t>
            </a:r>
            <a:r>
              <a:rPr lang="cs-CZ" dirty="0">
                <a:latin typeface="Cambria" panose="02040503050406030204" pitchFamily="18" charset="0"/>
              </a:rPr>
              <a:t>v dolním korytě – provázený silným vlněním, </a:t>
            </a:r>
          </a:p>
          <a:p>
            <a:r>
              <a:rPr lang="cs-CZ" dirty="0">
                <a:latin typeface="Cambria" panose="02040503050406030204" pitchFamily="18" charset="0"/>
              </a:rPr>
              <a:t>      pulzacemi a vytvářením výmolů za koncem konstrukce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955C403-048A-4DC0-AF52-18614D1FEC23}"/>
              </a:ext>
            </a:extLst>
          </p:cNvPr>
          <p:cNvSpPr txBox="1"/>
          <p:nvPr/>
        </p:nvSpPr>
        <p:spPr>
          <a:xfrm>
            <a:off x="1307802" y="2610567"/>
            <a:ext cx="8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Rovnice spojení hladin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latin typeface="Cambria" panose="02040503050406030204" pitchFamily="18" charset="0"/>
              </a:rPr>
              <a:t>je </a:t>
            </a:r>
            <a:r>
              <a:rPr lang="cs-CZ" sz="2000" dirty="0" err="1">
                <a:latin typeface="Cambria" panose="02040503050406030204" pitchFamily="18" charset="0"/>
              </a:rPr>
              <a:t>Bernoulliho</a:t>
            </a:r>
            <a:r>
              <a:rPr lang="cs-CZ" sz="2000" dirty="0">
                <a:latin typeface="Cambria" panose="02040503050406030204" pitchFamily="18" charset="0"/>
              </a:rPr>
              <a:t> rovnice pro průtočné průřezy (0)-(0) a (C) – (C) ke srovnávací rovině ve dně dolního koryta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A0C9CEC-620D-4F19-A68F-52D65FD9CD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79C85DF2-EA14-4205-96A1-F4FD12C1BFE8}"/>
              </a:ext>
            </a:extLst>
          </p:cNvPr>
          <p:cNvSpPr/>
          <p:nvPr/>
        </p:nvSpPr>
        <p:spPr>
          <a:xfrm>
            <a:off x="1169058" y="3669846"/>
            <a:ext cx="5227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Při přechodu z bystřinného proudění do říčního</a:t>
            </a:r>
          </a:p>
          <a:p>
            <a:r>
              <a:rPr lang="pl-PL" sz="2000" dirty="0">
                <a:solidFill>
                  <a:srgbClr val="000000"/>
                </a:solidFill>
                <a:latin typeface="Cambria" panose="02040503050406030204" pitchFamily="18" charset="0"/>
              </a:rPr>
              <a:t>- pod jezem, pod stupněm ve dně, při změně sklonu dna koryta</a:t>
            </a:r>
          </a:p>
          <a:p>
            <a:r>
              <a:rPr lang="de-DE" sz="2000" dirty="0">
                <a:solidFill>
                  <a:srgbClr val="000000"/>
                </a:solidFill>
                <a:latin typeface="Cambria" panose="02040503050406030204" pitchFamily="18" charset="0"/>
              </a:rPr>
              <a:t>1) </a:t>
            </a:r>
            <a:r>
              <a:rPr lang="de-DE" sz="2000" dirty="0" err="1">
                <a:solidFill>
                  <a:srgbClr val="000000"/>
                </a:solidFill>
                <a:latin typeface="Cambria" panose="02040503050406030204" pitchFamily="18" charset="0"/>
              </a:rPr>
              <a:t>tlumení</a:t>
            </a:r>
            <a:r>
              <a:rPr lang="de-DE" sz="2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mbria" panose="02040503050406030204" pitchFamily="18" charset="0"/>
              </a:rPr>
              <a:t>kinetické</a:t>
            </a:r>
            <a:r>
              <a:rPr lang="de-DE" sz="2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mbria" panose="02040503050406030204" pitchFamily="18" charset="0"/>
              </a:rPr>
              <a:t>energie</a:t>
            </a:r>
            <a:r>
              <a:rPr lang="de-DE" sz="2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mbria" panose="02040503050406030204" pitchFamily="18" charset="0"/>
              </a:rPr>
              <a:t>ve</a:t>
            </a:r>
            <a:r>
              <a:rPr lang="de-DE" sz="2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mbria" panose="02040503050406030204" pitchFamily="18" charset="0"/>
              </a:rPr>
              <a:t>vodním</a:t>
            </a:r>
            <a:r>
              <a:rPr lang="de-DE" sz="20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mbria" panose="02040503050406030204" pitchFamily="18" charset="0"/>
              </a:rPr>
              <a:t>skoku</a:t>
            </a:r>
            <a:endParaRPr lang="de-DE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2) pokud </a:t>
            </a:r>
            <a:r>
              <a:rPr lang="cs-CZ" sz="2000" dirty="0">
                <a:solidFill>
                  <a:srgbClr val="3365FF"/>
                </a:solidFill>
                <a:latin typeface="Cambria" panose="02040503050406030204" pitchFamily="18" charset="0"/>
              </a:rPr>
              <a:t>oddálený vodní skok </a:t>
            </a:r>
            <a:r>
              <a:rPr 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- stavebními úpravami ho</a:t>
            </a:r>
          </a:p>
          <a:p>
            <a:r>
              <a:rPr 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lokalizovat jako </a:t>
            </a:r>
            <a:r>
              <a:rPr lang="cs-CZ" sz="2000" dirty="0">
                <a:solidFill>
                  <a:srgbClr val="3365FF"/>
                </a:solidFill>
                <a:latin typeface="Cambria" panose="02040503050406030204" pitchFamily="18" charset="0"/>
              </a:rPr>
              <a:t>vzdutý vodní skok</a:t>
            </a:r>
          </a:p>
          <a:p>
            <a:r>
              <a:rPr 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Řešení: vývar (prohloubení dna za konstrukcí)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37B406C-6362-4D41-AE7C-7A7405D6A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385" y="3365490"/>
            <a:ext cx="4310157" cy="3367310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61B62C4-2E8D-4CC0-BB2F-FEEF75059326}"/>
              </a:ext>
            </a:extLst>
          </p:cNvPr>
          <p:cNvCxnSpPr>
            <a:cxnSpLocks/>
          </p:cNvCxnSpPr>
          <p:nvPr/>
        </p:nvCxnSpPr>
        <p:spPr bwMode="auto">
          <a:xfrm flipH="1">
            <a:off x="6773811" y="3321132"/>
            <a:ext cx="264298" cy="4354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D223E90-8275-4FBA-9CCE-35C075838764}"/>
              </a:ext>
            </a:extLst>
          </p:cNvPr>
          <p:cNvCxnSpPr>
            <a:cxnSpLocks/>
          </p:cNvCxnSpPr>
          <p:nvPr/>
        </p:nvCxnSpPr>
        <p:spPr bwMode="auto">
          <a:xfrm>
            <a:off x="8255331" y="3274868"/>
            <a:ext cx="837209" cy="4816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5D20C50B-493E-43FB-A4B5-B1F9A9D2BD07}"/>
              </a:ext>
            </a:extLst>
          </p:cNvPr>
          <p:cNvSpPr/>
          <p:nvPr/>
        </p:nvSpPr>
        <p:spPr bwMode="auto">
          <a:xfrm>
            <a:off x="7010400" y="6650695"/>
            <a:ext cx="1733797" cy="126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0D53080-86B9-43E8-8F58-CC58EE24AF4D}"/>
              </a:ext>
            </a:extLst>
          </p:cNvPr>
          <p:cNvSpPr/>
          <p:nvPr/>
        </p:nvSpPr>
        <p:spPr bwMode="auto">
          <a:xfrm>
            <a:off x="9383093" y="6611067"/>
            <a:ext cx="1733797" cy="126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97574440"/>
      </p:ext>
    </p:extLst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FEB997D-9895-41CB-AA34-0B2ACD27A70B}"/>
                  </a:ext>
                </a:extLst>
              </p:cNvPr>
              <p:cNvSpPr txBox="1"/>
              <p:nvPr/>
            </p:nvSpPr>
            <p:spPr>
              <a:xfrm>
                <a:off x="7339594" y="1598802"/>
                <a:ext cx="3270511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𝐷𝑂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cs-CZ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FEB997D-9895-41CB-AA34-0B2ACD27A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594" y="1598802"/>
                <a:ext cx="3270511" cy="6043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D832630E-E356-4C6B-BBBF-E45D7915F453}"/>
              </a:ext>
            </a:extLst>
          </p:cNvPr>
          <p:cNvSpPr txBox="1"/>
          <p:nvPr/>
        </p:nvSpPr>
        <p:spPr>
          <a:xfrm>
            <a:off x="7844702" y="2426468"/>
            <a:ext cx="3167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</a:rPr>
              <a:t>Po zavedení</a:t>
            </a: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D86C5F44-DFB8-47EE-AA59-EBD6986A3139}"/>
              </a:ext>
            </a:extLst>
          </p:cNvPr>
          <p:cNvSpPr/>
          <p:nvPr/>
        </p:nvSpPr>
        <p:spPr bwMode="auto">
          <a:xfrm>
            <a:off x="7129041" y="1727272"/>
            <a:ext cx="1636295" cy="47592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414734-7CC2-44DB-84EF-781EE07D5B49}"/>
              </a:ext>
            </a:extLst>
          </p:cNvPr>
          <p:cNvSpPr txBox="1"/>
          <p:nvPr/>
        </p:nvSpPr>
        <p:spPr>
          <a:xfrm>
            <a:off x="7748031" y="1246305"/>
            <a:ext cx="428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</a:t>
            </a:r>
            <a:r>
              <a:rPr lang="cs-CZ" sz="2000" b="1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</a:t>
            </a: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0FE8EDC-C8AD-4916-A6B1-64A9D81D1D2E}"/>
                  </a:ext>
                </a:extLst>
              </p:cNvPr>
              <p:cNvSpPr txBox="1"/>
              <p:nvPr/>
            </p:nvSpPr>
            <p:spPr>
              <a:xfrm>
                <a:off x="7735048" y="2826578"/>
                <a:ext cx="1209755" cy="636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0FE8EDC-C8AD-4916-A6B1-64A9D81D1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048" y="2826578"/>
                <a:ext cx="1209755" cy="636713"/>
              </a:xfrm>
              <a:prstGeom prst="rect">
                <a:avLst/>
              </a:prstGeom>
              <a:blipFill>
                <a:blip r:embed="rId5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709EB1-7266-420D-96A8-45732C3E47C0}"/>
              </a:ext>
            </a:extLst>
          </p:cNvPr>
          <p:cNvSpPr txBox="1"/>
          <p:nvPr/>
        </p:nvSpPr>
        <p:spPr>
          <a:xfrm>
            <a:off x="1656915" y="4398630"/>
            <a:ext cx="4660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</a:rPr>
              <a:t>Rovnice se používá v upraveném tvaru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DBC189B-458A-4949-965D-1C69DFA02ED4}"/>
                  </a:ext>
                </a:extLst>
              </p:cNvPr>
              <p:cNvSpPr txBox="1"/>
              <p:nvPr/>
            </p:nvSpPr>
            <p:spPr>
              <a:xfrm>
                <a:off x="6970224" y="4263511"/>
                <a:ext cx="1974579" cy="613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DBC189B-458A-4949-965D-1C69DFA02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224" y="4263511"/>
                <a:ext cx="1974579" cy="613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F1EFACEB-05EC-471C-9C14-A0E31955472E}"/>
                  </a:ext>
                </a:extLst>
              </p:cNvPr>
              <p:cNvSpPr txBox="1"/>
              <p:nvPr/>
            </p:nvSpPr>
            <p:spPr>
              <a:xfrm>
                <a:off x="10228263" y="4063456"/>
                <a:ext cx="1502463" cy="567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F1EFACEB-05EC-471C-9C14-A0E319554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263" y="4063456"/>
                <a:ext cx="1502463" cy="567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644EB35E-5F13-477D-9E88-0A9705A1829B}"/>
              </a:ext>
            </a:extLst>
          </p:cNvPr>
          <p:cNvSpPr txBox="1"/>
          <p:nvPr/>
        </p:nvSpPr>
        <p:spPr>
          <a:xfrm>
            <a:off x="6786389" y="3449965"/>
            <a:ext cx="3167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</a:rPr>
              <a:t>Po dosazení dostáváme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B573ADD5-E57D-47A8-8B7D-2DD11AE15412}"/>
                  </a:ext>
                </a:extLst>
              </p:cNvPr>
              <p:cNvSpPr txBox="1"/>
              <p:nvPr/>
            </p:nvSpPr>
            <p:spPr>
              <a:xfrm>
                <a:off x="4169097" y="5082895"/>
                <a:ext cx="2147960" cy="5906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ad>
                            <m:radPr>
                              <m:degHide m:val="on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B573ADD5-E57D-47A8-8B7D-2DD11AE15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097" y="5082895"/>
                <a:ext cx="2147960" cy="5906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>
            <a:extLst>
              <a:ext uri="{FF2B5EF4-FFF2-40B4-BE49-F238E27FC236}">
                <a16:creationId xmlns:a16="http://schemas.microsoft.com/office/drawing/2014/main" id="{62D39B00-6C74-44F5-B3C5-7F5892590524}"/>
              </a:ext>
            </a:extLst>
          </p:cNvPr>
          <p:cNvSpPr txBox="1"/>
          <p:nvPr/>
        </p:nvSpPr>
        <p:spPr>
          <a:xfrm>
            <a:off x="1020155" y="5961445"/>
            <a:ext cx="108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</a:rPr>
              <a:t>Používá se na určení nejmenší hloubky  </a:t>
            </a:r>
            <a:r>
              <a:rPr lang="cs-CZ" sz="2000" dirty="0" err="1">
                <a:latin typeface="Cambria" panose="02040503050406030204" pitchFamily="18" charset="0"/>
              </a:rPr>
              <a:t>y</a:t>
            </a:r>
            <a:r>
              <a:rPr lang="cs-CZ" sz="2000" baseline="-25000" dirty="0" err="1">
                <a:latin typeface="Cambria" panose="02040503050406030204" pitchFamily="18" charset="0"/>
              </a:rPr>
              <a:t>c</a:t>
            </a:r>
            <a:r>
              <a:rPr lang="cs-CZ" sz="2000" dirty="0">
                <a:latin typeface="Cambria" panose="02040503050406030204" pitchFamily="18" charset="0"/>
              </a:rPr>
              <a:t> , ze které určujeme vzájemné hloubky VS a řeší se vývar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6829669-CA7B-41A9-850A-A1856425F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095" y="294297"/>
            <a:ext cx="5404965" cy="3960395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E57DE3C9-EC34-40F3-A240-08BD16DDE7D6}"/>
              </a:ext>
            </a:extLst>
          </p:cNvPr>
          <p:cNvSpPr/>
          <p:nvPr/>
        </p:nvSpPr>
        <p:spPr bwMode="auto">
          <a:xfrm>
            <a:off x="1236729" y="581025"/>
            <a:ext cx="531469" cy="6428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C7FF5BC-9455-4F23-B481-1F0A33267B47}"/>
              </a:ext>
            </a:extLst>
          </p:cNvPr>
          <p:cNvCxnSpPr/>
          <p:nvPr/>
        </p:nvCxnSpPr>
        <p:spPr bwMode="auto">
          <a:xfrm flipH="1">
            <a:off x="1020155" y="1039204"/>
            <a:ext cx="12534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B13D805-24EB-4F26-8A90-D533DFEF79CB}"/>
              </a:ext>
            </a:extLst>
          </p:cNvPr>
          <p:cNvCxnSpPr/>
          <p:nvPr/>
        </p:nvCxnSpPr>
        <p:spPr bwMode="auto">
          <a:xfrm flipV="1">
            <a:off x="1236729" y="581025"/>
            <a:ext cx="0" cy="4581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D34D1AF5-146A-4E5B-8166-3AEE2DD30834}"/>
              </a:ext>
            </a:extLst>
          </p:cNvPr>
          <p:cNvCxnSpPr>
            <a:cxnSpLocks/>
          </p:cNvCxnSpPr>
          <p:nvPr/>
        </p:nvCxnSpPr>
        <p:spPr bwMode="auto">
          <a:xfrm flipV="1">
            <a:off x="1236729" y="1039205"/>
            <a:ext cx="0" cy="32154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B9E0BF7-CFAF-4949-8AA7-39166CAF464E}"/>
              </a:ext>
            </a:extLst>
          </p:cNvPr>
          <p:cNvSpPr txBox="1"/>
          <p:nvPr/>
        </p:nvSpPr>
        <p:spPr>
          <a:xfrm>
            <a:off x="1311294" y="2074439"/>
            <a:ext cx="4254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Cambria" panose="02040503050406030204" pitchFamily="18" charset="0"/>
              </a:rPr>
              <a:t>s</a:t>
            </a:r>
            <a:r>
              <a:rPr lang="cs-CZ" sz="2000" baseline="-25000" dirty="0" err="1">
                <a:latin typeface="Cambria" panose="02040503050406030204" pitchFamily="18" charset="0"/>
              </a:rPr>
              <a:t>D</a:t>
            </a:r>
            <a:endParaRPr lang="cs-CZ" sz="2000" dirty="0">
              <a:latin typeface="Cambria" panose="02040503050406030204" pitchFamily="18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DC9349D-1C64-4A4D-A464-B104BB2C4F3D}"/>
              </a:ext>
            </a:extLst>
          </p:cNvPr>
          <p:cNvSpPr txBox="1"/>
          <p:nvPr/>
        </p:nvSpPr>
        <p:spPr>
          <a:xfrm>
            <a:off x="1304009" y="535577"/>
            <a:ext cx="4254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</a:rPr>
              <a:t>h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77F975C-9164-49B4-8E31-C5265244E156}"/>
              </a:ext>
            </a:extLst>
          </p:cNvPr>
          <p:cNvSpPr txBox="1"/>
          <p:nvPr/>
        </p:nvSpPr>
        <p:spPr>
          <a:xfrm>
            <a:off x="884374" y="-98909"/>
            <a:ext cx="670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Cambria" panose="02040503050406030204" pitchFamily="18" charset="0"/>
              </a:rPr>
              <a:t>h</a:t>
            </a:r>
            <a:r>
              <a:rPr lang="cs-CZ" sz="2000" baseline="-25000" dirty="0" err="1">
                <a:latin typeface="Cambria" panose="02040503050406030204" pitchFamily="18" charset="0"/>
              </a:rPr>
              <a:t>DO</a:t>
            </a:r>
            <a:endParaRPr lang="cs-CZ" sz="2000" dirty="0">
              <a:latin typeface="Cambria" panose="02040503050406030204" pitchFamily="18" charset="0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FB5F1FF-34AD-4482-A678-96A248483BE2}"/>
              </a:ext>
            </a:extLst>
          </p:cNvPr>
          <p:cNvSpPr/>
          <p:nvPr/>
        </p:nvSpPr>
        <p:spPr>
          <a:xfrm>
            <a:off x="7245914" y="96335"/>
            <a:ext cx="3580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2. ROVNICE SPOJENÍ HLADIN </a:t>
            </a: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4A3926FD-9EC8-4034-A73B-B7CD8A82EDDD}"/>
              </a:ext>
            </a:extLst>
          </p:cNvPr>
          <p:cNvSpPr/>
          <p:nvPr/>
        </p:nvSpPr>
        <p:spPr bwMode="auto">
          <a:xfrm>
            <a:off x="10076097" y="1430971"/>
            <a:ext cx="804609" cy="1035235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D02D68A-8D28-4BA7-A27A-B63433691FC0}"/>
              </a:ext>
            </a:extLst>
          </p:cNvPr>
          <p:cNvSpPr txBox="1"/>
          <p:nvPr/>
        </p:nvSpPr>
        <p:spPr>
          <a:xfrm>
            <a:off x="10558809" y="1030861"/>
            <a:ext cx="4254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F511D728-54EF-44BD-8295-299F16EC12A7}"/>
              </a:ext>
            </a:extLst>
          </p:cNvPr>
          <p:cNvSpPr txBox="1"/>
          <p:nvPr/>
        </p:nvSpPr>
        <p:spPr>
          <a:xfrm>
            <a:off x="1057691" y="4254692"/>
            <a:ext cx="45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(0)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D61AA96-A477-4D1B-9F66-09345B04D18F}"/>
              </a:ext>
            </a:extLst>
          </p:cNvPr>
          <p:cNvSpPr txBox="1"/>
          <p:nvPr/>
        </p:nvSpPr>
        <p:spPr>
          <a:xfrm>
            <a:off x="4458013" y="4225502"/>
            <a:ext cx="45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(C)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582FFCD-A3D1-478D-A64F-FA3F1433CACD}"/>
              </a:ext>
            </a:extLst>
          </p:cNvPr>
          <p:cNvSpPr txBox="1"/>
          <p:nvPr/>
        </p:nvSpPr>
        <p:spPr>
          <a:xfrm>
            <a:off x="6512060" y="681412"/>
            <a:ext cx="4660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Cambria" panose="02040503050406030204" pitchFamily="18" charset="0"/>
              </a:rPr>
              <a:t>Bernoulliho</a:t>
            </a:r>
            <a:r>
              <a:rPr lang="cs-CZ" sz="2000" dirty="0">
                <a:latin typeface="Cambria" panose="02040503050406030204" pitchFamily="18" charset="0"/>
              </a:rPr>
              <a:t> rovnice (0) – (C)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DB80B321-5753-4A20-8FF1-55214C5D1463}"/>
              </a:ext>
            </a:extLst>
          </p:cNvPr>
          <p:cNvSpPr/>
          <p:nvPr/>
        </p:nvSpPr>
        <p:spPr bwMode="auto">
          <a:xfrm>
            <a:off x="3756454" y="4903546"/>
            <a:ext cx="2755606" cy="1005775"/>
          </a:xfrm>
          <a:prstGeom prst="roundRect">
            <a:avLst/>
          </a:prstGeom>
          <a:noFill/>
          <a:ln w="476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7C2D1D53-773F-4252-A661-4BD8E1D2C97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78048"/>
      </p:ext>
    </p:extLst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Volný tvar 35">
            <a:extLst>
              <a:ext uri="{FF2B5EF4-FFF2-40B4-BE49-F238E27FC236}">
                <a16:creationId xmlns:a16="http://schemas.microsoft.com/office/drawing/2014/main" id="{F64CAF18-3AC3-480D-B8FB-8CD9315E95D0}"/>
              </a:ext>
            </a:extLst>
          </p:cNvPr>
          <p:cNvSpPr/>
          <p:nvPr/>
        </p:nvSpPr>
        <p:spPr>
          <a:xfrm>
            <a:off x="1728036" y="2126378"/>
            <a:ext cx="3614738" cy="1638300"/>
          </a:xfrm>
          <a:custGeom>
            <a:avLst/>
            <a:gdLst>
              <a:gd name="connsiteX0" fmla="*/ 0 w 3614738"/>
              <a:gd name="connsiteY0" fmla="*/ 0 h 1638300"/>
              <a:gd name="connsiteX1" fmla="*/ 962025 w 3614738"/>
              <a:gd name="connsiteY1" fmla="*/ 0 h 1638300"/>
              <a:gd name="connsiteX2" fmla="*/ 1047750 w 3614738"/>
              <a:gd name="connsiteY2" fmla="*/ 4762 h 1638300"/>
              <a:gd name="connsiteX3" fmla="*/ 1119188 w 3614738"/>
              <a:gd name="connsiteY3" fmla="*/ 23812 h 1638300"/>
              <a:gd name="connsiteX4" fmla="*/ 1152525 w 3614738"/>
              <a:gd name="connsiteY4" fmla="*/ 42862 h 1638300"/>
              <a:gd name="connsiteX5" fmla="*/ 1257300 w 3614738"/>
              <a:gd name="connsiteY5" fmla="*/ 119062 h 1638300"/>
              <a:gd name="connsiteX6" fmla="*/ 1338263 w 3614738"/>
              <a:gd name="connsiteY6" fmla="*/ 190500 h 1638300"/>
              <a:gd name="connsiteX7" fmla="*/ 1462088 w 3614738"/>
              <a:gd name="connsiteY7" fmla="*/ 309562 h 1638300"/>
              <a:gd name="connsiteX8" fmla="*/ 1609725 w 3614738"/>
              <a:gd name="connsiteY8" fmla="*/ 495300 h 1638300"/>
              <a:gd name="connsiteX9" fmla="*/ 1800225 w 3614738"/>
              <a:gd name="connsiteY9" fmla="*/ 728662 h 1638300"/>
              <a:gd name="connsiteX10" fmla="*/ 1952625 w 3614738"/>
              <a:gd name="connsiteY10" fmla="*/ 933450 h 1638300"/>
              <a:gd name="connsiteX11" fmla="*/ 2124075 w 3614738"/>
              <a:gd name="connsiteY11" fmla="*/ 1157287 h 1638300"/>
              <a:gd name="connsiteX12" fmla="*/ 2247900 w 3614738"/>
              <a:gd name="connsiteY12" fmla="*/ 1314450 h 1638300"/>
              <a:gd name="connsiteX13" fmla="*/ 2343150 w 3614738"/>
              <a:gd name="connsiteY13" fmla="*/ 1433512 h 1638300"/>
              <a:gd name="connsiteX14" fmla="*/ 2376488 w 3614738"/>
              <a:gd name="connsiteY14" fmla="*/ 1466850 h 1638300"/>
              <a:gd name="connsiteX15" fmla="*/ 2438400 w 3614738"/>
              <a:gd name="connsiteY15" fmla="*/ 1524000 h 1638300"/>
              <a:gd name="connsiteX16" fmla="*/ 2519363 w 3614738"/>
              <a:gd name="connsiteY16" fmla="*/ 1590675 h 1638300"/>
              <a:gd name="connsiteX17" fmla="*/ 2566988 w 3614738"/>
              <a:gd name="connsiteY17" fmla="*/ 1614487 h 1638300"/>
              <a:gd name="connsiteX18" fmla="*/ 2638425 w 3614738"/>
              <a:gd name="connsiteY18" fmla="*/ 1638300 h 1638300"/>
              <a:gd name="connsiteX19" fmla="*/ 2690813 w 3614738"/>
              <a:gd name="connsiteY19" fmla="*/ 1628775 h 1638300"/>
              <a:gd name="connsiteX20" fmla="*/ 2786063 w 3614738"/>
              <a:gd name="connsiteY20" fmla="*/ 1581150 h 1638300"/>
              <a:gd name="connsiteX21" fmla="*/ 2871788 w 3614738"/>
              <a:gd name="connsiteY21" fmla="*/ 1524000 h 1638300"/>
              <a:gd name="connsiteX22" fmla="*/ 3019425 w 3614738"/>
              <a:gd name="connsiteY22" fmla="*/ 1400175 h 1638300"/>
              <a:gd name="connsiteX23" fmla="*/ 3133725 w 3614738"/>
              <a:gd name="connsiteY23" fmla="*/ 1285875 h 1638300"/>
              <a:gd name="connsiteX24" fmla="*/ 3195638 w 3614738"/>
              <a:gd name="connsiteY24" fmla="*/ 1219200 h 1638300"/>
              <a:gd name="connsiteX25" fmla="*/ 3319463 w 3614738"/>
              <a:gd name="connsiteY25" fmla="*/ 1081087 h 1638300"/>
              <a:gd name="connsiteX26" fmla="*/ 3357563 w 3614738"/>
              <a:gd name="connsiteY26" fmla="*/ 1052512 h 1638300"/>
              <a:gd name="connsiteX27" fmla="*/ 3424238 w 3614738"/>
              <a:gd name="connsiteY27" fmla="*/ 1014412 h 1638300"/>
              <a:gd name="connsiteX28" fmla="*/ 3490913 w 3614738"/>
              <a:gd name="connsiteY28" fmla="*/ 981075 h 1638300"/>
              <a:gd name="connsiteX29" fmla="*/ 3552825 w 3614738"/>
              <a:gd name="connsiteY29" fmla="*/ 966787 h 1638300"/>
              <a:gd name="connsiteX30" fmla="*/ 3595688 w 3614738"/>
              <a:gd name="connsiteY30" fmla="*/ 976312 h 1638300"/>
              <a:gd name="connsiteX31" fmla="*/ 3614738 w 3614738"/>
              <a:gd name="connsiteY31" fmla="*/ 1023937 h 1638300"/>
              <a:gd name="connsiteX32" fmla="*/ 3600450 w 3614738"/>
              <a:gd name="connsiteY32" fmla="*/ 1076325 h 1638300"/>
              <a:gd name="connsiteX33" fmla="*/ 3529013 w 3614738"/>
              <a:gd name="connsiteY33" fmla="*/ 1162050 h 1638300"/>
              <a:gd name="connsiteX34" fmla="*/ 3452813 w 3614738"/>
              <a:gd name="connsiteY34" fmla="*/ 1238250 h 1638300"/>
              <a:gd name="connsiteX35" fmla="*/ 3314700 w 3614738"/>
              <a:gd name="connsiteY35" fmla="*/ 1338262 h 1638300"/>
              <a:gd name="connsiteX36" fmla="*/ 3090863 w 3614738"/>
              <a:gd name="connsiteY36" fmla="*/ 1476375 h 1638300"/>
              <a:gd name="connsiteX37" fmla="*/ 2886075 w 3614738"/>
              <a:gd name="connsiteY37" fmla="*/ 1571625 h 1638300"/>
              <a:gd name="connsiteX38" fmla="*/ 2724150 w 3614738"/>
              <a:gd name="connsiteY38" fmla="*/ 1614487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614738" h="1638300">
                <a:moveTo>
                  <a:pt x="0" y="0"/>
                </a:moveTo>
                <a:lnTo>
                  <a:pt x="962025" y="0"/>
                </a:lnTo>
                <a:lnTo>
                  <a:pt x="1047750" y="4762"/>
                </a:lnTo>
                <a:lnTo>
                  <a:pt x="1119188" y="23812"/>
                </a:lnTo>
                <a:lnTo>
                  <a:pt x="1152525" y="42862"/>
                </a:lnTo>
                <a:lnTo>
                  <a:pt x="1257300" y="119062"/>
                </a:lnTo>
                <a:lnTo>
                  <a:pt x="1338263" y="190500"/>
                </a:lnTo>
                <a:lnTo>
                  <a:pt x="1462088" y="309562"/>
                </a:lnTo>
                <a:lnTo>
                  <a:pt x="1609725" y="495300"/>
                </a:lnTo>
                <a:lnTo>
                  <a:pt x="1800225" y="728662"/>
                </a:lnTo>
                <a:lnTo>
                  <a:pt x="1952625" y="933450"/>
                </a:lnTo>
                <a:lnTo>
                  <a:pt x="2124075" y="1157287"/>
                </a:lnTo>
                <a:lnTo>
                  <a:pt x="2247900" y="1314450"/>
                </a:lnTo>
                <a:lnTo>
                  <a:pt x="2343150" y="1433512"/>
                </a:lnTo>
                <a:lnTo>
                  <a:pt x="2376488" y="1466850"/>
                </a:lnTo>
                <a:lnTo>
                  <a:pt x="2438400" y="1524000"/>
                </a:lnTo>
                <a:lnTo>
                  <a:pt x="2519363" y="1590675"/>
                </a:lnTo>
                <a:lnTo>
                  <a:pt x="2566988" y="1614487"/>
                </a:lnTo>
                <a:lnTo>
                  <a:pt x="2638425" y="1638300"/>
                </a:lnTo>
                <a:lnTo>
                  <a:pt x="2690813" y="1628775"/>
                </a:lnTo>
                <a:lnTo>
                  <a:pt x="2786063" y="1581150"/>
                </a:lnTo>
                <a:lnTo>
                  <a:pt x="2871788" y="1524000"/>
                </a:lnTo>
                <a:lnTo>
                  <a:pt x="3019425" y="1400175"/>
                </a:lnTo>
                <a:lnTo>
                  <a:pt x="3133725" y="1285875"/>
                </a:lnTo>
                <a:lnTo>
                  <a:pt x="3195638" y="1219200"/>
                </a:lnTo>
                <a:lnTo>
                  <a:pt x="3319463" y="1081087"/>
                </a:lnTo>
                <a:lnTo>
                  <a:pt x="3357563" y="1052512"/>
                </a:lnTo>
                <a:lnTo>
                  <a:pt x="3424238" y="1014412"/>
                </a:lnTo>
                <a:lnTo>
                  <a:pt x="3490913" y="981075"/>
                </a:lnTo>
                <a:lnTo>
                  <a:pt x="3552825" y="966787"/>
                </a:lnTo>
                <a:lnTo>
                  <a:pt x="3595688" y="976312"/>
                </a:lnTo>
                <a:lnTo>
                  <a:pt x="3614738" y="1023937"/>
                </a:lnTo>
                <a:lnTo>
                  <a:pt x="3600450" y="1076325"/>
                </a:lnTo>
                <a:lnTo>
                  <a:pt x="3529013" y="1162050"/>
                </a:lnTo>
                <a:lnTo>
                  <a:pt x="3452813" y="1238250"/>
                </a:lnTo>
                <a:lnTo>
                  <a:pt x="3314700" y="1338262"/>
                </a:lnTo>
                <a:lnTo>
                  <a:pt x="3090863" y="1476375"/>
                </a:lnTo>
                <a:lnTo>
                  <a:pt x="2886075" y="1571625"/>
                </a:lnTo>
                <a:lnTo>
                  <a:pt x="2724150" y="1614487"/>
                </a:lnTo>
              </a:path>
            </a:pathLst>
          </a:cu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Volný tvar 36">
            <a:extLst>
              <a:ext uri="{FF2B5EF4-FFF2-40B4-BE49-F238E27FC236}">
                <a16:creationId xmlns:a16="http://schemas.microsoft.com/office/drawing/2014/main" id="{835947D2-B2D5-4FC4-BCE3-FD194DD18436}"/>
              </a:ext>
            </a:extLst>
          </p:cNvPr>
          <p:cNvSpPr/>
          <p:nvPr/>
        </p:nvSpPr>
        <p:spPr>
          <a:xfrm>
            <a:off x="1818524" y="2755028"/>
            <a:ext cx="4443412" cy="1143000"/>
          </a:xfrm>
          <a:custGeom>
            <a:avLst/>
            <a:gdLst>
              <a:gd name="connsiteX0" fmla="*/ 0 w 4443412"/>
              <a:gd name="connsiteY0" fmla="*/ 962025 h 1143000"/>
              <a:gd name="connsiteX1" fmla="*/ 1052512 w 4443412"/>
              <a:gd name="connsiteY1" fmla="*/ 962025 h 1143000"/>
              <a:gd name="connsiteX2" fmla="*/ 1047750 w 4443412"/>
              <a:gd name="connsiteY2" fmla="*/ 295275 h 1143000"/>
              <a:gd name="connsiteX3" fmla="*/ 1047750 w 4443412"/>
              <a:gd name="connsiteY3" fmla="*/ 209550 h 1143000"/>
              <a:gd name="connsiteX4" fmla="*/ 1076325 w 4443412"/>
              <a:gd name="connsiteY4" fmla="*/ 138112 h 1143000"/>
              <a:gd name="connsiteX5" fmla="*/ 1128712 w 4443412"/>
              <a:gd name="connsiteY5" fmla="*/ 66675 h 1143000"/>
              <a:gd name="connsiteX6" fmla="*/ 1185862 w 4443412"/>
              <a:gd name="connsiteY6" fmla="*/ 23812 h 1143000"/>
              <a:gd name="connsiteX7" fmla="*/ 1228725 w 4443412"/>
              <a:gd name="connsiteY7" fmla="*/ 4762 h 1143000"/>
              <a:gd name="connsiteX8" fmla="*/ 1281112 w 4443412"/>
              <a:gd name="connsiteY8" fmla="*/ 0 h 1143000"/>
              <a:gd name="connsiteX9" fmla="*/ 1333500 w 4443412"/>
              <a:gd name="connsiteY9" fmla="*/ 14287 h 1143000"/>
              <a:gd name="connsiteX10" fmla="*/ 1385887 w 4443412"/>
              <a:gd name="connsiteY10" fmla="*/ 42862 h 1143000"/>
              <a:gd name="connsiteX11" fmla="*/ 1485900 w 4443412"/>
              <a:gd name="connsiteY11" fmla="*/ 123825 h 1143000"/>
              <a:gd name="connsiteX12" fmla="*/ 1685925 w 4443412"/>
              <a:gd name="connsiteY12" fmla="*/ 338137 h 1143000"/>
              <a:gd name="connsiteX13" fmla="*/ 1976437 w 4443412"/>
              <a:gd name="connsiteY13" fmla="*/ 700087 h 1143000"/>
              <a:gd name="connsiteX14" fmla="*/ 2119312 w 4443412"/>
              <a:gd name="connsiteY14" fmla="*/ 876300 h 1143000"/>
              <a:gd name="connsiteX15" fmla="*/ 2243137 w 4443412"/>
              <a:gd name="connsiteY15" fmla="*/ 1009650 h 1143000"/>
              <a:gd name="connsiteX16" fmla="*/ 2371725 w 4443412"/>
              <a:gd name="connsiteY16" fmla="*/ 1090612 h 1143000"/>
              <a:gd name="connsiteX17" fmla="*/ 2457450 w 4443412"/>
              <a:gd name="connsiteY17" fmla="*/ 1123950 h 1143000"/>
              <a:gd name="connsiteX18" fmla="*/ 2533650 w 4443412"/>
              <a:gd name="connsiteY18" fmla="*/ 1138237 h 1143000"/>
              <a:gd name="connsiteX19" fmla="*/ 4443412 w 4443412"/>
              <a:gd name="connsiteY1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43412" h="1143000">
                <a:moveTo>
                  <a:pt x="0" y="962025"/>
                </a:moveTo>
                <a:lnTo>
                  <a:pt x="1052512" y="962025"/>
                </a:lnTo>
                <a:cubicBezTo>
                  <a:pt x="1050925" y="739775"/>
                  <a:pt x="1049337" y="517525"/>
                  <a:pt x="1047750" y="295275"/>
                </a:cubicBezTo>
                <a:lnTo>
                  <a:pt x="1047750" y="209550"/>
                </a:lnTo>
                <a:lnTo>
                  <a:pt x="1076325" y="138112"/>
                </a:lnTo>
                <a:lnTo>
                  <a:pt x="1128712" y="66675"/>
                </a:lnTo>
                <a:lnTo>
                  <a:pt x="1185862" y="23812"/>
                </a:lnTo>
                <a:lnTo>
                  <a:pt x="1228725" y="4762"/>
                </a:lnTo>
                <a:lnTo>
                  <a:pt x="1281112" y="0"/>
                </a:lnTo>
                <a:lnTo>
                  <a:pt x="1333500" y="14287"/>
                </a:lnTo>
                <a:lnTo>
                  <a:pt x="1385887" y="42862"/>
                </a:lnTo>
                <a:lnTo>
                  <a:pt x="1485900" y="123825"/>
                </a:lnTo>
                <a:lnTo>
                  <a:pt x="1685925" y="338137"/>
                </a:lnTo>
                <a:lnTo>
                  <a:pt x="1976437" y="700087"/>
                </a:lnTo>
                <a:lnTo>
                  <a:pt x="2119312" y="876300"/>
                </a:lnTo>
                <a:lnTo>
                  <a:pt x="2243137" y="1009650"/>
                </a:lnTo>
                <a:lnTo>
                  <a:pt x="2371725" y="1090612"/>
                </a:lnTo>
                <a:lnTo>
                  <a:pt x="2457450" y="1123950"/>
                </a:lnTo>
                <a:lnTo>
                  <a:pt x="2533650" y="1138237"/>
                </a:lnTo>
                <a:lnTo>
                  <a:pt x="4443412" y="1143000"/>
                </a:ln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8" name="Přímá spojovací čára 19">
            <a:extLst>
              <a:ext uri="{FF2B5EF4-FFF2-40B4-BE49-F238E27FC236}">
                <a16:creationId xmlns:a16="http://schemas.microsoft.com/office/drawing/2014/main" id="{0E4E4CAA-A15A-4DD0-8AD4-8F1FFEE763B0}"/>
              </a:ext>
            </a:extLst>
          </p:cNvPr>
          <p:cNvCxnSpPr/>
          <p:nvPr/>
        </p:nvCxnSpPr>
        <p:spPr>
          <a:xfrm>
            <a:off x="1686761" y="2018428"/>
            <a:ext cx="4824413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lgDashDot"/>
          </a:ln>
          <a:effectLst/>
        </p:spPr>
      </p:cxnSp>
      <p:sp>
        <p:nvSpPr>
          <p:cNvPr id="9" name="Volný tvar 38">
            <a:extLst>
              <a:ext uri="{FF2B5EF4-FFF2-40B4-BE49-F238E27FC236}">
                <a16:creationId xmlns:a16="http://schemas.microsoft.com/office/drawing/2014/main" id="{07B1192A-D6D6-47B9-915F-7F39F780B4DC}"/>
              </a:ext>
            </a:extLst>
          </p:cNvPr>
          <p:cNvSpPr/>
          <p:nvPr/>
        </p:nvSpPr>
        <p:spPr>
          <a:xfrm>
            <a:off x="2318586" y="2045415"/>
            <a:ext cx="3429000" cy="952500"/>
          </a:xfrm>
          <a:custGeom>
            <a:avLst/>
            <a:gdLst>
              <a:gd name="connsiteX0" fmla="*/ 0 w 3429000"/>
              <a:gd name="connsiteY0" fmla="*/ 0 h 952500"/>
              <a:gd name="connsiteX1" fmla="*/ 409575 w 3429000"/>
              <a:gd name="connsiteY1" fmla="*/ 9525 h 952500"/>
              <a:gd name="connsiteX2" fmla="*/ 800100 w 3429000"/>
              <a:gd name="connsiteY2" fmla="*/ 0 h 952500"/>
              <a:gd name="connsiteX3" fmla="*/ 1019175 w 3429000"/>
              <a:gd name="connsiteY3" fmla="*/ 47625 h 952500"/>
              <a:gd name="connsiteX4" fmla="*/ 1362075 w 3429000"/>
              <a:gd name="connsiteY4" fmla="*/ 133350 h 952500"/>
              <a:gd name="connsiteX5" fmla="*/ 1800225 w 3429000"/>
              <a:gd name="connsiteY5" fmla="*/ 266700 h 952500"/>
              <a:gd name="connsiteX6" fmla="*/ 2266950 w 3429000"/>
              <a:gd name="connsiteY6" fmla="*/ 428625 h 952500"/>
              <a:gd name="connsiteX7" fmla="*/ 2676525 w 3429000"/>
              <a:gd name="connsiteY7" fmla="*/ 600075 h 952500"/>
              <a:gd name="connsiteX8" fmla="*/ 3086100 w 3429000"/>
              <a:gd name="connsiteY8" fmla="*/ 790575 h 952500"/>
              <a:gd name="connsiteX9" fmla="*/ 3429000 w 3429000"/>
              <a:gd name="connsiteY9" fmla="*/ 952500 h 952500"/>
              <a:gd name="connsiteX10" fmla="*/ 3429000 w 3429000"/>
              <a:gd name="connsiteY10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9000" h="952500">
                <a:moveTo>
                  <a:pt x="0" y="0"/>
                </a:moveTo>
                <a:lnTo>
                  <a:pt x="409575" y="9525"/>
                </a:lnTo>
                <a:lnTo>
                  <a:pt x="800100" y="0"/>
                </a:lnTo>
                <a:lnTo>
                  <a:pt x="1019175" y="47625"/>
                </a:lnTo>
                <a:lnTo>
                  <a:pt x="1362075" y="133350"/>
                </a:lnTo>
                <a:lnTo>
                  <a:pt x="1800225" y="266700"/>
                </a:lnTo>
                <a:lnTo>
                  <a:pt x="2266950" y="428625"/>
                </a:lnTo>
                <a:lnTo>
                  <a:pt x="2676525" y="600075"/>
                </a:lnTo>
                <a:lnTo>
                  <a:pt x="3086100" y="790575"/>
                </a:lnTo>
                <a:lnTo>
                  <a:pt x="3429000" y="952500"/>
                </a:lnTo>
                <a:lnTo>
                  <a:pt x="3429000" y="95250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10" name="Přímá spojovací čára 15">
            <a:extLst>
              <a:ext uri="{FF2B5EF4-FFF2-40B4-BE49-F238E27FC236}">
                <a16:creationId xmlns:a16="http://schemas.microsoft.com/office/drawing/2014/main" id="{BDBFCA9E-DBC3-486D-9B8C-01A188549197}"/>
              </a:ext>
            </a:extLst>
          </p:cNvPr>
          <p:cNvCxnSpPr/>
          <p:nvPr/>
        </p:nvCxnSpPr>
        <p:spPr>
          <a:xfrm>
            <a:off x="1902661" y="3891678"/>
            <a:ext cx="18732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Přímá spojovací čára 18">
            <a:extLst>
              <a:ext uri="{FF2B5EF4-FFF2-40B4-BE49-F238E27FC236}">
                <a16:creationId xmlns:a16="http://schemas.microsoft.com/office/drawing/2014/main" id="{116211AA-F29F-4EE7-8A4B-836DBD663CC2}"/>
              </a:ext>
            </a:extLst>
          </p:cNvPr>
          <p:cNvCxnSpPr>
            <a:cxnSpLocks/>
          </p:cNvCxnSpPr>
          <p:nvPr/>
        </p:nvCxnSpPr>
        <p:spPr>
          <a:xfrm>
            <a:off x="5313146" y="3104370"/>
            <a:ext cx="980540" cy="897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" name="Přímá spojovací čára 22">
            <a:extLst>
              <a:ext uri="{FF2B5EF4-FFF2-40B4-BE49-F238E27FC236}">
                <a16:creationId xmlns:a16="http://schemas.microsoft.com/office/drawing/2014/main" id="{C412E44C-2A20-454C-899A-F39C34CA60B7}"/>
              </a:ext>
            </a:extLst>
          </p:cNvPr>
          <p:cNvCxnSpPr/>
          <p:nvPr/>
        </p:nvCxnSpPr>
        <p:spPr>
          <a:xfrm rot="5400000">
            <a:off x="5107029" y="3495597"/>
            <a:ext cx="792163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14" name="Přímá spojovací čára 24">
            <a:extLst>
              <a:ext uri="{FF2B5EF4-FFF2-40B4-BE49-F238E27FC236}">
                <a16:creationId xmlns:a16="http://schemas.microsoft.com/office/drawing/2014/main" id="{128A55A1-0788-4182-BDD1-5777CA6FD0F0}"/>
              </a:ext>
            </a:extLst>
          </p:cNvPr>
          <p:cNvCxnSpPr/>
          <p:nvPr/>
        </p:nvCxnSpPr>
        <p:spPr>
          <a:xfrm>
            <a:off x="1759786" y="3099515"/>
            <a:ext cx="576263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15" name="Přímá spojovací čára 26">
            <a:extLst>
              <a:ext uri="{FF2B5EF4-FFF2-40B4-BE49-F238E27FC236}">
                <a16:creationId xmlns:a16="http://schemas.microsoft.com/office/drawing/2014/main" id="{ACD9A6BF-F3B3-4B74-AC37-47914E10CCB1}"/>
              </a:ext>
            </a:extLst>
          </p:cNvPr>
          <p:cNvCxnSpPr/>
          <p:nvPr/>
        </p:nvCxnSpPr>
        <p:spPr>
          <a:xfrm rot="5400000" flipH="1" flipV="1">
            <a:off x="1542299" y="2955053"/>
            <a:ext cx="1873250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16" name="Přímá spojovací čára 28">
            <a:extLst>
              <a:ext uri="{FF2B5EF4-FFF2-40B4-BE49-F238E27FC236}">
                <a16:creationId xmlns:a16="http://schemas.microsoft.com/office/drawing/2014/main" id="{AF5F358F-3302-4BFC-9EDF-6F1D2AEF4D79}"/>
              </a:ext>
            </a:extLst>
          </p:cNvPr>
          <p:cNvCxnSpPr/>
          <p:nvPr/>
        </p:nvCxnSpPr>
        <p:spPr>
          <a:xfrm rot="10800000">
            <a:off x="2551949" y="2739153"/>
            <a:ext cx="2873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Přímá spojovací čára 30">
            <a:extLst>
              <a:ext uri="{FF2B5EF4-FFF2-40B4-BE49-F238E27FC236}">
                <a16:creationId xmlns:a16="http://schemas.microsoft.com/office/drawing/2014/main" id="{3330C14C-0EA8-4C78-BA3B-BBE41787AD40}"/>
              </a:ext>
            </a:extLst>
          </p:cNvPr>
          <p:cNvCxnSpPr/>
          <p:nvPr/>
        </p:nvCxnSpPr>
        <p:spPr>
          <a:xfrm rot="5400000" flipH="1" flipV="1">
            <a:off x="2515436" y="3783728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8" name="Přímá spojovací čára 32">
            <a:extLst>
              <a:ext uri="{FF2B5EF4-FFF2-40B4-BE49-F238E27FC236}">
                <a16:creationId xmlns:a16="http://schemas.microsoft.com/office/drawing/2014/main" id="{BB2DCCC5-E413-4F13-BACC-665E80BBFE52}"/>
              </a:ext>
            </a:extLst>
          </p:cNvPr>
          <p:cNvCxnSpPr/>
          <p:nvPr/>
        </p:nvCxnSpPr>
        <p:spPr>
          <a:xfrm rot="5400000" flipH="1" flipV="1">
            <a:off x="2155073" y="3207466"/>
            <a:ext cx="9366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19" name="Přímá spojovací čára 36">
            <a:extLst>
              <a:ext uri="{FF2B5EF4-FFF2-40B4-BE49-F238E27FC236}">
                <a16:creationId xmlns:a16="http://schemas.microsoft.com/office/drawing/2014/main" id="{4144BD2D-CF20-4843-B2B0-98B40A4AB108}"/>
              </a:ext>
            </a:extLst>
          </p:cNvPr>
          <p:cNvCxnSpPr/>
          <p:nvPr/>
        </p:nvCxnSpPr>
        <p:spPr>
          <a:xfrm rot="5400000" flipH="1" flipV="1">
            <a:off x="2299536" y="2415303"/>
            <a:ext cx="6477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0" name="Přímá spojovací čára 41">
            <a:extLst>
              <a:ext uri="{FF2B5EF4-FFF2-40B4-BE49-F238E27FC236}">
                <a16:creationId xmlns:a16="http://schemas.microsoft.com/office/drawing/2014/main" id="{5EFBA6C4-79D8-4FA4-8AD3-B5B101FAC342}"/>
              </a:ext>
            </a:extLst>
          </p:cNvPr>
          <p:cNvCxnSpPr/>
          <p:nvPr/>
        </p:nvCxnSpPr>
        <p:spPr>
          <a:xfrm rot="5400000">
            <a:off x="2515436" y="1910478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21" name="Přímá spojovací čára 43">
            <a:extLst>
              <a:ext uri="{FF2B5EF4-FFF2-40B4-BE49-F238E27FC236}">
                <a16:creationId xmlns:a16="http://schemas.microsoft.com/office/drawing/2014/main" id="{35BFB716-D5A2-4AE4-84DA-BC8E4C826641}"/>
              </a:ext>
            </a:extLst>
          </p:cNvPr>
          <p:cNvCxnSpPr/>
          <p:nvPr/>
        </p:nvCxnSpPr>
        <p:spPr>
          <a:xfrm>
            <a:off x="5387224" y="2982040"/>
            <a:ext cx="906462" cy="1587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22" name="Přímá spojovací čára 46">
            <a:extLst>
              <a:ext uri="{FF2B5EF4-FFF2-40B4-BE49-F238E27FC236}">
                <a16:creationId xmlns:a16="http://schemas.microsoft.com/office/drawing/2014/main" id="{2CD33245-D39E-4D15-A3D4-D8925CD210D0}"/>
              </a:ext>
            </a:extLst>
          </p:cNvPr>
          <p:cNvCxnSpPr/>
          <p:nvPr/>
        </p:nvCxnSpPr>
        <p:spPr>
          <a:xfrm>
            <a:off x="3486986" y="2739153"/>
            <a:ext cx="36036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Přímá spojovací čára 48">
            <a:extLst>
              <a:ext uri="{FF2B5EF4-FFF2-40B4-BE49-F238E27FC236}">
                <a16:creationId xmlns:a16="http://schemas.microsoft.com/office/drawing/2014/main" id="{69B86DE7-1997-4DCD-A13B-A630A798C965}"/>
              </a:ext>
            </a:extLst>
          </p:cNvPr>
          <p:cNvCxnSpPr/>
          <p:nvPr/>
        </p:nvCxnSpPr>
        <p:spPr>
          <a:xfrm rot="5400000">
            <a:off x="3055186" y="3315416"/>
            <a:ext cx="11525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5" name="Přímá spojovací čára 53">
            <a:extLst>
              <a:ext uri="{FF2B5EF4-FFF2-40B4-BE49-F238E27FC236}">
                <a16:creationId xmlns:a16="http://schemas.microsoft.com/office/drawing/2014/main" id="{1F14498B-9DAB-48E4-ADB9-508BB738F332}"/>
              </a:ext>
            </a:extLst>
          </p:cNvPr>
          <p:cNvCxnSpPr/>
          <p:nvPr/>
        </p:nvCxnSpPr>
        <p:spPr>
          <a:xfrm rot="5400000">
            <a:off x="5539623" y="2486741"/>
            <a:ext cx="936625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6" name="text 60">
            <a:extLst>
              <a:ext uri="{FF2B5EF4-FFF2-40B4-BE49-F238E27FC236}">
                <a16:creationId xmlns:a16="http://schemas.microsoft.com/office/drawing/2014/main" id="{0874C985-1048-4461-851E-702FF1F28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749" y="1578690"/>
            <a:ext cx="7921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FF0000"/>
                </a:solidFill>
                <a:latin typeface="Symbol" panose="05050102010706020507" pitchFamily="18" charset="2"/>
                <a:cs typeface="Times New Roman CE" panose="02020603050405020304" pitchFamily="18" charset="0"/>
              </a:rPr>
              <a:t>a</a:t>
            </a:r>
            <a:r>
              <a:rPr lang="cs-CZ" altLang="cs-CZ" sz="1600" dirty="0">
                <a:solidFill>
                  <a:srgbClr val="FF0000"/>
                </a:solidFill>
                <a:latin typeface="Cambria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lang="cs-CZ" altLang="cs-CZ" sz="1600" baseline="-25000" dirty="0">
                <a:solidFill>
                  <a:srgbClr val="FF0000"/>
                </a:solidFill>
                <a:latin typeface="Cambria" panose="02040503050406030204" pitchFamily="18" charset="0"/>
                <a:cs typeface="Times New Roman CE" panose="02020603050405020304" pitchFamily="18" charset="0"/>
              </a:rPr>
              <a:t>0</a:t>
            </a:r>
            <a:r>
              <a:rPr lang="cs-CZ" altLang="cs-CZ" sz="1600" baseline="30000" dirty="0">
                <a:solidFill>
                  <a:srgbClr val="FF0000"/>
                </a:solidFill>
                <a:latin typeface="Cambria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lang="cs-CZ" altLang="cs-CZ" sz="1600" baseline="-25000" dirty="0">
                <a:solidFill>
                  <a:srgbClr val="FF0000"/>
                </a:solidFill>
                <a:latin typeface="Cambria" panose="02040503050406030204" pitchFamily="18" charset="0"/>
                <a:cs typeface="Times New Roman CE" panose="02020603050405020304" pitchFamily="18" charset="0"/>
              </a:rPr>
              <a:t> </a:t>
            </a:r>
            <a:r>
              <a:rPr lang="cs-CZ" altLang="cs-CZ" sz="1600" dirty="0">
                <a:solidFill>
                  <a:srgbClr val="FF0000"/>
                </a:solidFill>
                <a:latin typeface="Cambria" panose="02040503050406030204" pitchFamily="18" charset="0"/>
                <a:cs typeface="Times New Roman CE" panose="02020603050405020304" pitchFamily="18" charset="0"/>
              </a:rPr>
              <a:t>/2g</a:t>
            </a:r>
          </a:p>
        </p:txBody>
      </p:sp>
      <p:cxnSp>
        <p:nvCxnSpPr>
          <p:cNvPr id="27" name="Přímá spojovací čára 56">
            <a:extLst>
              <a:ext uri="{FF2B5EF4-FFF2-40B4-BE49-F238E27FC236}">
                <a16:creationId xmlns:a16="http://schemas.microsoft.com/office/drawing/2014/main" id="{FBBDAF87-BE9C-408B-B73A-DC6F12E116DB}"/>
              </a:ext>
            </a:extLst>
          </p:cNvPr>
          <p:cNvCxnSpPr>
            <a:cxnSpLocks/>
          </p:cNvCxnSpPr>
          <p:nvPr/>
        </p:nvCxnSpPr>
        <p:spPr>
          <a:xfrm flipH="1" flipV="1">
            <a:off x="6130967" y="2976205"/>
            <a:ext cx="4763" cy="901701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8" name="Přímá spojovací šipka 58">
            <a:extLst>
              <a:ext uri="{FF2B5EF4-FFF2-40B4-BE49-F238E27FC236}">
                <a16:creationId xmlns:a16="http://schemas.microsoft.com/office/drawing/2014/main" id="{C5959AB4-B3A6-4C1C-A089-71C5C5EC7088}"/>
              </a:ext>
            </a:extLst>
          </p:cNvPr>
          <p:cNvCxnSpPr/>
          <p:nvPr/>
        </p:nvCxnSpPr>
        <p:spPr>
          <a:xfrm rot="5400000">
            <a:off x="5968248" y="3083585"/>
            <a:ext cx="71438" cy="1587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</p:cxnSp>
      <p:cxnSp>
        <p:nvCxnSpPr>
          <p:cNvPr id="29" name="Přímá spojovací šipka 59">
            <a:extLst>
              <a:ext uri="{FF2B5EF4-FFF2-40B4-BE49-F238E27FC236}">
                <a16:creationId xmlns:a16="http://schemas.microsoft.com/office/drawing/2014/main" id="{5757E699-74C6-4C61-AEFE-B7880E96C21D}"/>
              </a:ext>
            </a:extLst>
          </p:cNvPr>
          <p:cNvCxnSpPr/>
          <p:nvPr/>
        </p:nvCxnSpPr>
        <p:spPr>
          <a:xfrm rot="5400000">
            <a:off x="2012199" y="2081928"/>
            <a:ext cx="71437" cy="1587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</p:cxnSp>
      <p:sp>
        <p:nvSpPr>
          <p:cNvPr id="30" name="Obdélník 42">
            <a:extLst>
              <a:ext uri="{FF2B5EF4-FFF2-40B4-BE49-F238E27FC236}">
                <a16:creationId xmlns:a16="http://schemas.microsoft.com/office/drawing/2014/main" id="{21DB5408-0797-4810-8B2F-C958BA547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111" y="3315415"/>
            <a:ext cx="394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6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y</a:t>
            </a:r>
            <a:r>
              <a:rPr lang="cs-CZ" sz="1600" baseline="-30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2 </a:t>
            </a:r>
            <a:endParaRPr lang="cs-CZ" sz="16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31" name="Obdélník 42">
            <a:extLst>
              <a:ext uri="{FF2B5EF4-FFF2-40B4-BE49-F238E27FC236}">
                <a16:creationId xmlns:a16="http://schemas.microsoft.com/office/drawing/2014/main" id="{97430E04-CDFD-4B71-8066-734E1BA0B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824" y="3963115"/>
            <a:ext cx="413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400" dirty="0" err="1">
                <a:solidFill>
                  <a:srgbClr val="1F497D">
                    <a:lumMod val="75000"/>
                  </a:srgbClr>
                </a:solidFill>
                <a:latin typeface="Symbol" panose="05050102010706020507" pitchFamily="18" charset="2"/>
                <a:cs typeface="Times New Roman" pitchFamily="18" charset="0"/>
              </a:rPr>
              <a:t>D</a:t>
            </a:r>
            <a:r>
              <a:rPr lang="cs-CZ" sz="2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s</a:t>
            </a:r>
            <a:endParaRPr lang="cs-CZ" sz="20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cxnSp>
        <p:nvCxnSpPr>
          <p:cNvPr id="32" name="Přímá spojovací šipka 63">
            <a:extLst>
              <a:ext uri="{FF2B5EF4-FFF2-40B4-BE49-F238E27FC236}">
                <a16:creationId xmlns:a16="http://schemas.microsoft.com/office/drawing/2014/main" id="{52102971-93D0-4991-9513-D038CF8C8DFE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2694824" y="3818653"/>
            <a:ext cx="206948" cy="14446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3" name="Obdélník 42">
            <a:extLst>
              <a:ext uri="{FF2B5EF4-FFF2-40B4-BE49-F238E27FC236}">
                <a16:creationId xmlns:a16="http://schemas.microsoft.com/office/drawing/2014/main" id="{5563A021-4660-463A-95C9-4C9855A1F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786" y="2739153"/>
            <a:ext cx="386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v</a:t>
            </a:r>
            <a:r>
              <a:rPr lang="cs-CZ" baseline="-30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0</a:t>
            </a:r>
            <a:endParaRPr lang="cs-CZ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34" name="Obdélník 42">
            <a:extLst>
              <a:ext uri="{FF2B5EF4-FFF2-40B4-BE49-F238E27FC236}">
                <a16:creationId xmlns:a16="http://schemas.microsoft.com/office/drawing/2014/main" id="{2024D7FD-FFE6-4CA8-B7AE-08D7EEF93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539" y="3389356"/>
            <a:ext cx="404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y</a:t>
            </a:r>
            <a:r>
              <a:rPr lang="cs-CZ" baseline="-30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D</a:t>
            </a:r>
            <a:endParaRPr lang="cs-CZ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35" name="Obdélník 42">
            <a:extLst>
              <a:ext uri="{FF2B5EF4-FFF2-40B4-BE49-F238E27FC236}">
                <a16:creationId xmlns:a16="http://schemas.microsoft.com/office/drawing/2014/main" id="{6726E09C-31BB-4203-848D-FF7CECDD1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936" y="2307353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z</a:t>
            </a:r>
            <a:endParaRPr lang="cs-CZ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36" name="Obdélník 42">
            <a:extLst>
              <a:ext uri="{FF2B5EF4-FFF2-40B4-BE49-F238E27FC236}">
                <a16:creationId xmlns:a16="http://schemas.microsoft.com/office/drawing/2014/main" id="{00A6DE2C-739E-4D6C-BA54-B5408448E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149" y="2523253"/>
            <a:ext cx="402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E</a:t>
            </a:r>
            <a:r>
              <a:rPr lang="cs-CZ" baseline="-25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0</a:t>
            </a:r>
            <a:endParaRPr lang="cs-CZ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37" name="Obdélník 42">
            <a:extLst>
              <a:ext uri="{FF2B5EF4-FFF2-40B4-BE49-F238E27FC236}">
                <a16:creationId xmlns:a16="http://schemas.microsoft.com/office/drawing/2014/main" id="{51BE95D5-91FA-495B-8013-7FBD57907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086" y="3242390"/>
            <a:ext cx="386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1800" baseline="-300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</a:t>
            </a:r>
            <a:endParaRPr lang="cs-CZ" altLang="cs-CZ" sz="180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Obdélník 42">
            <a:extLst>
              <a:ext uri="{FF2B5EF4-FFF2-40B4-BE49-F238E27FC236}">
                <a16:creationId xmlns:a16="http://schemas.microsoft.com/office/drawing/2014/main" id="{77671BF6-EABD-40AC-9FAF-8E70424BE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174" y="3963115"/>
            <a:ext cx="935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1400" baseline="-300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  </a:t>
            </a:r>
            <a:r>
              <a:rPr lang="cs-CZ" altLang="cs-CZ" sz="14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1400" baseline="-300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sz="14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1400" baseline="-3000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cs-CZ" altLang="cs-CZ" sz="140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9" name="Přímá spojovací šipka 74">
            <a:extLst>
              <a:ext uri="{FF2B5EF4-FFF2-40B4-BE49-F238E27FC236}">
                <a16:creationId xmlns:a16="http://schemas.microsoft.com/office/drawing/2014/main" id="{D3560CBE-01AF-498D-9971-843C6ACB8D34}"/>
              </a:ext>
            </a:extLst>
          </p:cNvPr>
          <p:cNvCxnSpPr/>
          <p:nvPr/>
        </p:nvCxnSpPr>
        <p:spPr>
          <a:xfrm rot="5400000">
            <a:off x="4172787" y="3566240"/>
            <a:ext cx="360362" cy="158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0" name="Přímá spojovací šipka 76">
            <a:extLst>
              <a:ext uri="{FF2B5EF4-FFF2-40B4-BE49-F238E27FC236}">
                <a16:creationId xmlns:a16="http://schemas.microsoft.com/office/drawing/2014/main" id="{081B8F63-544A-4ABC-9923-DE45D42CB738}"/>
              </a:ext>
            </a:extLst>
          </p:cNvPr>
          <p:cNvCxnSpPr/>
          <p:nvPr/>
        </p:nvCxnSpPr>
        <p:spPr>
          <a:xfrm rot="5400000" flipH="1" flipV="1">
            <a:off x="4209299" y="4034553"/>
            <a:ext cx="287337" cy="158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41" name="Obdélník 42">
            <a:extLst>
              <a:ext uri="{FF2B5EF4-FFF2-40B4-BE49-F238E27FC236}">
                <a16:creationId xmlns:a16="http://schemas.microsoft.com/office/drawing/2014/main" id="{52BD91B8-D7E3-474C-BFC2-18F826299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386" y="2234328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h</a:t>
            </a:r>
            <a:endParaRPr lang="cs-CZ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2" name="Obdélník 42">
            <a:extLst>
              <a:ext uri="{FF2B5EF4-FFF2-40B4-BE49-F238E27FC236}">
                <a16:creationId xmlns:a16="http://schemas.microsoft.com/office/drawing/2014/main" id="{0C5009FF-BFD3-4B8A-987D-CD4C1E82A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386" y="3099515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Times New Roman" pitchFamily="18" charset="0"/>
              </a:rPr>
              <a:t>s</a:t>
            </a:r>
            <a:endParaRPr lang="cs-CZ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43" name="Obdélník 12">
            <a:extLst>
              <a:ext uri="{FF2B5EF4-FFF2-40B4-BE49-F238E27FC236}">
                <a16:creationId xmlns:a16="http://schemas.microsoft.com/office/drawing/2014/main" id="{657E6FAE-C7B2-408B-B4FD-ADBF9544C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932" y="48957"/>
            <a:ext cx="3602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VODNÍ SKOK  A VÝVAR</a:t>
            </a:r>
          </a:p>
        </p:txBody>
      </p:sp>
      <p:sp>
        <p:nvSpPr>
          <p:cNvPr id="44" name="Obdélník 16">
            <a:extLst>
              <a:ext uri="{FF2B5EF4-FFF2-40B4-BE49-F238E27FC236}">
                <a16:creationId xmlns:a16="http://schemas.microsoft.com/office/drawing/2014/main" id="{A7FD3466-2D9E-49CC-8C06-F12A62282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95" y="536320"/>
            <a:ext cx="100243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Dimenzování v obdélníkovém korytě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- vývar – prohloubená část dolního koryta, kam lokalizujeme VS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-  změna </a:t>
            </a:r>
            <a:r>
              <a:rPr lang="cs-CZ" altLang="cs-CZ" sz="2000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b.p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na </a:t>
            </a:r>
            <a:r>
              <a:rPr lang="cs-CZ" altLang="cs-CZ" sz="2000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ř.p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s disipací mechanické energie </a:t>
            </a:r>
          </a:p>
        </p:txBody>
      </p:sp>
      <p:sp>
        <p:nvSpPr>
          <p:cNvPr id="45" name="Obdélník 16">
            <a:extLst>
              <a:ext uri="{FF2B5EF4-FFF2-40B4-BE49-F238E27FC236}">
                <a16:creationId xmlns:a16="http://schemas.microsoft.com/office/drawing/2014/main" id="{75B7C8A4-7C80-4318-9763-39D882965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893" y="4626429"/>
            <a:ext cx="5987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Rovnice spojení hladin: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54B680A-427C-4F3F-98F6-E1B9DB357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21" y="4547549"/>
            <a:ext cx="3286341" cy="1858837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F9051EFB-B0FC-476B-AC51-1CE6E2E60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523" y="1758871"/>
            <a:ext cx="4183565" cy="2322233"/>
          </a:xfrm>
          <a:prstGeom prst="rect">
            <a:avLst/>
          </a:prstGeom>
        </p:spPr>
      </p:pic>
      <p:pic>
        <p:nvPicPr>
          <p:cNvPr id="47" name="Obrázek 46">
            <a:extLst>
              <a:ext uri="{FF2B5EF4-FFF2-40B4-BE49-F238E27FC236}">
                <a16:creationId xmlns:a16="http://schemas.microsoft.com/office/drawing/2014/main" id="{54B767B0-B843-4AC6-A511-CFB9B606527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11046"/>
      </p:ext>
    </p:extLst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36B5AB5-D7A0-429E-BEAD-948114E77520}"/>
              </a:ext>
            </a:extLst>
          </p:cNvPr>
          <p:cNvSpPr/>
          <p:nvPr/>
        </p:nvSpPr>
        <p:spPr>
          <a:xfrm>
            <a:off x="4438158" y="238646"/>
            <a:ext cx="2946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DIMENZOVÁNÍ  VÝVARU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2B6A02D-1CCB-4031-9402-48F80D401F27}"/>
              </a:ext>
            </a:extLst>
          </p:cNvPr>
          <p:cNvSpPr/>
          <p:nvPr/>
        </p:nvSpPr>
        <p:spPr>
          <a:xfrm>
            <a:off x="1463337" y="940666"/>
            <a:ext cx="98869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VÝVAR</a:t>
            </a:r>
            <a:r>
              <a:rPr lang="cs-CZ" dirty="0">
                <a:latin typeface="Cambria" panose="02040503050406030204" pitchFamily="18" charset="0"/>
              </a:rPr>
              <a:t>- Prohloubená část vodního koryta  těsně za konstrukcí, do které se snažíme lokalizovat vodní skok</a:t>
            </a:r>
          </a:p>
          <a:p>
            <a:r>
              <a:rPr lang="cs-CZ" dirty="0">
                <a:latin typeface="Cambria" panose="02040503050406030204" pitchFamily="18" charset="0"/>
              </a:rPr>
              <a:t>Ve vývaru se mění bystřinný pohyb na říční a dochází k disipaci mechanické energie</a:t>
            </a:r>
          </a:p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Dimenzování vývaru:</a:t>
            </a:r>
          </a:p>
          <a:p>
            <a:r>
              <a:rPr lang="cs-CZ" dirty="0">
                <a:latin typeface="Cambria" panose="02040503050406030204" pitchFamily="18" charset="0"/>
              </a:rPr>
              <a:t>1)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NEJPRVE SE URČÍ NÁVRHOVÝ PRŮTOK </a:t>
            </a:r>
            <a:r>
              <a:rPr lang="cs-CZ" dirty="0">
                <a:latin typeface="Cambria" panose="02040503050406030204" pitchFamily="18" charset="0"/>
              </a:rPr>
              <a:t>Q</a:t>
            </a:r>
            <a:r>
              <a:rPr lang="cs-CZ" baseline="-25000" dirty="0">
                <a:latin typeface="Cambria" panose="02040503050406030204" pitchFamily="18" charset="0"/>
              </a:rPr>
              <a:t>N</a:t>
            </a:r>
            <a:r>
              <a:rPr lang="cs-CZ" dirty="0">
                <a:latin typeface="Cambria" panose="02040503050406030204" pitchFamily="18" charset="0"/>
              </a:rPr>
              <a:t> (</a:t>
            </a:r>
            <a:r>
              <a:rPr lang="cs-CZ" dirty="0" err="1">
                <a:latin typeface="Cambria" panose="02040503050406030204" pitchFamily="18" charset="0"/>
              </a:rPr>
              <a:t>q</a:t>
            </a:r>
            <a:r>
              <a:rPr lang="cs-CZ" baseline="-25000" dirty="0" err="1">
                <a:latin typeface="Cambria" panose="02040503050406030204" pitchFamily="18" charset="0"/>
              </a:rPr>
              <a:t>n</a:t>
            </a:r>
            <a:r>
              <a:rPr lang="cs-CZ" dirty="0">
                <a:latin typeface="Cambria" panose="02040503050406030204" pitchFamily="18" charset="0"/>
              </a:rPr>
              <a:t>) – definovaný tak, že pro tento průtok budou rozměry vývaru největší, tj. u vysokých hrází je Q</a:t>
            </a:r>
            <a:r>
              <a:rPr lang="cs-CZ" baseline="-25000" dirty="0">
                <a:latin typeface="Cambria" panose="02040503050406030204" pitchFamily="18" charset="0"/>
              </a:rPr>
              <a:t>N</a:t>
            </a:r>
            <a:r>
              <a:rPr lang="cs-CZ" dirty="0">
                <a:latin typeface="Cambria" panose="02040503050406030204" pitchFamily="18" charset="0"/>
              </a:rPr>
              <a:t> = Q</a:t>
            </a:r>
            <a:r>
              <a:rPr lang="cs-CZ" baseline="-25000" dirty="0">
                <a:latin typeface="Cambria" panose="02040503050406030204" pitchFamily="18" charset="0"/>
              </a:rPr>
              <a:t>MAX</a:t>
            </a:r>
            <a:r>
              <a:rPr lang="cs-CZ" dirty="0">
                <a:latin typeface="Cambria" panose="02040503050406030204" pitchFamily="18" charset="0"/>
              </a:rPr>
              <a:t> . </a:t>
            </a:r>
          </a:p>
          <a:p>
            <a:r>
              <a:rPr lang="cs-CZ" dirty="0">
                <a:latin typeface="Cambria" panose="02040503050406030204" pitchFamily="18" charset="0"/>
              </a:rPr>
              <a:t>2)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VÝPOČET HLOUBKY VÝVARU</a:t>
            </a:r>
          </a:p>
          <a:p>
            <a:r>
              <a:rPr lang="cs-CZ" dirty="0">
                <a:latin typeface="Cambria" panose="02040503050406030204" pitchFamily="18" charset="0"/>
              </a:rPr>
              <a:t>3)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VÝPOČET DÉLKY VÝVARU</a:t>
            </a:r>
          </a:p>
          <a:p>
            <a:r>
              <a:rPr lang="cs-CZ" dirty="0">
                <a:latin typeface="Cambria" panose="02040503050406030204" pitchFamily="18" charset="0"/>
              </a:rPr>
              <a:t>Vývar není nutné navrhovat pro případ, kdy vzniká vzdutý vodní skok s mírou vzdutí  minimálně </a:t>
            </a:r>
          </a:p>
          <a:p>
            <a:endParaRPr lang="cs-CZ" dirty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mbria" panose="02040503050406030204" pitchFamily="18" charset="0"/>
              </a:rPr>
              <a:t>nebo když pohyb v korytě  za přepadem je pro všechny průtoky bystřinný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3D3B5B2-0A80-4623-AA3F-D2F9B0533B18}"/>
                  </a:ext>
                </a:extLst>
              </p:cNvPr>
              <p:cNvSpPr txBox="1"/>
              <p:nvPr/>
            </p:nvSpPr>
            <p:spPr>
              <a:xfrm>
                <a:off x="5359204" y="3538879"/>
                <a:ext cx="1853200" cy="521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=1,05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3D3B5B2-0A80-4623-AA3F-D2F9B0533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204" y="3538879"/>
                <a:ext cx="1853200" cy="5216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6FDE3A1-4E2B-4D83-AC64-992AB6379DEB}"/>
                  </a:ext>
                </a:extLst>
              </p:cNvPr>
              <p:cNvSpPr txBox="1"/>
              <p:nvPr/>
            </p:nvSpPr>
            <p:spPr>
              <a:xfrm>
                <a:off x="3492194" y="4923503"/>
                <a:ext cx="18919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𝐷𝑂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6FDE3A1-4E2B-4D83-AC64-992AB6379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94" y="4923503"/>
                <a:ext cx="1891928" cy="276999"/>
              </a:xfrm>
              <a:prstGeom prst="rect">
                <a:avLst/>
              </a:prstGeom>
              <a:blipFill>
                <a:blip r:embed="rId5"/>
                <a:stretch>
                  <a:fillRect l="-2581" r="-645" b="-1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C32E3BA0-387D-40C1-890E-DE0055776632}"/>
              </a:ext>
            </a:extLst>
          </p:cNvPr>
          <p:cNvSpPr txBox="1"/>
          <p:nvPr/>
        </p:nvSpPr>
        <p:spPr>
          <a:xfrm>
            <a:off x="1531816" y="5534526"/>
            <a:ext cx="443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mbria" panose="02040503050406030204" pitchFamily="18" charset="0"/>
              </a:rPr>
              <a:t>a </a:t>
            </a:r>
            <a:r>
              <a:rPr lang="cs-CZ" dirty="0">
                <a:latin typeface="Cambria" panose="02040503050406030204" pitchFamily="18" charset="0"/>
              </a:rPr>
              <a:t>z </a:t>
            </a:r>
            <a:r>
              <a:rPr lang="cs-CZ" dirty="0" smtClean="0">
                <a:latin typeface="Cambria" panose="02040503050406030204" pitchFamily="18" charset="0"/>
              </a:rPr>
              <a:t>rovnice spojení hladin vypočteme </a:t>
            </a:r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</a:t>
            </a:r>
            <a:r>
              <a:rPr lang="cs-CZ" b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</a:t>
            </a:r>
            <a:r>
              <a:rPr lang="cs-CZ" dirty="0" smtClean="0">
                <a:latin typeface="Cambria" panose="02040503050406030204" pitchFamily="18" charset="0"/>
              </a:rPr>
              <a:t>  </a:t>
            </a:r>
            <a:endParaRPr lang="cs-CZ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DF461BC6-B12C-4EC6-9F69-492CF89F4510}"/>
                  </a:ext>
                </a:extLst>
              </p:cNvPr>
              <p:cNvSpPr txBox="1"/>
              <p:nvPr/>
            </p:nvSpPr>
            <p:spPr>
              <a:xfrm>
                <a:off x="6406812" y="5450707"/>
                <a:ext cx="2244140" cy="5906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ad>
                            <m:radPr>
                              <m:degHide m:val="on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DF461BC6-B12C-4EC6-9F69-492CF89F4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812" y="5450707"/>
                <a:ext cx="2244140" cy="590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ek 13">
            <a:extLst>
              <a:ext uri="{FF2B5EF4-FFF2-40B4-BE49-F238E27FC236}">
                <a16:creationId xmlns:a16="http://schemas.microsoft.com/office/drawing/2014/main" id="{9CAC03BB-49E6-4B69-AADA-73CF401BA06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22597"/>
      </p:ext>
    </p:extLst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AA87101-FA7D-4D31-9ACF-A3BF5661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90623B-3910-42A7-928E-9DCAE9EB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24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1355969" y="799028"/>
            <a:ext cx="7913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Najdeme maximální rozdíl y</a:t>
            </a:r>
            <a:r>
              <a:rPr lang="cs-CZ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cs-CZ" sz="16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cs-CZ" sz="1600" dirty="0">
                <a:latin typeface="Symbol" panose="05050102010706020507" pitchFamily="18" charset="2"/>
                <a:ea typeface="Cambria" panose="02040503050406030204" pitchFamily="18" charset="0"/>
              </a:rPr>
              <a:t>D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y</a:t>
            </a:r>
            <a:r>
              <a:rPr lang="cs-CZ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max      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…. odpovídající návrhový průtok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Postup výpočtu: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- Pro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cs-CZ" sz="16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cs-CZ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určíme  nejmenší hloubku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cs-CZ" sz="16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ci</a:t>
            </a:r>
            <a:r>
              <a:rPr lang="cs-CZ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cs-CZ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postupným přibližováním</a:t>
            </a:r>
            <a:r>
              <a:rPr lang="cs-CZ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239478" y="1813906"/>
                <a:ext cx="2314416" cy="5906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478" y="1813906"/>
                <a:ext cx="2314416" cy="590675"/>
              </a:xfrm>
              <a:prstGeom prst="rect">
                <a:avLst/>
              </a:prstGeom>
              <a:blipFill>
                <a:blip r:embed="rId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1355969" y="2725642"/>
            <a:ext cx="7913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Dále předpokládáme 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cs-CZ" sz="16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c,i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=  y</a:t>
            </a:r>
            <a:r>
              <a:rPr lang="cs-CZ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1,i      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…. odpovídající návrhový průtok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1426307" y="3345671"/>
            <a:ext cx="7913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- Určíme druhou vzájemnou hloubku ( z rovnice spojení hladin)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11BAA6FA-E3FF-449D-A0B8-738E4366BA22}"/>
                  </a:ext>
                </a:extLst>
              </p:cNvPr>
              <p:cNvSpPr txBox="1"/>
              <p:nvPr/>
            </p:nvSpPr>
            <p:spPr>
              <a:xfrm>
                <a:off x="1972548" y="4137082"/>
                <a:ext cx="2848729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1+8.</m:t>
                              </m:r>
                              <m:sSubSup>
                                <m:sSub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𝐹𝑟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11BAA6FA-E3FF-449D-A0B8-738E4366B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548" y="4137082"/>
                <a:ext cx="2848729" cy="6163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D10512B-BDDE-4F39-872E-71A61A552CF1}"/>
                  </a:ext>
                </a:extLst>
              </p:cNvPr>
              <p:cNvSpPr txBox="1"/>
              <p:nvPr/>
            </p:nvSpPr>
            <p:spPr>
              <a:xfrm>
                <a:off x="6719930" y="4012466"/>
                <a:ext cx="1389355" cy="549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D10512B-BDDE-4F39-872E-71A61A552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930" y="4012466"/>
                <a:ext cx="1389355" cy="549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1597355" y="4889896"/>
            <a:ext cx="2513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Rozdíl je  </a:t>
            </a:r>
            <a:r>
              <a:rPr lang="cs-CZ" sz="1600" dirty="0">
                <a:latin typeface="Symbol" panose="05050102010706020507" pitchFamily="18" charset="2"/>
                <a:ea typeface="Cambria" panose="02040503050406030204" pitchFamily="18" charset="0"/>
              </a:rPr>
              <a:t>D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cs-CZ" sz="16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cs-CZ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= (y</a:t>
            </a:r>
            <a:r>
              <a:rPr lang="cs-CZ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cs-CZ" sz="16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  <a:r>
              <a:rPr lang="cs-CZ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2323122" y="5399871"/>
            <a:ext cx="512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cs-CZ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– určíme z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konzumční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křivky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dolní části koryta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317674" y="212105"/>
            <a:ext cx="79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1) URČENÍ NÁVRHOVÉHO PRŮTOKU </a:t>
            </a:r>
            <a:r>
              <a:rPr lang="cs-CZ" dirty="0">
                <a:latin typeface="Cambria" panose="02040503050406030204" pitchFamily="18" charset="0"/>
              </a:rPr>
              <a:t>– všeobecnou metodou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147C68C-256A-432F-88D9-7762CE42513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58080"/>
      </p:ext>
    </p:extLst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1770184" y="899455"/>
            <a:ext cx="791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maximum rozdílu lze najít tabelárně nebo graficky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2184400" y="266358"/>
            <a:ext cx="7498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URČENÍ NÁVRHOVÉHO PRŮTOKU   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všeobecnou metodou</a:t>
            </a:r>
          </a:p>
        </p:txBody>
      </p:sp>
      <p:cxnSp>
        <p:nvCxnSpPr>
          <p:cNvPr id="7" name="Přímá spojnice se šipkou 6"/>
          <p:cNvCxnSpPr>
            <a:cxnSpLocks/>
          </p:cNvCxnSpPr>
          <p:nvPr/>
        </p:nvCxnSpPr>
        <p:spPr bwMode="auto">
          <a:xfrm flipH="1">
            <a:off x="6356626" y="1291170"/>
            <a:ext cx="276862" cy="767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" name="Přímá spojnice se šipkou 8"/>
          <p:cNvCxnSpPr/>
          <p:nvPr/>
        </p:nvCxnSpPr>
        <p:spPr bwMode="auto">
          <a:xfrm>
            <a:off x="2207846" y="5257800"/>
            <a:ext cx="7823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" name="Přímá spojnice se šipkou 10"/>
          <p:cNvCxnSpPr/>
          <p:nvPr/>
        </p:nvCxnSpPr>
        <p:spPr bwMode="auto">
          <a:xfrm flipV="1">
            <a:off x="2184400" y="1956816"/>
            <a:ext cx="0" cy="32918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1276681" y="1576469"/>
            <a:ext cx="98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cs-CZ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cs-CZ" sz="16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 (m)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8737600" y="5521565"/>
            <a:ext cx="1072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q (m</a:t>
            </a:r>
            <a:r>
              <a:rPr lang="cs-CZ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s</a:t>
            </a:r>
            <a:r>
              <a:rPr lang="cs-CZ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-1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5" name="Volný tvar 14"/>
          <p:cNvSpPr/>
          <p:nvPr/>
        </p:nvSpPr>
        <p:spPr bwMode="auto">
          <a:xfrm>
            <a:off x="2231136" y="2103120"/>
            <a:ext cx="5998464" cy="3127248"/>
          </a:xfrm>
          <a:custGeom>
            <a:avLst/>
            <a:gdLst>
              <a:gd name="connsiteX0" fmla="*/ 0 w 5998464"/>
              <a:gd name="connsiteY0" fmla="*/ 3127248 h 3127248"/>
              <a:gd name="connsiteX1" fmla="*/ 265176 w 5998464"/>
              <a:gd name="connsiteY1" fmla="*/ 2852928 h 3127248"/>
              <a:gd name="connsiteX2" fmla="*/ 923544 w 5998464"/>
              <a:gd name="connsiteY2" fmla="*/ 2350008 h 3127248"/>
              <a:gd name="connsiteX3" fmla="*/ 2267712 w 5998464"/>
              <a:gd name="connsiteY3" fmla="*/ 1563624 h 3127248"/>
              <a:gd name="connsiteX4" fmla="*/ 4069080 w 5998464"/>
              <a:gd name="connsiteY4" fmla="*/ 777240 h 3127248"/>
              <a:gd name="connsiteX5" fmla="*/ 5998464 w 5998464"/>
              <a:gd name="connsiteY5" fmla="*/ 0 h 312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8464" h="3127248">
                <a:moveTo>
                  <a:pt x="0" y="3127248"/>
                </a:moveTo>
                <a:cubicBezTo>
                  <a:pt x="55626" y="3054858"/>
                  <a:pt x="111252" y="2982468"/>
                  <a:pt x="265176" y="2852928"/>
                </a:cubicBezTo>
                <a:cubicBezTo>
                  <a:pt x="419100" y="2723388"/>
                  <a:pt x="589788" y="2564892"/>
                  <a:pt x="923544" y="2350008"/>
                </a:cubicBezTo>
                <a:cubicBezTo>
                  <a:pt x="1257300" y="2135124"/>
                  <a:pt x="1743456" y="1825752"/>
                  <a:pt x="2267712" y="1563624"/>
                </a:cubicBezTo>
                <a:cubicBezTo>
                  <a:pt x="2791968" y="1301496"/>
                  <a:pt x="3447288" y="1037844"/>
                  <a:pt x="4069080" y="777240"/>
                </a:cubicBezTo>
                <a:cubicBezTo>
                  <a:pt x="4690872" y="516636"/>
                  <a:pt x="5344668" y="258318"/>
                  <a:pt x="5998464" y="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6" name="Volný tvar 15"/>
          <p:cNvSpPr/>
          <p:nvPr/>
        </p:nvSpPr>
        <p:spPr bwMode="auto">
          <a:xfrm>
            <a:off x="2203704" y="1984248"/>
            <a:ext cx="5650992" cy="3255264"/>
          </a:xfrm>
          <a:custGeom>
            <a:avLst/>
            <a:gdLst>
              <a:gd name="connsiteX0" fmla="*/ 0 w 5650992"/>
              <a:gd name="connsiteY0" fmla="*/ 3255264 h 3255264"/>
              <a:gd name="connsiteX1" fmla="*/ 365760 w 5650992"/>
              <a:gd name="connsiteY1" fmla="*/ 2368296 h 3255264"/>
              <a:gd name="connsiteX2" fmla="*/ 1078992 w 5650992"/>
              <a:gd name="connsiteY2" fmla="*/ 1271016 h 3255264"/>
              <a:gd name="connsiteX3" fmla="*/ 2414016 w 5650992"/>
              <a:gd name="connsiteY3" fmla="*/ 502920 h 3255264"/>
              <a:gd name="connsiteX4" fmla="*/ 4416552 w 5650992"/>
              <a:gd name="connsiteY4" fmla="*/ 100584 h 3255264"/>
              <a:gd name="connsiteX5" fmla="*/ 5650992 w 5650992"/>
              <a:gd name="connsiteY5" fmla="*/ 0 h 325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0992" h="3255264">
                <a:moveTo>
                  <a:pt x="0" y="3255264"/>
                </a:moveTo>
                <a:cubicBezTo>
                  <a:pt x="92964" y="2977134"/>
                  <a:pt x="185928" y="2699004"/>
                  <a:pt x="365760" y="2368296"/>
                </a:cubicBezTo>
                <a:cubicBezTo>
                  <a:pt x="545592" y="2037588"/>
                  <a:pt x="737616" y="1581912"/>
                  <a:pt x="1078992" y="1271016"/>
                </a:cubicBezTo>
                <a:cubicBezTo>
                  <a:pt x="1420368" y="960120"/>
                  <a:pt x="1857756" y="697992"/>
                  <a:pt x="2414016" y="502920"/>
                </a:cubicBezTo>
                <a:cubicBezTo>
                  <a:pt x="2970276" y="307848"/>
                  <a:pt x="3877056" y="184404"/>
                  <a:pt x="4416552" y="100584"/>
                </a:cubicBezTo>
                <a:cubicBezTo>
                  <a:pt x="4956048" y="16764"/>
                  <a:pt x="5303520" y="8382"/>
                  <a:pt x="5650992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18" name="Přímá spojnice 17"/>
          <p:cNvCxnSpPr>
            <a:stCxn id="15" idx="3"/>
          </p:cNvCxnSpPr>
          <p:nvPr/>
        </p:nvCxnSpPr>
        <p:spPr bwMode="auto">
          <a:xfrm flipH="1">
            <a:off x="2039308" y="3666744"/>
            <a:ext cx="24595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Přímá spojnice 19"/>
          <p:cNvCxnSpPr/>
          <p:nvPr/>
        </p:nvCxnSpPr>
        <p:spPr bwMode="auto">
          <a:xfrm flipV="1">
            <a:off x="4498848" y="2542032"/>
            <a:ext cx="0" cy="11247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Přímá spojnice 23"/>
          <p:cNvCxnSpPr/>
          <p:nvPr/>
        </p:nvCxnSpPr>
        <p:spPr bwMode="auto">
          <a:xfrm>
            <a:off x="4498848" y="2542032"/>
            <a:ext cx="466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Přímá spojnice 25"/>
          <p:cNvCxnSpPr>
            <a:stCxn id="15" idx="3"/>
          </p:cNvCxnSpPr>
          <p:nvPr/>
        </p:nvCxnSpPr>
        <p:spPr bwMode="auto">
          <a:xfrm>
            <a:off x="4498848" y="3666744"/>
            <a:ext cx="5303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Přímá spojnice se šipkou 27"/>
          <p:cNvCxnSpPr/>
          <p:nvPr/>
        </p:nvCxnSpPr>
        <p:spPr bwMode="auto">
          <a:xfrm flipV="1">
            <a:off x="4965192" y="2542032"/>
            <a:ext cx="0" cy="11247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9" name="Obdélník 28"/>
          <p:cNvSpPr/>
          <p:nvPr/>
        </p:nvSpPr>
        <p:spPr>
          <a:xfrm>
            <a:off x="4984496" y="2747718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Cambria" panose="02040503050406030204" pitchFamily="18" charset="0"/>
              </a:rPr>
              <a:t>D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y</a:t>
            </a:r>
            <a:r>
              <a:rPr lang="cs-CZ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max </a:t>
            </a:r>
            <a:endParaRPr lang="cs-CZ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 rot="21124698">
            <a:off x="4893508" y="1881046"/>
            <a:ext cx="98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q=f(y</a:t>
            </a:r>
            <a:r>
              <a:rPr lang="cs-CZ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 rot="20326248">
            <a:off x="5751750" y="3029847"/>
            <a:ext cx="98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q=f(</a:t>
            </a:r>
            <a:r>
              <a:rPr lang="cs-CZ" sz="1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cs-CZ" sz="1600" baseline="-25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cs-CZ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cxnSp>
        <p:nvCxnSpPr>
          <p:cNvPr id="33" name="Přímá spojnice 32"/>
          <p:cNvCxnSpPr/>
          <p:nvPr/>
        </p:nvCxnSpPr>
        <p:spPr bwMode="auto">
          <a:xfrm>
            <a:off x="7580376" y="2103120"/>
            <a:ext cx="28567" cy="32324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Přímá spojnice 36"/>
          <p:cNvCxnSpPr/>
          <p:nvPr/>
        </p:nvCxnSpPr>
        <p:spPr bwMode="auto">
          <a:xfrm>
            <a:off x="2666043" y="3790230"/>
            <a:ext cx="14284" cy="15229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Přímá spojnice 38"/>
          <p:cNvCxnSpPr/>
          <p:nvPr/>
        </p:nvCxnSpPr>
        <p:spPr bwMode="auto">
          <a:xfrm>
            <a:off x="4498848" y="3686662"/>
            <a:ext cx="0" cy="16488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4339433" y="5366360"/>
            <a:ext cx="433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cs-CZ" sz="16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cs-CZ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7322378" y="5326423"/>
            <a:ext cx="573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cs-CZ" sz="16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max</a:t>
            </a:r>
            <a:endParaRPr lang="cs-CZ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2491581" y="5409114"/>
            <a:ext cx="544227" cy="34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cs-CZ" sz="16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min</a:t>
            </a:r>
            <a:endParaRPr lang="cs-CZ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1573892" y="3433459"/>
            <a:ext cx="50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cs-CZ" sz="1600" b="1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1536780" y="2316586"/>
            <a:ext cx="50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cs-CZ" sz="1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cxnSp>
        <p:nvCxnSpPr>
          <p:cNvPr id="46" name="Přímá spojnice 45"/>
          <p:cNvCxnSpPr/>
          <p:nvPr/>
        </p:nvCxnSpPr>
        <p:spPr bwMode="auto">
          <a:xfrm flipH="1">
            <a:off x="1956582" y="2537263"/>
            <a:ext cx="2468880" cy="130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Obrázek 31">
            <a:extLst>
              <a:ext uri="{FF2B5EF4-FFF2-40B4-BE49-F238E27FC236}">
                <a16:creationId xmlns:a16="http://schemas.microsoft.com/office/drawing/2014/main" id="{380E7F49-702B-4CFB-8AA3-10B9A24F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5013"/>
      </p:ext>
    </p:extLst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1479127" y="6029137"/>
            <a:ext cx="415615" cy="457200"/>
          </a:xfrm>
        </p:spPr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26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76615" y="1741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2) URČENÍ HLOUBKY VÝVARU </a:t>
            </a:r>
            <a:r>
              <a:rPr lang="cs-CZ" dirty="0">
                <a:latin typeface="Cambria" panose="02040503050406030204" pitchFamily="18" charset="0"/>
              </a:rPr>
              <a:t>(pro návrhový průtok </a:t>
            </a:r>
            <a:r>
              <a:rPr lang="cs-CZ" dirty="0" err="1">
                <a:latin typeface="Cambria" panose="02040503050406030204" pitchFamily="18" charset="0"/>
              </a:rPr>
              <a:t>q</a:t>
            </a:r>
            <a:r>
              <a:rPr lang="cs-CZ" baseline="-25000" dirty="0" err="1">
                <a:latin typeface="Cambria" panose="02040503050406030204" pitchFamily="18" charset="0"/>
              </a:rPr>
              <a:t>n</a:t>
            </a:r>
            <a:r>
              <a:rPr lang="cs-CZ" dirty="0">
                <a:latin typeface="Cambria" panose="02040503050406030204" pitchFamily="18" charset="0"/>
              </a:rPr>
              <a:t>)</a:t>
            </a:r>
          </a:p>
          <a:p>
            <a:r>
              <a:rPr lang="cs-CZ" dirty="0">
                <a:latin typeface="Cambria" panose="02040503050406030204" pitchFamily="18" charset="0"/>
              </a:rPr>
              <a:t>      - </a:t>
            </a:r>
            <a:r>
              <a:rPr lang="cs-CZ" dirty="0">
                <a:solidFill>
                  <a:srgbClr val="7030A0"/>
                </a:solidFill>
                <a:latin typeface="Cambria" panose="02040503050406030204" pitchFamily="18" charset="0"/>
              </a:rPr>
              <a:t>odhadneme hloubku vývaru </a:t>
            </a:r>
            <a:r>
              <a:rPr lang="cs-CZ" dirty="0">
                <a:latin typeface="Cambria" panose="02040503050406030204" pitchFamily="18" charset="0"/>
              </a:rPr>
              <a:t>d</a:t>
            </a:r>
          </a:p>
          <a:p>
            <a:r>
              <a:rPr lang="cs-CZ" dirty="0">
                <a:latin typeface="Cambria" panose="02040503050406030204" pitchFamily="18" charset="0"/>
              </a:rPr>
              <a:t>      - vyčíslíme specifickou energii před přepadem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D6FDE3A1-4E2B-4D83-AC64-992AB6379DEB}"/>
                  </a:ext>
                </a:extLst>
              </p:cNvPr>
              <p:cNvSpPr txBox="1"/>
              <p:nvPr/>
            </p:nvSpPr>
            <p:spPr>
              <a:xfrm>
                <a:off x="3552097" y="1186547"/>
                <a:ext cx="18919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𝐷𝑂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D6FDE3A1-4E2B-4D83-AC64-992AB6379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097" y="1186547"/>
                <a:ext cx="1891928" cy="276999"/>
              </a:xfrm>
              <a:prstGeom prst="rect">
                <a:avLst/>
              </a:prstGeom>
              <a:blipFill>
                <a:blip r:embed="rId2"/>
                <a:stretch>
                  <a:fillRect l="-2581" r="-645" b="-1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C32E3BA0-387D-40C1-890E-DE0055776632}"/>
              </a:ext>
            </a:extLst>
          </p:cNvPr>
          <p:cNvSpPr txBox="1"/>
          <p:nvPr/>
        </p:nvSpPr>
        <p:spPr>
          <a:xfrm>
            <a:off x="1676615" y="1626334"/>
            <a:ext cx="734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A z rovnice spojení hladin vypočteme hloubku v nejužším místě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DF461BC6-B12C-4EC6-9F69-492CF89F4510}"/>
                  </a:ext>
                </a:extLst>
              </p:cNvPr>
              <p:cNvSpPr txBox="1"/>
              <p:nvPr/>
            </p:nvSpPr>
            <p:spPr>
              <a:xfrm>
                <a:off x="3199885" y="2125533"/>
                <a:ext cx="2244140" cy="5906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ad>
                            <m:radPr>
                              <m:degHide m:val="on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DF461BC6-B12C-4EC6-9F69-492CF89F4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885" y="2125533"/>
                <a:ext cx="2244140" cy="590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6606522" y="2298203"/>
            <a:ext cx="294672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7030A0"/>
                </a:solidFill>
                <a:latin typeface="Cambria" panose="02040503050406030204" pitchFamily="18" charset="0"/>
              </a:rPr>
              <a:t>Vypočteme         </a:t>
            </a:r>
            <a:r>
              <a:rPr lang="cs-CZ" dirty="0" err="1">
                <a:solidFill>
                  <a:srgbClr val="7030A0"/>
                </a:solidFill>
                <a:latin typeface="Cambria" panose="02040503050406030204" pitchFamily="18" charset="0"/>
              </a:rPr>
              <a:t>y</a:t>
            </a:r>
            <a:r>
              <a:rPr lang="cs-CZ" baseline="-25000" dirty="0" err="1">
                <a:solidFill>
                  <a:srgbClr val="7030A0"/>
                </a:solidFill>
                <a:latin typeface="Cambria" panose="02040503050406030204" pitchFamily="18" charset="0"/>
              </a:rPr>
              <a:t>c</a:t>
            </a:r>
            <a:endParaRPr lang="cs-CZ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B1E1262-F4F6-4384-A0FE-DB3111D5F28F}"/>
              </a:ext>
            </a:extLst>
          </p:cNvPr>
          <p:cNvSpPr txBox="1"/>
          <p:nvPr/>
        </p:nvSpPr>
        <p:spPr>
          <a:xfrm>
            <a:off x="1530311" y="2688906"/>
            <a:ext cx="7913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předpokládáme 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cs-CZ" sz="16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=  y</a:t>
            </a:r>
            <a:r>
              <a:rPr lang="cs-CZ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1   </a:t>
            </a:r>
            <a:endParaRPr lang="cs-CZ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1276F2-9031-483E-9A23-96138B1C6A58}"/>
              </a:ext>
            </a:extLst>
          </p:cNvPr>
          <p:cNvSpPr txBox="1"/>
          <p:nvPr/>
        </p:nvSpPr>
        <p:spPr>
          <a:xfrm>
            <a:off x="1530311" y="3418163"/>
            <a:ext cx="146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Ze vztahu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6510F4B-B60B-4494-AE56-BD9A929C4612}"/>
              </a:ext>
            </a:extLst>
          </p:cNvPr>
          <p:cNvSpPr txBox="1"/>
          <p:nvPr/>
        </p:nvSpPr>
        <p:spPr>
          <a:xfrm>
            <a:off x="6506412" y="3208324"/>
            <a:ext cx="398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určíme  2. vzájemnou hloubku y</a:t>
            </a:r>
            <a:r>
              <a:rPr lang="cs-CZ" b="1" baseline="-25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cs-CZ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11BAA6FA-E3FF-449D-A0B8-738E4366BA22}"/>
                  </a:ext>
                </a:extLst>
              </p:cNvPr>
              <p:cNvSpPr txBox="1"/>
              <p:nvPr/>
            </p:nvSpPr>
            <p:spPr>
              <a:xfrm>
                <a:off x="3229499" y="3205084"/>
                <a:ext cx="2589683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1+8.</m:t>
                              </m:r>
                              <m:sSubSup>
                                <m:sSub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𝐹𝑟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11BAA6FA-E3FF-449D-A0B8-738E4366B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99" y="3205084"/>
                <a:ext cx="2589683" cy="616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>
            <a:extLst>
              <a:ext uri="{FF2B5EF4-FFF2-40B4-BE49-F238E27FC236}">
                <a16:creationId xmlns:a16="http://schemas.microsoft.com/office/drawing/2014/main" id="{08EF6331-67E7-49FF-9F9F-3188C9A2FAC5}"/>
              </a:ext>
            </a:extLst>
          </p:cNvPr>
          <p:cNvSpPr txBox="1"/>
          <p:nvPr/>
        </p:nvSpPr>
        <p:spPr>
          <a:xfrm>
            <a:off x="1676615" y="4032903"/>
            <a:ext cx="569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</a:rPr>
              <a:t>Posoudíme návrh výpočtem míry vzdutí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1184220D-43DE-436C-AD3D-704AB40B7FA0}"/>
                  </a:ext>
                </a:extLst>
              </p:cNvPr>
              <p:cNvSpPr txBox="1"/>
              <p:nvPr/>
            </p:nvSpPr>
            <p:spPr>
              <a:xfrm>
                <a:off x="4353477" y="4493815"/>
                <a:ext cx="1218667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1184220D-43DE-436C-AD3D-704AB40B7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477" y="4493815"/>
                <a:ext cx="1218667" cy="5732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>
            <a:extLst>
              <a:ext uri="{FF2B5EF4-FFF2-40B4-BE49-F238E27FC236}">
                <a16:creationId xmlns:a16="http://schemas.microsoft.com/office/drawing/2014/main" id="{B7285077-7522-4E00-A218-467F3D60BF05}"/>
              </a:ext>
            </a:extLst>
          </p:cNvPr>
          <p:cNvSpPr txBox="1"/>
          <p:nvPr/>
        </p:nvSpPr>
        <p:spPr>
          <a:xfrm>
            <a:off x="1676615" y="5156093"/>
            <a:ext cx="714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Míra vzdut</a:t>
            </a:r>
            <a:r>
              <a:rPr lang="cs-CZ" b="1" dirty="0">
                <a:solidFill>
                  <a:srgbClr val="7030A0"/>
                </a:solidFill>
                <a:latin typeface="Cambria" panose="02040503050406030204" pitchFamily="18" charset="0"/>
              </a:rPr>
              <a:t>í </a:t>
            </a:r>
            <a:r>
              <a:rPr lang="cs-CZ" dirty="0">
                <a:latin typeface="Cambria" panose="02040503050406030204" pitchFamily="18" charset="0"/>
              </a:rPr>
              <a:t>se má pohybovat mezi hodnotami </a:t>
            </a:r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1,05 až 1,1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32E3BA0-387D-40C1-890E-DE0055776632}"/>
              </a:ext>
            </a:extLst>
          </p:cNvPr>
          <p:cNvSpPr txBox="1"/>
          <p:nvPr/>
        </p:nvSpPr>
        <p:spPr>
          <a:xfrm>
            <a:off x="1298448" y="5787488"/>
            <a:ext cx="1001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Pokud je míra vzdutí mimo dané rozmezí – upravíme hloubku vývaru a zopakujeme celý výpočet</a:t>
            </a:r>
          </a:p>
        </p:txBody>
      </p:sp>
      <p:sp>
        <p:nvSpPr>
          <p:cNvPr id="21" name="Šipka doprava 20"/>
          <p:cNvSpPr/>
          <p:nvPr/>
        </p:nvSpPr>
        <p:spPr bwMode="auto">
          <a:xfrm>
            <a:off x="5809350" y="2383316"/>
            <a:ext cx="603504" cy="214009"/>
          </a:xfrm>
          <a:prstGeom prst="rightArrow">
            <a:avLst/>
          </a:prstGeom>
          <a:solidFill>
            <a:srgbClr val="0070C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18FA2DB-2702-43AD-9373-1F4FD136487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65607"/>
      </p:ext>
    </p:extLst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A69CB3A-24A7-48D4-8884-6A232596EE49}"/>
              </a:ext>
            </a:extLst>
          </p:cNvPr>
          <p:cNvSpPr/>
          <p:nvPr/>
        </p:nvSpPr>
        <p:spPr>
          <a:xfrm>
            <a:off x="1394848" y="608642"/>
            <a:ext cx="3132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3) VÝPOČET DÉLKY VÝVARU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830570C-8E7D-4D25-9A58-7B6AED7CD2D8}"/>
              </a:ext>
            </a:extLst>
          </p:cNvPr>
          <p:cNvSpPr/>
          <p:nvPr/>
        </p:nvSpPr>
        <p:spPr>
          <a:xfrm>
            <a:off x="1572709" y="1473637"/>
            <a:ext cx="1373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Dle Nováka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208E237-638B-472E-87F5-4DB56EC37B79}"/>
              </a:ext>
            </a:extLst>
          </p:cNvPr>
          <p:cNvSpPr/>
          <p:nvPr/>
        </p:nvSpPr>
        <p:spPr>
          <a:xfrm>
            <a:off x="1522897" y="5031130"/>
            <a:ext cx="149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Dle Smetany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5F08EDA-F740-4E6A-83A7-40CDDAB3181E}"/>
                  </a:ext>
                </a:extLst>
              </p:cNvPr>
              <p:cNvSpPr txBox="1"/>
              <p:nvPr/>
            </p:nvSpPr>
            <p:spPr>
              <a:xfrm>
                <a:off x="1706307" y="5710747"/>
                <a:ext cx="17967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𝑉𝑆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5F08EDA-F740-4E6A-83A7-40CDDAB31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307" y="5710747"/>
                <a:ext cx="1796774" cy="276999"/>
              </a:xfrm>
              <a:prstGeom prst="rect">
                <a:avLst/>
              </a:prstGeom>
              <a:blipFill>
                <a:blip r:embed="rId3"/>
                <a:stretch>
                  <a:fillRect l="-2712" t="-2222" r="-4407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7ACA39B8-44AF-4C71-8C02-EAEED4FCB265}"/>
                  </a:ext>
                </a:extLst>
              </p:cNvPr>
              <p:cNvSpPr txBox="1"/>
              <p:nvPr/>
            </p:nvSpPr>
            <p:spPr>
              <a:xfrm>
                <a:off x="2102415" y="2242367"/>
                <a:ext cx="1837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𝑉𝑆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7ACA39B8-44AF-4C71-8C02-EAEED4FCB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415" y="2242367"/>
                <a:ext cx="1837426" cy="276999"/>
              </a:xfrm>
              <a:prstGeom prst="rect">
                <a:avLst/>
              </a:prstGeom>
              <a:blipFill>
                <a:blip r:embed="rId4"/>
                <a:stretch>
                  <a:fillRect l="-2658" t="-2222" r="-4319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B5A0D0F-35BF-4490-9D83-2E49528A8EB7}"/>
                  </a:ext>
                </a:extLst>
              </p:cNvPr>
              <p:cNvSpPr txBox="1"/>
              <p:nvPr/>
            </p:nvSpPr>
            <p:spPr>
              <a:xfrm>
                <a:off x="1337103" y="3039031"/>
                <a:ext cx="2898422" cy="521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=5,5    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𝑝𝑟𝑜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3&lt;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B5A0D0F-35BF-4490-9D83-2E49528A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03" y="3039031"/>
                <a:ext cx="2898422" cy="521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D750D57-1D1C-4742-B78C-00475A62FF8D}"/>
                  </a:ext>
                </a:extLst>
              </p:cNvPr>
              <p:cNvSpPr txBox="1"/>
              <p:nvPr/>
            </p:nvSpPr>
            <p:spPr>
              <a:xfrm>
                <a:off x="4896406" y="3100552"/>
                <a:ext cx="2898422" cy="521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=5,0    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𝑝𝑟𝑜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4&lt;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D750D57-1D1C-4742-B78C-00475A62F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06" y="3100552"/>
                <a:ext cx="2898422" cy="5216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192040EF-D6ED-4466-BEC0-A90C5CB7E5DF}"/>
                  </a:ext>
                </a:extLst>
              </p:cNvPr>
              <p:cNvSpPr txBox="1"/>
              <p:nvPr/>
            </p:nvSpPr>
            <p:spPr>
              <a:xfrm>
                <a:off x="1337103" y="3887517"/>
                <a:ext cx="3026662" cy="521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=4,5    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𝑝𝑟𝑜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 6&lt;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192040EF-D6ED-4466-BEC0-A90C5CB7E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03" y="3887517"/>
                <a:ext cx="3026662" cy="5216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3F3AE872-67E4-46D5-9598-93409C615CB8}"/>
                  </a:ext>
                </a:extLst>
              </p:cNvPr>
              <p:cNvSpPr txBox="1"/>
              <p:nvPr/>
            </p:nvSpPr>
            <p:spPr>
              <a:xfrm>
                <a:off x="5021374" y="3810779"/>
                <a:ext cx="2545761" cy="521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=4,0    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𝑝𝑟𝑜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20&lt;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3F3AE872-67E4-46D5-9598-93409C615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374" y="3810779"/>
                <a:ext cx="2545761" cy="5216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2E2221E8-6C0F-448C-B305-5BF17A7E3FC5}"/>
              </a:ext>
            </a:extLst>
          </p:cNvPr>
          <p:cNvSpPr/>
          <p:nvPr/>
        </p:nvSpPr>
        <p:spPr bwMode="auto">
          <a:xfrm>
            <a:off x="8283254" y="5179444"/>
            <a:ext cx="1478545" cy="550918"/>
          </a:xfrm>
          <a:custGeom>
            <a:avLst/>
            <a:gdLst>
              <a:gd name="connsiteX0" fmla="*/ 6937 w 1473804"/>
              <a:gd name="connsiteY0" fmla="*/ 547177 h 594802"/>
              <a:gd name="connsiteX1" fmla="*/ 159337 w 1473804"/>
              <a:gd name="connsiteY1" fmla="*/ 594802 h 594802"/>
              <a:gd name="connsiteX2" fmla="*/ 445087 w 1473804"/>
              <a:gd name="connsiteY2" fmla="*/ 547177 h 594802"/>
              <a:gd name="connsiteX3" fmla="*/ 721312 w 1473804"/>
              <a:gd name="connsiteY3" fmla="*/ 432877 h 594802"/>
              <a:gd name="connsiteX4" fmla="*/ 997537 w 1473804"/>
              <a:gd name="connsiteY4" fmla="*/ 309052 h 594802"/>
              <a:gd name="connsiteX5" fmla="*/ 1302337 w 1473804"/>
              <a:gd name="connsiteY5" fmla="*/ 128077 h 594802"/>
              <a:gd name="connsiteX6" fmla="*/ 1473787 w 1473804"/>
              <a:gd name="connsiteY6" fmla="*/ 61402 h 594802"/>
              <a:gd name="connsiteX7" fmla="*/ 1311862 w 1473804"/>
              <a:gd name="connsiteY7" fmla="*/ 4252 h 594802"/>
              <a:gd name="connsiteX8" fmla="*/ 1121362 w 1473804"/>
              <a:gd name="connsiteY8" fmla="*/ 13777 h 594802"/>
              <a:gd name="connsiteX9" fmla="*/ 854662 w 1473804"/>
              <a:gd name="connsiteY9" fmla="*/ 89977 h 594802"/>
              <a:gd name="connsiteX10" fmla="*/ 607012 w 1473804"/>
              <a:gd name="connsiteY10" fmla="*/ 175702 h 594802"/>
              <a:gd name="connsiteX11" fmla="*/ 330787 w 1473804"/>
              <a:gd name="connsiteY11" fmla="*/ 309052 h 594802"/>
              <a:gd name="connsiteX12" fmla="*/ 149812 w 1473804"/>
              <a:gd name="connsiteY12" fmla="*/ 413827 h 594802"/>
              <a:gd name="connsiteX13" fmla="*/ 35512 w 1473804"/>
              <a:gd name="connsiteY13" fmla="*/ 499552 h 594802"/>
              <a:gd name="connsiteX14" fmla="*/ 6937 w 1473804"/>
              <a:gd name="connsiteY14" fmla="*/ 547177 h 59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3804" h="594802">
                <a:moveTo>
                  <a:pt x="6937" y="547177"/>
                </a:moveTo>
                <a:cubicBezTo>
                  <a:pt x="27575" y="563052"/>
                  <a:pt x="86312" y="594802"/>
                  <a:pt x="159337" y="594802"/>
                </a:cubicBezTo>
                <a:cubicBezTo>
                  <a:pt x="232362" y="594802"/>
                  <a:pt x="351425" y="574164"/>
                  <a:pt x="445087" y="547177"/>
                </a:cubicBezTo>
                <a:cubicBezTo>
                  <a:pt x="538749" y="520190"/>
                  <a:pt x="629237" y="472564"/>
                  <a:pt x="721312" y="432877"/>
                </a:cubicBezTo>
                <a:cubicBezTo>
                  <a:pt x="813387" y="393189"/>
                  <a:pt x="900700" y="359852"/>
                  <a:pt x="997537" y="309052"/>
                </a:cubicBezTo>
                <a:cubicBezTo>
                  <a:pt x="1094374" y="258252"/>
                  <a:pt x="1222962" y="169352"/>
                  <a:pt x="1302337" y="128077"/>
                </a:cubicBezTo>
                <a:cubicBezTo>
                  <a:pt x="1381712" y="86802"/>
                  <a:pt x="1472200" y="82039"/>
                  <a:pt x="1473787" y="61402"/>
                </a:cubicBezTo>
                <a:cubicBezTo>
                  <a:pt x="1475374" y="40765"/>
                  <a:pt x="1370600" y="12189"/>
                  <a:pt x="1311862" y="4252"/>
                </a:cubicBezTo>
                <a:cubicBezTo>
                  <a:pt x="1253125" y="-3686"/>
                  <a:pt x="1197562" y="-511"/>
                  <a:pt x="1121362" y="13777"/>
                </a:cubicBezTo>
                <a:cubicBezTo>
                  <a:pt x="1045162" y="28064"/>
                  <a:pt x="940387" y="62989"/>
                  <a:pt x="854662" y="89977"/>
                </a:cubicBezTo>
                <a:cubicBezTo>
                  <a:pt x="768937" y="116964"/>
                  <a:pt x="694324" y="139190"/>
                  <a:pt x="607012" y="175702"/>
                </a:cubicBezTo>
                <a:cubicBezTo>
                  <a:pt x="519700" y="212214"/>
                  <a:pt x="406987" y="269365"/>
                  <a:pt x="330787" y="309052"/>
                </a:cubicBezTo>
                <a:cubicBezTo>
                  <a:pt x="254587" y="348739"/>
                  <a:pt x="199025" y="382077"/>
                  <a:pt x="149812" y="413827"/>
                </a:cubicBezTo>
                <a:cubicBezTo>
                  <a:pt x="100600" y="445577"/>
                  <a:pt x="54562" y="474152"/>
                  <a:pt x="35512" y="499552"/>
                </a:cubicBezTo>
                <a:cubicBezTo>
                  <a:pt x="16462" y="524952"/>
                  <a:pt x="-13701" y="531302"/>
                  <a:pt x="6937" y="547177"/>
                </a:cubicBezTo>
                <a:close/>
              </a:path>
            </a:pathLst>
          </a:custGeom>
          <a:solidFill>
            <a:schemeClr val="bg1">
              <a:lumMod val="65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70844BAB-CC49-4368-BF06-9C06A8675FD9}"/>
              </a:ext>
            </a:extLst>
          </p:cNvPr>
          <p:cNvCxnSpPr>
            <a:cxnSpLocks/>
          </p:cNvCxnSpPr>
          <p:nvPr/>
        </p:nvCxnSpPr>
        <p:spPr bwMode="auto">
          <a:xfrm>
            <a:off x="7483862" y="6148062"/>
            <a:ext cx="404552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DA5E8177-A7B7-4037-948C-54994B773CDC}"/>
              </a:ext>
            </a:extLst>
          </p:cNvPr>
          <p:cNvSpPr/>
          <p:nvPr/>
        </p:nvSpPr>
        <p:spPr bwMode="auto">
          <a:xfrm>
            <a:off x="7481264" y="5147937"/>
            <a:ext cx="3990975" cy="582816"/>
          </a:xfrm>
          <a:custGeom>
            <a:avLst/>
            <a:gdLst>
              <a:gd name="connsiteX0" fmla="*/ 0 w 3990975"/>
              <a:gd name="connsiteY0" fmla="*/ 542925 h 582816"/>
              <a:gd name="connsiteX1" fmla="*/ 314325 w 3990975"/>
              <a:gd name="connsiteY1" fmla="*/ 542925 h 582816"/>
              <a:gd name="connsiteX2" fmla="*/ 723900 w 3990975"/>
              <a:gd name="connsiteY2" fmla="*/ 561975 h 582816"/>
              <a:gd name="connsiteX3" fmla="*/ 1038225 w 3990975"/>
              <a:gd name="connsiteY3" fmla="*/ 581025 h 582816"/>
              <a:gd name="connsiteX4" fmla="*/ 1304925 w 3990975"/>
              <a:gd name="connsiteY4" fmla="*/ 514350 h 582816"/>
              <a:gd name="connsiteX5" fmla="*/ 1638300 w 3990975"/>
              <a:gd name="connsiteY5" fmla="*/ 381000 h 582816"/>
              <a:gd name="connsiteX6" fmla="*/ 1933575 w 3990975"/>
              <a:gd name="connsiteY6" fmla="*/ 238125 h 582816"/>
              <a:gd name="connsiteX7" fmla="*/ 2190750 w 3990975"/>
              <a:gd name="connsiteY7" fmla="*/ 95250 h 582816"/>
              <a:gd name="connsiteX8" fmla="*/ 2305050 w 3990975"/>
              <a:gd name="connsiteY8" fmla="*/ 47625 h 582816"/>
              <a:gd name="connsiteX9" fmla="*/ 2505075 w 3990975"/>
              <a:gd name="connsiteY9" fmla="*/ 28575 h 582816"/>
              <a:gd name="connsiteX10" fmla="*/ 3990975 w 3990975"/>
              <a:gd name="connsiteY10" fmla="*/ 0 h 58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0975" h="582816">
                <a:moveTo>
                  <a:pt x="0" y="542925"/>
                </a:moveTo>
                <a:cubicBezTo>
                  <a:pt x="96837" y="541337"/>
                  <a:pt x="193675" y="539750"/>
                  <a:pt x="314325" y="542925"/>
                </a:cubicBezTo>
                <a:cubicBezTo>
                  <a:pt x="434975" y="546100"/>
                  <a:pt x="723900" y="561975"/>
                  <a:pt x="723900" y="561975"/>
                </a:cubicBezTo>
                <a:cubicBezTo>
                  <a:pt x="844550" y="568325"/>
                  <a:pt x="941388" y="588963"/>
                  <a:pt x="1038225" y="581025"/>
                </a:cubicBezTo>
                <a:cubicBezTo>
                  <a:pt x="1135063" y="573088"/>
                  <a:pt x="1204913" y="547687"/>
                  <a:pt x="1304925" y="514350"/>
                </a:cubicBezTo>
                <a:cubicBezTo>
                  <a:pt x="1404937" y="481013"/>
                  <a:pt x="1533525" y="427037"/>
                  <a:pt x="1638300" y="381000"/>
                </a:cubicBezTo>
                <a:cubicBezTo>
                  <a:pt x="1743075" y="334962"/>
                  <a:pt x="1841500" y="285750"/>
                  <a:pt x="1933575" y="238125"/>
                </a:cubicBezTo>
                <a:cubicBezTo>
                  <a:pt x="2025650" y="190500"/>
                  <a:pt x="2128837" y="127000"/>
                  <a:pt x="2190750" y="95250"/>
                </a:cubicBezTo>
                <a:cubicBezTo>
                  <a:pt x="2252663" y="63500"/>
                  <a:pt x="2252663" y="58737"/>
                  <a:pt x="2305050" y="47625"/>
                </a:cubicBezTo>
                <a:cubicBezTo>
                  <a:pt x="2357437" y="36513"/>
                  <a:pt x="2505075" y="28575"/>
                  <a:pt x="2505075" y="28575"/>
                </a:cubicBezTo>
                <a:lnTo>
                  <a:pt x="3990975" y="0"/>
                </a:ln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2E4FB847-BEB0-40EC-BA8F-262CEE3D93F5}"/>
              </a:ext>
            </a:extLst>
          </p:cNvPr>
          <p:cNvCxnSpPr>
            <a:cxnSpLocks/>
          </p:cNvCxnSpPr>
          <p:nvPr/>
        </p:nvCxnSpPr>
        <p:spPr bwMode="auto">
          <a:xfrm>
            <a:off x="8259058" y="5690862"/>
            <a:ext cx="0" cy="464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4748D2ED-A132-44B5-87F4-5C51F649A6EA}"/>
              </a:ext>
            </a:extLst>
          </p:cNvPr>
          <p:cNvCxnSpPr>
            <a:cxnSpLocks/>
          </p:cNvCxnSpPr>
          <p:nvPr/>
        </p:nvCxnSpPr>
        <p:spPr bwMode="auto">
          <a:xfrm flipV="1">
            <a:off x="8303002" y="4988945"/>
            <a:ext cx="0" cy="70191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6439C56-56A8-44EA-9FA4-D30E36F9FBC3}"/>
              </a:ext>
            </a:extLst>
          </p:cNvPr>
          <p:cNvCxnSpPr>
            <a:cxnSpLocks/>
          </p:cNvCxnSpPr>
          <p:nvPr/>
        </p:nvCxnSpPr>
        <p:spPr bwMode="auto">
          <a:xfrm flipV="1">
            <a:off x="9774736" y="4376412"/>
            <a:ext cx="0" cy="85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76814081-CA3F-4A2B-9A0A-84849A179504}"/>
              </a:ext>
            </a:extLst>
          </p:cNvPr>
          <p:cNvCxnSpPr>
            <a:cxnSpLocks/>
          </p:cNvCxnSpPr>
          <p:nvPr/>
        </p:nvCxnSpPr>
        <p:spPr bwMode="auto">
          <a:xfrm>
            <a:off x="9776806" y="5181627"/>
            <a:ext cx="0" cy="1000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2C83853-F787-4AD4-8320-CF123A9DA30F}"/>
              </a:ext>
            </a:extLst>
          </p:cNvPr>
          <p:cNvSpPr txBox="1"/>
          <p:nvPr/>
        </p:nvSpPr>
        <p:spPr>
          <a:xfrm>
            <a:off x="7944733" y="5681690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y</a:t>
            </a:r>
            <a:r>
              <a:rPr lang="cs-CZ" baseline="-25000" dirty="0">
                <a:latin typeface="Cambria" panose="02040503050406030204" pitchFamily="18" charset="0"/>
              </a:rPr>
              <a:t>1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DF1B6E9-1935-4005-A011-9204ED000B45}"/>
              </a:ext>
            </a:extLst>
          </p:cNvPr>
          <p:cNvSpPr txBox="1"/>
          <p:nvPr/>
        </p:nvSpPr>
        <p:spPr>
          <a:xfrm>
            <a:off x="9856653" y="5422913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y</a:t>
            </a:r>
            <a:r>
              <a:rPr lang="cs-CZ" baseline="-25000" dirty="0">
                <a:latin typeface="Cambria" panose="02040503050406030204" pitchFamily="18" charset="0"/>
              </a:rPr>
              <a:t>2</a:t>
            </a:r>
            <a:endParaRPr lang="cs-CZ" dirty="0">
              <a:latin typeface="Cambria" panose="02040503050406030204" pitchFamily="18" charset="0"/>
            </a:endParaRP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F59E5A52-9413-47B0-8395-16E7E0C0CE7C}"/>
              </a:ext>
            </a:extLst>
          </p:cNvPr>
          <p:cNvCxnSpPr>
            <a:cxnSpLocks/>
          </p:cNvCxnSpPr>
          <p:nvPr/>
        </p:nvCxnSpPr>
        <p:spPr bwMode="auto">
          <a:xfrm>
            <a:off x="9476751" y="3226784"/>
            <a:ext cx="14846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3BD6462-8876-4995-95C8-527069ED2AF1}"/>
              </a:ext>
            </a:extLst>
          </p:cNvPr>
          <p:cNvSpPr/>
          <p:nvPr/>
        </p:nvSpPr>
        <p:spPr bwMode="auto">
          <a:xfrm>
            <a:off x="8464101" y="5510585"/>
            <a:ext cx="329601" cy="125919"/>
          </a:xfrm>
          <a:custGeom>
            <a:avLst/>
            <a:gdLst>
              <a:gd name="connsiteX0" fmla="*/ 153105 w 329601"/>
              <a:gd name="connsiteY0" fmla="*/ 0 h 125919"/>
              <a:gd name="connsiteX1" fmla="*/ 19755 w 329601"/>
              <a:gd name="connsiteY1" fmla="*/ 57150 h 125919"/>
              <a:gd name="connsiteX2" fmla="*/ 705 w 329601"/>
              <a:gd name="connsiteY2" fmla="*/ 85725 h 125919"/>
              <a:gd name="connsiteX3" fmla="*/ 19755 w 329601"/>
              <a:gd name="connsiteY3" fmla="*/ 114300 h 125919"/>
              <a:gd name="connsiteX4" fmla="*/ 134055 w 329601"/>
              <a:gd name="connsiteY4" fmla="*/ 123825 h 125919"/>
              <a:gd name="connsiteX5" fmla="*/ 315030 w 329601"/>
              <a:gd name="connsiteY5" fmla="*/ 76200 h 125919"/>
              <a:gd name="connsiteX6" fmla="*/ 305505 w 329601"/>
              <a:gd name="connsiteY6" fmla="*/ 76200 h 12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601" h="125919">
                <a:moveTo>
                  <a:pt x="153105" y="0"/>
                </a:moveTo>
                <a:lnTo>
                  <a:pt x="19755" y="57150"/>
                </a:lnTo>
                <a:cubicBezTo>
                  <a:pt x="-5645" y="71437"/>
                  <a:pt x="705" y="85725"/>
                  <a:pt x="705" y="85725"/>
                </a:cubicBezTo>
                <a:cubicBezTo>
                  <a:pt x="705" y="95250"/>
                  <a:pt x="-2470" y="107950"/>
                  <a:pt x="19755" y="114300"/>
                </a:cubicBezTo>
                <a:cubicBezTo>
                  <a:pt x="41980" y="120650"/>
                  <a:pt x="84842" y="130175"/>
                  <a:pt x="134055" y="123825"/>
                </a:cubicBezTo>
                <a:cubicBezTo>
                  <a:pt x="183268" y="117475"/>
                  <a:pt x="315030" y="76200"/>
                  <a:pt x="315030" y="76200"/>
                </a:cubicBezTo>
                <a:cubicBezTo>
                  <a:pt x="343605" y="68262"/>
                  <a:pt x="324555" y="72231"/>
                  <a:pt x="305505" y="76200"/>
                </a:cubicBezTo>
              </a:path>
            </a:pathLst>
          </a:cu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049F3F82-ACE6-4B8B-B999-C3348C86DDFA}"/>
              </a:ext>
            </a:extLst>
          </p:cNvPr>
          <p:cNvCxnSpPr>
            <a:cxnSpLocks/>
          </p:cNvCxnSpPr>
          <p:nvPr/>
        </p:nvCxnSpPr>
        <p:spPr bwMode="auto">
          <a:xfrm flipH="1">
            <a:off x="8842108" y="5313868"/>
            <a:ext cx="247650" cy="857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30770BDA-8BF2-4CBC-B70A-735265F411B4}"/>
              </a:ext>
            </a:extLst>
          </p:cNvPr>
          <p:cNvCxnSpPr>
            <a:cxnSpLocks/>
          </p:cNvCxnSpPr>
          <p:nvPr/>
        </p:nvCxnSpPr>
        <p:spPr bwMode="auto">
          <a:xfrm flipV="1">
            <a:off x="8921336" y="5362279"/>
            <a:ext cx="275890" cy="148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B9D9D776-A280-45A5-B94D-55F757FB7AE9}"/>
              </a:ext>
            </a:extLst>
          </p:cNvPr>
          <p:cNvSpPr/>
          <p:nvPr/>
        </p:nvSpPr>
        <p:spPr bwMode="auto">
          <a:xfrm rot="10585314">
            <a:off x="9182115" y="5244866"/>
            <a:ext cx="329601" cy="125919"/>
          </a:xfrm>
          <a:custGeom>
            <a:avLst/>
            <a:gdLst>
              <a:gd name="connsiteX0" fmla="*/ 153105 w 329601"/>
              <a:gd name="connsiteY0" fmla="*/ 0 h 125919"/>
              <a:gd name="connsiteX1" fmla="*/ 19755 w 329601"/>
              <a:gd name="connsiteY1" fmla="*/ 57150 h 125919"/>
              <a:gd name="connsiteX2" fmla="*/ 705 w 329601"/>
              <a:gd name="connsiteY2" fmla="*/ 85725 h 125919"/>
              <a:gd name="connsiteX3" fmla="*/ 19755 w 329601"/>
              <a:gd name="connsiteY3" fmla="*/ 114300 h 125919"/>
              <a:gd name="connsiteX4" fmla="*/ 134055 w 329601"/>
              <a:gd name="connsiteY4" fmla="*/ 123825 h 125919"/>
              <a:gd name="connsiteX5" fmla="*/ 315030 w 329601"/>
              <a:gd name="connsiteY5" fmla="*/ 76200 h 125919"/>
              <a:gd name="connsiteX6" fmla="*/ 305505 w 329601"/>
              <a:gd name="connsiteY6" fmla="*/ 76200 h 12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601" h="125919">
                <a:moveTo>
                  <a:pt x="153105" y="0"/>
                </a:moveTo>
                <a:lnTo>
                  <a:pt x="19755" y="57150"/>
                </a:lnTo>
                <a:cubicBezTo>
                  <a:pt x="-5645" y="71437"/>
                  <a:pt x="705" y="85725"/>
                  <a:pt x="705" y="85725"/>
                </a:cubicBezTo>
                <a:cubicBezTo>
                  <a:pt x="705" y="95250"/>
                  <a:pt x="-2470" y="107950"/>
                  <a:pt x="19755" y="114300"/>
                </a:cubicBezTo>
                <a:cubicBezTo>
                  <a:pt x="41980" y="120650"/>
                  <a:pt x="84842" y="130175"/>
                  <a:pt x="134055" y="123825"/>
                </a:cubicBezTo>
                <a:cubicBezTo>
                  <a:pt x="183268" y="117475"/>
                  <a:pt x="315030" y="76200"/>
                  <a:pt x="315030" y="76200"/>
                </a:cubicBezTo>
                <a:cubicBezTo>
                  <a:pt x="343605" y="68262"/>
                  <a:pt x="324555" y="72231"/>
                  <a:pt x="305505" y="76200"/>
                </a:cubicBezTo>
              </a:path>
            </a:pathLst>
          </a:cu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9783772E-9BBB-4400-80C9-3E7BC6AA5D94}"/>
              </a:ext>
            </a:extLst>
          </p:cNvPr>
          <p:cNvCxnSpPr/>
          <p:nvPr/>
        </p:nvCxnSpPr>
        <p:spPr bwMode="auto">
          <a:xfrm flipH="1">
            <a:off x="7532745" y="5186292"/>
            <a:ext cx="28441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BCA36489-C343-489C-861F-B861F253269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03002" y="4295547"/>
            <a:ext cx="0" cy="852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030B47FA-A5F7-48A9-95F8-468E14C6AA97}"/>
              </a:ext>
            </a:extLst>
          </p:cNvPr>
          <p:cNvCxnSpPr/>
          <p:nvPr/>
        </p:nvCxnSpPr>
        <p:spPr bwMode="auto">
          <a:xfrm flipV="1">
            <a:off x="7944733" y="5228802"/>
            <a:ext cx="0" cy="462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223B3635-153F-4E8F-A3DC-64BE5EC48F73}"/>
              </a:ext>
            </a:extLst>
          </p:cNvPr>
          <p:cNvSpPr txBox="1"/>
          <p:nvPr/>
        </p:nvSpPr>
        <p:spPr>
          <a:xfrm>
            <a:off x="7482004" y="5196282"/>
            <a:ext cx="62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Cambria" panose="02040503050406030204" pitchFamily="18" charset="0"/>
              </a:rPr>
              <a:t>h</a:t>
            </a:r>
            <a:r>
              <a:rPr lang="cs-CZ" baseline="-25000" dirty="0" err="1">
                <a:latin typeface="Cambria" panose="02040503050406030204" pitchFamily="18" charset="0"/>
              </a:rPr>
              <a:t>VS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B829E200-C6C0-4F93-9A9F-813D6E6A32E7}"/>
              </a:ext>
            </a:extLst>
          </p:cNvPr>
          <p:cNvSpPr txBox="1"/>
          <p:nvPr/>
        </p:nvSpPr>
        <p:spPr>
          <a:xfrm>
            <a:off x="9956548" y="2841063"/>
            <a:ext cx="62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L</a:t>
            </a:r>
            <a:r>
              <a:rPr lang="cs-CZ" baseline="-25000" dirty="0">
                <a:latin typeface="Cambria" panose="02040503050406030204" pitchFamily="18" charset="0"/>
              </a:rPr>
              <a:t>VS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DBD3372-AF5D-496E-BC11-85E6758F4895}"/>
              </a:ext>
            </a:extLst>
          </p:cNvPr>
          <p:cNvSpPr txBox="1"/>
          <p:nvPr/>
        </p:nvSpPr>
        <p:spPr>
          <a:xfrm>
            <a:off x="8068583" y="3818970"/>
            <a:ext cx="82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(1)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2D34D4B-60D2-4F14-B59E-2839343663D9}"/>
              </a:ext>
            </a:extLst>
          </p:cNvPr>
          <p:cNvSpPr txBox="1"/>
          <p:nvPr/>
        </p:nvSpPr>
        <p:spPr>
          <a:xfrm>
            <a:off x="9549744" y="3846620"/>
            <a:ext cx="82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(2)</a:t>
            </a:r>
          </a:p>
        </p:txBody>
      </p:sp>
      <p:pic>
        <p:nvPicPr>
          <p:cNvPr id="36" name="Obrázek 35">
            <a:extLst>
              <a:ext uri="{FF2B5EF4-FFF2-40B4-BE49-F238E27FC236}">
                <a16:creationId xmlns:a16="http://schemas.microsoft.com/office/drawing/2014/main" id="{2BD56C4B-0F8B-4D79-9473-705CC671A7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8082" y="264414"/>
            <a:ext cx="4666249" cy="2590164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3873265B-9C5F-46B1-A9CA-EFF63879950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0795927-BC4B-445D-95B4-CEAD3513B40D}"/>
              </a:ext>
            </a:extLst>
          </p:cNvPr>
          <p:cNvCxnSpPr>
            <a:cxnSpLocks/>
          </p:cNvCxnSpPr>
          <p:nvPr/>
        </p:nvCxnSpPr>
        <p:spPr bwMode="auto">
          <a:xfrm>
            <a:off x="9466636" y="2878753"/>
            <a:ext cx="10115" cy="3480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72DBA68E-5803-4E1C-8A75-E10E45BCDEF9}"/>
              </a:ext>
            </a:extLst>
          </p:cNvPr>
          <p:cNvCxnSpPr>
            <a:cxnSpLocks/>
          </p:cNvCxnSpPr>
          <p:nvPr/>
        </p:nvCxnSpPr>
        <p:spPr bwMode="auto">
          <a:xfrm>
            <a:off x="10900079" y="2832236"/>
            <a:ext cx="0" cy="3945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96298073"/>
      </p:ext>
    </p:extLst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74684" y="6576820"/>
            <a:ext cx="329647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TextovéPole 12"/>
          <p:cNvSpPr txBox="1">
            <a:spLocks noChangeArrowheads="1"/>
          </p:cNvSpPr>
          <p:nvPr/>
        </p:nvSpPr>
        <p:spPr bwMode="auto">
          <a:xfrm>
            <a:off x="5139034" y="222683"/>
            <a:ext cx="2660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PŘEPAD - PŘELIV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30832" y="833044"/>
            <a:ext cx="1107722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Přepad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pohyb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volnou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hladinou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přes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objekt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charakteristický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rozdíl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H-h;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konvexní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zakřivení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změny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tlak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a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rychlostního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pole  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lze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uvažovat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jako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rovinný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jev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Přeliv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je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stěna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objekt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konstrukce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přes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kterou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přepadá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voda (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přepadá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průtok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Vznik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stupně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ve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dně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-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koruny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jezů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přehrad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přepadem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měří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průtok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udržuje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stálá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hladina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bezpečnostní (přeliv)</a:t>
            </a: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ovéPole 13"/>
          <p:cNvSpPr txBox="1">
            <a:spLocks noChangeArrowheads="1"/>
          </p:cNvSpPr>
          <p:nvPr/>
        </p:nvSpPr>
        <p:spPr bwMode="auto">
          <a:xfrm>
            <a:off x="1103953" y="5182436"/>
            <a:ext cx="99840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Přelivy: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provozní části vzdouvacích staveb (jezy, přehrady)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bezpečnostní zařízení (přehrady, rybníky ……)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oddělení části průtoku (dešťové oddělovače, závlahové kanály)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473504F-E2DF-4281-BCB4-F10FA98AE7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70642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68590"/>
            <a:ext cx="432092" cy="263839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69832" y="3250827"/>
            <a:ext cx="701992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33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33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33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3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33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3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3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3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3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altLang="cs-CZ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Dělení</a:t>
            </a:r>
            <a:r>
              <a:rPr kumimoji="0" lang="en-US" altLang="cs-CZ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: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3375" algn="l"/>
              </a:tabLst>
              <a:defRPr/>
            </a:pP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podle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tloušťky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tvaru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přelivné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stěny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A1) 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přepad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ostrou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hranu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t &lt;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0,67.h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malé průtoky, měrné přelivy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A2) přepad přes jezový přeliv   0,67 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&lt; t &lt; 2.h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bystřinné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proudění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zvláštní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význam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PROUDNICOVÉ PŘELIVY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JAMBORUV PRÁH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A3) 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přepad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širokou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korunu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t &gt;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2.h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74255" y="3237499"/>
            <a:ext cx="1381478" cy="9625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93658" y="4610586"/>
            <a:ext cx="1362075" cy="8572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74255" y="5951750"/>
            <a:ext cx="1819275" cy="7810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9742" y="1509334"/>
            <a:ext cx="5164513" cy="1034349"/>
          </a:xfrm>
          <a:prstGeom prst="rect">
            <a:avLst/>
          </a:prstGeom>
        </p:spPr>
      </p:pic>
      <p:sp>
        <p:nvSpPr>
          <p:cNvPr id="14" name="Volný tvar: obrazec 13"/>
          <p:cNvSpPr/>
          <p:nvPr/>
        </p:nvSpPr>
        <p:spPr bwMode="auto">
          <a:xfrm>
            <a:off x="9059490" y="3666690"/>
            <a:ext cx="57150" cy="438150"/>
          </a:xfrm>
          <a:custGeom>
            <a:avLst/>
            <a:gdLst>
              <a:gd name="connsiteX0" fmla="*/ 3810 w 57150"/>
              <a:gd name="connsiteY0" fmla="*/ 438150 h 438150"/>
              <a:gd name="connsiteX1" fmla="*/ 0 w 57150"/>
              <a:gd name="connsiteY1" fmla="*/ 0 h 438150"/>
              <a:gd name="connsiteX2" fmla="*/ 57150 w 57150"/>
              <a:gd name="connsiteY2" fmla="*/ 76200 h 438150"/>
              <a:gd name="connsiteX3" fmla="*/ 57150 w 57150"/>
              <a:gd name="connsiteY3" fmla="*/ 434340 h 438150"/>
              <a:gd name="connsiteX4" fmla="*/ 3810 w 57150"/>
              <a:gd name="connsiteY4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438150">
                <a:moveTo>
                  <a:pt x="3810" y="438150"/>
                </a:moveTo>
                <a:lnTo>
                  <a:pt x="0" y="0"/>
                </a:lnTo>
                <a:lnTo>
                  <a:pt x="57150" y="76200"/>
                </a:lnTo>
                <a:lnTo>
                  <a:pt x="57150" y="434340"/>
                </a:lnTo>
                <a:lnTo>
                  <a:pt x="3810" y="4381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8613720" y="4104840"/>
            <a:ext cx="1188720" cy="45719"/>
          </a:xfrm>
          <a:prstGeom prst="rect">
            <a:avLst/>
          </a:prstGeom>
          <a:pattFill prst="dkUpDiag">
            <a:fgClr>
              <a:srgbClr val="00206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8522280" y="5386050"/>
            <a:ext cx="1280160" cy="45719"/>
          </a:xfrm>
          <a:prstGeom prst="rect">
            <a:avLst/>
          </a:prstGeom>
          <a:pattFill prst="dkUpDiag">
            <a:fgClr>
              <a:srgbClr val="00206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8534615" y="6573720"/>
            <a:ext cx="1709785" cy="74258"/>
          </a:xfrm>
          <a:prstGeom prst="rect">
            <a:avLst/>
          </a:prstGeom>
          <a:pattFill prst="dkUpDiag">
            <a:fgClr>
              <a:srgbClr val="00206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20" name="TextovéPole 12">
            <a:extLst>
              <a:ext uri="{FF2B5EF4-FFF2-40B4-BE49-F238E27FC236}">
                <a16:creationId xmlns:a16="http://schemas.microsoft.com/office/drawing/2014/main" id="{E56CAFAE-CF14-434F-81EC-52158BE59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073" y="632070"/>
            <a:ext cx="1635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PŘEPADY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D9ADD4A-4B54-4529-9B8F-D84A4881140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08434"/>
      </p:ext>
    </p:extLst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840328" y="944883"/>
            <a:ext cx="6445250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27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Podle polohy  hladiny dolní vody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B1) dokonalé 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kumimoji="0" lang="cs-CZ" altLang="cs-CZ" sz="20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B2) nedokonalé   </a:t>
            </a:r>
            <a:r>
              <a:rPr kumimoji="0" lang="cs-CZ" altLang="cs-CZ" sz="20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  ( Q=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konst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nebo h roste)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C)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 hlediska přítoku k přelivné hraně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C1) Bez bočního zúžení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C2) S bočním zúžením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D) </a:t>
            </a: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Podle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půdorysného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uspořádání</a:t>
            </a: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8" name="Přímá spojovací čára 13"/>
          <p:cNvCxnSpPr/>
          <p:nvPr/>
        </p:nvCxnSpPr>
        <p:spPr>
          <a:xfrm>
            <a:off x="2489616" y="4565936"/>
            <a:ext cx="7632700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Přímá spojovací šipka 15"/>
          <p:cNvCxnSpPr>
            <a:cxnSpLocks/>
          </p:cNvCxnSpPr>
          <p:nvPr/>
        </p:nvCxnSpPr>
        <p:spPr>
          <a:xfrm flipV="1">
            <a:off x="6078796" y="3226869"/>
            <a:ext cx="1828800" cy="37039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stealth" w="med" len="lg"/>
          </a:ln>
          <a:effectLst/>
        </p:spPr>
      </p:cxnSp>
      <p:sp>
        <p:nvSpPr>
          <p:cNvPr id="10" name="Obdélník 16"/>
          <p:cNvSpPr>
            <a:spLocks noChangeArrowheads="1"/>
          </p:cNvSpPr>
          <p:nvPr/>
        </p:nvSpPr>
        <p:spPr bwMode="auto">
          <a:xfrm>
            <a:off x="8033166" y="2621248"/>
            <a:ext cx="283444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čelní přeliv   (a)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šikmý přeliv   (b)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lomený přeliv   (c)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zakřivený přeliv  (d)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boční přeliv  ( e)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šachtový přeliv (f)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Přímá spojovací čára 18"/>
          <p:cNvCxnSpPr/>
          <p:nvPr/>
        </p:nvCxnSpPr>
        <p:spPr>
          <a:xfrm>
            <a:off x="2705516" y="5718461"/>
            <a:ext cx="540067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Přímá spojovací čára 20"/>
          <p:cNvCxnSpPr/>
          <p:nvPr/>
        </p:nvCxnSpPr>
        <p:spPr>
          <a:xfrm>
            <a:off x="9041228" y="5718461"/>
            <a:ext cx="865188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ovací čára 25"/>
          <p:cNvCxnSpPr/>
          <p:nvPr/>
        </p:nvCxnSpPr>
        <p:spPr>
          <a:xfrm>
            <a:off x="8106191" y="5718461"/>
            <a:ext cx="10795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Přímá spojovací šipka 27"/>
          <p:cNvCxnSpPr/>
          <p:nvPr/>
        </p:nvCxnSpPr>
        <p:spPr>
          <a:xfrm rot="16200000" flipH="1">
            <a:off x="7960934" y="5430330"/>
            <a:ext cx="360363" cy="215900"/>
          </a:xfrm>
          <a:prstGeom prst="straightConnector1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6" name="Přímá spojovací šipka 29"/>
          <p:cNvCxnSpPr/>
          <p:nvPr/>
        </p:nvCxnSpPr>
        <p:spPr>
          <a:xfrm rot="16200000" flipH="1">
            <a:off x="8321296" y="5430330"/>
            <a:ext cx="360363" cy="215900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17" name="Přímá spojovací šipka 31"/>
          <p:cNvCxnSpPr/>
          <p:nvPr/>
        </p:nvCxnSpPr>
        <p:spPr>
          <a:xfrm rot="16200000" flipH="1">
            <a:off x="8681659" y="5430330"/>
            <a:ext cx="360363" cy="215900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18" name="Přímá spojovací čára 34"/>
          <p:cNvCxnSpPr/>
          <p:nvPr/>
        </p:nvCxnSpPr>
        <p:spPr>
          <a:xfrm rot="5400000" flipH="1" flipV="1">
            <a:off x="2705515" y="5142199"/>
            <a:ext cx="1152525" cy="0"/>
          </a:xfrm>
          <a:prstGeom prst="line">
            <a:avLst/>
          </a:prstGeom>
          <a:noFill/>
          <a:ln w="41275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Přímá spojovací čára 35"/>
          <p:cNvCxnSpPr/>
          <p:nvPr/>
        </p:nvCxnSpPr>
        <p:spPr>
          <a:xfrm rot="5400000" flipH="1" flipV="1">
            <a:off x="3749297" y="4890580"/>
            <a:ext cx="1152525" cy="503237"/>
          </a:xfrm>
          <a:prstGeom prst="line">
            <a:avLst/>
          </a:prstGeom>
          <a:noFill/>
          <a:ln w="41275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Přímá spojovací čára 37"/>
          <p:cNvCxnSpPr/>
          <p:nvPr/>
        </p:nvCxnSpPr>
        <p:spPr>
          <a:xfrm rot="5400000" flipH="1" flipV="1">
            <a:off x="5266153" y="4597686"/>
            <a:ext cx="287337" cy="223838"/>
          </a:xfrm>
          <a:prstGeom prst="line">
            <a:avLst/>
          </a:prstGeom>
          <a:noFill/>
          <a:ln w="41275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Přímá spojovací čára 40"/>
          <p:cNvCxnSpPr/>
          <p:nvPr/>
        </p:nvCxnSpPr>
        <p:spPr>
          <a:xfrm rot="16200000" flipH="1">
            <a:off x="5225672" y="5430329"/>
            <a:ext cx="350838" cy="206375"/>
          </a:xfrm>
          <a:prstGeom prst="line">
            <a:avLst/>
          </a:prstGeom>
          <a:noFill/>
          <a:ln w="41275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Přímá spojovací čára 42"/>
          <p:cNvCxnSpPr/>
          <p:nvPr/>
        </p:nvCxnSpPr>
        <p:spPr>
          <a:xfrm rot="5400000" flipH="1" flipV="1">
            <a:off x="5053428" y="5097748"/>
            <a:ext cx="496888" cy="7938"/>
          </a:xfrm>
          <a:prstGeom prst="line">
            <a:avLst/>
          </a:prstGeom>
          <a:noFill/>
          <a:ln w="41275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3" name="Volný tvar 29"/>
          <p:cNvSpPr/>
          <p:nvPr/>
        </p:nvSpPr>
        <p:spPr>
          <a:xfrm>
            <a:off x="6448841" y="4565936"/>
            <a:ext cx="528637" cy="1103312"/>
          </a:xfrm>
          <a:custGeom>
            <a:avLst/>
            <a:gdLst>
              <a:gd name="connsiteX0" fmla="*/ 469295 w 527352"/>
              <a:gd name="connsiteY0" fmla="*/ 0 h 1103086"/>
              <a:gd name="connsiteX1" fmla="*/ 120952 w 527352"/>
              <a:gd name="connsiteY1" fmla="*/ 275772 h 1103086"/>
              <a:gd name="connsiteX2" fmla="*/ 33867 w 527352"/>
              <a:gd name="connsiteY2" fmla="*/ 638629 h 1103086"/>
              <a:gd name="connsiteX3" fmla="*/ 324152 w 527352"/>
              <a:gd name="connsiteY3" fmla="*/ 943429 h 1103086"/>
              <a:gd name="connsiteX4" fmla="*/ 527352 w 527352"/>
              <a:gd name="connsiteY4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352" h="1103086">
                <a:moveTo>
                  <a:pt x="469295" y="0"/>
                </a:moveTo>
                <a:cubicBezTo>
                  <a:pt x="331409" y="84667"/>
                  <a:pt x="193523" y="169334"/>
                  <a:pt x="120952" y="275772"/>
                </a:cubicBezTo>
                <a:cubicBezTo>
                  <a:pt x="48381" y="382210"/>
                  <a:pt x="0" y="527353"/>
                  <a:pt x="33867" y="638629"/>
                </a:cubicBezTo>
                <a:cubicBezTo>
                  <a:pt x="67734" y="749905"/>
                  <a:pt x="241904" y="866019"/>
                  <a:pt x="324152" y="943429"/>
                </a:cubicBezTo>
                <a:cubicBezTo>
                  <a:pt x="406400" y="1020839"/>
                  <a:pt x="466876" y="1061962"/>
                  <a:pt x="527352" y="1103086"/>
                </a:cubicBezTo>
              </a:path>
            </a:pathLst>
          </a:custGeom>
          <a:noFill/>
          <a:ln w="41275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24" name="Přímá spojovací šipka 51"/>
          <p:cNvCxnSpPr/>
          <p:nvPr/>
        </p:nvCxnSpPr>
        <p:spPr>
          <a:xfrm flipV="1">
            <a:off x="5224878" y="5358098"/>
            <a:ext cx="288925" cy="144463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25" name="Přímá spojovací šipka 52"/>
          <p:cNvCxnSpPr/>
          <p:nvPr/>
        </p:nvCxnSpPr>
        <p:spPr>
          <a:xfrm>
            <a:off x="5153441" y="4997736"/>
            <a:ext cx="287337" cy="1587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26" name="Přímá spojovací šipka 53"/>
          <p:cNvCxnSpPr/>
          <p:nvPr/>
        </p:nvCxnSpPr>
        <p:spPr>
          <a:xfrm>
            <a:off x="5297903" y="4637373"/>
            <a:ext cx="215900" cy="144463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27" name="Přímá spojovací šipka 54"/>
          <p:cNvCxnSpPr/>
          <p:nvPr/>
        </p:nvCxnSpPr>
        <p:spPr>
          <a:xfrm>
            <a:off x="4073941" y="5358098"/>
            <a:ext cx="431800" cy="215900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28" name="Přímá spojovací šipka 55"/>
          <p:cNvCxnSpPr/>
          <p:nvPr/>
        </p:nvCxnSpPr>
        <p:spPr>
          <a:xfrm>
            <a:off x="4216816" y="5069173"/>
            <a:ext cx="431800" cy="217488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29" name="Přímá spojovací šipka 56"/>
          <p:cNvCxnSpPr/>
          <p:nvPr/>
        </p:nvCxnSpPr>
        <p:spPr>
          <a:xfrm>
            <a:off x="4361278" y="4781836"/>
            <a:ext cx="431800" cy="215900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30" name="Přímá spojovací šipka 57"/>
          <p:cNvCxnSpPr/>
          <p:nvPr/>
        </p:nvCxnSpPr>
        <p:spPr>
          <a:xfrm>
            <a:off x="3137316" y="5429536"/>
            <a:ext cx="431800" cy="1587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31" name="Přímá spojovací šipka 58"/>
          <p:cNvCxnSpPr/>
          <p:nvPr/>
        </p:nvCxnSpPr>
        <p:spPr>
          <a:xfrm>
            <a:off x="3137316" y="5142198"/>
            <a:ext cx="431800" cy="1588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32" name="Přímá spojovací šipka 59"/>
          <p:cNvCxnSpPr/>
          <p:nvPr/>
        </p:nvCxnSpPr>
        <p:spPr>
          <a:xfrm>
            <a:off x="3137316" y="4781836"/>
            <a:ext cx="431800" cy="1587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33" name="Přímá spojovací šipka 70"/>
          <p:cNvCxnSpPr/>
          <p:nvPr/>
        </p:nvCxnSpPr>
        <p:spPr>
          <a:xfrm flipV="1">
            <a:off x="6521866" y="5286661"/>
            <a:ext cx="287337" cy="215900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34" name="Přímá spojovací šipka 71"/>
          <p:cNvCxnSpPr/>
          <p:nvPr/>
        </p:nvCxnSpPr>
        <p:spPr>
          <a:xfrm>
            <a:off x="6305966" y="5069173"/>
            <a:ext cx="431800" cy="1588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35" name="Přímá spojovací šipka 72"/>
          <p:cNvCxnSpPr/>
          <p:nvPr/>
        </p:nvCxnSpPr>
        <p:spPr>
          <a:xfrm>
            <a:off x="6448841" y="4710398"/>
            <a:ext cx="288925" cy="142875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olid"/>
            <a:tailEnd type="stealth" w="med" len="lg"/>
          </a:ln>
          <a:effectLst/>
        </p:spPr>
      </p:cxnSp>
      <p:sp>
        <p:nvSpPr>
          <p:cNvPr id="2" name="Obdélník 1"/>
          <p:cNvSpPr/>
          <p:nvPr/>
        </p:nvSpPr>
        <p:spPr>
          <a:xfrm>
            <a:off x="3037159" y="5819546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(a)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888014" y="581954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(b)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5183841" y="5796219"/>
            <a:ext cx="510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(c)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6672785" y="5772374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(d)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8340132" y="5772374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 e)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" name="TextovéPole 12">
            <a:extLst>
              <a:ext uri="{FF2B5EF4-FFF2-40B4-BE49-F238E27FC236}">
                <a16:creationId xmlns:a16="http://schemas.microsoft.com/office/drawing/2014/main" id="{83E81623-2849-40B7-BBC3-E6EFCD66D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880" y="66213"/>
            <a:ext cx="1635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PŘEPADY</a:t>
            </a:r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B0993CAD-1482-4003-BE7B-804413A1B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598" y="460431"/>
            <a:ext cx="2219635" cy="165758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8A1CAA9-7078-4FA2-9CDE-A1BF74F5FF6D}"/>
              </a:ext>
            </a:extLst>
          </p:cNvPr>
          <p:cNvSpPr txBox="1"/>
          <p:nvPr/>
        </p:nvSpPr>
        <p:spPr>
          <a:xfrm>
            <a:off x="9780104" y="2252870"/>
            <a:ext cx="571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(f)</a:t>
            </a:r>
          </a:p>
        </p:txBody>
      </p:sp>
      <p:pic>
        <p:nvPicPr>
          <p:cNvPr id="41" name="Obrázek 40">
            <a:extLst>
              <a:ext uri="{FF2B5EF4-FFF2-40B4-BE49-F238E27FC236}">
                <a16:creationId xmlns:a16="http://schemas.microsoft.com/office/drawing/2014/main" id="{1098F83C-8CD4-40D4-807E-AA94831FF3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2535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Obdélník 101"/>
          <p:cNvSpPr>
            <a:spLocks noChangeArrowheads="1"/>
          </p:cNvSpPr>
          <p:nvPr/>
        </p:nvSpPr>
        <p:spPr bwMode="auto">
          <a:xfrm>
            <a:off x="1673946" y="588505"/>
            <a:ext cx="5891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ZÁKLADNÍ ROVNICE PŘEPADU 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(dokonalý přepadu)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Volný tvar 14"/>
          <p:cNvSpPr/>
          <p:nvPr/>
        </p:nvSpPr>
        <p:spPr>
          <a:xfrm>
            <a:off x="2239148" y="1995030"/>
            <a:ext cx="2511425" cy="1162050"/>
          </a:xfrm>
          <a:custGeom>
            <a:avLst/>
            <a:gdLst>
              <a:gd name="connsiteX0" fmla="*/ 0 w 2510972"/>
              <a:gd name="connsiteY0" fmla="*/ 0 h 1161142"/>
              <a:gd name="connsiteX1" fmla="*/ 145143 w 2510972"/>
              <a:gd name="connsiteY1" fmla="*/ 449942 h 1161142"/>
              <a:gd name="connsiteX2" fmla="*/ 391886 w 2510972"/>
              <a:gd name="connsiteY2" fmla="*/ 812800 h 1161142"/>
              <a:gd name="connsiteX3" fmla="*/ 841829 w 2510972"/>
              <a:gd name="connsiteY3" fmla="*/ 1059542 h 1161142"/>
              <a:gd name="connsiteX4" fmla="*/ 1320800 w 2510972"/>
              <a:gd name="connsiteY4" fmla="*/ 1146628 h 1161142"/>
              <a:gd name="connsiteX5" fmla="*/ 1872343 w 2510972"/>
              <a:gd name="connsiteY5" fmla="*/ 972457 h 1161142"/>
              <a:gd name="connsiteX6" fmla="*/ 2322286 w 2510972"/>
              <a:gd name="connsiteY6" fmla="*/ 580571 h 1161142"/>
              <a:gd name="connsiteX7" fmla="*/ 2510972 w 2510972"/>
              <a:gd name="connsiteY7" fmla="*/ 0 h 116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0972" h="1161142">
                <a:moveTo>
                  <a:pt x="0" y="0"/>
                </a:moveTo>
                <a:cubicBezTo>
                  <a:pt x="39914" y="157237"/>
                  <a:pt x="79829" y="314475"/>
                  <a:pt x="145143" y="449942"/>
                </a:cubicBezTo>
                <a:cubicBezTo>
                  <a:pt x="210457" y="585409"/>
                  <a:pt x="275772" y="711200"/>
                  <a:pt x="391886" y="812800"/>
                </a:cubicBezTo>
                <a:cubicBezTo>
                  <a:pt x="508000" y="914400"/>
                  <a:pt x="687010" y="1003904"/>
                  <a:pt x="841829" y="1059542"/>
                </a:cubicBezTo>
                <a:cubicBezTo>
                  <a:pt x="996648" y="1115180"/>
                  <a:pt x="1149048" y="1161142"/>
                  <a:pt x="1320800" y="1146628"/>
                </a:cubicBezTo>
                <a:cubicBezTo>
                  <a:pt x="1492552" y="1132114"/>
                  <a:pt x="1705429" y="1066800"/>
                  <a:pt x="1872343" y="972457"/>
                </a:cubicBezTo>
                <a:cubicBezTo>
                  <a:pt x="2039257" y="878114"/>
                  <a:pt x="2215848" y="742647"/>
                  <a:pt x="2322286" y="580571"/>
                </a:cubicBezTo>
                <a:cubicBezTo>
                  <a:pt x="2428724" y="418495"/>
                  <a:pt x="2469848" y="209247"/>
                  <a:pt x="2510972" y="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9" name="Přímá spojovací čára 17"/>
          <p:cNvCxnSpPr>
            <a:stCxn id="8" idx="0"/>
            <a:endCxn id="8" idx="7"/>
          </p:cNvCxnSpPr>
          <p:nvPr/>
        </p:nvCxnSpPr>
        <p:spPr>
          <a:xfrm>
            <a:off x="2239148" y="1995030"/>
            <a:ext cx="2511425" cy="0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10" name="Volný tvar 16"/>
          <p:cNvSpPr/>
          <p:nvPr/>
        </p:nvSpPr>
        <p:spPr>
          <a:xfrm>
            <a:off x="2256611" y="1988680"/>
            <a:ext cx="2495550" cy="1162050"/>
          </a:xfrm>
          <a:custGeom>
            <a:avLst/>
            <a:gdLst>
              <a:gd name="connsiteX0" fmla="*/ 0 w 2496457"/>
              <a:gd name="connsiteY0" fmla="*/ 14514 h 1161143"/>
              <a:gd name="connsiteX1" fmla="*/ 72571 w 2496457"/>
              <a:gd name="connsiteY1" fmla="*/ 304800 h 1161143"/>
              <a:gd name="connsiteX2" fmla="*/ 203200 w 2496457"/>
              <a:gd name="connsiteY2" fmla="*/ 580571 h 1161143"/>
              <a:gd name="connsiteX3" fmla="*/ 377371 w 2496457"/>
              <a:gd name="connsiteY3" fmla="*/ 827314 h 1161143"/>
              <a:gd name="connsiteX4" fmla="*/ 624114 w 2496457"/>
              <a:gd name="connsiteY4" fmla="*/ 972457 h 1161143"/>
              <a:gd name="connsiteX5" fmla="*/ 1001485 w 2496457"/>
              <a:gd name="connsiteY5" fmla="*/ 1132114 h 1161143"/>
              <a:gd name="connsiteX6" fmla="*/ 1219200 w 2496457"/>
              <a:gd name="connsiteY6" fmla="*/ 1161143 h 1161143"/>
              <a:gd name="connsiteX7" fmla="*/ 1422400 w 2496457"/>
              <a:gd name="connsiteY7" fmla="*/ 1117600 h 1161143"/>
              <a:gd name="connsiteX8" fmla="*/ 1843314 w 2496457"/>
              <a:gd name="connsiteY8" fmla="*/ 1001486 h 1161143"/>
              <a:gd name="connsiteX9" fmla="*/ 2148114 w 2496457"/>
              <a:gd name="connsiteY9" fmla="*/ 754743 h 1161143"/>
              <a:gd name="connsiteX10" fmla="*/ 2365828 w 2496457"/>
              <a:gd name="connsiteY10" fmla="*/ 464457 h 1161143"/>
              <a:gd name="connsiteX11" fmla="*/ 2481943 w 2496457"/>
              <a:gd name="connsiteY11" fmla="*/ 87086 h 1161143"/>
              <a:gd name="connsiteX12" fmla="*/ 2496457 w 2496457"/>
              <a:gd name="connsiteY12" fmla="*/ 0 h 1161143"/>
              <a:gd name="connsiteX13" fmla="*/ 0 w 2496457"/>
              <a:gd name="connsiteY13" fmla="*/ 14514 h 116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6457" h="1161143">
                <a:moveTo>
                  <a:pt x="0" y="14514"/>
                </a:moveTo>
                <a:lnTo>
                  <a:pt x="72571" y="304800"/>
                </a:lnTo>
                <a:lnTo>
                  <a:pt x="203200" y="580571"/>
                </a:lnTo>
                <a:lnTo>
                  <a:pt x="377371" y="827314"/>
                </a:lnTo>
                <a:lnTo>
                  <a:pt x="624114" y="972457"/>
                </a:lnTo>
                <a:lnTo>
                  <a:pt x="1001485" y="1132114"/>
                </a:lnTo>
                <a:lnTo>
                  <a:pt x="1219200" y="1161143"/>
                </a:lnTo>
                <a:lnTo>
                  <a:pt x="1422400" y="1117600"/>
                </a:lnTo>
                <a:lnTo>
                  <a:pt x="1843314" y="1001486"/>
                </a:lnTo>
                <a:lnTo>
                  <a:pt x="2148114" y="754743"/>
                </a:lnTo>
                <a:lnTo>
                  <a:pt x="2365828" y="464457"/>
                </a:lnTo>
                <a:lnTo>
                  <a:pt x="2481943" y="87086"/>
                </a:lnTo>
                <a:lnTo>
                  <a:pt x="2496457" y="0"/>
                </a:lnTo>
                <a:lnTo>
                  <a:pt x="0" y="14514"/>
                </a:lnTo>
                <a:close/>
              </a:path>
            </a:pathLst>
          </a:custGeom>
          <a:solidFill>
            <a:srgbClr val="1F497D">
              <a:lumMod val="60000"/>
              <a:lumOff val="40000"/>
              <a:alpha val="4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11" name="Přímá spojovací čára 21"/>
          <p:cNvCxnSpPr/>
          <p:nvPr/>
        </p:nvCxnSpPr>
        <p:spPr>
          <a:xfrm>
            <a:off x="1878786" y="1707692"/>
            <a:ext cx="3744912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lgDashDot"/>
          </a:ln>
          <a:effectLst/>
        </p:spPr>
      </p:cxnSp>
      <p:cxnSp>
        <p:nvCxnSpPr>
          <p:cNvPr id="12" name="Přímá spojovací čára 23"/>
          <p:cNvCxnSpPr/>
          <p:nvPr/>
        </p:nvCxnSpPr>
        <p:spPr>
          <a:xfrm rot="5400000" flipH="1" flipV="1">
            <a:off x="1915298" y="2031542"/>
            <a:ext cx="10795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ovací čára 25"/>
          <p:cNvCxnSpPr/>
          <p:nvPr/>
        </p:nvCxnSpPr>
        <p:spPr>
          <a:xfrm rot="5400000" flipH="1" flipV="1">
            <a:off x="3967935" y="1995030"/>
            <a:ext cx="115252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" name="Přímá spojovací čára 27"/>
          <p:cNvCxnSpPr/>
          <p:nvPr/>
        </p:nvCxnSpPr>
        <p:spPr>
          <a:xfrm>
            <a:off x="2455048" y="1491792"/>
            <a:ext cx="208915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16" name="Obdélník 101"/>
          <p:cNvSpPr>
            <a:spLocks noChangeArrowheads="1"/>
          </p:cNvSpPr>
          <p:nvPr/>
        </p:nvSpPr>
        <p:spPr bwMode="auto">
          <a:xfrm>
            <a:off x="5695136" y="1131430"/>
            <a:ext cx="1999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kumimoji="0" lang="cs-CZ" altLang="cs-CZ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(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cs-CZ" altLang="cs-CZ" sz="2000" b="1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kumimoji="0" lang="cs-CZ" altLang="cs-CZ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/2g)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ovéPole 44"/>
          <p:cNvSpPr txBox="1">
            <a:spLocks noChangeArrowheads="1"/>
          </p:cNvSpPr>
          <p:nvPr/>
        </p:nvSpPr>
        <p:spPr bwMode="auto">
          <a:xfrm>
            <a:off x="3823473" y="2642730"/>
            <a:ext cx="495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dz </a:t>
            </a:r>
          </a:p>
        </p:txBody>
      </p:sp>
      <p:sp>
        <p:nvSpPr>
          <p:cNvPr id="18" name="TextovéPole 44"/>
          <p:cNvSpPr txBox="1">
            <a:spLocks noChangeArrowheads="1"/>
          </p:cNvSpPr>
          <p:nvPr/>
        </p:nvSpPr>
        <p:spPr bwMode="auto">
          <a:xfrm>
            <a:off x="3175773" y="986967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x </a:t>
            </a:r>
          </a:p>
        </p:txBody>
      </p:sp>
      <p:cxnSp>
        <p:nvCxnSpPr>
          <p:cNvPr id="19" name="Přímá spojovací šipka 32"/>
          <p:cNvCxnSpPr/>
          <p:nvPr/>
        </p:nvCxnSpPr>
        <p:spPr>
          <a:xfrm rot="5400000">
            <a:off x="2706667" y="1959311"/>
            <a:ext cx="73025" cy="1587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20" name="Obdélník 19"/>
          <p:cNvSpPr/>
          <p:nvPr/>
        </p:nvSpPr>
        <p:spPr>
          <a:xfrm>
            <a:off x="2455048" y="2571292"/>
            <a:ext cx="2089150" cy="7143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21" name="Přímá spojovací šipka 35"/>
          <p:cNvCxnSpPr/>
          <p:nvPr/>
        </p:nvCxnSpPr>
        <p:spPr>
          <a:xfrm rot="5400000">
            <a:off x="3716317" y="2464136"/>
            <a:ext cx="215900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2" name="Přímá spojovací šipka 37"/>
          <p:cNvCxnSpPr/>
          <p:nvPr/>
        </p:nvCxnSpPr>
        <p:spPr>
          <a:xfrm rot="5400000" flipH="1" flipV="1">
            <a:off x="3680598" y="2787192"/>
            <a:ext cx="287338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3" name="TextovéPole 44"/>
          <p:cNvSpPr txBox="1">
            <a:spLocks noChangeArrowheads="1"/>
          </p:cNvSpPr>
          <p:nvPr/>
        </p:nvSpPr>
        <p:spPr bwMode="auto">
          <a:xfrm>
            <a:off x="3199308" y="1597929"/>
            <a:ext cx="800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</a:t>
            </a:r>
            <a:r>
              <a:rPr kumimoji="0" lang="cs-CZ" altLang="cs-CZ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OD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ovéPole 44"/>
          <p:cNvSpPr txBox="1">
            <a:spLocks noChangeArrowheads="1"/>
          </p:cNvSpPr>
          <p:nvPr/>
        </p:nvSpPr>
        <p:spPr bwMode="auto">
          <a:xfrm>
            <a:off x="5263336" y="2283955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h </a:t>
            </a:r>
          </a:p>
        </p:txBody>
      </p:sp>
      <p:cxnSp>
        <p:nvCxnSpPr>
          <p:cNvPr id="25" name="Přímá spojovací čára 42"/>
          <p:cNvCxnSpPr/>
          <p:nvPr/>
        </p:nvCxnSpPr>
        <p:spPr>
          <a:xfrm>
            <a:off x="4110811" y="3147555"/>
            <a:ext cx="1296987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Přímá spojovací čára 44"/>
          <p:cNvCxnSpPr/>
          <p:nvPr/>
        </p:nvCxnSpPr>
        <p:spPr>
          <a:xfrm>
            <a:off x="4975998" y="1995030"/>
            <a:ext cx="28733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" name="Přímá spojovací čára 46"/>
          <p:cNvCxnSpPr/>
          <p:nvPr/>
        </p:nvCxnSpPr>
        <p:spPr>
          <a:xfrm rot="5400000" flipH="1" flipV="1">
            <a:off x="4687073" y="2571293"/>
            <a:ext cx="115252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8" name="Přímá spojovací čára 51"/>
          <p:cNvCxnSpPr/>
          <p:nvPr/>
        </p:nvCxnSpPr>
        <p:spPr>
          <a:xfrm rot="5400000" flipH="1" flipV="1">
            <a:off x="3751242" y="1851361"/>
            <a:ext cx="28733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5984061" y="1861680"/>
            <a:ext cx="3455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Předpoklad : </a:t>
            </a:r>
            <a:endParaRPr kumimoji="0" lang="cs-CZ" alt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  <a:defRPr/>
            </a:pPr>
            <a:r>
              <a: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ustálené proudění</a:t>
            </a:r>
            <a:endParaRPr kumimoji="0" lang="cs-CZ" alt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  <a:defRPr/>
            </a:pPr>
            <a:r>
              <a: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dokonalý přepad a </a:t>
            </a:r>
            <a:r>
              <a: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1</a:t>
            </a:r>
            <a:r>
              <a: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</a:t>
            </a:r>
            <a:endParaRPr kumimoji="0" lang="cs-CZ" alt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cs-CZ" alt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5911036" y="3218992"/>
            <a:ext cx="411162" cy="144463"/>
          </a:xfrm>
          <a:prstGeom prst="rightArrow">
            <a:avLst>
              <a:gd name="adj1" fmla="val 50000"/>
              <a:gd name="adj2" fmla="val 11226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5911036" y="3076087"/>
            <a:ext cx="5110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výtok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otvorem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shora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neomezený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1520011" y="3434892"/>
            <a:ext cx="665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svislou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stěnu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zanedbání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ztráty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boční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kontrakce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kumimoji="0" lang="en-US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13"/>
          <p:cNvGraphicFramePr>
            <a:graphicFrameLocks noChangeAspect="1"/>
          </p:cNvGraphicFramePr>
          <p:nvPr/>
        </p:nvGraphicFramePr>
        <p:xfrm>
          <a:off x="2173223" y="3867530"/>
          <a:ext cx="3881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4" imgW="2234880" imgH="266400" progId="Equation.3">
                  <p:embed/>
                </p:oleObj>
              </mc:Choice>
              <mc:Fallback>
                <p:oleObj name="Equation" r:id="rId4" imgW="2234880" imgH="266400" progId="Equation.3">
                  <p:embed/>
                  <p:pic>
                    <p:nvPicPr>
                      <p:cNvPr id="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23" y="3867530"/>
                        <a:ext cx="388143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4"/>
          <p:cNvGraphicFramePr>
            <a:graphicFrameLocks noChangeAspect="1"/>
          </p:cNvGraphicFramePr>
          <p:nvPr/>
        </p:nvGraphicFramePr>
        <p:xfrm>
          <a:off x="1725548" y="4397755"/>
          <a:ext cx="412273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6" imgW="2374560" imgH="495000" progId="Equation.3">
                  <p:embed/>
                </p:oleObj>
              </mc:Choice>
              <mc:Fallback>
                <p:oleObj name="Equation" r:id="rId6" imgW="2374560" imgH="495000" progId="Equation.3">
                  <p:embed/>
                  <p:pic>
                    <p:nvPicPr>
                      <p:cNvPr id="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548" y="4397755"/>
                        <a:ext cx="4122738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735911" y="5235117"/>
            <a:ext cx="665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 skutečný průtok platí</a:t>
            </a:r>
            <a:endParaRPr kumimoji="0" lang="en-US" alt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3114611" y="5728080"/>
          <a:ext cx="13001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8" imgW="749160" imgH="228600" progId="Equation.3">
                  <p:embed/>
                </p:oleObj>
              </mc:Choice>
              <mc:Fallback>
                <p:oleObj name="Equation" r:id="rId8" imgW="749160" imgH="228600" progId="Equation.3">
                  <p:embed/>
                  <p:pic>
                    <p:nvPicPr>
                      <p:cNvPr id="3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11" y="5728080"/>
                        <a:ext cx="13001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5065692" y="5226429"/>
            <a:ext cx="61904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kumimoji="0" lang="cs-CZ" altLang="cs-CZ" sz="20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OD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výška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pro  O –O hl.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není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snížena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(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tlak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pole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není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deformováno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zakř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proudnic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2455048" y="6316205"/>
            <a:ext cx="583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Energetická výška přepadu :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h</a:t>
            </a:r>
            <a:r>
              <a:rPr kumimoji="0" lang="en-US" altLang="cs-CZ" sz="2000" b="0" i="0" u="none" strike="noStrike" kern="1200" cap="none" spc="0" normalizeH="0" baseline="-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h + h</a:t>
            </a:r>
            <a:r>
              <a:rPr kumimoji="0" lang="cs-CZ" altLang="cs-CZ" sz="2000" b="0" i="0" u="none" strike="noStrike" kern="1200" cap="none" spc="0" normalizeH="0" baseline="-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OD</a:t>
            </a:r>
            <a:endParaRPr kumimoji="0" lang="en-US" alt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9" name="Přímá spojnice 38"/>
          <p:cNvCxnSpPr/>
          <p:nvPr/>
        </p:nvCxnSpPr>
        <p:spPr>
          <a:xfrm flipV="1">
            <a:off x="3102748" y="1988680"/>
            <a:ext cx="0" cy="58261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40" name="TextovéPole 44"/>
          <p:cNvSpPr txBox="1">
            <a:spLocks noChangeArrowheads="1"/>
          </p:cNvSpPr>
          <p:nvPr/>
        </p:nvSpPr>
        <p:spPr bwMode="auto">
          <a:xfrm>
            <a:off x="3031311" y="2072817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z </a:t>
            </a:r>
          </a:p>
        </p:txBody>
      </p:sp>
      <p:sp>
        <p:nvSpPr>
          <p:cNvPr id="41" name="Ovál 40"/>
          <p:cNvSpPr/>
          <p:nvPr/>
        </p:nvSpPr>
        <p:spPr>
          <a:xfrm>
            <a:off x="5464948" y="3876217"/>
            <a:ext cx="606425" cy="461963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2" name="TextovéPole 12">
            <a:extLst>
              <a:ext uri="{FF2B5EF4-FFF2-40B4-BE49-F238E27FC236}">
                <a16:creationId xmlns:a16="http://schemas.microsoft.com/office/drawing/2014/main" id="{ECAC5CF1-4554-4E61-B937-1CE3BFE2B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677" y="52727"/>
            <a:ext cx="1635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PŘEPADY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50563211-5C61-4B37-80E7-27DF20571FC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7050"/>
      </p:ext>
    </p:extLst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695865"/>
              </p:ext>
            </p:extLst>
          </p:nvPr>
        </p:nvGraphicFramePr>
        <p:xfrm>
          <a:off x="2302699" y="226765"/>
          <a:ext cx="35750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Equation" r:id="rId4" imgW="2057400" imgH="469800" progId="Equation.3">
                  <p:embed/>
                </p:oleObj>
              </mc:Choice>
              <mc:Fallback>
                <p:oleObj name="Equation" r:id="rId4" imgW="2057400" imgH="469800" progId="Equation.3">
                  <p:embed/>
                  <p:pic>
                    <p:nvPicPr>
                      <p:cNvPr id="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699" y="226765"/>
                        <a:ext cx="35750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231823" y="1074268"/>
            <a:ext cx="8641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kumimoji="0" lang="cs-CZ" altLang="cs-CZ" sz="20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0D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- rychlostní výška pro O-O… není snížena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554231" y="1742210"/>
            <a:ext cx="37966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 obdélníkový otvor  x = b</a:t>
            </a:r>
            <a:endParaRPr kumimoji="0" lang="en-US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555766"/>
              </p:ext>
            </p:extLst>
          </p:nvPr>
        </p:nvGraphicFramePr>
        <p:xfrm>
          <a:off x="1265965" y="2096251"/>
          <a:ext cx="3529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Equation" r:id="rId6" imgW="2031840" imgH="469800" progId="Equation.3">
                  <p:embed/>
                </p:oleObj>
              </mc:Choice>
              <mc:Fallback>
                <p:oleObj name="Equation" r:id="rId6" imgW="2031840" imgH="469800" progId="Equation.3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965" y="2096251"/>
                        <a:ext cx="3529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265965" y="2909051"/>
            <a:ext cx="583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Energetická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výška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přepadu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cs-CZ" sz="2000" b="1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h + </a:t>
            </a: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cs-CZ" sz="2000" b="1" i="0" u="none" strike="noStrike" kern="1200" cap="none" spc="0" normalizeH="0" baseline="-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od</a:t>
            </a: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Obdélník 16"/>
          <p:cNvSpPr>
            <a:spLocks noChangeArrowheads="1"/>
          </p:cNvSpPr>
          <p:nvPr/>
        </p:nvSpPr>
        <p:spPr bwMode="auto">
          <a:xfrm>
            <a:off x="1429458" y="3530924"/>
            <a:ext cx="624063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Weisbachův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v.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Du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Buatův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v.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Poleniův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v.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Shodný průtok Q při v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≈0 tj. h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0D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0; h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h;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574780"/>
              </p:ext>
            </p:extLst>
          </p:nvPr>
        </p:nvGraphicFramePr>
        <p:xfrm>
          <a:off x="3767865" y="3323656"/>
          <a:ext cx="33305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tion" r:id="rId8" imgW="1917360" imgH="406080" progId="Equation.3">
                  <p:embed/>
                </p:oleObj>
              </mc:Choice>
              <mc:Fallback>
                <p:oleObj name="Equation" r:id="rId8" imgW="1917360" imgH="40608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865" y="3323656"/>
                        <a:ext cx="333057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545465"/>
              </p:ext>
            </p:extLst>
          </p:nvPr>
        </p:nvGraphicFramePr>
        <p:xfrm>
          <a:off x="3690550" y="3970071"/>
          <a:ext cx="270827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10" imgW="1562040" imgH="406080" progId="Equation.3">
                  <p:embed/>
                </p:oleObj>
              </mc:Choice>
              <mc:Fallback>
                <p:oleObj name="Equation" r:id="rId10" imgW="1562040" imgH="406080" progId="Equation.3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550" y="3970071"/>
                        <a:ext cx="270827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833611"/>
              </p:ext>
            </p:extLst>
          </p:nvPr>
        </p:nvGraphicFramePr>
        <p:xfrm>
          <a:off x="3842572" y="4613966"/>
          <a:ext cx="270986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12" imgW="1562040" imgH="406080" progId="Equation.3">
                  <p:embed/>
                </p:oleObj>
              </mc:Choice>
              <mc:Fallback>
                <p:oleObj name="Equation" r:id="rId12" imgW="1562040" imgH="406080" progId="Equation.3">
                  <p:embed/>
                  <p:pic>
                    <p:nvPicPr>
                      <p:cNvPr id="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2572" y="4613966"/>
                        <a:ext cx="2709862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ovéPole 12">
            <a:extLst>
              <a:ext uri="{FF2B5EF4-FFF2-40B4-BE49-F238E27FC236}">
                <a16:creationId xmlns:a16="http://schemas.microsoft.com/office/drawing/2014/main" id="{F1C9B4CB-7AB1-4403-BC13-AE9EFF56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893" y="57963"/>
            <a:ext cx="1635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PŘEPADY</a:t>
            </a:r>
          </a:p>
        </p:txBody>
      </p:sp>
      <p:cxnSp>
        <p:nvCxnSpPr>
          <p:cNvPr id="19" name="Přímá spojovací čára 17">
            <a:extLst>
              <a:ext uri="{FF2B5EF4-FFF2-40B4-BE49-F238E27FC236}">
                <a16:creationId xmlns:a16="http://schemas.microsoft.com/office/drawing/2014/main" id="{80A69A3A-099D-4058-A70C-26171286D526}"/>
              </a:ext>
            </a:extLst>
          </p:cNvPr>
          <p:cNvCxnSpPr>
            <a:cxnSpLocks/>
          </p:cNvCxnSpPr>
          <p:nvPr/>
        </p:nvCxnSpPr>
        <p:spPr>
          <a:xfrm>
            <a:off x="7721769" y="1344584"/>
            <a:ext cx="2511425" cy="0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21" name="Přímá spojovací čára 21">
            <a:extLst>
              <a:ext uri="{FF2B5EF4-FFF2-40B4-BE49-F238E27FC236}">
                <a16:creationId xmlns:a16="http://schemas.microsoft.com/office/drawing/2014/main" id="{9D1DAA63-F3B8-4AB3-BCF6-5DE4424A0D85}"/>
              </a:ext>
            </a:extLst>
          </p:cNvPr>
          <p:cNvCxnSpPr/>
          <p:nvPr/>
        </p:nvCxnSpPr>
        <p:spPr>
          <a:xfrm>
            <a:off x="7361407" y="1057246"/>
            <a:ext cx="3744912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lgDashDot"/>
          </a:ln>
          <a:effectLst/>
        </p:spPr>
      </p:cxnSp>
      <p:cxnSp>
        <p:nvCxnSpPr>
          <p:cNvPr id="22" name="Přímá spojovací čára 23">
            <a:extLst>
              <a:ext uri="{FF2B5EF4-FFF2-40B4-BE49-F238E27FC236}">
                <a16:creationId xmlns:a16="http://schemas.microsoft.com/office/drawing/2014/main" id="{7A503B05-79F5-451D-A3DF-73F03D93E5A2}"/>
              </a:ext>
            </a:extLst>
          </p:cNvPr>
          <p:cNvCxnSpPr/>
          <p:nvPr/>
        </p:nvCxnSpPr>
        <p:spPr>
          <a:xfrm rot="5400000" flipH="1" flipV="1">
            <a:off x="7397919" y="1381096"/>
            <a:ext cx="10795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Přímá spojovací čára 25">
            <a:extLst>
              <a:ext uri="{FF2B5EF4-FFF2-40B4-BE49-F238E27FC236}">
                <a16:creationId xmlns:a16="http://schemas.microsoft.com/office/drawing/2014/main" id="{F6AD5A32-844B-44D2-A3A2-72DAC8544DD1}"/>
              </a:ext>
            </a:extLst>
          </p:cNvPr>
          <p:cNvCxnSpPr/>
          <p:nvPr/>
        </p:nvCxnSpPr>
        <p:spPr>
          <a:xfrm rot="5400000" flipH="1" flipV="1">
            <a:off x="9450556" y="1344584"/>
            <a:ext cx="115252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Přímá spojovací čára 27">
            <a:extLst>
              <a:ext uri="{FF2B5EF4-FFF2-40B4-BE49-F238E27FC236}">
                <a16:creationId xmlns:a16="http://schemas.microsoft.com/office/drawing/2014/main" id="{13A30834-716C-4A39-87D3-1B8F47ED47E8}"/>
              </a:ext>
            </a:extLst>
          </p:cNvPr>
          <p:cNvCxnSpPr/>
          <p:nvPr/>
        </p:nvCxnSpPr>
        <p:spPr>
          <a:xfrm>
            <a:off x="7937669" y="841346"/>
            <a:ext cx="208915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5" name="TextovéPole 44">
            <a:extLst>
              <a:ext uri="{FF2B5EF4-FFF2-40B4-BE49-F238E27FC236}">
                <a16:creationId xmlns:a16="http://schemas.microsoft.com/office/drawing/2014/main" id="{24672FA2-3A7B-4860-A7F9-BEBDC7A34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227" y="1594865"/>
            <a:ext cx="495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dz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6" name="Přímá spojovací šipka 32">
            <a:extLst>
              <a:ext uri="{FF2B5EF4-FFF2-40B4-BE49-F238E27FC236}">
                <a16:creationId xmlns:a16="http://schemas.microsoft.com/office/drawing/2014/main" id="{34574172-9440-4415-A95F-D756A9E50252}"/>
              </a:ext>
            </a:extLst>
          </p:cNvPr>
          <p:cNvCxnSpPr/>
          <p:nvPr/>
        </p:nvCxnSpPr>
        <p:spPr>
          <a:xfrm rot="5400000">
            <a:off x="8189288" y="1308865"/>
            <a:ext cx="73025" cy="1587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27" name="Obdélník 26">
            <a:extLst>
              <a:ext uri="{FF2B5EF4-FFF2-40B4-BE49-F238E27FC236}">
                <a16:creationId xmlns:a16="http://schemas.microsoft.com/office/drawing/2014/main" id="{B6BF02E7-18B7-4AED-91FF-E8AE207DA5D6}"/>
              </a:ext>
            </a:extLst>
          </p:cNvPr>
          <p:cNvSpPr/>
          <p:nvPr/>
        </p:nvSpPr>
        <p:spPr>
          <a:xfrm>
            <a:off x="7937669" y="1920846"/>
            <a:ext cx="2089150" cy="7143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28" name="Přímá spojovací šipka 35">
            <a:extLst>
              <a:ext uri="{FF2B5EF4-FFF2-40B4-BE49-F238E27FC236}">
                <a16:creationId xmlns:a16="http://schemas.microsoft.com/office/drawing/2014/main" id="{FF5EEF64-7134-4813-91A4-1EC9AFB804E8}"/>
              </a:ext>
            </a:extLst>
          </p:cNvPr>
          <p:cNvCxnSpPr/>
          <p:nvPr/>
        </p:nvCxnSpPr>
        <p:spPr>
          <a:xfrm rot="5400000">
            <a:off x="9198938" y="1813690"/>
            <a:ext cx="215900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9" name="Přímá spojovací šipka 37">
            <a:extLst>
              <a:ext uri="{FF2B5EF4-FFF2-40B4-BE49-F238E27FC236}">
                <a16:creationId xmlns:a16="http://schemas.microsoft.com/office/drawing/2014/main" id="{14D4F4C8-F5BB-4C93-8CB6-E9AF7B47FE23}"/>
              </a:ext>
            </a:extLst>
          </p:cNvPr>
          <p:cNvCxnSpPr/>
          <p:nvPr/>
        </p:nvCxnSpPr>
        <p:spPr>
          <a:xfrm rot="5400000" flipH="1" flipV="1">
            <a:off x="9163219" y="2136746"/>
            <a:ext cx="287338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0" name="TextovéPole 44">
            <a:extLst>
              <a:ext uri="{FF2B5EF4-FFF2-40B4-BE49-F238E27FC236}">
                <a16:creationId xmlns:a16="http://schemas.microsoft.com/office/drawing/2014/main" id="{681E4A9F-B33D-4E10-83E0-E5EEACB68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1929" y="947483"/>
            <a:ext cx="800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</a:t>
            </a:r>
            <a:r>
              <a:rPr kumimoji="0" lang="cs-CZ" altLang="cs-CZ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OD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1" name="Přímá spojovací čára 42">
            <a:extLst>
              <a:ext uri="{FF2B5EF4-FFF2-40B4-BE49-F238E27FC236}">
                <a16:creationId xmlns:a16="http://schemas.microsoft.com/office/drawing/2014/main" id="{108F4847-D5F4-4D9D-BE01-7881CC07EAC9}"/>
              </a:ext>
            </a:extLst>
          </p:cNvPr>
          <p:cNvCxnSpPr/>
          <p:nvPr/>
        </p:nvCxnSpPr>
        <p:spPr>
          <a:xfrm>
            <a:off x="9593432" y="2497109"/>
            <a:ext cx="1296987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2" name="Přímá spojovací čára 44">
            <a:extLst>
              <a:ext uri="{FF2B5EF4-FFF2-40B4-BE49-F238E27FC236}">
                <a16:creationId xmlns:a16="http://schemas.microsoft.com/office/drawing/2014/main" id="{0FF7DB00-5432-42F2-A12C-9743AEC6E31C}"/>
              </a:ext>
            </a:extLst>
          </p:cNvPr>
          <p:cNvCxnSpPr/>
          <p:nvPr/>
        </p:nvCxnSpPr>
        <p:spPr>
          <a:xfrm>
            <a:off x="10458619" y="1344584"/>
            <a:ext cx="28733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3" name="Přímá spojovací čára 46">
            <a:extLst>
              <a:ext uri="{FF2B5EF4-FFF2-40B4-BE49-F238E27FC236}">
                <a16:creationId xmlns:a16="http://schemas.microsoft.com/office/drawing/2014/main" id="{9C7BDA5D-6F87-44B1-A458-1DD88F944571}"/>
              </a:ext>
            </a:extLst>
          </p:cNvPr>
          <p:cNvCxnSpPr/>
          <p:nvPr/>
        </p:nvCxnSpPr>
        <p:spPr>
          <a:xfrm rot="5400000" flipH="1" flipV="1">
            <a:off x="10169694" y="1920847"/>
            <a:ext cx="115252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4" name="Přímá spojovací čára 51">
            <a:extLst>
              <a:ext uri="{FF2B5EF4-FFF2-40B4-BE49-F238E27FC236}">
                <a16:creationId xmlns:a16="http://schemas.microsoft.com/office/drawing/2014/main" id="{2ECBF483-6600-40FD-8673-4D0B72314CC6}"/>
              </a:ext>
            </a:extLst>
          </p:cNvPr>
          <p:cNvCxnSpPr/>
          <p:nvPr/>
        </p:nvCxnSpPr>
        <p:spPr>
          <a:xfrm rot="5400000" flipH="1" flipV="1">
            <a:off x="9233863" y="1200915"/>
            <a:ext cx="28733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4DCA74DB-5C2B-492D-A46F-E2F822FB7FC8}"/>
              </a:ext>
            </a:extLst>
          </p:cNvPr>
          <p:cNvCxnSpPr/>
          <p:nvPr/>
        </p:nvCxnSpPr>
        <p:spPr>
          <a:xfrm flipV="1">
            <a:off x="8585369" y="1338234"/>
            <a:ext cx="0" cy="58261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6" name="TextovéPole 44">
            <a:extLst>
              <a:ext uri="{FF2B5EF4-FFF2-40B4-BE49-F238E27FC236}">
                <a16:creationId xmlns:a16="http://schemas.microsoft.com/office/drawing/2014/main" id="{1AE1D6A4-9F68-4705-B6A3-425C93BBE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932" y="1422371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z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5100E61-4F2D-4C38-B555-DEF8F6E9BBC5}"/>
              </a:ext>
            </a:extLst>
          </p:cNvPr>
          <p:cNvSpPr/>
          <p:nvPr/>
        </p:nvSpPr>
        <p:spPr bwMode="auto">
          <a:xfrm>
            <a:off x="7953941" y="1338234"/>
            <a:ext cx="2087561" cy="1158875"/>
          </a:xfrm>
          <a:prstGeom prst="rect">
            <a:avLst/>
          </a:prstGeom>
          <a:solidFill>
            <a:srgbClr val="0070C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7" name="TextovéPole 44">
            <a:extLst>
              <a:ext uri="{FF2B5EF4-FFF2-40B4-BE49-F238E27FC236}">
                <a16:creationId xmlns:a16="http://schemas.microsoft.com/office/drawing/2014/main" id="{310210FC-45D1-44BF-AB19-96B6D910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669" y="390890"/>
            <a:ext cx="1980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x =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konst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= b </a:t>
            </a:r>
          </a:p>
        </p:txBody>
      </p:sp>
      <p:sp>
        <p:nvSpPr>
          <p:cNvPr id="38" name="TextovéPole 44">
            <a:extLst>
              <a:ext uri="{FF2B5EF4-FFF2-40B4-BE49-F238E27FC236}">
                <a16:creationId xmlns:a16="http://schemas.microsoft.com/office/drawing/2014/main" id="{D33DB8D5-CF7C-47EE-9F73-71FC8CE5F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5954" y="1699177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h </a:t>
            </a:r>
          </a:p>
        </p:txBody>
      </p:sp>
      <p:pic>
        <p:nvPicPr>
          <p:cNvPr id="39" name="Obrázek 38">
            <a:extLst>
              <a:ext uri="{FF2B5EF4-FFF2-40B4-BE49-F238E27FC236}">
                <a16:creationId xmlns:a16="http://schemas.microsoft.com/office/drawing/2014/main" id="{5EDB3499-68EC-4B7C-9C4A-8501429148C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33965"/>
      </p:ext>
    </p:extLst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ACA5D8D-02BA-45B0-89F9-1A132EEB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F4B635-40C9-4F55-B5D1-6F12FE47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8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A8F39C-94A3-4A14-B575-9A9227C9399F}"/>
              </a:ext>
            </a:extLst>
          </p:cNvPr>
          <p:cNvSpPr txBox="1"/>
          <p:nvPr/>
        </p:nvSpPr>
        <p:spPr>
          <a:xfrm>
            <a:off x="1080655" y="19878"/>
            <a:ext cx="111113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Jezové přelivy</a:t>
            </a: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Při výpočtu jezových přelivů je třeba uvážit:-tvar přelivné plochy-vliv přítokové rychlosti, Vliv pilířů na boční zúžení přepadového paprsku, dokonalý  (nedokonalý)přepad platí Bazinova rovnice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D18646A-CDE8-4A20-9AA5-6EC8BF1D2223}"/>
                  </a:ext>
                </a:extLst>
              </p:cNvPr>
              <p:cNvSpPr txBox="1"/>
              <p:nvPr/>
            </p:nvSpPr>
            <p:spPr>
              <a:xfrm>
                <a:off x="2641600" y="4919594"/>
                <a:ext cx="6096000" cy="673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𝑃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b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D18646A-CDE8-4A20-9AA5-6EC8BF1D2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4919594"/>
                <a:ext cx="6096000" cy="6739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7C17A8CE-1712-4C24-98C1-57829E25EE80}"/>
              </a:ext>
            </a:extLst>
          </p:cNvPr>
          <p:cNvSpPr txBox="1"/>
          <p:nvPr/>
        </p:nvSpPr>
        <p:spPr>
          <a:xfrm>
            <a:off x="2184400" y="5811797"/>
            <a:ext cx="9171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cs-CZ" baseline="-25000" dirty="0">
                <a:effectLst/>
                <a:latin typeface="Arial" panose="020B0604020202020204" pitchFamily="34" charset="0"/>
              </a:rPr>
              <a:t>p</a:t>
            </a:r>
            <a:r>
              <a:rPr lang="cs-CZ" dirty="0">
                <a:effectLst/>
                <a:latin typeface="Arial" panose="020B0604020202020204" pitchFamily="34" charset="0"/>
              </a:rPr>
              <a:t>, </a:t>
            </a:r>
            <a:r>
              <a:rPr lang="cs-CZ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součinitel přepadu -závisí na  na tvaru, drsnosti a uspořádání koruny přelivu, přepadové výšce h, resp. h</a:t>
            </a:r>
            <a:r>
              <a:rPr lang="cs-CZ" sz="20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cs-CZ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výšce přelivu s a tlakových poměrech v oblasti koruny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D2C93C2-E839-4717-BABF-FC4B84EEE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085" y="1938406"/>
            <a:ext cx="3982258" cy="246188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78E19A4-065E-42A4-97FA-2FEC3A2A2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568" y="1795584"/>
            <a:ext cx="3518959" cy="26047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C05E428-6451-4912-8351-796D9E4FA7B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61730"/>
      </p:ext>
    </p:extLst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ACA5D8D-02BA-45B0-89F9-1A132EEB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3/10/2022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F4B635-40C9-4F55-B5D1-6F12FE47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3095DBF-FB7A-401D-BB24-8B14E0F9E0C0}"/>
              </a:ext>
            </a:extLst>
          </p:cNvPr>
          <p:cNvSpPr txBox="1"/>
          <p:nvPr/>
        </p:nvSpPr>
        <p:spPr>
          <a:xfrm>
            <a:off x="2189018" y="94795"/>
            <a:ext cx="3390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Bazinův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přeliv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D43E32B-8C0D-45F1-9AA9-6DC7BD829DEB}"/>
              </a:ext>
            </a:extLst>
          </p:cNvPr>
          <p:cNvSpPr txBox="1"/>
          <p:nvPr/>
        </p:nvSpPr>
        <p:spPr>
          <a:xfrm>
            <a:off x="1364672" y="564290"/>
            <a:ext cx="9282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dokonalý přepad přes ostrou hranu v obdélníkovém průřezu bez bočního zúžení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2D782AE-D822-448B-B41A-BE481CFD31C0}"/>
              </a:ext>
            </a:extLst>
          </p:cNvPr>
          <p:cNvSpPr txBox="1"/>
          <p:nvPr/>
        </p:nvSpPr>
        <p:spPr>
          <a:xfrm>
            <a:off x="1773382" y="38660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Bazinův</a:t>
            </a:r>
            <a:r>
              <a:rPr lang="cs-CZ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vztah pro přepadové množství (1898)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015AC60-FFD2-4600-A229-ED2B01ED8051}"/>
              </a:ext>
            </a:extLst>
          </p:cNvPr>
          <p:cNvSpPr txBox="1"/>
          <p:nvPr/>
        </p:nvSpPr>
        <p:spPr>
          <a:xfrm>
            <a:off x="1149927" y="4909857"/>
            <a:ext cx="78139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...součinitel přepadu, ve kterém je zahrnut i vliv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přítokové rychlosti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(závisí na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h,s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cs-CZ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 ...šířka přelivné hrany</a:t>
            </a:r>
          </a:p>
          <a:p>
            <a:r>
              <a:rPr lang="cs-CZ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 ...přepadová výška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451474F8-3A52-424C-966A-0EB323709410}"/>
                  </a:ext>
                </a:extLst>
              </p:cNvPr>
              <p:cNvSpPr txBox="1"/>
              <p:nvPr/>
            </p:nvSpPr>
            <p:spPr>
              <a:xfrm>
                <a:off x="3748052" y="4221676"/>
                <a:ext cx="3384331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𝐦𝐛</m:t>
                      </m:r>
                      <m:rad>
                        <m:radPr>
                          <m:degHide m:val="on"/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rad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cs-CZ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451474F8-3A52-424C-966A-0EB323709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052" y="4221676"/>
                <a:ext cx="3384331" cy="465064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50A401C-278B-4FC6-B611-8A062AF446C0}"/>
                  </a:ext>
                </a:extLst>
              </p:cNvPr>
              <p:cNvSpPr txBox="1"/>
              <p:nvPr/>
            </p:nvSpPr>
            <p:spPr>
              <a:xfrm>
                <a:off x="4084383" y="5548920"/>
                <a:ext cx="6096000" cy="541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=(</m:t>
                    </m:r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𝟒𝟎𝟓</m:t>
                    </m:r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𝟎𝟎𝟑</m:t>
                        </m:r>
                      </m:num>
                      <m:den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)(</m:t>
                    </m:r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𝟓𝟓</m:t>
                    </m:r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cs-CZ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𝒉</m:t>
                            </m:r>
                          </m:num>
                          <m:den>
                            <m:r>
                              <a:rPr lang="cs-CZ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cs-CZ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50A401C-278B-4FC6-B611-8A062AF44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83" y="5548920"/>
                <a:ext cx="6096000" cy="541687"/>
              </a:xfrm>
              <a:prstGeom prst="rect">
                <a:avLst/>
              </a:prstGeom>
              <a:blipFill>
                <a:blip r:embed="rId3"/>
                <a:stretch>
                  <a:fillRect b="-146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Obrázek 28">
            <a:extLst>
              <a:ext uri="{FF2B5EF4-FFF2-40B4-BE49-F238E27FC236}">
                <a16:creationId xmlns:a16="http://schemas.microsoft.com/office/drawing/2014/main" id="{A1D05447-B378-4232-83CF-D93FD2B1F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988" y="1077530"/>
            <a:ext cx="4324789" cy="2411398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FF51BA72-F109-4D21-B65B-D3CDD5100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339" y="1351206"/>
            <a:ext cx="2698221" cy="205720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D501EC2-1EE2-42D5-B122-EBF3747F73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51600"/>
      </p:ext>
    </p:extLst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 Slides (Black) - wide</Template>
  <TotalTime>3888</TotalTime>
  <Words>2856</Words>
  <Application>Microsoft Office PowerPoint</Application>
  <PresentationFormat>Širokoúhlá obrazovka</PresentationFormat>
  <Paragraphs>405</Paragraphs>
  <Slides>27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7" baseType="lpstr">
      <vt:lpstr>Arial</vt:lpstr>
      <vt:lpstr>Berlin Sans FB</vt:lpstr>
      <vt:lpstr>Calibri</vt:lpstr>
      <vt:lpstr>Cambria</vt:lpstr>
      <vt:lpstr>Cambria Math</vt:lpstr>
      <vt:lpstr>Symbol</vt:lpstr>
      <vt:lpstr>Times New Roman</vt:lpstr>
      <vt:lpstr>Times New Roman CE</vt:lpstr>
      <vt:lpstr>3_Výchozí návrh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FŽP ČZU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Pech</dc:creator>
  <cp:lastModifiedBy>Pech Pavel</cp:lastModifiedBy>
  <cp:revision>412</cp:revision>
  <cp:lastPrinted>2022-03-03T06:25:25Z</cp:lastPrinted>
  <dcterms:created xsi:type="dcterms:W3CDTF">2015-09-29T09:21:54Z</dcterms:created>
  <dcterms:modified xsi:type="dcterms:W3CDTF">2022-03-10T07:29:19Z</dcterms:modified>
</cp:coreProperties>
</file>