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0"/>
  </p:notesMasterIdLst>
  <p:sldIdLst>
    <p:sldId id="270" r:id="rId2"/>
    <p:sldId id="421" r:id="rId3"/>
    <p:sldId id="420" r:id="rId4"/>
    <p:sldId id="429" r:id="rId5"/>
    <p:sldId id="600" r:id="rId6"/>
    <p:sldId id="601" r:id="rId7"/>
    <p:sldId id="603" r:id="rId8"/>
    <p:sldId id="604" r:id="rId9"/>
    <p:sldId id="605" r:id="rId10"/>
    <p:sldId id="437" r:id="rId11"/>
    <p:sldId id="614" r:id="rId12"/>
    <p:sldId id="613" r:id="rId13"/>
    <p:sldId id="615" r:id="rId14"/>
    <p:sldId id="624" r:id="rId15"/>
    <p:sldId id="625" r:id="rId16"/>
    <p:sldId id="620" r:id="rId17"/>
    <p:sldId id="626" r:id="rId18"/>
    <p:sldId id="616" r:id="rId19"/>
    <p:sldId id="617" r:id="rId20"/>
    <p:sldId id="607" r:id="rId21"/>
    <p:sldId id="608" r:id="rId22"/>
    <p:sldId id="609" r:id="rId23"/>
    <p:sldId id="610" r:id="rId24"/>
    <p:sldId id="611" r:id="rId25"/>
    <p:sldId id="612" r:id="rId26"/>
    <p:sldId id="431" r:id="rId27"/>
    <p:sldId id="627" r:id="rId28"/>
    <p:sldId id="628" r:id="rId29"/>
  </p:sldIdLst>
  <p:sldSz cx="12192000" cy="6858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8C2"/>
    <a:srgbClr val="CE7674"/>
    <a:srgbClr val="77A0F1"/>
    <a:srgbClr val="DCDCDC"/>
    <a:srgbClr val="C6D5E4"/>
    <a:srgbClr val="E5ECF3"/>
    <a:srgbClr val="CDDDE5"/>
    <a:srgbClr val="D6D6EA"/>
    <a:srgbClr val="DEDDEF"/>
    <a:srgbClr val="C8C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70" autoAdjust="0"/>
    <p:restoredTop sz="92723" autoAdjust="0"/>
  </p:normalViewPr>
  <p:slideViewPr>
    <p:cSldViewPr snapToGrid="0">
      <p:cViewPr varScale="1">
        <p:scale>
          <a:sx n="129" d="100"/>
          <a:sy n="129" d="100"/>
        </p:scale>
        <p:origin x="92" y="5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801E0-3765-40F7-9630-D1B4E0FBC8EC}" type="datetimeFigureOut">
              <a:rPr lang="cs-CZ" smtClean="0"/>
              <a:t>12.10.2025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5F816-D89C-4916-8C6E-FB87C3D30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47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8888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7743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2351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9729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5F816-D89C-4916-8C6E-FB87C3D300B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080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3838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32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2972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73676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91492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310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79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7707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0503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6565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6565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9863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569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502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41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2436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907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95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AEE3-940E-419E-8FB9-E959029E39CC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FA095-B559-42EF-B8CB-295BFABA6E0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0F9D9-8DD7-4954-9356-FA222B70D8A1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4997-5353-4C37-BD31-C104D6C3FBE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BAC5-4CA4-4DD4-B6F5-1384AEFB9679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D0CF-AE9F-4C67-B88A-7D41E047FFD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36B3-CD8D-41A5-B010-B1C597359303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AEBF-CEC4-4AC1-BDF8-4F87E57256A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D94C-8511-4F58-935E-AC09328C63BF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8E6B9-561F-46D4-9354-E985C0699C8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6987-B275-4AFA-BE64-E66EE8B066A0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A4EE-0C6E-42DC-8643-862999D41F1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AA8D-A724-41A4-8755-BAEE119B5A1F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6343E-C5E9-4605-83CB-4ADB20B414F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C7EB-3F53-461F-AF34-0547893B69EB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91DAC-2397-4030-B891-733128AD3B3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0770E-4EA8-4EED-8F7A-B97043FC298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AF7C-8337-4E57-8267-5F5F2D69CC24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0C031-0461-48CD-8E8C-0BF8BADE866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1789-93D6-43B5-93BA-90D73E07148C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F9971-BD67-4803-9046-D6876146D2D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fld id="{36226A07-5CA1-4368-A7D9-EF361D0F36A0}" type="datetime1">
              <a:rPr lang="en-US" smtClean="0">
                <a:solidFill>
                  <a:srgbClr val="000000"/>
                </a:solidFill>
                <a:cs typeface="Arial" charset="0"/>
              </a:rPr>
              <a:t>10/12/2025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34DE6A-F5EB-4AE8-A837-06D6DEE26D9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pPr/>
              <a:t>‹#›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4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5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9.wmf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3.png"/><Relationship Id="rId12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0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20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0.wmf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wmf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97144-C6DB-906B-BCCE-0C81BCA60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2C4152E-633B-1986-1910-1C79AC91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42FF88A-E845-2FA6-E26F-92C3D30E7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5" y="3965160"/>
            <a:ext cx="3640065" cy="2719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CB03796-0C4C-FD10-77CF-8BC65006D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110" y="-102640"/>
            <a:ext cx="4683014" cy="3414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F6A3C6F-9A93-8013-F1A0-E15B7E574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9908" y="4020567"/>
            <a:ext cx="3751794" cy="2719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C78E9F5D-DF07-8EFE-C81E-C2A5145931DE}"/>
              </a:ext>
            </a:extLst>
          </p:cNvPr>
          <p:cNvSpPr/>
          <p:nvPr/>
        </p:nvSpPr>
        <p:spPr>
          <a:xfrm>
            <a:off x="2951687" y="3054864"/>
            <a:ext cx="7573163" cy="7602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34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Environmentální hydraulika</a:t>
            </a:r>
            <a:endParaRPr lang="cs-CZ" sz="54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FFC8205-0C9E-F7AB-99F9-0B91B853000A}"/>
              </a:ext>
            </a:extLst>
          </p:cNvPr>
          <p:cNvSpPr/>
          <p:nvPr/>
        </p:nvSpPr>
        <p:spPr>
          <a:xfrm>
            <a:off x="5172563" y="3965160"/>
            <a:ext cx="23659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Přednáška_3</a:t>
            </a:r>
            <a:endParaRPr lang="cs-CZ" sz="28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F92AEAB-DE35-4E87-EC8A-FCC56CBBB183}"/>
              </a:ext>
            </a:extLst>
          </p:cNvPr>
          <p:cNvSpPr/>
          <p:nvPr/>
        </p:nvSpPr>
        <p:spPr>
          <a:xfrm>
            <a:off x="5446452" y="4591020"/>
            <a:ext cx="18181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2025_2026</a:t>
            </a:r>
            <a:endParaRPr lang="cs-CZ" sz="24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ovéPole 13"/>
          <p:cNvSpPr txBox="1">
            <a:spLocks noChangeArrowheads="1"/>
          </p:cNvSpPr>
          <p:nvPr/>
        </p:nvSpPr>
        <p:spPr bwMode="auto">
          <a:xfrm>
            <a:off x="2500667" y="51722"/>
            <a:ext cx="76031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Metoda  rozkladu hydrostatické síly na složky</a:t>
            </a:r>
          </a:p>
        </p:txBody>
      </p:sp>
      <p:cxnSp>
        <p:nvCxnSpPr>
          <p:cNvPr id="9" name="Přímá spojnice 5"/>
          <p:cNvCxnSpPr/>
          <p:nvPr/>
        </p:nvCxnSpPr>
        <p:spPr>
          <a:xfrm>
            <a:off x="2716566" y="4256453"/>
            <a:ext cx="4248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12"/>
          <p:cNvCxnSpPr/>
          <p:nvPr/>
        </p:nvCxnSpPr>
        <p:spPr>
          <a:xfrm flipV="1">
            <a:off x="3869091" y="1606915"/>
            <a:ext cx="3240088" cy="2649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6"/>
          <p:cNvCxnSpPr/>
          <p:nvPr/>
        </p:nvCxnSpPr>
        <p:spPr>
          <a:xfrm flipV="1">
            <a:off x="5826481" y="1603540"/>
            <a:ext cx="0" cy="102393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8"/>
          <p:cNvCxnSpPr/>
          <p:nvPr/>
        </p:nvCxnSpPr>
        <p:spPr>
          <a:xfrm>
            <a:off x="2433207" y="1613129"/>
            <a:ext cx="467995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 rot="19243722">
            <a:off x="4690010" y="3025519"/>
            <a:ext cx="1296988" cy="46038"/>
          </a:xfrm>
          <a:prstGeom prst="rect">
            <a:avLst/>
          </a:prstGeom>
          <a:solidFill>
            <a:srgbClr val="002060"/>
          </a:solidFill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6" name="Přímá spojnice 52"/>
          <p:cNvCxnSpPr>
            <a:cxnSpLocks/>
            <a:stCxn id="14" idx="1"/>
            <a:endCxn id="62" idx="2"/>
          </p:cNvCxnSpPr>
          <p:nvPr/>
        </p:nvCxnSpPr>
        <p:spPr>
          <a:xfrm flipH="1">
            <a:off x="3377652" y="3459030"/>
            <a:ext cx="1458816" cy="24450"/>
          </a:xfrm>
          <a:prstGeom prst="line">
            <a:avLst/>
          </a:prstGeom>
          <a:ln w="158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22"/>
          <p:cNvCxnSpPr>
            <a:cxnSpLocks/>
          </p:cNvCxnSpPr>
          <p:nvPr/>
        </p:nvCxnSpPr>
        <p:spPr>
          <a:xfrm flipH="1" flipV="1">
            <a:off x="4838638" y="1595731"/>
            <a:ext cx="1697" cy="186079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69"/>
          <p:cNvCxnSpPr/>
          <p:nvPr/>
        </p:nvCxnSpPr>
        <p:spPr>
          <a:xfrm>
            <a:off x="2932466" y="1478330"/>
            <a:ext cx="0" cy="128587"/>
          </a:xfrm>
          <a:prstGeom prst="straightConnector1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71"/>
          <p:cNvCxnSpPr/>
          <p:nvPr/>
        </p:nvCxnSpPr>
        <p:spPr>
          <a:xfrm rot="16200000" flipH="1">
            <a:off x="5316892" y="2995979"/>
            <a:ext cx="1571625" cy="1571625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26"/>
          <p:cNvSpPr txBox="1">
            <a:spLocks noChangeArrowheads="1"/>
          </p:cNvSpPr>
          <p:nvPr/>
        </p:nvSpPr>
        <p:spPr bwMode="auto">
          <a:xfrm>
            <a:off x="6179398" y="3550375"/>
            <a:ext cx="50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</a:p>
        </p:txBody>
      </p:sp>
      <p:sp>
        <p:nvSpPr>
          <p:cNvPr id="21" name="TextovéPole 27"/>
          <p:cNvSpPr txBox="1">
            <a:spLocks noChangeArrowheads="1"/>
          </p:cNvSpPr>
          <p:nvPr/>
        </p:nvSpPr>
        <p:spPr bwMode="auto">
          <a:xfrm>
            <a:off x="7422249" y="1026963"/>
            <a:ext cx="50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cxnSp>
        <p:nvCxnSpPr>
          <p:cNvPr id="22" name="Přímá spojnice 87"/>
          <p:cNvCxnSpPr/>
          <p:nvPr/>
        </p:nvCxnSpPr>
        <p:spPr>
          <a:xfrm flipV="1">
            <a:off x="7087136" y="1249186"/>
            <a:ext cx="1112838" cy="368300"/>
          </a:xfrm>
          <a:prstGeom prst="line">
            <a:avLst/>
          </a:prstGeom>
          <a:ln>
            <a:solidFill>
              <a:srgbClr val="00206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30"/>
          <p:cNvCxnSpPr>
            <a:cxnSpLocks/>
            <a:stCxn id="62" idx="1"/>
          </p:cNvCxnSpPr>
          <p:nvPr/>
        </p:nvCxnSpPr>
        <p:spPr>
          <a:xfrm>
            <a:off x="3377652" y="2634394"/>
            <a:ext cx="15770" cy="868173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31"/>
          <p:cNvCxnSpPr/>
          <p:nvPr/>
        </p:nvCxnSpPr>
        <p:spPr>
          <a:xfrm rot="5400000">
            <a:off x="1701353" y="2770353"/>
            <a:ext cx="85725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33"/>
          <p:cNvSpPr>
            <a:spLocks noChangeArrowheads="1"/>
          </p:cNvSpPr>
          <p:nvPr/>
        </p:nvSpPr>
        <p:spPr bwMode="auto">
          <a:xfrm>
            <a:off x="1365661" y="261395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cs-CZ" altLang="cs-CZ" sz="2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 </a:t>
            </a:r>
            <a:endParaRPr lang="cs-CZ" altLang="cs-CZ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Obdélník 34"/>
          <p:cNvSpPr>
            <a:spLocks noChangeArrowheads="1"/>
          </p:cNvSpPr>
          <p:nvPr/>
        </p:nvSpPr>
        <p:spPr bwMode="auto">
          <a:xfrm>
            <a:off x="5316892" y="1852978"/>
            <a:ext cx="457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 </a:t>
            </a:r>
            <a:endParaRPr lang="cs-CZ" altLang="cs-CZ" sz="2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9" name="Přímá spojnice se šipkou 71"/>
          <p:cNvCxnSpPr/>
          <p:nvPr/>
        </p:nvCxnSpPr>
        <p:spPr>
          <a:xfrm>
            <a:off x="5316892" y="2995980"/>
            <a:ext cx="1571625" cy="1587"/>
          </a:xfrm>
          <a:prstGeom prst="straightConnector1">
            <a:avLst/>
          </a:prstGeom>
          <a:ln w="28575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36"/>
          <p:cNvCxnSpPr/>
          <p:nvPr/>
        </p:nvCxnSpPr>
        <p:spPr>
          <a:xfrm rot="16200000" flipH="1">
            <a:off x="4536636" y="3784965"/>
            <a:ext cx="1595437" cy="17463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7"/>
          <p:cNvSpPr>
            <a:spLocks noChangeArrowheads="1"/>
          </p:cNvSpPr>
          <p:nvPr/>
        </p:nvSpPr>
        <p:spPr bwMode="auto">
          <a:xfrm>
            <a:off x="6164428" y="2586811"/>
            <a:ext cx="4876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 </a:t>
            </a:r>
            <a:endParaRPr lang="cs-CZ" altLang="cs-CZ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Obdélník 38"/>
          <p:cNvSpPr>
            <a:spLocks noChangeArrowheads="1"/>
          </p:cNvSpPr>
          <p:nvPr/>
        </p:nvSpPr>
        <p:spPr bwMode="auto">
          <a:xfrm>
            <a:off x="4896211" y="3637758"/>
            <a:ext cx="457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 </a:t>
            </a:r>
            <a:endParaRPr lang="cs-CZ" altLang="cs-CZ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3" name="Přímá spojovací čára 39"/>
          <p:cNvCxnSpPr>
            <a:cxnSpLocks/>
          </p:cNvCxnSpPr>
          <p:nvPr/>
        </p:nvCxnSpPr>
        <p:spPr>
          <a:xfrm>
            <a:off x="6900720" y="2972930"/>
            <a:ext cx="21869" cy="1603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40"/>
          <p:cNvCxnSpPr/>
          <p:nvPr/>
        </p:nvCxnSpPr>
        <p:spPr>
          <a:xfrm>
            <a:off x="5388329" y="4567603"/>
            <a:ext cx="1571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41"/>
          <p:cNvSpPr txBox="1">
            <a:spLocks noChangeArrowheads="1"/>
          </p:cNvSpPr>
          <p:nvPr/>
        </p:nvSpPr>
        <p:spPr bwMode="auto">
          <a:xfrm>
            <a:off x="1349495" y="5063387"/>
            <a:ext cx="11124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Svislá složka hydrostatické síly se rovná tíze svislého sloupce kapaliny nad tlačenou plochou až k hladině </a:t>
            </a:r>
          </a:p>
        </p:txBody>
      </p:sp>
      <p:sp>
        <p:nvSpPr>
          <p:cNvPr id="38" name="TextovéPole 44"/>
          <p:cNvSpPr txBox="1">
            <a:spLocks noChangeArrowheads="1"/>
          </p:cNvSpPr>
          <p:nvPr/>
        </p:nvSpPr>
        <p:spPr bwMode="auto">
          <a:xfrm>
            <a:off x="8594414" y="1076030"/>
            <a:ext cx="30187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VODOROVNÁ SLOŽKA: </a:t>
            </a:r>
          </a:p>
        </p:txBody>
      </p:sp>
      <p:sp>
        <p:nvSpPr>
          <p:cNvPr id="40" name="TextovéPole 46"/>
          <p:cNvSpPr txBox="1">
            <a:spLocks noChangeArrowheads="1"/>
          </p:cNvSpPr>
          <p:nvPr/>
        </p:nvSpPr>
        <p:spPr bwMode="auto">
          <a:xfrm>
            <a:off x="7927074" y="1415258"/>
            <a:ext cx="35635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průmět plochy  </a:t>
            </a:r>
            <a:r>
              <a:rPr lang="cs-CZ" alt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 do svislé roviny</a:t>
            </a:r>
          </a:p>
        </p:txBody>
      </p:sp>
      <p:sp>
        <p:nvSpPr>
          <p:cNvPr id="43" name="TextovéPole 49"/>
          <p:cNvSpPr txBox="1">
            <a:spLocks noChangeArrowheads="1"/>
          </p:cNvSpPr>
          <p:nvPr/>
        </p:nvSpPr>
        <p:spPr bwMode="auto">
          <a:xfrm>
            <a:off x="7327910" y="3428896"/>
            <a:ext cx="39637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průmět plochy S do vodorovné roviny</a:t>
            </a:r>
          </a:p>
          <a:p>
            <a:pPr eaLnBrk="1" hangingPunct="1"/>
            <a:r>
              <a:rPr lang="cs-CZ" alt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 ( za tuto rovinu volíme hladinu)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33976F9-677E-46AE-BB55-B816BEB7FF07}"/>
              </a:ext>
            </a:extLst>
          </p:cNvPr>
          <p:cNvCxnSpPr>
            <a:cxnSpLocks/>
          </p:cNvCxnSpPr>
          <p:nvPr/>
        </p:nvCxnSpPr>
        <p:spPr bwMode="auto">
          <a:xfrm>
            <a:off x="4853540" y="1602973"/>
            <a:ext cx="97294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4CA85B68-5AA3-4725-BE18-9FFEEB94E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5293" y="3009952"/>
            <a:ext cx="19821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SVISLÁ SLOŽKA:</a:t>
            </a:r>
          </a:p>
        </p:txBody>
      </p:sp>
      <p:sp>
        <p:nvSpPr>
          <p:cNvPr id="49" name="Oblouk 48">
            <a:extLst>
              <a:ext uri="{FF2B5EF4-FFF2-40B4-BE49-F238E27FC236}">
                <a16:creationId xmlns:a16="http://schemas.microsoft.com/office/drawing/2014/main" id="{4B5F3C2C-3A12-458E-9F1D-BF427360D99C}"/>
              </a:ext>
            </a:extLst>
          </p:cNvPr>
          <p:cNvSpPr/>
          <p:nvPr/>
        </p:nvSpPr>
        <p:spPr bwMode="auto">
          <a:xfrm rot="1337690">
            <a:off x="3926938" y="3594684"/>
            <a:ext cx="1001919" cy="980255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9885859A-F2D9-4382-9EAF-5D66EC8DE04E}"/>
              </a:ext>
            </a:extLst>
          </p:cNvPr>
          <p:cNvSpPr txBox="1"/>
          <p:nvPr/>
        </p:nvSpPr>
        <p:spPr>
          <a:xfrm>
            <a:off x="4348987" y="3845218"/>
            <a:ext cx="49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endParaRPr lang="cs-CZ" dirty="0"/>
          </a:p>
        </p:txBody>
      </p:sp>
      <p:sp>
        <p:nvSpPr>
          <p:cNvPr id="51" name="Oblouk 50">
            <a:extLst>
              <a:ext uri="{FF2B5EF4-FFF2-40B4-BE49-F238E27FC236}">
                <a16:creationId xmlns:a16="http://schemas.microsoft.com/office/drawing/2014/main" id="{32C07DE1-BC16-40B3-9F1A-82C307458AB9}"/>
              </a:ext>
            </a:extLst>
          </p:cNvPr>
          <p:cNvSpPr/>
          <p:nvPr/>
        </p:nvSpPr>
        <p:spPr bwMode="auto">
          <a:xfrm rot="6555470">
            <a:off x="5049770" y="2952290"/>
            <a:ext cx="746838" cy="639359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BF459C06-ACD1-4165-A915-497BFEFCDB2E}"/>
              </a:ext>
            </a:extLst>
          </p:cNvPr>
          <p:cNvSpPr txBox="1"/>
          <p:nvPr/>
        </p:nvSpPr>
        <p:spPr>
          <a:xfrm>
            <a:off x="5296080" y="3148294"/>
            <a:ext cx="49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endParaRPr lang="cs-CZ" dirty="0"/>
          </a:p>
        </p:txBody>
      </p:sp>
      <p:sp>
        <p:nvSpPr>
          <p:cNvPr id="56" name="Obdélník 33">
            <a:extLst>
              <a:ext uri="{FF2B5EF4-FFF2-40B4-BE49-F238E27FC236}">
                <a16:creationId xmlns:a16="http://schemas.microsoft.com/office/drawing/2014/main" id="{740E5466-EBDD-430C-9BA5-63F1CF5EB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647" y="1085295"/>
            <a:ext cx="1547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cs-CZ" altLang="cs-CZ" sz="2000" b="1" baseline="-25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  </a:t>
            </a:r>
            <a:r>
              <a:rPr lang="cs-CZ" altLang="cs-CZ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 S. cos </a:t>
            </a:r>
            <a:r>
              <a:rPr lang="el-GR" altLang="cs-CZ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cs-CZ" altLang="cs-CZ" sz="2000" b="1" baseline="-25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cs-CZ" altLang="cs-CZ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Obdélník 33">
            <a:extLst>
              <a:ext uri="{FF2B5EF4-FFF2-40B4-BE49-F238E27FC236}">
                <a16:creationId xmlns:a16="http://schemas.microsoft.com/office/drawing/2014/main" id="{61F3663A-4DD0-449E-816A-A976C0EA8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676" y="2853618"/>
            <a:ext cx="1396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cs-CZ" altLang="cs-CZ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  </a:t>
            </a:r>
            <a:r>
              <a:rPr lang="cs-CZ" alt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 S. sin </a:t>
            </a:r>
            <a:r>
              <a:rPr lang="el-GR" alt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cs-CZ" altLang="cs-CZ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cs-CZ" altLang="cs-CZ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8" name="Obdélník 33">
            <a:extLst>
              <a:ext uri="{FF2B5EF4-FFF2-40B4-BE49-F238E27FC236}">
                <a16:creationId xmlns:a16="http://schemas.microsoft.com/office/drawing/2014/main" id="{5A8823B4-2341-438B-A473-FF079722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974" y="1755730"/>
            <a:ext cx="16610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cs-CZ" altLang="cs-CZ" sz="2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  </a:t>
            </a:r>
            <a:r>
              <a:rPr lang="cs-CZ" altLang="cs-CZ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 S. sin </a:t>
            </a:r>
            <a:r>
              <a:rPr lang="el-GR" altLang="cs-CZ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cs-CZ" altLang="cs-CZ" sz="2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cs-CZ" altLang="cs-CZ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Obdélník 33">
            <a:extLst>
              <a:ext uri="{FF2B5EF4-FFF2-40B4-BE49-F238E27FC236}">
                <a16:creationId xmlns:a16="http://schemas.microsoft.com/office/drawing/2014/main" id="{9C2B1888-D812-4613-8B2A-8E35D367B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656" y="4119311"/>
            <a:ext cx="16804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cs-CZ" altLang="cs-CZ" sz="2200" b="1" baseline="-25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  </a:t>
            </a:r>
            <a:r>
              <a:rPr lang="cs-CZ" altLang="cs-CZ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 S. cos </a:t>
            </a:r>
            <a:r>
              <a:rPr lang="el-GR" altLang="cs-CZ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cs-CZ" altLang="cs-CZ" sz="2200" b="1" baseline="-25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cs-CZ" altLang="cs-CZ" sz="2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2" name="Volný tvar: obrazec 61">
            <a:extLst>
              <a:ext uri="{FF2B5EF4-FFF2-40B4-BE49-F238E27FC236}">
                <a16:creationId xmlns:a16="http://schemas.microsoft.com/office/drawing/2014/main" id="{DA80F6FB-D5B6-4288-9953-2AFA4575EB3F}"/>
              </a:ext>
            </a:extLst>
          </p:cNvPr>
          <p:cNvSpPr/>
          <p:nvPr/>
        </p:nvSpPr>
        <p:spPr bwMode="auto">
          <a:xfrm>
            <a:off x="1632828" y="2634394"/>
            <a:ext cx="1744824" cy="867747"/>
          </a:xfrm>
          <a:custGeom>
            <a:avLst/>
            <a:gdLst>
              <a:gd name="connsiteX0" fmla="*/ 578498 w 1744824"/>
              <a:gd name="connsiteY0" fmla="*/ 27992 h 867747"/>
              <a:gd name="connsiteX1" fmla="*/ 1744824 w 1744824"/>
              <a:gd name="connsiteY1" fmla="*/ 0 h 867747"/>
              <a:gd name="connsiteX2" fmla="*/ 1744824 w 1744824"/>
              <a:gd name="connsiteY2" fmla="*/ 849086 h 867747"/>
              <a:gd name="connsiteX3" fmla="*/ 0 w 1744824"/>
              <a:gd name="connsiteY3" fmla="*/ 867747 h 867747"/>
              <a:gd name="connsiteX4" fmla="*/ 578498 w 1744824"/>
              <a:gd name="connsiteY4" fmla="*/ 27992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4824" h="867747">
                <a:moveTo>
                  <a:pt x="578498" y="27992"/>
                </a:moveTo>
                <a:lnTo>
                  <a:pt x="1744824" y="0"/>
                </a:lnTo>
                <a:lnTo>
                  <a:pt x="1744824" y="849086"/>
                </a:lnTo>
                <a:lnTo>
                  <a:pt x="0" y="867747"/>
                </a:lnTo>
                <a:lnTo>
                  <a:pt x="578498" y="27992"/>
                </a:lnTo>
                <a:close/>
              </a:path>
            </a:pathLst>
          </a:custGeom>
          <a:pattFill prst="ltHorz">
            <a:fgClr>
              <a:srgbClr val="0070C0"/>
            </a:fgClr>
            <a:bgClr>
              <a:schemeClr val="bg1"/>
            </a:bgClr>
          </a:patt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63" name="Volný tvar: obrazec 62">
            <a:extLst>
              <a:ext uri="{FF2B5EF4-FFF2-40B4-BE49-F238E27FC236}">
                <a16:creationId xmlns:a16="http://schemas.microsoft.com/office/drawing/2014/main" id="{C83EBDD0-E884-4B20-9581-1EF6CA439639}"/>
              </a:ext>
            </a:extLst>
          </p:cNvPr>
          <p:cNvSpPr/>
          <p:nvPr/>
        </p:nvSpPr>
        <p:spPr bwMode="auto">
          <a:xfrm>
            <a:off x="4838638" y="1613129"/>
            <a:ext cx="990278" cy="1835106"/>
          </a:xfrm>
          <a:custGeom>
            <a:avLst/>
            <a:gdLst>
              <a:gd name="connsiteX0" fmla="*/ 0 w 976313"/>
              <a:gd name="connsiteY0" fmla="*/ 0 h 1804988"/>
              <a:gd name="connsiteX1" fmla="*/ 976313 w 976313"/>
              <a:gd name="connsiteY1" fmla="*/ 0 h 1804988"/>
              <a:gd name="connsiteX2" fmla="*/ 976313 w 976313"/>
              <a:gd name="connsiteY2" fmla="*/ 990600 h 1804988"/>
              <a:gd name="connsiteX3" fmla="*/ 14288 w 976313"/>
              <a:gd name="connsiteY3" fmla="*/ 1804988 h 1804988"/>
              <a:gd name="connsiteX4" fmla="*/ 0 w 976313"/>
              <a:gd name="connsiteY4" fmla="*/ 0 h 180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313" h="1804988">
                <a:moveTo>
                  <a:pt x="0" y="0"/>
                </a:moveTo>
                <a:lnTo>
                  <a:pt x="976313" y="0"/>
                </a:lnTo>
                <a:lnTo>
                  <a:pt x="976313" y="990600"/>
                </a:lnTo>
                <a:lnTo>
                  <a:pt x="14288" y="1804988"/>
                </a:lnTo>
                <a:lnTo>
                  <a:pt x="0" y="0"/>
                </a:lnTo>
                <a:close/>
              </a:path>
            </a:pathLst>
          </a:custGeom>
          <a:pattFill prst="ltVert">
            <a:fgClr>
              <a:srgbClr val="00B05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BC8CC945-7809-49E7-8EE0-7CA38F3E7060}"/>
                  </a:ext>
                </a:extLst>
              </p:cNvPr>
              <p:cNvSpPr txBox="1"/>
              <p:nvPr/>
            </p:nvSpPr>
            <p:spPr>
              <a:xfrm>
                <a:off x="7365032" y="2412660"/>
                <a:ext cx="44165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cs-CZ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func>
                      <m:r>
                        <a:rPr lang="cs-CZ" sz="24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400" b="1" i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BC8CC945-7809-49E7-8EE0-7CA38F3E7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032" y="2412660"/>
                <a:ext cx="4416594" cy="369332"/>
              </a:xfrm>
              <a:prstGeom prst="rect">
                <a:avLst/>
              </a:prstGeom>
              <a:blipFill>
                <a:blip r:embed="rId3"/>
                <a:stretch>
                  <a:fillRect l="-1241" r="-1241" b="-3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C77DAC8A-8E15-4EAA-B184-90470FA2CBCD}"/>
                  </a:ext>
                </a:extLst>
              </p:cNvPr>
              <p:cNvSpPr txBox="1"/>
              <p:nvPr/>
            </p:nvSpPr>
            <p:spPr>
              <a:xfrm>
                <a:off x="7365032" y="4691737"/>
                <a:ext cx="41556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cs-CZ" sz="2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cs-CZ" sz="2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cs-CZ" sz="2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200" b="1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cs-CZ" sz="2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cs-CZ" sz="2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cs-CZ" sz="2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cs-CZ" sz="2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cs-CZ" sz="2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cs-CZ" sz="2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cs-CZ" sz="2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  <m:r>
                            <a:rPr lang="cs-CZ" sz="2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sz="22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cs-CZ" sz="22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func>
                      <m:r>
                        <a:rPr lang="cs-CZ" sz="2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cs-CZ" sz="2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cs-CZ" sz="2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C77DAC8A-8E15-4EAA-B184-90470FA2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032" y="4691737"/>
                <a:ext cx="4155647" cy="338554"/>
              </a:xfrm>
              <a:prstGeom prst="rect">
                <a:avLst/>
              </a:prstGeom>
              <a:blipFill>
                <a:blip r:embed="rId4"/>
                <a:stretch>
                  <a:fillRect l="-587" r="-587" b="-3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9">
            <a:extLst>
              <a:ext uri="{FF2B5EF4-FFF2-40B4-BE49-F238E27FC236}">
                <a16:creationId xmlns:a16="http://schemas.microsoft.com/office/drawing/2014/main" id="{A9CC5BA9-BC65-46E4-819C-D833B7551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652" y="499374"/>
            <a:ext cx="10768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Metodu určování hydrostatické síly  pomocí  rozkladu  celkové síly na složky  lze použít  pro čtvercové a obdélníkové hrazené plochy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BD5A03BD-E5BA-69D9-83D4-4E7BC6315012}"/>
              </a:ext>
            </a:extLst>
          </p:cNvPr>
          <p:cNvSpPr txBox="1"/>
          <p:nvPr/>
        </p:nvSpPr>
        <p:spPr>
          <a:xfrm>
            <a:off x="1611105" y="5826490"/>
            <a:ext cx="4237037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Výsledná hydrostatická síla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0EB04A20-BB57-E6C4-7131-967E3D4E8E2B}"/>
                  </a:ext>
                </a:extLst>
              </p:cNvPr>
              <p:cNvSpPr txBox="1"/>
              <p:nvPr/>
            </p:nvSpPr>
            <p:spPr>
              <a:xfrm>
                <a:off x="6528415" y="5711320"/>
                <a:ext cx="1506823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cs-CZ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sub>
                            <m:sup>
                              <m:r>
                                <a:rPr lang="cs-CZ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  <m:sup>
                              <m:r>
                                <a:rPr lang="cs-CZ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0EB04A20-BB57-E6C4-7131-967E3D4E8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415" y="5711320"/>
                <a:ext cx="1506823" cy="563680"/>
              </a:xfrm>
              <a:prstGeom prst="rect">
                <a:avLst/>
              </a:prstGeom>
              <a:blipFill>
                <a:blip r:embed="rId6"/>
                <a:stretch>
                  <a:fillRect r="-1215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460A4BA8-2DF5-AC17-AC43-AE22CE5CC14D}"/>
              </a:ext>
            </a:extLst>
          </p:cNvPr>
          <p:cNvCxnSpPr/>
          <p:nvPr/>
        </p:nvCxnSpPr>
        <p:spPr bwMode="auto">
          <a:xfrm>
            <a:off x="5296080" y="6041933"/>
            <a:ext cx="83997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26" name="Přímá spojnice se šipkou 71"/>
          <p:cNvCxnSpPr>
            <a:cxnSpLocks/>
          </p:cNvCxnSpPr>
          <p:nvPr/>
        </p:nvCxnSpPr>
        <p:spPr>
          <a:xfrm flipV="1">
            <a:off x="1557569" y="3124687"/>
            <a:ext cx="1814205" cy="21208"/>
          </a:xfrm>
          <a:prstGeom prst="straightConnector1">
            <a:avLst/>
          </a:prstGeom>
          <a:ln w="34925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39"/>
          <p:cNvCxnSpPr>
            <a:cxnSpLocks/>
            <a:endCxn id="62" idx="1"/>
          </p:cNvCxnSpPr>
          <p:nvPr/>
        </p:nvCxnSpPr>
        <p:spPr>
          <a:xfrm flipH="1">
            <a:off x="3377652" y="2628628"/>
            <a:ext cx="2508973" cy="5766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9"/>
          <p:cNvCxnSpPr>
            <a:cxnSpLocks/>
          </p:cNvCxnSpPr>
          <p:nvPr/>
        </p:nvCxnSpPr>
        <p:spPr>
          <a:xfrm>
            <a:off x="5328598" y="1450555"/>
            <a:ext cx="17973" cy="1594285"/>
          </a:xfrm>
          <a:prstGeom prst="straightConnector1">
            <a:avLst/>
          </a:prstGeom>
          <a:ln w="34925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bdélník 38">
            <a:extLst>
              <a:ext uri="{FF2B5EF4-FFF2-40B4-BE49-F238E27FC236}">
                <a16:creationId xmlns:a16="http://schemas.microsoft.com/office/drawing/2014/main" id="{5E668D06-5C0A-2836-B056-E60DA7AB3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4556" y="1998183"/>
            <a:ext cx="457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 </a:t>
            </a:r>
            <a:endParaRPr lang="cs-CZ" altLang="cs-CZ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9" name="Přímá spojnice 38"/>
          <p:cNvCxnSpPr>
            <a:stCxn id="62" idx="2"/>
            <a:endCxn id="62" idx="1"/>
          </p:cNvCxnSpPr>
          <p:nvPr/>
        </p:nvCxnSpPr>
        <p:spPr bwMode="auto">
          <a:xfrm flipV="1">
            <a:off x="3377652" y="2634394"/>
            <a:ext cx="0" cy="8490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08C103BD-0103-7989-22CA-F38EF061DE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9"/>
          <p:cNvSpPr txBox="1">
            <a:spLocks noChangeArrowheads="1"/>
          </p:cNvSpPr>
          <p:nvPr/>
        </p:nvSpPr>
        <p:spPr bwMode="auto">
          <a:xfrm>
            <a:off x="2315222" y="257476"/>
            <a:ext cx="7562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Řešení hydrostatické síly rozkladem na složky</a:t>
            </a:r>
          </a:p>
        </p:txBody>
      </p:sp>
      <p:cxnSp>
        <p:nvCxnSpPr>
          <p:cNvPr id="8" name="Přímá spojnice 2"/>
          <p:cNvCxnSpPr/>
          <p:nvPr/>
        </p:nvCxnSpPr>
        <p:spPr>
          <a:xfrm>
            <a:off x="2298702" y="3946525"/>
            <a:ext cx="1728788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" name="Přímá spojnice 8"/>
          <p:cNvCxnSpPr>
            <a:cxnSpLocks/>
            <a:stCxn id="33" idx="0"/>
            <a:endCxn id="33" idx="1"/>
          </p:cNvCxnSpPr>
          <p:nvPr/>
        </p:nvCxnSpPr>
        <p:spPr>
          <a:xfrm flipV="1">
            <a:off x="3917159" y="1527175"/>
            <a:ext cx="1400968" cy="241935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" name="Přímá spojnice 18"/>
          <p:cNvCxnSpPr/>
          <p:nvPr/>
        </p:nvCxnSpPr>
        <p:spPr>
          <a:xfrm>
            <a:off x="6223000" y="3946525"/>
            <a:ext cx="3379788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Přímá spojnice 19"/>
          <p:cNvCxnSpPr/>
          <p:nvPr/>
        </p:nvCxnSpPr>
        <p:spPr>
          <a:xfrm flipV="1">
            <a:off x="8089902" y="1570040"/>
            <a:ext cx="1368425" cy="237648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" name="TextovéPole 19"/>
          <p:cNvSpPr txBox="1">
            <a:spLocks noChangeArrowheads="1"/>
          </p:cNvSpPr>
          <p:nvPr/>
        </p:nvSpPr>
        <p:spPr bwMode="auto">
          <a:xfrm>
            <a:off x="1746331" y="4305490"/>
            <a:ext cx="2520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Zatěžovací obrazec  </a:t>
            </a:r>
          </a:p>
          <a:p>
            <a:pPr eaLnBrk="1" hangingPunct="1"/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pro celek</a:t>
            </a:r>
          </a:p>
        </p:txBody>
      </p:sp>
      <p:sp>
        <p:nvSpPr>
          <p:cNvPr id="14" name="TextovéPole 20"/>
          <p:cNvSpPr txBox="1">
            <a:spLocks noChangeArrowheads="1"/>
          </p:cNvSpPr>
          <p:nvPr/>
        </p:nvSpPr>
        <p:spPr bwMode="auto">
          <a:xfrm>
            <a:off x="4849793" y="4090991"/>
            <a:ext cx="2370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Zatěžovací obrazec  </a:t>
            </a:r>
          </a:p>
          <a:p>
            <a:pPr eaLnBrk="1" hangingPunct="1"/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pro složky</a:t>
            </a:r>
          </a:p>
        </p:txBody>
      </p:sp>
      <p:cxnSp>
        <p:nvCxnSpPr>
          <p:cNvPr id="15" name="Přímá spojnice 24"/>
          <p:cNvCxnSpPr/>
          <p:nvPr/>
        </p:nvCxnSpPr>
        <p:spPr>
          <a:xfrm flipH="1">
            <a:off x="2298702" y="1519238"/>
            <a:ext cx="3097213" cy="0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Přímá spojnice 26"/>
          <p:cNvCxnSpPr/>
          <p:nvPr/>
        </p:nvCxnSpPr>
        <p:spPr>
          <a:xfrm flipH="1">
            <a:off x="6505575" y="1570038"/>
            <a:ext cx="2952750" cy="0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Přímá spojnice 28"/>
          <p:cNvCxnSpPr/>
          <p:nvPr/>
        </p:nvCxnSpPr>
        <p:spPr>
          <a:xfrm flipV="1">
            <a:off x="8089900" y="1570040"/>
            <a:ext cx="0" cy="237648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Přímá spojnice 30"/>
          <p:cNvCxnSpPr/>
          <p:nvPr/>
        </p:nvCxnSpPr>
        <p:spPr>
          <a:xfrm flipV="1">
            <a:off x="7226300" y="1570040"/>
            <a:ext cx="0" cy="237648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Přímá spojnice 31"/>
          <p:cNvCxnSpPr/>
          <p:nvPr/>
        </p:nvCxnSpPr>
        <p:spPr>
          <a:xfrm flipH="1">
            <a:off x="4670425" y="3946525"/>
            <a:ext cx="252888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Přímá spojnice 34"/>
          <p:cNvCxnSpPr/>
          <p:nvPr/>
        </p:nvCxnSpPr>
        <p:spPr>
          <a:xfrm flipV="1">
            <a:off x="4670427" y="1570040"/>
            <a:ext cx="2555875" cy="237648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Přímá spojnice 35"/>
          <p:cNvCxnSpPr/>
          <p:nvPr/>
        </p:nvCxnSpPr>
        <p:spPr>
          <a:xfrm flipH="1" flipV="1">
            <a:off x="1987551" y="2578103"/>
            <a:ext cx="1998663" cy="13684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Přímá spojnice 41"/>
          <p:cNvCxnSpPr/>
          <p:nvPr/>
        </p:nvCxnSpPr>
        <p:spPr>
          <a:xfrm flipH="1">
            <a:off x="1987551" y="1570038"/>
            <a:ext cx="3367088" cy="10080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Přímá spojnice 56"/>
          <p:cNvCxnSpPr/>
          <p:nvPr/>
        </p:nvCxnSpPr>
        <p:spPr>
          <a:xfrm>
            <a:off x="7226302" y="3146425"/>
            <a:ext cx="1317625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24" name="TextovéPole 30"/>
          <p:cNvSpPr txBox="1">
            <a:spLocks noChangeArrowheads="1"/>
          </p:cNvSpPr>
          <p:nvPr/>
        </p:nvSpPr>
        <p:spPr bwMode="auto">
          <a:xfrm>
            <a:off x="5102226" y="2641603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cs-CZ" altLang="cs-CZ" sz="20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ovéPole 31"/>
          <p:cNvSpPr txBox="1">
            <a:spLocks noChangeArrowheads="1"/>
          </p:cNvSpPr>
          <p:nvPr/>
        </p:nvSpPr>
        <p:spPr bwMode="auto">
          <a:xfrm>
            <a:off x="8347075" y="1082678"/>
            <a:ext cx="50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cs-CZ" altLang="cs-CZ" sz="20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ovéPole 32"/>
          <p:cNvSpPr txBox="1">
            <a:spLocks noChangeArrowheads="1"/>
          </p:cNvSpPr>
          <p:nvPr/>
        </p:nvSpPr>
        <p:spPr bwMode="auto">
          <a:xfrm>
            <a:off x="2413000" y="1612903"/>
            <a:ext cx="50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/>
        </p:nvGraphicFramePr>
        <p:xfrm>
          <a:off x="7639050" y="5386391"/>
          <a:ext cx="1746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016000" imgH="292100" progId="Equation.3">
                  <p:embed/>
                </p:oleObj>
              </mc:Choice>
              <mc:Fallback>
                <p:oleObj name="Rovnice" r:id="rId3" imgW="1016000" imgH="292100" progId="Equation.3">
                  <p:embed/>
                  <p:pic>
                    <p:nvPicPr>
                      <p:cNvPr id="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9050" y="5386391"/>
                        <a:ext cx="17462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1"/>
          <p:cNvGraphicFramePr>
            <a:graphicFrameLocks noChangeAspect="1"/>
          </p:cNvGraphicFramePr>
          <p:nvPr/>
        </p:nvGraphicFramePr>
        <p:xfrm>
          <a:off x="2184401" y="5260401"/>
          <a:ext cx="18748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028700" imgH="228600" progId="Equation.3">
                  <p:embed/>
                </p:oleObj>
              </mc:Choice>
              <mc:Fallback>
                <p:oleObj name="Rovnice" r:id="rId5" imgW="1028700" imgH="228600" progId="Equation.3">
                  <p:embed/>
                  <p:pic>
                    <p:nvPicPr>
                      <p:cNvPr id="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1" y="5260401"/>
                        <a:ext cx="18748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2"/>
          <p:cNvGraphicFramePr>
            <a:graphicFrameLocks noChangeAspect="1"/>
          </p:cNvGraphicFramePr>
          <p:nvPr/>
        </p:nvGraphicFramePr>
        <p:xfrm>
          <a:off x="7726364" y="4870450"/>
          <a:ext cx="18526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016000" imgH="228600" progId="Equation.3">
                  <p:embed/>
                </p:oleObj>
              </mc:Choice>
              <mc:Fallback>
                <p:oleObj name="Rovnice" r:id="rId7" imgW="1016000" imgH="228600" progId="Equation.3">
                  <p:embed/>
                  <p:pic>
                    <p:nvPicPr>
                      <p:cNvPr id="2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364" y="4870450"/>
                        <a:ext cx="18526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/>
          <p:cNvGraphicFramePr>
            <a:graphicFrameLocks noChangeAspect="1"/>
          </p:cNvGraphicFramePr>
          <p:nvPr/>
        </p:nvGraphicFramePr>
        <p:xfrm>
          <a:off x="7747001" y="4408488"/>
          <a:ext cx="18986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1040948" imgH="228501" progId="Equation.3">
                  <p:embed/>
                </p:oleObj>
              </mc:Choice>
              <mc:Fallback>
                <p:oleObj name="Rovnice" r:id="rId9" imgW="1040948" imgH="228501" progId="Equation.3">
                  <p:embed/>
                  <p:pic>
                    <p:nvPicPr>
                      <p:cNvPr id="3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1" y="4408488"/>
                        <a:ext cx="18986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Přímá spojnice se šipkou 69"/>
          <p:cNvCxnSpPr/>
          <p:nvPr/>
        </p:nvCxnSpPr>
        <p:spPr>
          <a:xfrm>
            <a:off x="2689225" y="1428750"/>
            <a:ext cx="0" cy="11588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32" name="Přímá spojnice se šipkou 71"/>
          <p:cNvCxnSpPr/>
          <p:nvPr/>
        </p:nvCxnSpPr>
        <p:spPr>
          <a:xfrm>
            <a:off x="7515225" y="1428750"/>
            <a:ext cx="0" cy="11588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33" name="Volný tvar 39"/>
          <p:cNvSpPr/>
          <p:nvPr/>
        </p:nvSpPr>
        <p:spPr>
          <a:xfrm>
            <a:off x="1955802" y="1527175"/>
            <a:ext cx="3362325" cy="2419350"/>
          </a:xfrm>
          <a:custGeom>
            <a:avLst/>
            <a:gdLst>
              <a:gd name="connsiteX0" fmla="*/ 1961536 w 3362632"/>
              <a:gd name="connsiteY0" fmla="*/ 2418736 h 2418736"/>
              <a:gd name="connsiteX1" fmla="*/ 3362632 w 3362632"/>
              <a:gd name="connsiteY1" fmla="*/ 0 h 2418736"/>
              <a:gd name="connsiteX2" fmla="*/ 0 w 3362632"/>
              <a:gd name="connsiteY2" fmla="*/ 1017639 h 2418736"/>
              <a:gd name="connsiteX3" fmla="*/ 1961536 w 3362632"/>
              <a:gd name="connsiteY3" fmla="*/ 2418736 h 241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632" h="2418736">
                <a:moveTo>
                  <a:pt x="1961536" y="2418736"/>
                </a:moveTo>
                <a:lnTo>
                  <a:pt x="3362632" y="0"/>
                </a:lnTo>
                <a:lnTo>
                  <a:pt x="0" y="1017639"/>
                </a:lnTo>
                <a:lnTo>
                  <a:pt x="1961536" y="2418736"/>
                </a:lnTo>
                <a:close/>
              </a:path>
            </a:pathLst>
          </a:custGeom>
          <a:pattFill prst="dkDnDiag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4" name="Přímá spojnice se šipkou 45"/>
          <p:cNvCxnSpPr/>
          <p:nvPr/>
        </p:nvCxnSpPr>
        <p:spPr>
          <a:xfrm>
            <a:off x="2916239" y="1976441"/>
            <a:ext cx="1509712" cy="1127125"/>
          </a:xfrm>
          <a:prstGeom prst="straightConnector1">
            <a:avLst/>
          </a:prstGeom>
          <a:noFill/>
          <a:ln w="22225" cap="flat" cmpd="sng" algn="ctr">
            <a:solidFill>
              <a:srgbClr val="1F497D">
                <a:lumMod val="50000"/>
              </a:srgbClr>
            </a:solidFill>
            <a:prstDash val="solid"/>
            <a:tailEnd type="stealth" w="lg" len="lg"/>
          </a:ln>
          <a:effectLst/>
        </p:spPr>
      </p:cxnSp>
      <p:sp>
        <p:nvSpPr>
          <p:cNvPr id="35" name="Čtyřcípá hvězda 41"/>
          <p:cNvSpPr/>
          <p:nvPr/>
        </p:nvSpPr>
        <p:spPr>
          <a:xfrm>
            <a:off x="3636964" y="2497141"/>
            <a:ext cx="169862" cy="231775"/>
          </a:xfrm>
          <a:prstGeom prst="star4">
            <a:avLst/>
          </a:prstGeom>
          <a:solidFill>
            <a:srgbClr val="CC0066"/>
          </a:solidFill>
          <a:ln w="25400" cap="flat" cmpd="sng" algn="ctr">
            <a:solidFill>
              <a:srgbClr val="CC00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TextovéPole 42"/>
          <p:cNvSpPr txBox="1">
            <a:spLocks noChangeArrowheads="1"/>
          </p:cNvSpPr>
          <p:nvPr/>
        </p:nvSpPr>
        <p:spPr bwMode="auto">
          <a:xfrm>
            <a:off x="3146427" y="2540003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</p:txBody>
      </p:sp>
      <p:sp>
        <p:nvSpPr>
          <p:cNvPr id="37" name="Volný tvar 43"/>
          <p:cNvSpPr/>
          <p:nvPr/>
        </p:nvSpPr>
        <p:spPr>
          <a:xfrm>
            <a:off x="4703765" y="1576388"/>
            <a:ext cx="2522537" cy="2374900"/>
          </a:xfrm>
          <a:custGeom>
            <a:avLst/>
            <a:gdLst>
              <a:gd name="connsiteX0" fmla="*/ 2521975 w 2521975"/>
              <a:gd name="connsiteY0" fmla="*/ 0 h 2374490"/>
              <a:gd name="connsiteX1" fmla="*/ 2521975 w 2521975"/>
              <a:gd name="connsiteY1" fmla="*/ 2374490 h 2374490"/>
              <a:gd name="connsiteX2" fmla="*/ 0 w 2521975"/>
              <a:gd name="connsiteY2" fmla="*/ 2374490 h 2374490"/>
              <a:gd name="connsiteX3" fmla="*/ 2521975 w 2521975"/>
              <a:gd name="connsiteY3" fmla="*/ 0 h 237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1975" h="2374490">
                <a:moveTo>
                  <a:pt x="2521975" y="0"/>
                </a:moveTo>
                <a:lnTo>
                  <a:pt x="2521975" y="2374490"/>
                </a:lnTo>
                <a:lnTo>
                  <a:pt x="0" y="2374490"/>
                </a:lnTo>
                <a:lnTo>
                  <a:pt x="2521975" y="0"/>
                </a:lnTo>
                <a:close/>
              </a:path>
            </a:pathLst>
          </a:custGeom>
          <a:pattFill prst="ltHorz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Volný tvar 44"/>
          <p:cNvSpPr/>
          <p:nvPr/>
        </p:nvSpPr>
        <p:spPr>
          <a:xfrm>
            <a:off x="8089902" y="1568453"/>
            <a:ext cx="1401763" cy="2392363"/>
          </a:xfrm>
          <a:custGeom>
            <a:avLst/>
            <a:gdLst>
              <a:gd name="connsiteX0" fmla="*/ 29496 w 1401096"/>
              <a:gd name="connsiteY0" fmla="*/ 14748 h 2374490"/>
              <a:gd name="connsiteX1" fmla="*/ 0 w 1401096"/>
              <a:gd name="connsiteY1" fmla="*/ 2374490 h 2374490"/>
              <a:gd name="connsiteX2" fmla="*/ 1401096 w 1401096"/>
              <a:gd name="connsiteY2" fmla="*/ 0 h 2374490"/>
              <a:gd name="connsiteX3" fmla="*/ 29496 w 1401096"/>
              <a:gd name="connsiteY3" fmla="*/ 14748 h 237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1096" h="2374490">
                <a:moveTo>
                  <a:pt x="29496" y="14748"/>
                </a:moveTo>
                <a:lnTo>
                  <a:pt x="0" y="2374490"/>
                </a:lnTo>
                <a:lnTo>
                  <a:pt x="1401096" y="0"/>
                </a:lnTo>
                <a:lnTo>
                  <a:pt x="29496" y="14748"/>
                </a:lnTo>
                <a:close/>
              </a:path>
            </a:pathLst>
          </a:custGeom>
          <a:pattFill prst="ltVert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9" name="Přímá spojnice se šipkou 52"/>
          <p:cNvCxnSpPr/>
          <p:nvPr/>
        </p:nvCxnSpPr>
        <p:spPr>
          <a:xfrm>
            <a:off x="8543925" y="1574801"/>
            <a:ext cx="0" cy="1528763"/>
          </a:xfrm>
          <a:prstGeom prst="straightConnector1">
            <a:avLst/>
          </a:prstGeom>
          <a:noFill/>
          <a:ln w="22225" cap="flat" cmpd="sng" algn="ctr">
            <a:solidFill>
              <a:srgbClr val="1F497D">
                <a:lumMod val="50000"/>
              </a:srgbClr>
            </a:solidFill>
            <a:prstDash val="solid"/>
            <a:tailEnd type="stealth" w="lg" len="lg"/>
          </a:ln>
          <a:effectLst/>
        </p:spPr>
      </p:cxnSp>
      <p:sp>
        <p:nvSpPr>
          <p:cNvPr id="40" name="TextovéPole 46"/>
          <p:cNvSpPr txBox="1">
            <a:spLocks noChangeArrowheads="1"/>
          </p:cNvSpPr>
          <p:nvPr/>
        </p:nvSpPr>
        <p:spPr bwMode="auto">
          <a:xfrm>
            <a:off x="8015289" y="1976438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</p:txBody>
      </p:sp>
      <p:sp>
        <p:nvSpPr>
          <p:cNvPr id="41" name="Čtyřcípá hvězda 47"/>
          <p:cNvSpPr/>
          <p:nvPr/>
        </p:nvSpPr>
        <p:spPr>
          <a:xfrm>
            <a:off x="8458202" y="2074865"/>
            <a:ext cx="169863" cy="230187"/>
          </a:xfrm>
          <a:prstGeom prst="star4">
            <a:avLst/>
          </a:prstGeom>
          <a:solidFill>
            <a:srgbClr val="CC0066"/>
          </a:solidFill>
          <a:ln w="25400" cap="flat" cmpd="sng" algn="ctr">
            <a:solidFill>
              <a:srgbClr val="CC00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Čtyřcípá hvězda 48"/>
          <p:cNvSpPr/>
          <p:nvPr/>
        </p:nvSpPr>
        <p:spPr>
          <a:xfrm>
            <a:off x="6313489" y="3032125"/>
            <a:ext cx="169862" cy="230188"/>
          </a:xfrm>
          <a:prstGeom prst="star4">
            <a:avLst/>
          </a:prstGeom>
          <a:solidFill>
            <a:srgbClr val="CC0066"/>
          </a:solidFill>
          <a:ln w="25400" cap="flat" cmpd="sng" algn="ctr">
            <a:solidFill>
              <a:srgbClr val="CC00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3" name="TextovéPole 49"/>
          <p:cNvSpPr txBox="1">
            <a:spLocks noChangeArrowheads="1"/>
          </p:cNvSpPr>
          <p:nvPr/>
        </p:nvSpPr>
        <p:spPr bwMode="auto">
          <a:xfrm>
            <a:off x="6146800" y="3262313"/>
            <a:ext cx="50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</p:txBody>
      </p:sp>
      <p:cxnSp>
        <p:nvCxnSpPr>
          <p:cNvPr id="44" name="Přímá spojnice se šipkou 51"/>
          <p:cNvCxnSpPr/>
          <p:nvPr/>
        </p:nvCxnSpPr>
        <p:spPr>
          <a:xfrm>
            <a:off x="5140326" y="3167063"/>
            <a:ext cx="2085975" cy="0"/>
          </a:xfrm>
          <a:prstGeom prst="straightConnector1">
            <a:avLst/>
          </a:prstGeom>
          <a:noFill/>
          <a:ln w="22225" cap="flat" cmpd="sng" algn="ctr">
            <a:solidFill>
              <a:srgbClr val="1F497D">
                <a:lumMod val="50000"/>
              </a:srgbClr>
            </a:solidFill>
            <a:prstDash val="solid"/>
            <a:tailEnd type="stealth" w="lg" len="lg"/>
          </a:ln>
          <a:effectLst/>
        </p:spPr>
      </p:cxnSp>
      <p:cxnSp>
        <p:nvCxnSpPr>
          <p:cNvPr id="45" name="Přímá spojnice se šipkou 76"/>
          <p:cNvCxnSpPr/>
          <p:nvPr/>
        </p:nvCxnSpPr>
        <p:spPr>
          <a:xfrm>
            <a:off x="6650038" y="1976441"/>
            <a:ext cx="1943100" cy="1169987"/>
          </a:xfrm>
          <a:prstGeom prst="straightConnector1">
            <a:avLst/>
          </a:prstGeom>
          <a:noFill/>
          <a:ln w="22225" cap="flat" cmpd="sng" algn="ctr">
            <a:solidFill>
              <a:srgbClr val="1F497D">
                <a:lumMod val="50000"/>
              </a:srgbClr>
            </a:solidFill>
            <a:prstDash val="solid"/>
            <a:tailEnd type="stealth" w="lg" len="lg"/>
          </a:ln>
          <a:effectLst/>
        </p:spPr>
      </p:cxnSp>
      <p:sp>
        <p:nvSpPr>
          <p:cNvPr id="46" name="TextovéPole 52"/>
          <p:cNvSpPr txBox="1">
            <a:spLocks noChangeArrowheads="1"/>
          </p:cNvSpPr>
          <p:nvPr/>
        </p:nvSpPr>
        <p:spPr bwMode="auto">
          <a:xfrm>
            <a:off x="7246940" y="1958977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</a:p>
        </p:txBody>
      </p:sp>
      <p:sp>
        <p:nvSpPr>
          <p:cNvPr id="47" name="Oblouk 46"/>
          <p:cNvSpPr/>
          <p:nvPr/>
        </p:nvSpPr>
        <p:spPr>
          <a:xfrm rot="18851781" flipH="1">
            <a:off x="7685883" y="2534445"/>
            <a:ext cx="631825" cy="744538"/>
          </a:xfrm>
          <a:prstGeom prst="arc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7262815" y="2613028"/>
            <a:ext cx="5032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4F81B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a</a:t>
            </a:r>
          </a:p>
        </p:txBody>
      </p:sp>
      <p:graphicFrame>
        <p:nvGraphicFramePr>
          <p:cNvPr id="49" name="Object 14"/>
          <p:cNvGraphicFramePr>
            <a:graphicFrameLocks noChangeAspect="1"/>
          </p:cNvGraphicFramePr>
          <p:nvPr/>
        </p:nvGraphicFramePr>
        <p:xfrm>
          <a:off x="5541965" y="4975225"/>
          <a:ext cx="11080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622030" imgH="444307" progId="Equation.3">
                  <p:embed/>
                </p:oleObj>
              </mc:Choice>
              <mc:Fallback>
                <p:oleObj name="Rovnice" r:id="rId11" imgW="622030" imgH="444307" progId="Equation.3">
                  <p:embed/>
                  <p:pic>
                    <p:nvPicPr>
                      <p:cNvPr id="4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5" y="4975225"/>
                        <a:ext cx="11080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2"/>
          <p:cNvCxnSpPr>
            <a:stCxn id="37" idx="1"/>
            <a:endCxn id="37" idx="0"/>
          </p:cNvCxnSpPr>
          <p:nvPr/>
        </p:nvCxnSpPr>
        <p:spPr bwMode="auto">
          <a:xfrm flipV="1">
            <a:off x="7226302" y="1576388"/>
            <a:ext cx="0" cy="2374900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Přímá spojnice 49"/>
          <p:cNvCxnSpPr>
            <a:cxnSpLocks/>
          </p:cNvCxnSpPr>
          <p:nvPr/>
        </p:nvCxnSpPr>
        <p:spPr bwMode="auto">
          <a:xfrm flipV="1">
            <a:off x="8119412" y="1549060"/>
            <a:ext cx="1372253" cy="14859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16CCEC3A-0288-EAF9-90E5-A1149990D8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F3D1EA80-29DA-8393-9BFB-8713875C6AF8}"/>
              </a:ext>
            </a:extLst>
          </p:cNvPr>
          <p:cNvCxnSpPr>
            <a:stCxn id="33" idx="1"/>
          </p:cNvCxnSpPr>
          <p:nvPr/>
        </p:nvCxnSpPr>
        <p:spPr bwMode="auto">
          <a:xfrm flipV="1">
            <a:off x="5318127" y="1270932"/>
            <a:ext cx="587723" cy="2562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51" name="TextovéPole 32">
            <a:extLst>
              <a:ext uri="{FF2B5EF4-FFF2-40B4-BE49-F238E27FC236}">
                <a16:creationId xmlns:a16="http://schemas.microsoft.com/office/drawing/2014/main" id="{97D25B07-523E-71B7-C6FC-A2CFE2A4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38" y="1033991"/>
            <a:ext cx="50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082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Volný tvar 9"/>
          <p:cNvSpPr/>
          <p:nvPr/>
        </p:nvSpPr>
        <p:spPr>
          <a:xfrm>
            <a:off x="5978526" y="1495428"/>
            <a:ext cx="2166938" cy="1577975"/>
          </a:xfrm>
          <a:custGeom>
            <a:avLst/>
            <a:gdLst>
              <a:gd name="connsiteX0" fmla="*/ 0 w 2168013"/>
              <a:gd name="connsiteY0" fmla="*/ 1578078 h 1578078"/>
              <a:gd name="connsiteX1" fmla="*/ 899651 w 2168013"/>
              <a:gd name="connsiteY1" fmla="*/ 1578078 h 1578078"/>
              <a:gd name="connsiteX2" fmla="*/ 2168013 w 2168013"/>
              <a:gd name="connsiteY2" fmla="*/ 0 h 1578078"/>
              <a:gd name="connsiteX3" fmla="*/ 14748 w 2168013"/>
              <a:gd name="connsiteY3" fmla="*/ 14749 h 1578078"/>
              <a:gd name="connsiteX4" fmla="*/ 0 w 2168013"/>
              <a:gd name="connsiteY4" fmla="*/ 1578078 h 157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8013" h="1578078">
                <a:moveTo>
                  <a:pt x="0" y="1578078"/>
                </a:moveTo>
                <a:lnTo>
                  <a:pt x="899651" y="1578078"/>
                </a:lnTo>
                <a:lnTo>
                  <a:pt x="2168013" y="0"/>
                </a:lnTo>
                <a:lnTo>
                  <a:pt x="14748" y="14749"/>
                </a:lnTo>
                <a:lnTo>
                  <a:pt x="0" y="1578078"/>
                </a:lnTo>
                <a:close/>
              </a:path>
            </a:pathLst>
          </a:custGeom>
          <a:pattFill prst="ltVert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" name="Přímá spojnice 2"/>
          <p:cNvCxnSpPr/>
          <p:nvPr/>
        </p:nvCxnSpPr>
        <p:spPr>
          <a:xfrm flipV="1">
            <a:off x="1817690" y="4159250"/>
            <a:ext cx="8328025" cy="1588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" name="Přímá spojnice 13"/>
          <p:cNvCxnSpPr/>
          <p:nvPr/>
        </p:nvCxnSpPr>
        <p:spPr>
          <a:xfrm>
            <a:off x="6858002" y="3078163"/>
            <a:ext cx="2963863" cy="0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" name="Přímá spojnice 15"/>
          <p:cNvCxnSpPr/>
          <p:nvPr/>
        </p:nvCxnSpPr>
        <p:spPr>
          <a:xfrm rot="10800000">
            <a:off x="1746250" y="1493838"/>
            <a:ext cx="6408738" cy="0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Přímá spojnice se šipkou 10"/>
          <p:cNvCxnSpPr/>
          <p:nvPr/>
        </p:nvCxnSpPr>
        <p:spPr>
          <a:xfrm>
            <a:off x="3833813" y="1350966"/>
            <a:ext cx="0" cy="142875"/>
          </a:xfrm>
          <a:prstGeom prst="straightConnector1">
            <a:avLst/>
          </a:pr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2" name="Přímá spojnice 11"/>
          <p:cNvCxnSpPr/>
          <p:nvPr/>
        </p:nvCxnSpPr>
        <p:spPr>
          <a:xfrm>
            <a:off x="4841875" y="1493838"/>
            <a:ext cx="0" cy="266541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" name="Přímá spojnice 13"/>
          <p:cNvCxnSpPr/>
          <p:nvPr/>
        </p:nvCxnSpPr>
        <p:spPr>
          <a:xfrm>
            <a:off x="2097089" y="4159250"/>
            <a:ext cx="274478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" name="Přímá spojnice 25"/>
          <p:cNvCxnSpPr/>
          <p:nvPr/>
        </p:nvCxnSpPr>
        <p:spPr>
          <a:xfrm flipH="1">
            <a:off x="2097089" y="1493838"/>
            <a:ext cx="2744787" cy="266541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Přímá spojnice 29"/>
          <p:cNvCxnSpPr/>
          <p:nvPr/>
        </p:nvCxnSpPr>
        <p:spPr>
          <a:xfrm flipV="1">
            <a:off x="1846263" y="1493838"/>
            <a:ext cx="0" cy="266541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lg" len="lg"/>
            <a:tailEnd type="triangle" w="lg" len="lg"/>
          </a:ln>
          <a:effectLst/>
        </p:spPr>
      </p:cxnSp>
      <p:cxnSp>
        <p:nvCxnSpPr>
          <p:cNvPr id="17" name="Přímá spojnice 31"/>
          <p:cNvCxnSpPr/>
          <p:nvPr/>
        </p:nvCxnSpPr>
        <p:spPr>
          <a:xfrm flipV="1">
            <a:off x="8154988" y="990600"/>
            <a:ext cx="1439862" cy="50323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med" len="lg"/>
            <a:tailEnd type="stealth" w="med" len="lg"/>
          </a:ln>
          <a:effectLst/>
        </p:spPr>
      </p:cxnSp>
      <p:sp>
        <p:nvSpPr>
          <p:cNvPr id="18" name="TextovéPole 24"/>
          <p:cNvSpPr txBox="1">
            <a:spLocks noChangeArrowheads="1"/>
          </p:cNvSpPr>
          <p:nvPr/>
        </p:nvSpPr>
        <p:spPr bwMode="auto">
          <a:xfrm>
            <a:off x="8515350" y="876302"/>
            <a:ext cx="50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cxnSp>
        <p:nvCxnSpPr>
          <p:cNvPr id="19" name="Přímá spojnice 35"/>
          <p:cNvCxnSpPr/>
          <p:nvPr/>
        </p:nvCxnSpPr>
        <p:spPr>
          <a:xfrm flipV="1">
            <a:off x="5957888" y="1493838"/>
            <a:ext cx="0" cy="266541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" name="Obdélník 26"/>
          <p:cNvSpPr>
            <a:spLocks noChangeArrowheads="1"/>
          </p:cNvSpPr>
          <p:nvPr/>
        </p:nvSpPr>
        <p:spPr bwMode="auto">
          <a:xfrm>
            <a:off x="6453191" y="1998663"/>
            <a:ext cx="5950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kumimoji="0" lang="cs-CZ" altLang="cs-CZ" sz="2000" b="1" i="0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zox </a:t>
            </a: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1" name="Přímá spojnice 38"/>
          <p:cNvCxnSpPr/>
          <p:nvPr/>
        </p:nvCxnSpPr>
        <p:spPr>
          <a:xfrm>
            <a:off x="7939088" y="3078165"/>
            <a:ext cx="0" cy="108108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Přímá spojnice 39"/>
          <p:cNvCxnSpPr/>
          <p:nvPr/>
        </p:nvCxnSpPr>
        <p:spPr>
          <a:xfrm flipH="1">
            <a:off x="7947025" y="4157663"/>
            <a:ext cx="92868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Přímá spojnice 42"/>
          <p:cNvCxnSpPr/>
          <p:nvPr/>
        </p:nvCxnSpPr>
        <p:spPr>
          <a:xfrm>
            <a:off x="7947025" y="3078165"/>
            <a:ext cx="928688" cy="108108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Přímá spojnice 44"/>
          <p:cNvCxnSpPr/>
          <p:nvPr/>
        </p:nvCxnSpPr>
        <p:spPr>
          <a:xfrm flipH="1">
            <a:off x="5957889" y="3078163"/>
            <a:ext cx="90011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" name="TextovéPole 31"/>
          <p:cNvSpPr txBox="1">
            <a:spLocks noChangeArrowheads="1"/>
          </p:cNvSpPr>
          <p:nvPr/>
        </p:nvSpPr>
        <p:spPr bwMode="auto">
          <a:xfrm>
            <a:off x="1846265" y="2419353"/>
            <a:ext cx="503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</p:txBody>
      </p:sp>
      <p:sp>
        <p:nvSpPr>
          <p:cNvPr id="26" name="TextovéPole 32"/>
          <p:cNvSpPr txBox="1">
            <a:spLocks noChangeArrowheads="1"/>
          </p:cNvSpPr>
          <p:nvPr/>
        </p:nvSpPr>
        <p:spPr bwMode="auto">
          <a:xfrm>
            <a:off x="7577139" y="3425826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</p:txBody>
      </p:sp>
      <p:cxnSp>
        <p:nvCxnSpPr>
          <p:cNvPr id="27" name="Přímá spojnice se šipkou 51"/>
          <p:cNvCxnSpPr/>
          <p:nvPr/>
        </p:nvCxnSpPr>
        <p:spPr>
          <a:xfrm>
            <a:off x="9305925" y="2935291"/>
            <a:ext cx="0" cy="142875"/>
          </a:xfrm>
          <a:prstGeom prst="straightConnector1">
            <a:avLst/>
          </a:pr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28" name="TextovéPole 34"/>
          <p:cNvSpPr txBox="1">
            <a:spLocks noChangeArrowheads="1"/>
          </p:cNvSpPr>
          <p:nvPr/>
        </p:nvSpPr>
        <p:spPr bwMode="auto">
          <a:xfrm>
            <a:off x="2430465" y="4159253"/>
            <a:ext cx="503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</p:txBody>
      </p:sp>
      <p:sp>
        <p:nvSpPr>
          <p:cNvPr id="29" name="TextovéPole 35"/>
          <p:cNvSpPr txBox="1">
            <a:spLocks noChangeArrowheads="1"/>
          </p:cNvSpPr>
          <p:nvPr/>
        </p:nvSpPr>
        <p:spPr bwMode="auto">
          <a:xfrm>
            <a:off x="3178176" y="3421063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</p:txBody>
      </p:sp>
      <p:cxnSp>
        <p:nvCxnSpPr>
          <p:cNvPr id="30" name="Přímá spojnice 55"/>
          <p:cNvCxnSpPr/>
          <p:nvPr/>
        </p:nvCxnSpPr>
        <p:spPr>
          <a:xfrm flipH="1">
            <a:off x="3186114" y="3078163"/>
            <a:ext cx="27717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31" name="Přímá spojnice 57"/>
          <p:cNvCxnSpPr/>
          <p:nvPr/>
        </p:nvCxnSpPr>
        <p:spPr>
          <a:xfrm>
            <a:off x="3186113" y="3078164"/>
            <a:ext cx="0" cy="10763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2" name="TextovéPole 38"/>
          <p:cNvSpPr txBox="1">
            <a:spLocks noChangeArrowheads="1"/>
          </p:cNvSpPr>
          <p:nvPr/>
        </p:nvSpPr>
        <p:spPr bwMode="auto">
          <a:xfrm>
            <a:off x="8199440" y="4159253"/>
            <a:ext cx="503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</p:txBody>
      </p:sp>
      <p:sp>
        <p:nvSpPr>
          <p:cNvPr id="33" name="TextovéPole 39"/>
          <p:cNvSpPr txBox="1">
            <a:spLocks noChangeArrowheads="1"/>
          </p:cNvSpPr>
          <p:nvPr/>
        </p:nvSpPr>
        <p:spPr bwMode="auto">
          <a:xfrm>
            <a:off x="3608390" y="4849816"/>
            <a:ext cx="993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 - h</a:t>
            </a:r>
          </a:p>
        </p:txBody>
      </p:sp>
      <p:cxnSp>
        <p:nvCxnSpPr>
          <p:cNvPr id="34" name="Přímá spojnice 62"/>
          <p:cNvCxnSpPr/>
          <p:nvPr/>
        </p:nvCxnSpPr>
        <p:spPr>
          <a:xfrm>
            <a:off x="2097088" y="4389441"/>
            <a:ext cx="0" cy="120967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5" name="Přímá spojnice 64"/>
          <p:cNvCxnSpPr/>
          <p:nvPr/>
        </p:nvCxnSpPr>
        <p:spPr>
          <a:xfrm flipH="1">
            <a:off x="4841875" y="4389438"/>
            <a:ext cx="0" cy="106521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6" name="Přímá spojnice 66"/>
          <p:cNvCxnSpPr/>
          <p:nvPr/>
        </p:nvCxnSpPr>
        <p:spPr>
          <a:xfrm>
            <a:off x="2079626" y="5310188"/>
            <a:ext cx="274478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lg" len="lg"/>
            <a:tailEnd type="triangle" w="lg" len="lg"/>
          </a:ln>
          <a:effectLst/>
        </p:spPr>
      </p:cxnSp>
      <p:cxnSp>
        <p:nvCxnSpPr>
          <p:cNvPr id="37" name="Přímá spojnice 71"/>
          <p:cNvCxnSpPr/>
          <p:nvPr/>
        </p:nvCxnSpPr>
        <p:spPr>
          <a:xfrm>
            <a:off x="3178175" y="4389441"/>
            <a:ext cx="0" cy="60483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8" name="Přímá spojnice 73"/>
          <p:cNvCxnSpPr/>
          <p:nvPr/>
        </p:nvCxnSpPr>
        <p:spPr>
          <a:xfrm>
            <a:off x="3178177" y="4806950"/>
            <a:ext cx="16160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lg" len="lg"/>
            <a:tailEnd type="triangle" w="lg" len="lg"/>
          </a:ln>
          <a:effectLst/>
        </p:spPr>
      </p:cxnSp>
      <p:sp>
        <p:nvSpPr>
          <p:cNvPr id="39" name="TextovéPole 45"/>
          <p:cNvSpPr txBox="1">
            <a:spLocks noChangeArrowheads="1"/>
          </p:cNvSpPr>
          <p:nvPr/>
        </p:nvSpPr>
        <p:spPr bwMode="auto">
          <a:xfrm>
            <a:off x="3148014" y="5310188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</p:txBody>
      </p:sp>
      <p:sp>
        <p:nvSpPr>
          <p:cNvPr id="40" name="TextovéPole 46"/>
          <p:cNvSpPr txBox="1">
            <a:spLocks noChangeArrowheads="1"/>
          </p:cNvSpPr>
          <p:nvPr/>
        </p:nvSpPr>
        <p:spPr bwMode="auto">
          <a:xfrm>
            <a:off x="4854575" y="2578103"/>
            <a:ext cx="50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</p:txBody>
      </p:sp>
      <p:cxnSp>
        <p:nvCxnSpPr>
          <p:cNvPr id="41" name="Přímá spojnice 77"/>
          <p:cNvCxnSpPr/>
          <p:nvPr/>
        </p:nvCxnSpPr>
        <p:spPr>
          <a:xfrm flipV="1">
            <a:off x="9450388" y="3040065"/>
            <a:ext cx="0" cy="11144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lg" len="lg"/>
            <a:tailEnd type="triangle" w="lg" len="lg"/>
          </a:ln>
          <a:effectLst/>
        </p:spPr>
      </p:cxnSp>
      <p:graphicFrame>
        <p:nvGraphicFramePr>
          <p:cNvPr id="42" name="Object 10"/>
          <p:cNvGraphicFramePr>
            <a:graphicFrameLocks noChangeAspect="1"/>
          </p:cNvGraphicFramePr>
          <p:nvPr/>
        </p:nvGraphicFramePr>
        <p:xfrm>
          <a:off x="5062540" y="4557713"/>
          <a:ext cx="18970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040948" imgH="228501" progId="Equation.3">
                  <p:embed/>
                </p:oleObj>
              </mc:Choice>
              <mc:Fallback>
                <p:oleObj name="Rovnice" r:id="rId3" imgW="1040948" imgH="228501" progId="Equation.3">
                  <p:embed/>
                  <p:pic>
                    <p:nvPicPr>
                      <p:cNvPr id="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40" y="4557713"/>
                        <a:ext cx="18970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1"/>
          <p:cNvGraphicFramePr>
            <a:graphicFrameLocks noChangeAspect="1"/>
          </p:cNvGraphicFramePr>
          <p:nvPr/>
        </p:nvGraphicFramePr>
        <p:xfrm>
          <a:off x="5150623" y="5060811"/>
          <a:ext cx="18526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016000" imgH="228600" progId="Equation.3">
                  <p:embed/>
                </p:oleObj>
              </mc:Choice>
              <mc:Fallback>
                <p:oleObj name="Rovnice" r:id="rId5" imgW="1016000" imgH="228600" progId="Equation.3">
                  <p:embed/>
                  <p:pic>
                    <p:nvPicPr>
                      <p:cNvPr id="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0623" y="5060811"/>
                        <a:ext cx="18526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2"/>
          <p:cNvGraphicFramePr>
            <a:graphicFrameLocks noChangeAspect="1"/>
          </p:cNvGraphicFramePr>
          <p:nvPr/>
        </p:nvGraphicFramePr>
        <p:xfrm>
          <a:off x="5868988" y="5870575"/>
          <a:ext cx="18716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016000" imgH="292100" progId="Equation.3">
                  <p:embed/>
                </p:oleObj>
              </mc:Choice>
              <mc:Fallback>
                <p:oleObj name="Rovnice" r:id="rId7" imgW="1016000" imgH="292100" progId="Equation.3">
                  <p:embed/>
                  <p:pic>
                    <p:nvPicPr>
                      <p:cNvPr id="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5870575"/>
                        <a:ext cx="18716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ovéPole 44"/>
          <p:cNvSpPr txBox="1"/>
          <p:nvPr/>
        </p:nvSpPr>
        <p:spPr>
          <a:xfrm>
            <a:off x="5357815" y="5467350"/>
            <a:ext cx="4237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Výsledná hydrostatická síla</a:t>
            </a:r>
          </a:p>
        </p:txBody>
      </p:sp>
      <p:sp>
        <p:nvSpPr>
          <p:cNvPr id="46" name="Volný tvar 52"/>
          <p:cNvSpPr/>
          <p:nvPr/>
        </p:nvSpPr>
        <p:spPr>
          <a:xfrm>
            <a:off x="3160713" y="1474789"/>
            <a:ext cx="1681162" cy="2670175"/>
          </a:xfrm>
          <a:custGeom>
            <a:avLst/>
            <a:gdLst>
              <a:gd name="connsiteX0" fmla="*/ 0 w 1681316"/>
              <a:gd name="connsiteY0" fmla="*/ 2654710 h 2669458"/>
              <a:gd name="connsiteX1" fmla="*/ 44245 w 1681316"/>
              <a:gd name="connsiteY1" fmla="*/ 1592826 h 2669458"/>
              <a:gd name="connsiteX2" fmla="*/ 1681316 w 1681316"/>
              <a:gd name="connsiteY2" fmla="*/ 0 h 2669458"/>
              <a:gd name="connsiteX3" fmla="*/ 1666568 w 1681316"/>
              <a:gd name="connsiteY3" fmla="*/ 2669458 h 2669458"/>
              <a:gd name="connsiteX4" fmla="*/ 0 w 1681316"/>
              <a:gd name="connsiteY4" fmla="*/ 2654710 h 266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316" h="2669458">
                <a:moveTo>
                  <a:pt x="0" y="2654710"/>
                </a:moveTo>
                <a:lnTo>
                  <a:pt x="44245" y="1592826"/>
                </a:lnTo>
                <a:lnTo>
                  <a:pt x="1681316" y="0"/>
                </a:lnTo>
                <a:lnTo>
                  <a:pt x="1666568" y="2669458"/>
                </a:lnTo>
                <a:lnTo>
                  <a:pt x="0" y="2654710"/>
                </a:lnTo>
                <a:close/>
              </a:path>
            </a:pathLst>
          </a:custGeom>
          <a:pattFill prst="ltHorz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Obdélník 53"/>
          <p:cNvSpPr>
            <a:spLocks noChangeArrowheads="1"/>
          </p:cNvSpPr>
          <p:nvPr/>
        </p:nvSpPr>
        <p:spPr bwMode="auto">
          <a:xfrm>
            <a:off x="3736977" y="2878138"/>
            <a:ext cx="5950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kumimoji="0" lang="cs-CZ" altLang="cs-CZ" sz="2000" b="1" i="0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zox </a:t>
            </a: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Volný tvar 54"/>
          <p:cNvSpPr/>
          <p:nvPr/>
        </p:nvSpPr>
        <p:spPr>
          <a:xfrm>
            <a:off x="7939088" y="3073402"/>
            <a:ext cx="944562" cy="1076325"/>
          </a:xfrm>
          <a:custGeom>
            <a:avLst/>
            <a:gdLst>
              <a:gd name="connsiteX0" fmla="*/ 0 w 943897"/>
              <a:gd name="connsiteY0" fmla="*/ 1061884 h 1076632"/>
              <a:gd name="connsiteX1" fmla="*/ 943897 w 943897"/>
              <a:gd name="connsiteY1" fmla="*/ 1076632 h 1076632"/>
              <a:gd name="connsiteX2" fmla="*/ 14749 w 943897"/>
              <a:gd name="connsiteY2" fmla="*/ 0 h 1076632"/>
              <a:gd name="connsiteX3" fmla="*/ 0 w 943897"/>
              <a:gd name="connsiteY3" fmla="*/ 1061884 h 107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897" h="1076632">
                <a:moveTo>
                  <a:pt x="0" y="1061884"/>
                </a:moveTo>
                <a:lnTo>
                  <a:pt x="943897" y="1076632"/>
                </a:lnTo>
                <a:lnTo>
                  <a:pt x="14749" y="0"/>
                </a:lnTo>
                <a:lnTo>
                  <a:pt x="0" y="1061884"/>
                </a:lnTo>
                <a:close/>
              </a:path>
            </a:pathLst>
          </a:custGeom>
          <a:pattFill prst="smGrid">
            <a:fgClr>
              <a:srgbClr val="CC0066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9" name="Volný tvar 55"/>
          <p:cNvSpPr/>
          <p:nvPr/>
        </p:nvSpPr>
        <p:spPr>
          <a:xfrm>
            <a:off x="2098675" y="3103563"/>
            <a:ext cx="1092200" cy="1046162"/>
          </a:xfrm>
          <a:custGeom>
            <a:avLst/>
            <a:gdLst>
              <a:gd name="connsiteX0" fmla="*/ 0 w 1091381"/>
              <a:gd name="connsiteY0" fmla="*/ 1032388 h 1047136"/>
              <a:gd name="connsiteX1" fmla="*/ 1076632 w 1091381"/>
              <a:gd name="connsiteY1" fmla="*/ 1032388 h 1047136"/>
              <a:gd name="connsiteX2" fmla="*/ 1091381 w 1091381"/>
              <a:gd name="connsiteY2" fmla="*/ 0 h 1047136"/>
              <a:gd name="connsiteX3" fmla="*/ 58993 w 1091381"/>
              <a:gd name="connsiteY3" fmla="*/ 1032388 h 1047136"/>
              <a:gd name="connsiteX4" fmla="*/ 58993 w 1091381"/>
              <a:gd name="connsiteY4" fmla="*/ 1047136 h 1047136"/>
              <a:gd name="connsiteX5" fmla="*/ 0 w 1091381"/>
              <a:gd name="connsiteY5" fmla="*/ 1032388 h 104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381" h="1047136">
                <a:moveTo>
                  <a:pt x="0" y="1032388"/>
                </a:moveTo>
                <a:lnTo>
                  <a:pt x="1076632" y="1032388"/>
                </a:lnTo>
                <a:lnTo>
                  <a:pt x="1091381" y="0"/>
                </a:lnTo>
                <a:lnTo>
                  <a:pt x="58993" y="1032388"/>
                </a:lnTo>
                <a:lnTo>
                  <a:pt x="58993" y="1047136"/>
                </a:lnTo>
                <a:lnTo>
                  <a:pt x="0" y="1032388"/>
                </a:lnTo>
                <a:close/>
              </a:path>
            </a:pathLst>
          </a:custGeom>
          <a:pattFill prst="smGrid">
            <a:fgClr>
              <a:srgbClr val="CC0066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0" name="Volný tvar 56"/>
          <p:cNvSpPr/>
          <p:nvPr/>
        </p:nvSpPr>
        <p:spPr>
          <a:xfrm>
            <a:off x="5948365" y="3089275"/>
            <a:ext cx="928687" cy="1060450"/>
          </a:xfrm>
          <a:custGeom>
            <a:avLst/>
            <a:gdLst>
              <a:gd name="connsiteX0" fmla="*/ 0 w 929148"/>
              <a:gd name="connsiteY0" fmla="*/ 0 h 1061884"/>
              <a:gd name="connsiteX1" fmla="*/ 929148 w 929148"/>
              <a:gd name="connsiteY1" fmla="*/ 0 h 1061884"/>
              <a:gd name="connsiteX2" fmla="*/ 14748 w 929148"/>
              <a:gd name="connsiteY2" fmla="*/ 1061884 h 1061884"/>
              <a:gd name="connsiteX3" fmla="*/ 0 w 929148"/>
              <a:gd name="connsiteY3" fmla="*/ 0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48" h="1061884">
                <a:moveTo>
                  <a:pt x="0" y="0"/>
                </a:moveTo>
                <a:lnTo>
                  <a:pt x="929148" y="0"/>
                </a:lnTo>
                <a:lnTo>
                  <a:pt x="14748" y="1061884"/>
                </a:lnTo>
                <a:lnTo>
                  <a:pt x="0" y="0"/>
                </a:lnTo>
                <a:close/>
              </a:path>
            </a:pathLst>
          </a:custGeom>
          <a:pattFill prst="smGrid">
            <a:fgClr>
              <a:srgbClr val="00B0F0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1" name="Přímá spojnice se šipkou 88"/>
          <p:cNvCxnSpPr/>
          <p:nvPr/>
        </p:nvCxnSpPr>
        <p:spPr>
          <a:xfrm>
            <a:off x="2755902" y="3306763"/>
            <a:ext cx="2085975" cy="0"/>
          </a:xfrm>
          <a:prstGeom prst="straightConnector1">
            <a:avLst/>
          </a:prstGeom>
          <a:noFill/>
          <a:ln w="22225" cap="flat" cmpd="sng" algn="ctr">
            <a:solidFill>
              <a:srgbClr val="1F497D">
                <a:lumMod val="50000"/>
              </a:srgbClr>
            </a:solidFill>
            <a:prstDash val="solid"/>
            <a:tailEnd type="stealth" w="lg" len="lg"/>
          </a:ln>
          <a:effectLst/>
        </p:spPr>
      </p:cxnSp>
      <p:cxnSp>
        <p:nvCxnSpPr>
          <p:cNvPr id="52" name="Přímá spojnice se šipkou 89"/>
          <p:cNvCxnSpPr/>
          <p:nvPr/>
        </p:nvCxnSpPr>
        <p:spPr>
          <a:xfrm>
            <a:off x="6731000" y="1751016"/>
            <a:ext cx="0" cy="1527175"/>
          </a:xfrm>
          <a:prstGeom prst="straightConnector1">
            <a:avLst/>
          </a:prstGeom>
          <a:noFill/>
          <a:ln w="22225" cap="flat" cmpd="sng" algn="ctr">
            <a:solidFill>
              <a:srgbClr val="1F497D">
                <a:lumMod val="50000"/>
              </a:srgbClr>
            </a:solidFill>
            <a:prstDash val="solid"/>
            <a:tailEnd type="stealth" w="lg" len="lg"/>
          </a:ln>
          <a:effectLst/>
        </p:spPr>
      </p:cxnSp>
      <p:sp>
        <p:nvSpPr>
          <p:cNvPr id="53" name="TextovéPole 59"/>
          <p:cNvSpPr txBox="1">
            <a:spLocks noChangeArrowheads="1"/>
          </p:cNvSpPr>
          <p:nvPr/>
        </p:nvSpPr>
        <p:spPr bwMode="auto">
          <a:xfrm>
            <a:off x="2392365" y="2781303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cs-CZ" altLang="cs-CZ" sz="20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" name="TextovéPole 60"/>
          <p:cNvSpPr txBox="1">
            <a:spLocks noChangeArrowheads="1"/>
          </p:cNvSpPr>
          <p:nvPr/>
        </p:nvSpPr>
        <p:spPr bwMode="auto">
          <a:xfrm>
            <a:off x="6553200" y="995363"/>
            <a:ext cx="50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cs-CZ" altLang="cs-CZ" sz="20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5" name="Přímá spojnice 6"/>
          <p:cNvCxnSpPr/>
          <p:nvPr/>
        </p:nvCxnSpPr>
        <p:spPr>
          <a:xfrm flipV="1">
            <a:off x="5957888" y="1493838"/>
            <a:ext cx="2197100" cy="266541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6" name="TextovéPole 62"/>
          <p:cNvSpPr txBox="1">
            <a:spLocks noChangeArrowheads="1"/>
          </p:cNvSpPr>
          <p:nvPr/>
        </p:nvSpPr>
        <p:spPr bwMode="auto">
          <a:xfrm>
            <a:off x="2139982" y="240953"/>
            <a:ext cx="7616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Řešení hydrostatické síly rozkladem na složky</a:t>
            </a:r>
          </a:p>
        </p:txBody>
      </p:sp>
      <p:sp>
        <p:nvSpPr>
          <p:cNvPr id="57" name="TextovéPole 62"/>
          <p:cNvSpPr txBox="1">
            <a:spLocks noChangeArrowheads="1"/>
          </p:cNvSpPr>
          <p:nvPr/>
        </p:nvSpPr>
        <p:spPr bwMode="auto">
          <a:xfrm>
            <a:off x="7123115" y="4583116"/>
            <a:ext cx="4301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Složka hydrostatické síly ve směru x</a:t>
            </a:r>
          </a:p>
        </p:txBody>
      </p:sp>
      <p:sp>
        <p:nvSpPr>
          <p:cNvPr id="58" name="TextovéPole 62"/>
          <p:cNvSpPr txBox="1">
            <a:spLocks noChangeArrowheads="1"/>
          </p:cNvSpPr>
          <p:nvPr/>
        </p:nvSpPr>
        <p:spPr bwMode="auto">
          <a:xfrm>
            <a:off x="7275515" y="5080000"/>
            <a:ext cx="43068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Složka hydrostatické síly ve směru  z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997E8F-7DE5-0A09-ACE1-7CABA4392C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9"/>
          <p:cNvSpPr txBox="1">
            <a:spLocks noChangeArrowheads="1"/>
          </p:cNvSpPr>
          <p:nvPr/>
        </p:nvSpPr>
        <p:spPr bwMode="auto">
          <a:xfrm>
            <a:off x="2163947" y="122207"/>
            <a:ext cx="87593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Řešení zalomených rovinných konstrukcí   (zatěžovací obrazce)</a:t>
            </a:r>
          </a:p>
        </p:txBody>
      </p:sp>
      <p:cxnSp>
        <p:nvCxnSpPr>
          <p:cNvPr id="8" name="Přímá spojnice 2"/>
          <p:cNvCxnSpPr/>
          <p:nvPr/>
        </p:nvCxnSpPr>
        <p:spPr>
          <a:xfrm>
            <a:off x="2940212" y="3150393"/>
            <a:ext cx="669607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" name="Přímá spojnice 20"/>
          <p:cNvCxnSpPr/>
          <p:nvPr/>
        </p:nvCxnSpPr>
        <p:spPr>
          <a:xfrm flipV="1">
            <a:off x="4430874" y="2358231"/>
            <a:ext cx="863600" cy="79216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" name="Přímá spojnice 22"/>
          <p:cNvCxnSpPr/>
          <p:nvPr/>
        </p:nvCxnSpPr>
        <p:spPr>
          <a:xfrm flipH="1" flipV="1">
            <a:off x="3803810" y="1350171"/>
            <a:ext cx="1512888" cy="100806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Přímá spojnice 24"/>
          <p:cNvCxnSpPr/>
          <p:nvPr/>
        </p:nvCxnSpPr>
        <p:spPr>
          <a:xfrm flipH="1">
            <a:off x="2681448" y="1350168"/>
            <a:ext cx="11223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" name="Přímá spojnice 28"/>
          <p:cNvCxnSpPr/>
          <p:nvPr/>
        </p:nvCxnSpPr>
        <p:spPr>
          <a:xfrm flipV="1">
            <a:off x="8223411" y="2358231"/>
            <a:ext cx="863600" cy="79216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Přímá spojnice 29"/>
          <p:cNvCxnSpPr/>
          <p:nvPr/>
        </p:nvCxnSpPr>
        <p:spPr>
          <a:xfrm flipH="1" flipV="1">
            <a:off x="7620161" y="1350171"/>
            <a:ext cx="1511300" cy="100806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" name="Přímá spojnice 30"/>
          <p:cNvCxnSpPr/>
          <p:nvPr/>
        </p:nvCxnSpPr>
        <p:spPr>
          <a:xfrm flipH="1">
            <a:off x="6497799" y="1350168"/>
            <a:ext cx="11223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Přímá spojnice 31"/>
          <p:cNvCxnSpPr/>
          <p:nvPr/>
        </p:nvCxnSpPr>
        <p:spPr>
          <a:xfrm flipV="1">
            <a:off x="8380414" y="5145088"/>
            <a:ext cx="863600" cy="79216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" name="Přímá spojnice 32"/>
          <p:cNvCxnSpPr/>
          <p:nvPr/>
        </p:nvCxnSpPr>
        <p:spPr>
          <a:xfrm flipH="1" flipV="1">
            <a:off x="7731125" y="4137028"/>
            <a:ext cx="1512888" cy="100806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Přímá spojnice 33"/>
          <p:cNvCxnSpPr/>
          <p:nvPr/>
        </p:nvCxnSpPr>
        <p:spPr>
          <a:xfrm flipH="1">
            <a:off x="6608764" y="4137025"/>
            <a:ext cx="11223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Přímá spojnice 34"/>
          <p:cNvCxnSpPr/>
          <p:nvPr/>
        </p:nvCxnSpPr>
        <p:spPr>
          <a:xfrm flipV="1">
            <a:off x="4441827" y="5130803"/>
            <a:ext cx="862013" cy="79216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" name="Přímá spojnice 35"/>
          <p:cNvCxnSpPr/>
          <p:nvPr/>
        </p:nvCxnSpPr>
        <p:spPr>
          <a:xfrm flipH="1" flipV="1">
            <a:off x="3792538" y="4122738"/>
            <a:ext cx="1511300" cy="100806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" name="Přímá spojnice 36"/>
          <p:cNvCxnSpPr/>
          <p:nvPr/>
        </p:nvCxnSpPr>
        <p:spPr>
          <a:xfrm flipH="1">
            <a:off x="2670177" y="4122738"/>
            <a:ext cx="112236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Přímá spojnice 37"/>
          <p:cNvCxnSpPr/>
          <p:nvPr/>
        </p:nvCxnSpPr>
        <p:spPr>
          <a:xfrm>
            <a:off x="2733677" y="5937250"/>
            <a:ext cx="6697663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Přímá spojnice se šipkou 39"/>
          <p:cNvCxnSpPr/>
          <p:nvPr/>
        </p:nvCxnSpPr>
        <p:spPr>
          <a:xfrm>
            <a:off x="3156110" y="1350168"/>
            <a:ext cx="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4" name="Přímá spojnice se šipkou 41"/>
          <p:cNvCxnSpPr/>
          <p:nvPr/>
        </p:nvCxnSpPr>
        <p:spPr>
          <a:xfrm>
            <a:off x="3156110" y="1207296"/>
            <a:ext cx="0" cy="142875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25" name="Přímá spojnice se šipkou 42"/>
          <p:cNvCxnSpPr/>
          <p:nvPr/>
        </p:nvCxnSpPr>
        <p:spPr>
          <a:xfrm>
            <a:off x="3041650" y="3968753"/>
            <a:ext cx="0" cy="14446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26" name="Přímá spojnice se šipkou 43"/>
          <p:cNvCxnSpPr/>
          <p:nvPr/>
        </p:nvCxnSpPr>
        <p:spPr>
          <a:xfrm>
            <a:off x="7047073" y="1208884"/>
            <a:ext cx="0" cy="142875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27" name="Přímá spojnice se šipkou 44"/>
          <p:cNvCxnSpPr/>
          <p:nvPr/>
        </p:nvCxnSpPr>
        <p:spPr>
          <a:xfrm>
            <a:off x="7170738" y="3978278"/>
            <a:ext cx="0" cy="14446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28" name="Přímá spojnice 46"/>
          <p:cNvCxnSpPr/>
          <p:nvPr/>
        </p:nvCxnSpPr>
        <p:spPr>
          <a:xfrm>
            <a:off x="5316698" y="2358231"/>
            <a:ext cx="8429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9" name="Přímá spojnice 48"/>
          <p:cNvCxnSpPr/>
          <p:nvPr/>
        </p:nvCxnSpPr>
        <p:spPr>
          <a:xfrm>
            <a:off x="9087010" y="2358231"/>
            <a:ext cx="6937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0" name="Přímá spojnice 50"/>
          <p:cNvCxnSpPr/>
          <p:nvPr/>
        </p:nvCxnSpPr>
        <p:spPr>
          <a:xfrm>
            <a:off x="5303840" y="5145088"/>
            <a:ext cx="8286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1" name="Přímá spojnice 52"/>
          <p:cNvCxnSpPr/>
          <p:nvPr/>
        </p:nvCxnSpPr>
        <p:spPr>
          <a:xfrm>
            <a:off x="9244015" y="5145088"/>
            <a:ext cx="669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2" name="Přímá spojnice 54"/>
          <p:cNvCxnSpPr/>
          <p:nvPr/>
        </p:nvCxnSpPr>
        <p:spPr>
          <a:xfrm>
            <a:off x="3622835" y="1350171"/>
            <a:ext cx="0" cy="18002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3" name="Přímá spojnice 55"/>
          <p:cNvCxnSpPr/>
          <p:nvPr/>
        </p:nvCxnSpPr>
        <p:spPr>
          <a:xfrm flipH="1">
            <a:off x="2062325" y="3159918"/>
            <a:ext cx="17557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4" name="Přímá spojnice 58"/>
          <p:cNvCxnSpPr/>
          <p:nvPr/>
        </p:nvCxnSpPr>
        <p:spPr>
          <a:xfrm flipV="1">
            <a:off x="2062323" y="1350168"/>
            <a:ext cx="1560512" cy="18097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5" name="Přímá spojnice 60"/>
          <p:cNvCxnSpPr/>
          <p:nvPr/>
        </p:nvCxnSpPr>
        <p:spPr>
          <a:xfrm>
            <a:off x="5737385" y="2358231"/>
            <a:ext cx="0" cy="7921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6" name="Přímá spojnice 61"/>
          <p:cNvCxnSpPr/>
          <p:nvPr/>
        </p:nvCxnSpPr>
        <p:spPr>
          <a:xfrm flipH="1">
            <a:off x="5742149" y="3126581"/>
            <a:ext cx="9731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" name="Přímá spojnice 64"/>
          <p:cNvCxnSpPr/>
          <p:nvPr/>
        </p:nvCxnSpPr>
        <p:spPr>
          <a:xfrm flipH="1" flipV="1">
            <a:off x="5737387" y="2358231"/>
            <a:ext cx="1027113" cy="7683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8" name="Přímá spojnice 66"/>
          <p:cNvCxnSpPr/>
          <p:nvPr/>
        </p:nvCxnSpPr>
        <p:spPr>
          <a:xfrm flipV="1">
            <a:off x="9087010" y="1350171"/>
            <a:ext cx="0" cy="100806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9" name="Přímá spojnice 68"/>
          <p:cNvCxnSpPr/>
          <p:nvPr/>
        </p:nvCxnSpPr>
        <p:spPr>
          <a:xfrm>
            <a:off x="7620160" y="1350168"/>
            <a:ext cx="14668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0" name="Přímá spojnice 71"/>
          <p:cNvCxnSpPr/>
          <p:nvPr/>
        </p:nvCxnSpPr>
        <p:spPr>
          <a:xfrm flipV="1">
            <a:off x="8223410" y="1350171"/>
            <a:ext cx="0" cy="177641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1" name="Přímá spojnice 73"/>
          <p:cNvCxnSpPr/>
          <p:nvPr/>
        </p:nvCxnSpPr>
        <p:spPr>
          <a:xfrm flipH="1">
            <a:off x="4441827" y="5130800"/>
            <a:ext cx="862013" cy="1428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2" name="Přímá spojnice 75"/>
          <p:cNvCxnSpPr/>
          <p:nvPr/>
        </p:nvCxnSpPr>
        <p:spPr>
          <a:xfrm flipV="1">
            <a:off x="4441825" y="5130800"/>
            <a:ext cx="0" cy="8064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3" name="Přímá spojnice 78"/>
          <p:cNvCxnSpPr/>
          <p:nvPr/>
        </p:nvCxnSpPr>
        <p:spPr>
          <a:xfrm flipH="1">
            <a:off x="2825910" y="2358231"/>
            <a:ext cx="22034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44" name="Přímá spojnice 80"/>
          <p:cNvCxnSpPr/>
          <p:nvPr/>
        </p:nvCxnSpPr>
        <p:spPr>
          <a:xfrm>
            <a:off x="2825910" y="2358234"/>
            <a:ext cx="0" cy="80168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45" name="Volný tvar 51"/>
          <p:cNvSpPr/>
          <p:nvPr/>
        </p:nvSpPr>
        <p:spPr>
          <a:xfrm>
            <a:off x="2824323" y="1351756"/>
            <a:ext cx="811212" cy="1814512"/>
          </a:xfrm>
          <a:custGeom>
            <a:avLst/>
            <a:gdLst>
              <a:gd name="connsiteX0" fmla="*/ 0 w 811162"/>
              <a:gd name="connsiteY0" fmla="*/ 1799303 h 1814052"/>
              <a:gd name="connsiteX1" fmla="*/ 811162 w 811162"/>
              <a:gd name="connsiteY1" fmla="*/ 1814052 h 1814052"/>
              <a:gd name="connsiteX2" fmla="*/ 811162 w 811162"/>
              <a:gd name="connsiteY2" fmla="*/ 0 h 1814052"/>
              <a:gd name="connsiteX3" fmla="*/ 0 w 811162"/>
              <a:gd name="connsiteY3" fmla="*/ 929149 h 1814052"/>
              <a:gd name="connsiteX4" fmla="*/ 0 w 811162"/>
              <a:gd name="connsiteY4" fmla="*/ 1799303 h 181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2" h="1814052">
                <a:moveTo>
                  <a:pt x="0" y="1799303"/>
                </a:moveTo>
                <a:lnTo>
                  <a:pt x="811162" y="1814052"/>
                </a:lnTo>
                <a:lnTo>
                  <a:pt x="811162" y="0"/>
                </a:lnTo>
                <a:lnTo>
                  <a:pt x="0" y="929149"/>
                </a:lnTo>
                <a:lnTo>
                  <a:pt x="0" y="1799303"/>
                </a:lnTo>
                <a:close/>
              </a:path>
            </a:pathLst>
          </a:custGeom>
          <a:pattFill prst="ltHorz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6" name="Volný tvar 52"/>
          <p:cNvSpPr/>
          <p:nvPr/>
        </p:nvSpPr>
        <p:spPr>
          <a:xfrm>
            <a:off x="7631273" y="1337468"/>
            <a:ext cx="620712" cy="427038"/>
          </a:xfrm>
          <a:custGeom>
            <a:avLst/>
            <a:gdLst>
              <a:gd name="connsiteX0" fmla="*/ 0 w 619432"/>
              <a:gd name="connsiteY0" fmla="*/ 0 h 427703"/>
              <a:gd name="connsiteX1" fmla="*/ 619432 w 619432"/>
              <a:gd name="connsiteY1" fmla="*/ 427703 h 427703"/>
              <a:gd name="connsiteX2" fmla="*/ 619432 w 619432"/>
              <a:gd name="connsiteY2" fmla="*/ 14748 h 427703"/>
              <a:gd name="connsiteX3" fmla="*/ 58993 w 619432"/>
              <a:gd name="connsiteY3" fmla="*/ 14748 h 427703"/>
              <a:gd name="connsiteX4" fmla="*/ 0 w 619432"/>
              <a:gd name="connsiteY4" fmla="*/ 0 h 42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432" h="427703">
                <a:moveTo>
                  <a:pt x="0" y="0"/>
                </a:moveTo>
                <a:lnTo>
                  <a:pt x="619432" y="427703"/>
                </a:lnTo>
                <a:lnTo>
                  <a:pt x="619432" y="14748"/>
                </a:lnTo>
                <a:lnTo>
                  <a:pt x="58993" y="14748"/>
                </a:lnTo>
                <a:lnTo>
                  <a:pt x="0" y="0"/>
                </a:lnTo>
                <a:close/>
              </a:path>
            </a:pathLst>
          </a:custGeom>
          <a:pattFill prst="ltVert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Volný tvar 53"/>
          <p:cNvSpPr/>
          <p:nvPr/>
        </p:nvSpPr>
        <p:spPr>
          <a:xfrm>
            <a:off x="8207535" y="1764509"/>
            <a:ext cx="914400" cy="1387475"/>
          </a:xfrm>
          <a:custGeom>
            <a:avLst/>
            <a:gdLst>
              <a:gd name="connsiteX0" fmla="*/ 29497 w 914400"/>
              <a:gd name="connsiteY0" fmla="*/ 0 h 1386348"/>
              <a:gd name="connsiteX1" fmla="*/ 0 w 914400"/>
              <a:gd name="connsiteY1" fmla="*/ 1386348 h 1386348"/>
              <a:gd name="connsiteX2" fmla="*/ 914400 w 914400"/>
              <a:gd name="connsiteY2" fmla="*/ 589936 h 1386348"/>
              <a:gd name="connsiteX3" fmla="*/ 29497 w 914400"/>
              <a:gd name="connsiteY3" fmla="*/ 0 h 138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386348">
                <a:moveTo>
                  <a:pt x="29497" y="0"/>
                </a:moveTo>
                <a:lnTo>
                  <a:pt x="0" y="1386348"/>
                </a:lnTo>
                <a:lnTo>
                  <a:pt x="914400" y="589936"/>
                </a:lnTo>
                <a:lnTo>
                  <a:pt x="29497" y="0"/>
                </a:lnTo>
                <a:close/>
              </a:path>
            </a:pathLst>
          </a:custGeom>
          <a:pattFill prst="ltVert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2163947" y="740568"/>
            <a:ext cx="3130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Řešení vodorovné složky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536827" y="3578225"/>
            <a:ext cx="27670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Svislá složka dolní voda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6616862" y="675481"/>
            <a:ext cx="3062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Svislá složka – horní voda 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6284913" y="3636963"/>
            <a:ext cx="1935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Výsledné řešení</a:t>
            </a:r>
          </a:p>
        </p:txBody>
      </p:sp>
      <p:sp>
        <p:nvSpPr>
          <p:cNvPr id="52" name="Volný tvar 58"/>
          <p:cNvSpPr/>
          <p:nvPr/>
        </p:nvSpPr>
        <p:spPr>
          <a:xfrm>
            <a:off x="4422777" y="5146675"/>
            <a:ext cx="855663" cy="781050"/>
          </a:xfrm>
          <a:custGeom>
            <a:avLst/>
            <a:gdLst>
              <a:gd name="connsiteX0" fmla="*/ 0 w 855406"/>
              <a:gd name="connsiteY0" fmla="*/ 781665 h 781665"/>
              <a:gd name="connsiteX1" fmla="*/ 855406 w 855406"/>
              <a:gd name="connsiteY1" fmla="*/ 0 h 781665"/>
              <a:gd name="connsiteX2" fmla="*/ 44245 w 855406"/>
              <a:gd name="connsiteY2" fmla="*/ 0 h 781665"/>
              <a:gd name="connsiteX3" fmla="*/ 0 w 855406"/>
              <a:gd name="connsiteY3" fmla="*/ 781665 h 78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406" h="781665">
                <a:moveTo>
                  <a:pt x="0" y="781665"/>
                </a:moveTo>
                <a:lnTo>
                  <a:pt x="855406" y="0"/>
                </a:lnTo>
                <a:lnTo>
                  <a:pt x="44245" y="0"/>
                </a:lnTo>
                <a:lnTo>
                  <a:pt x="0" y="781665"/>
                </a:lnTo>
                <a:close/>
              </a:path>
            </a:pathLst>
          </a:custGeom>
          <a:pattFill prst="narVert">
            <a:fgClr>
              <a:sysClr val="windowText" lastClr="000000">
                <a:lumMod val="75000"/>
                <a:lumOff val="25000"/>
              </a:sysClr>
            </a:fgClr>
            <a:bgClr>
              <a:srgbClr val="4F81BD">
                <a:lumMod val="60000"/>
                <a:lumOff val="40000"/>
              </a:srgbClr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3" name="Přímá spojnice 92"/>
          <p:cNvCxnSpPr/>
          <p:nvPr/>
        </p:nvCxnSpPr>
        <p:spPr>
          <a:xfrm>
            <a:off x="7786688" y="4137025"/>
            <a:ext cx="13890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4" name="Přímá spojnice 94"/>
          <p:cNvCxnSpPr/>
          <p:nvPr/>
        </p:nvCxnSpPr>
        <p:spPr>
          <a:xfrm flipV="1">
            <a:off x="8380413" y="4137025"/>
            <a:ext cx="0" cy="178593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5" name="Přímá spojnice 96"/>
          <p:cNvCxnSpPr/>
          <p:nvPr/>
        </p:nvCxnSpPr>
        <p:spPr>
          <a:xfrm flipH="1">
            <a:off x="8380415" y="5146675"/>
            <a:ext cx="7953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6" name="Volný tvar 62"/>
          <p:cNvSpPr/>
          <p:nvPr/>
        </p:nvSpPr>
        <p:spPr>
          <a:xfrm>
            <a:off x="7756527" y="4143376"/>
            <a:ext cx="619125" cy="442913"/>
          </a:xfrm>
          <a:custGeom>
            <a:avLst/>
            <a:gdLst>
              <a:gd name="connsiteX0" fmla="*/ 0 w 619432"/>
              <a:gd name="connsiteY0" fmla="*/ 0 h 442452"/>
              <a:gd name="connsiteX1" fmla="*/ 0 w 619432"/>
              <a:gd name="connsiteY1" fmla="*/ 0 h 442452"/>
              <a:gd name="connsiteX2" fmla="*/ 619432 w 619432"/>
              <a:gd name="connsiteY2" fmla="*/ 14748 h 442452"/>
              <a:gd name="connsiteX3" fmla="*/ 604684 w 619432"/>
              <a:gd name="connsiteY3" fmla="*/ 442452 h 442452"/>
              <a:gd name="connsiteX4" fmla="*/ 0 w 619432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432" h="442452">
                <a:moveTo>
                  <a:pt x="0" y="0"/>
                </a:moveTo>
                <a:lnTo>
                  <a:pt x="0" y="0"/>
                </a:lnTo>
                <a:cubicBezTo>
                  <a:pt x="206474" y="5036"/>
                  <a:pt x="412896" y="14748"/>
                  <a:pt x="619432" y="14748"/>
                </a:cubicBezTo>
                <a:lnTo>
                  <a:pt x="604684" y="442452"/>
                </a:lnTo>
                <a:lnTo>
                  <a:pt x="0" y="0"/>
                </a:lnTo>
                <a:close/>
              </a:path>
            </a:pathLst>
          </a:custGeom>
          <a:pattFill prst="ltVert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Volný tvar 63"/>
          <p:cNvSpPr/>
          <p:nvPr/>
        </p:nvSpPr>
        <p:spPr>
          <a:xfrm>
            <a:off x="8375652" y="4586288"/>
            <a:ext cx="893763" cy="560387"/>
          </a:xfrm>
          <a:custGeom>
            <a:avLst/>
            <a:gdLst>
              <a:gd name="connsiteX0" fmla="*/ 0 w 840658"/>
              <a:gd name="connsiteY0" fmla="*/ 0 h 530942"/>
              <a:gd name="connsiteX1" fmla="*/ 0 w 840658"/>
              <a:gd name="connsiteY1" fmla="*/ 0 h 530942"/>
              <a:gd name="connsiteX2" fmla="*/ 0 w 840658"/>
              <a:gd name="connsiteY2" fmla="*/ 530942 h 530942"/>
              <a:gd name="connsiteX3" fmla="*/ 840658 w 840658"/>
              <a:gd name="connsiteY3" fmla="*/ 530942 h 530942"/>
              <a:gd name="connsiteX4" fmla="*/ 0 w 840658"/>
              <a:gd name="connsiteY4" fmla="*/ 0 h 5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658" h="530942">
                <a:moveTo>
                  <a:pt x="0" y="0"/>
                </a:moveTo>
                <a:lnTo>
                  <a:pt x="0" y="0"/>
                </a:lnTo>
                <a:lnTo>
                  <a:pt x="0" y="530942"/>
                </a:lnTo>
                <a:lnTo>
                  <a:pt x="840658" y="530942"/>
                </a:lnTo>
                <a:lnTo>
                  <a:pt x="0" y="0"/>
                </a:lnTo>
                <a:close/>
              </a:path>
            </a:pathLst>
          </a:custGeom>
          <a:pattFill prst="ltVert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8" name="Přímá spojnice 100"/>
          <p:cNvCxnSpPr/>
          <p:nvPr/>
        </p:nvCxnSpPr>
        <p:spPr>
          <a:xfrm>
            <a:off x="3921126" y="4122741"/>
            <a:ext cx="1217613" cy="2063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9" name="Přímá spojnice 102"/>
          <p:cNvCxnSpPr>
            <a:stCxn id="52" idx="0"/>
          </p:cNvCxnSpPr>
          <p:nvPr/>
        </p:nvCxnSpPr>
        <p:spPr>
          <a:xfrm flipV="1">
            <a:off x="4422775" y="4143375"/>
            <a:ext cx="19050" cy="17843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0" name="Přímá spojnice se šipkou 103"/>
          <p:cNvCxnSpPr/>
          <p:nvPr/>
        </p:nvCxnSpPr>
        <p:spPr>
          <a:xfrm>
            <a:off x="5711985" y="2212181"/>
            <a:ext cx="0" cy="144462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61" name="Přímá spojnice se šipkou 104"/>
          <p:cNvCxnSpPr/>
          <p:nvPr/>
        </p:nvCxnSpPr>
        <p:spPr>
          <a:xfrm>
            <a:off x="9636285" y="2193131"/>
            <a:ext cx="0" cy="144462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62" name="Přímá spojnice se šipkou 105"/>
          <p:cNvCxnSpPr/>
          <p:nvPr/>
        </p:nvCxnSpPr>
        <p:spPr>
          <a:xfrm>
            <a:off x="5718175" y="4986338"/>
            <a:ext cx="0" cy="144462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63" name="Přímá spojnice se šipkou 106"/>
          <p:cNvCxnSpPr/>
          <p:nvPr/>
        </p:nvCxnSpPr>
        <p:spPr>
          <a:xfrm>
            <a:off x="9625013" y="4994278"/>
            <a:ext cx="0" cy="14446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64" name="Volný tvar 70"/>
          <p:cNvSpPr/>
          <p:nvPr/>
        </p:nvSpPr>
        <p:spPr>
          <a:xfrm>
            <a:off x="6608763" y="4108453"/>
            <a:ext cx="811212" cy="1814513"/>
          </a:xfrm>
          <a:custGeom>
            <a:avLst/>
            <a:gdLst>
              <a:gd name="connsiteX0" fmla="*/ 0 w 811162"/>
              <a:gd name="connsiteY0" fmla="*/ 1799303 h 1814052"/>
              <a:gd name="connsiteX1" fmla="*/ 811162 w 811162"/>
              <a:gd name="connsiteY1" fmla="*/ 1814052 h 1814052"/>
              <a:gd name="connsiteX2" fmla="*/ 811162 w 811162"/>
              <a:gd name="connsiteY2" fmla="*/ 0 h 1814052"/>
              <a:gd name="connsiteX3" fmla="*/ 0 w 811162"/>
              <a:gd name="connsiteY3" fmla="*/ 929149 h 1814052"/>
              <a:gd name="connsiteX4" fmla="*/ 0 w 811162"/>
              <a:gd name="connsiteY4" fmla="*/ 1799303 h 181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2" h="1814052">
                <a:moveTo>
                  <a:pt x="0" y="1799303"/>
                </a:moveTo>
                <a:lnTo>
                  <a:pt x="811162" y="1814052"/>
                </a:lnTo>
                <a:lnTo>
                  <a:pt x="811162" y="0"/>
                </a:lnTo>
                <a:lnTo>
                  <a:pt x="0" y="929149"/>
                </a:lnTo>
                <a:lnTo>
                  <a:pt x="0" y="1799303"/>
                </a:lnTo>
                <a:close/>
              </a:path>
            </a:pathLst>
          </a:custGeom>
          <a:pattFill prst="ltHorz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Volný tvar 71"/>
          <p:cNvSpPr/>
          <p:nvPr/>
        </p:nvSpPr>
        <p:spPr>
          <a:xfrm>
            <a:off x="5729450" y="2355059"/>
            <a:ext cx="1031875" cy="796925"/>
          </a:xfrm>
          <a:custGeom>
            <a:avLst/>
            <a:gdLst>
              <a:gd name="connsiteX0" fmla="*/ 0 w 1032387"/>
              <a:gd name="connsiteY0" fmla="*/ 0 h 796412"/>
              <a:gd name="connsiteX1" fmla="*/ 29496 w 1032387"/>
              <a:gd name="connsiteY1" fmla="*/ 796412 h 796412"/>
              <a:gd name="connsiteX2" fmla="*/ 1032387 w 1032387"/>
              <a:gd name="connsiteY2" fmla="*/ 766916 h 796412"/>
              <a:gd name="connsiteX3" fmla="*/ 0 w 1032387"/>
              <a:gd name="connsiteY3" fmla="*/ 0 h 7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87" h="796412">
                <a:moveTo>
                  <a:pt x="0" y="0"/>
                </a:moveTo>
                <a:lnTo>
                  <a:pt x="29496" y="796412"/>
                </a:lnTo>
                <a:lnTo>
                  <a:pt x="1032387" y="766916"/>
                </a:lnTo>
                <a:lnTo>
                  <a:pt x="0" y="0"/>
                </a:lnTo>
                <a:close/>
              </a:path>
            </a:pathLst>
          </a:custGeom>
          <a:pattFill prst="narHorz">
            <a:fgClr>
              <a:srgbClr val="4F81BD"/>
            </a:fgClr>
            <a:bgClr>
              <a:srgbClr val="4F81BD">
                <a:lumMod val="40000"/>
                <a:lumOff val="60000"/>
              </a:srgbClr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6" name="Přímá spojnice se šipkou 110"/>
          <p:cNvCxnSpPr/>
          <p:nvPr/>
        </p:nvCxnSpPr>
        <p:spPr>
          <a:xfrm>
            <a:off x="2579849" y="1764506"/>
            <a:ext cx="57626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7" name="Přímá spojnice se šipkou 112"/>
          <p:cNvCxnSpPr/>
          <p:nvPr/>
        </p:nvCxnSpPr>
        <p:spPr>
          <a:xfrm flipH="1">
            <a:off x="6200937" y="2458243"/>
            <a:ext cx="296863" cy="0"/>
          </a:xfrm>
          <a:prstGeom prst="straightConnector1">
            <a:avLst/>
          </a:prstGeom>
          <a:noFill/>
          <a:ln w="9525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cxnSp>
        <p:nvCxnSpPr>
          <p:cNvPr id="68" name="Přímá spojnice se šipkou 114"/>
          <p:cNvCxnSpPr/>
          <p:nvPr/>
        </p:nvCxnSpPr>
        <p:spPr>
          <a:xfrm>
            <a:off x="9331485" y="1351756"/>
            <a:ext cx="0" cy="64770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9" name="Přímá spojnice se šipkou 116"/>
          <p:cNvCxnSpPr/>
          <p:nvPr/>
        </p:nvCxnSpPr>
        <p:spPr>
          <a:xfrm>
            <a:off x="7974173" y="1999459"/>
            <a:ext cx="0" cy="93503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70" name="Přímá spojnice se šipkou 118"/>
          <p:cNvCxnSpPr/>
          <p:nvPr/>
        </p:nvCxnSpPr>
        <p:spPr>
          <a:xfrm flipV="1">
            <a:off x="5303838" y="5289553"/>
            <a:ext cx="0" cy="50482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71" name="Přímá spojnice se šipkou 120"/>
          <p:cNvCxnSpPr/>
          <p:nvPr/>
        </p:nvCxnSpPr>
        <p:spPr>
          <a:xfrm>
            <a:off x="6272214" y="4586288"/>
            <a:ext cx="57626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72" name="Přímá spojnice se šipkou 122"/>
          <p:cNvCxnSpPr/>
          <p:nvPr/>
        </p:nvCxnSpPr>
        <p:spPr>
          <a:xfrm flipV="1">
            <a:off x="9587073" y="1351756"/>
            <a:ext cx="0" cy="6477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tailEnd type="arrow"/>
          </a:ln>
          <a:effectLst/>
        </p:spPr>
      </p:cxnSp>
      <p:cxnSp>
        <p:nvCxnSpPr>
          <p:cNvPr id="73" name="Přímá spojnice se šipkou 123"/>
          <p:cNvCxnSpPr/>
          <p:nvPr/>
        </p:nvCxnSpPr>
        <p:spPr>
          <a:xfrm flipV="1">
            <a:off x="9402763" y="5289553"/>
            <a:ext cx="0" cy="504825"/>
          </a:xfrm>
          <a:prstGeom prst="straightConnector1">
            <a:avLst/>
          </a:prstGeom>
          <a:noFill/>
          <a:ln w="9525" cap="flat" cmpd="sng" algn="ctr">
            <a:solidFill>
              <a:srgbClr val="4F81BD"/>
            </a:solidFill>
            <a:prstDash val="dash"/>
            <a:tailEnd type="arrow"/>
          </a:ln>
          <a:effectLst/>
        </p:spPr>
      </p:cxnSp>
      <p:cxnSp>
        <p:nvCxnSpPr>
          <p:cNvPr id="74" name="Přímá spojnice se šipkou 124"/>
          <p:cNvCxnSpPr/>
          <p:nvPr/>
        </p:nvCxnSpPr>
        <p:spPr>
          <a:xfrm>
            <a:off x="8162925" y="5146678"/>
            <a:ext cx="0" cy="600075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dash"/>
            <a:tailEnd type="arrow"/>
          </a:ln>
          <a:effectLst/>
        </p:spPr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1DE0746B-28E2-499D-D510-CF7C155C9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rázek 52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3336280" y="674210"/>
            <a:ext cx="4846986" cy="25702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5" name="Volný tvar 54"/>
          <p:cNvSpPr/>
          <p:nvPr/>
        </p:nvSpPr>
        <p:spPr bwMode="auto">
          <a:xfrm>
            <a:off x="3409950" y="723900"/>
            <a:ext cx="3290319" cy="2457450"/>
          </a:xfrm>
          <a:custGeom>
            <a:avLst/>
            <a:gdLst>
              <a:gd name="connsiteX0" fmla="*/ 1924050 w 3305175"/>
              <a:gd name="connsiteY0" fmla="*/ 0 h 2457450"/>
              <a:gd name="connsiteX1" fmla="*/ 0 w 3305175"/>
              <a:gd name="connsiteY1" fmla="*/ 0 h 2457450"/>
              <a:gd name="connsiteX2" fmla="*/ 28575 w 3305175"/>
              <a:gd name="connsiteY2" fmla="*/ 2438400 h 2457450"/>
              <a:gd name="connsiteX3" fmla="*/ 3295650 w 3305175"/>
              <a:gd name="connsiteY3" fmla="*/ 2457450 h 2457450"/>
              <a:gd name="connsiteX4" fmla="*/ 3305175 w 3305175"/>
              <a:gd name="connsiteY4" fmla="*/ 1828800 h 2457450"/>
              <a:gd name="connsiteX5" fmla="*/ 1390650 w 3305175"/>
              <a:gd name="connsiteY5" fmla="*/ 1133475 h 2457450"/>
              <a:gd name="connsiteX6" fmla="*/ 1943100 w 3305175"/>
              <a:gd name="connsiteY6" fmla="*/ 571500 h 2457450"/>
              <a:gd name="connsiteX7" fmla="*/ 1924050 w 3305175"/>
              <a:gd name="connsiteY7" fmla="*/ 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5175" h="2457450">
                <a:moveTo>
                  <a:pt x="1924050" y="0"/>
                </a:moveTo>
                <a:lnTo>
                  <a:pt x="0" y="0"/>
                </a:lnTo>
                <a:lnTo>
                  <a:pt x="28575" y="2438400"/>
                </a:lnTo>
                <a:lnTo>
                  <a:pt x="3295650" y="2457450"/>
                </a:lnTo>
                <a:lnTo>
                  <a:pt x="3305175" y="1828800"/>
                </a:lnTo>
                <a:lnTo>
                  <a:pt x="1390650" y="1133475"/>
                </a:lnTo>
                <a:lnTo>
                  <a:pt x="1943100" y="571500"/>
                </a:lnTo>
                <a:lnTo>
                  <a:pt x="1924050" y="0"/>
                </a:lnTo>
                <a:close/>
              </a:path>
            </a:pathLst>
          </a:custGeom>
          <a:solidFill>
            <a:srgbClr val="00B0F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735180" y="6155472"/>
            <a:ext cx="2540000" cy="457200"/>
          </a:xfrm>
        </p:spPr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14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4" name="TextovéPole 9"/>
          <p:cNvSpPr txBox="1">
            <a:spLocks noChangeArrowheads="1"/>
          </p:cNvSpPr>
          <p:nvPr/>
        </p:nvSpPr>
        <p:spPr bwMode="auto">
          <a:xfrm>
            <a:off x="1165565" y="159616"/>
            <a:ext cx="10708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Řešení zalomených rovinných konstrukcí  - (zatěžovací obrazce) – </a:t>
            </a:r>
            <a:r>
              <a:rPr lang="cs-CZ" altLang="cs-CZ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horizontální složka</a:t>
            </a:r>
          </a:p>
        </p:txBody>
      </p:sp>
      <p:sp>
        <p:nvSpPr>
          <p:cNvPr id="15" name="Volný tvar 14"/>
          <p:cNvSpPr/>
          <p:nvPr/>
        </p:nvSpPr>
        <p:spPr bwMode="auto">
          <a:xfrm>
            <a:off x="1588431" y="699694"/>
            <a:ext cx="1474470" cy="2488675"/>
          </a:xfrm>
          <a:custGeom>
            <a:avLst/>
            <a:gdLst>
              <a:gd name="connsiteX0" fmla="*/ 1474470 w 1474470"/>
              <a:gd name="connsiteY0" fmla="*/ 2526030 h 2526030"/>
              <a:gd name="connsiteX1" fmla="*/ 1451610 w 1474470"/>
              <a:gd name="connsiteY1" fmla="*/ 0 h 2526030"/>
              <a:gd name="connsiteX2" fmla="*/ 0 w 1474470"/>
              <a:gd name="connsiteY2" fmla="*/ 2503170 h 2526030"/>
              <a:gd name="connsiteX3" fmla="*/ 1474470 w 1474470"/>
              <a:gd name="connsiteY3" fmla="*/ 2526030 h 252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4470" h="2526030">
                <a:moveTo>
                  <a:pt x="1474470" y="2526030"/>
                </a:moveTo>
                <a:lnTo>
                  <a:pt x="1451610" y="0"/>
                </a:lnTo>
                <a:lnTo>
                  <a:pt x="0" y="2503170"/>
                </a:lnTo>
                <a:lnTo>
                  <a:pt x="1474470" y="2526030"/>
                </a:lnTo>
                <a:close/>
              </a:path>
            </a:pathLst>
          </a:custGeom>
          <a:pattFill prst="ltHorz">
            <a:fgClr>
              <a:srgbClr val="0070C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8" name="Volný tvar 17"/>
          <p:cNvSpPr/>
          <p:nvPr/>
        </p:nvSpPr>
        <p:spPr bwMode="auto">
          <a:xfrm>
            <a:off x="8364923" y="2162096"/>
            <a:ext cx="726409" cy="1019254"/>
          </a:xfrm>
          <a:custGeom>
            <a:avLst/>
            <a:gdLst>
              <a:gd name="connsiteX0" fmla="*/ 0 w 868680"/>
              <a:gd name="connsiteY0" fmla="*/ 0 h 1051560"/>
              <a:gd name="connsiteX1" fmla="*/ 0 w 868680"/>
              <a:gd name="connsiteY1" fmla="*/ 1051560 h 1051560"/>
              <a:gd name="connsiteX2" fmla="*/ 868680 w 868680"/>
              <a:gd name="connsiteY2" fmla="*/ 1051560 h 1051560"/>
              <a:gd name="connsiteX3" fmla="*/ 0 w 868680"/>
              <a:gd name="connsiteY3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680" h="1051560">
                <a:moveTo>
                  <a:pt x="0" y="0"/>
                </a:moveTo>
                <a:lnTo>
                  <a:pt x="0" y="1051560"/>
                </a:lnTo>
                <a:lnTo>
                  <a:pt x="868680" y="1051560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rgbClr val="C00000"/>
            </a:fgClr>
            <a:bgClr>
              <a:schemeClr val="bg1"/>
            </a:bgClr>
          </a:patt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9" name="TextovéPole 9"/>
          <p:cNvSpPr txBox="1">
            <a:spLocks noChangeArrowheads="1"/>
          </p:cNvSpPr>
          <p:nvPr/>
        </p:nvSpPr>
        <p:spPr bwMode="auto">
          <a:xfrm>
            <a:off x="8382068" y="576719"/>
            <a:ext cx="35868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Z OBOU STRAN STEJNÁ KAPALINA</a:t>
            </a:r>
            <a:endParaRPr lang="cs-CZ" altLang="cs-CZ" sz="16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ovéPole 30"/>
          <p:cNvSpPr txBox="1">
            <a:spLocks noChangeArrowheads="1"/>
          </p:cNvSpPr>
          <p:nvPr/>
        </p:nvSpPr>
        <p:spPr bwMode="auto">
          <a:xfrm>
            <a:off x="9101313" y="2350525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x2</a:t>
            </a:r>
            <a:endParaRPr lang="cs-CZ" altLang="cs-CZ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ovéPole 30"/>
          <p:cNvSpPr txBox="1">
            <a:spLocks noChangeArrowheads="1"/>
          </p:cNvSpPr>
          <p:nvPr/>
        </p:nvSpPr>
        <p:spPr bwMode="auto">
          <a:xfrm>
            <a:off x="1435378" y="1968420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x1</a:t>
            </a:r>
            <a:endParaRPr lang="cs-CZ" altLang="cs-CZ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6" name="Přímá spojnice se šipkou 25"/>
          <p:cNvCxnSpPr/>
          <p:nvPr/>
        </p:nvCxnSpPr>
        <p:spPr bwMode="auto">
          <a:xfrm>
            <a:off x="1371600" y="2520930"/>
            <a:ext cx="1691301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Plus 22"/>
          <p:cNvSpPr/>
          <p:nvPr/>
        </p:nvSpPr>
        <p:spPr bwMode="auto">
          <a:xfrm>
            <a:off x="2564496" y="2406630"/>
            <a:ext cx="182880" cy="228600"/>
          </a:xfrm>
          <a:prstGeom prst="mathPlus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8" name="TextovéPole 30"/>
          <p:cNvSpPr txBox="1">
            <a:spLocks noChangeArrowheads="1"/>
          </p:cNvSpPr>
          <p:nvPr/>
        </p:nvSpPr>
        <p:spPr bwMode="auto">
          <a:xfrm>
            <a:off x="2421078" y="2568839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cs-CZ" altLang="cs-CZ" sz="2000" b="1" baseline="-25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cs-CZ" altLang="cs-CZ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TextovéPole 30"/>
          <p:cNvSpPr txBox="1">
            <a:spLocks noChangeArrowheads="1"/>
          </p:cNvSpPr>
          <p:nvPr/>
        </p:nvSpPr>
        <p:spPr bwMode="auto">
          <a:xfrm>
            <a:off x="8485187" y="2988315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cs-CZ" altLang="cs-CZ" sz="2000" b="1" baseline="-25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altLang="cs-CZ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1" name="Přímá spojnice se šipkou 30"/>
          <p:cNvCxnSpPr/>
          <p:nvPr/>
        </p:nvCxnSpPr>
        <p:spPr bwMode="auto">
          <a:xfrm flipH="1">
            <a:off x="8364923" y="2905815"/>
            <a:ext cx="1205073" cy="1692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Plus 23"/>
          <p:cNvSpPr/>
          <p:nvPr/>
        </p:nvSpPr>
        <p:spPr bwMode="auto">
          <a:xfrm>
            <a:off x="8524200" y="2798764"/>
            <a:ext cx="182880" cy="228600"/>
          </a:xfrm>
          <a:prstGeom prst="mathPlus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1530523" y="3335548"/>
                <a:ext cx="17872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𝒈𝒃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𝒁𝑶𝑿</m:t>
                          </m:r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523" y="3335548"/>
                <a:ext cx="1787221" cy="276999"/>
              </a:xfrm>
              <a:prstGeom prst="rect">
                <a:avLst/>
              </a:prstGeom>
              <a:blipFill>
                <a:blip r:embed="rId4"/>
                <a:stretch>
                  <a:fillRect l="-2730" t="-6522" r="-2730" b="-434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2467465" y="3714772"/>
                <a:ext cx="755041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cs-CZ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𝒈𝒃</m:t>
                    </m:r>
                    <m:sSub>
                      <m:sSubPr>
                        <m:ctrlPr>
                          <a:rPr lang="cs-CZ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cs-CZ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𝒁𝑶𝑿</m:t>
                        </m:r>
                        <m:r>
                          <a:rPr lang="cs-CZ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cs-CZ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cs-CZ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𝒈𝒃</m:t>
                    </m:r>
                    <m:sSub>
                      <m:sSubPr>
                        <m:ctrlPr>
                          <a:rPr lang="cs-CZ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cs-CZ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𝒁𝑶𝑿</m:t>
                        </m:r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cs-CZ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𝒈𝒃</m:t>
                    </m:r>
                    <m:sSub>
                      <m:sSubPr>
                        <m:ctrlPr>
                          <a:rPr lang="cs-CZ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cs-CZ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𝒁𝑶𝑿</m:t>
                        </m:r>
                        <m:r>
                          <a:rPr lang="cs-CZ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cs-CZ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𝒁𝑶𝑿</m:t>
                        </m:r>
                        <m:r>
                          <a:rPr lang="cs-CZ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cs-CZ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465" y="3714772"/>
                <a:ext cx="7550415" cy="307777"/>
              </a:xfrm>
              <a:prstGeom prst="rect">
                <a:avLst/>
              </a:prstGeom>
              <a:blipFill>
                <a:blip r:embed="rId5"/>
                <a:stretch>
                  <a:fillRect l="-1292" t="-25490" b="-5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1987171" y="1039807"/>
                <a:ext cx="637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𝒁𝑶𝑿</m:t>
                          </m:r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71" y="1039807"/>
                <a:ext cx="637932" cy="276999"/>
              </a:xfrm>
              <a:prstGeom prst="rect">
                <a:avLst/>
              </a:prstGeom>
              <a:blipFill>
                <a:blip r:embed="rId6"/>
                <a:stretch>
                  <a:fillRect l="-9524" r="-7619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5599115" y="5971547"/>
                <a:ext cx="641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𝒁𝑶𝑿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115" y="5971547"/>
                <a:ext cx="641138" cy="276999"/>
              </a:xfrm>
              <a:prstGeom prst="rect">
                <a:avLst/>
              </a:prstGeom>
              <a:blipFill>
                <a:blip r:embed="rId7"/>
                <a:stretch>
                  <a:fillRect l="-8491" r="-8491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9291933" y="3176512"/>
                <a:ext cx="24956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𝒈𝒃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𝒁𝑶𝑿</m:t>
                          </m:r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933" y="3176512"/>
                <a:ext cx="2495600" cy="307777"/>
              </a:xfrm>
              <a:prstGeom prst="rect">
                <a:avLst/>
              </a:prstGeom>
              <a:blipFill>
                <a:blip r:embed="rId8"/>
                <a:stretch>
                  <a:fillRect t="-3922" b="-431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Volný tvar 38"/>
          <p:cNvSpPr/>
          <p:nvPr/>
        </p:nvSpPr>
        <p:spPr bwMode="auto">
          <a:xfrm>
            <a:off x="6122982" y="4174001"/>
            <a:ext cx="1474470" cy="2526030"/>
          </a:xfrm>
          <a:custGeom>
            <a:avLst/>
            <a:gdLst>
              <a:gd name="connsiteX0" fmla="*/ 1474470 w 1474470"/>
              <a:gd name="connsiteY0" fmla="*/ 2526030 h 2526030"/>
              <a:gd name="connsiteX1" fmla="*/ 1451610 w 1474470"/>
              <a:gd name="connsiteY1" fmla="*/ 0 h 2526030"/>
              <a:gd name="connsiteX2" fmla="*/ 0 w 1474470"/>
              <a:gd name="connsiteY2" fmla="*/ 2503170 h 2526030"/>
              <a:gd name="connsiteX3" fmla="*/ 1474470 w 1474470"/>
              <a:gd name="connsiteY3" fmla="*/ 2526030 h 252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4470" h="2526030">
                <a:moveTo>
                  <a:pt x="1474470" y="2526030"/>
                </a:moveTo>
                <a:lnTo>
                  <a:pt x="1451610" y="0"/>
                </a:lnTo>
                <a:lnTo>
                  <a:pt x="0" y="2503170"/>
                </a:lnTo>
                <a:lnTo>
                  <a:pt x="1474470" y="2526030"/>
                </a:lnTo>
                <a:close/>
              </a:path>
            </a:pathLst>
          </a:custGeom>
          <a:pattFill prst="dkHorz">
            <a:fgClr>
              <a:srgbClr val="0070C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3" name="Volný tvar 42"/>
          <p:cNvSpPr/>
          <p:nvPr/>
        </p:nvSpPr>
        <p:spPr bwMode="auto">
          <a:xfrm>
            <a:off x="6122982" y="5797061"/>
            <a:ext cx="514350" cy="902970"/>
          </a:xfrm>
          <a:custGeom>
            <a:avLst/>
            <a:gdLst>
              <a:gd name="connsiteX0" fmla="*/ 514350 w 514350"/>
              <a:gd name="connsiteY0" fmla="*/ 0 h 902970"/>
              <a:gd name="connsiteX1" fmla="*/ 502920 w 514350"/>
              <a:gd name="connsiteY1" fmla="*/ 902970 h 902970"/>
              <a:gd name="connsiteX2" fmla="*/ 0 w 514350"/>
              <a:gd name="connsiteY2" fmla="*/ 902970 h 902970"/>
              <a:gd name="connsiteX3" fmla="*/ 514350 w 514350"/>
              <a:gd name="connsiteY3" fmla="*/ 0 h 90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" h="902970">
                <a:moveTo>
                  <a:pt x="514350" y="0"/>
                </a:moveTo>
                <a:lnTo>
                  <a:pt x="502920" y="902970"/>
                </a:lnTo>
                <a:lnTo>
                  <a:pt x="0" y="902970"/>
                </a:lnTo>
                <a:lnTo>
                  <a:pt x="51435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7802898" y="4872963"/>
                <a:ext cx="44743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𝒁𝑶𝑿</m:t>
                          </m:r>
                        </m:sub>
                      </m:sSub>
                    </m:oMath>
                  </m:oMathPara>
                </a14:m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898" y="4872963"/>
                <a:ext cx="447437" cy="276999"/>
              </a:xfrm>
              <a:prstGeom prst="rect">
                <a:avLst/>
              </a:prstGeom>
              <a:blipFill>
                <a:blip r:embed="rId9"/>
                <a:stretch>
                  <a:fillRect l="-19178" r="-27397" b="-260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9400725" y="5520534"/>
                <a:ext cx="217141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𝒈𝒃</m:t>
                      </m:r>
                      <m:sSub>
                        <m:sSubPr>
                          <m:ctrlPr>
                            <a:rPr lang="cs-CZ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𝒁𝑶𝑿</m:t>
                          </m:r>
                        </m:sub>
                      </m:sSub>
                    </m:oMath>
                  </m:oMathPara>
                </a14:m>
                <a:endParaRPr lang="cs-CZ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725" y="5520534"/>
                <a:ext cx="2171418" cy="307777"/>
              </a:xfrm>
              <a:prstGeom prst="rect">
                <a:avLst/>
              </a:prstGeom>
              <a:blipFill>
                <a:blip r:embed="rId10"/>
                <a:stretch>
                  <a:fillRect t="-4000" b="-4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8568095" y="2009580"/>
                <a:ext cx="6411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𝒁𝑶𝑿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095" y="2009580"/>
                <a:ext cx="641137" cy="276999"/>
              </a:xfrm>
              <a:prstGeom prst="rect">
                <a:avLst/>
              </a:prstGeom>
              <a:blipFill>
                <a:blip r:embed="rId11"/>
                <a:stretch>
                  <a:fillRect l="-9524" r="-8571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se šipkou 49"/>
          <p:cNvCxnSpPr/>
          <p:nvPr/>
        </p:nvCxnSpPr>
        <p:spPr bwMode="auto">
          <a:xfrm>
            <a:off x="6040778" y="6248546"/>
            <a:ext cx="422910" cy="2500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Šipka doprava 50"/>
          <p:cNvSpPr/>
          <p:nvPr/>
        </p:nvSpPr>
        <p:spPr bwMode="auto">
          <a:xfrm>
            <a:off x="8379130" y="5551785"/>
            <a:ext cx="488419" cy="245276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6" name="Rovnoramenný trojúhelník 55">
            <a:extLst>
              <a:ext uri="{FF2B5EF4-FFF2-40B4-BE49-F238E27FC236}">
                <a16:creationId xmlns:a16="http://schemas.microsoft.com/office/drawing/2014/main" id="{09764AA7-504D-2051-E152-80963801E332}"/>
              </a:ext>
            </a:extLst>
          </p:cNvPr>
          <p:cNvSpPr/>
          <p:nvPr/>
        </p:nvSpPr>
        <p:spPr bwMode="auto">
          <a:xfrm rot="10800000">
            <a:off x="7245884" y="2105769"/>
            <a:ext cx="127262" cy="61274"/>
          </a:xfrm>
          <a:prstGeom prst="triangle">
            <a:avLst/>
          </a:prstGeom>
          <a:solidFill>
            <a:srgbClr val="0070C0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7" name="Rovnoramenný trojúhelník 56">
            <a:extLst>
              <a:ext uri="{FF2B5EF4-FFF2-40B4-BE49-F238E27FC236}">
                <a16:creationId xmlns:a16="http://schemas.microsoft.com/office/drawing/2014/main" id="{09764AA7-504D-2051-E152-80963801E332}"/>
              </a:ext>
            </a:extLst>
          </p:cNvPr>
          <p:cNvSpPr/>
          <p:nvPr/>
        </p:nvSpPr>
        <p:spPr bwMode="auto">
          <a:xfrm rot="10800000">
            <a:off x="4270533" y="680633"/>
            <a:ext cx="127262" cy="61274"/>
          </a:xfrm>
          <a:prstGeom prst="triangle">
            <a:avLst/>
          </a:prstGeom>
          <a:solidFill>
            <a:srgbClr val="0070C0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60" name="Volný tvar 59"/>
          <p:cNvSpPr/>
          <p:nvPr/>
        </p:nvSpPr>
        <p:spPr bwMode="auto">
          <a:xfrm>
            <a:off x="5601535" y="2167043"/>
            <a:ext cx="2571750" cy="1038225"/>
          </a:xfrm>
          <a:custGeom>
            <a:avLst/>
            <a:gdLst>
              <a:gd name="connsiteX0" fmla="*/ 0 w 2571750"/>
              <a:gd name="connsiteY0" fmla="*/ 0 h 1038225"/>
              <a:gd name="connsiteX1" fmla="*/ 2543175 w 2571750"/>
              <a:gd name="connsiteY1" fmla="*/ 0 h 1038225"/>
              <a:gd name="connsiteX2" fmla="*/ 2571750 w 2571750"/>
              <a:gd name="connsiteY2" fmla="*/ 1038225 h 1038225"/>
              <a:gd name="connsiteX3" fmla="*/ 1057275 w 2571750"/>
              <a:gd name="connsiteY3" fmla="*/ 1019175 h 1038225"/>
              <a:gd name="connsiteX4" fmla="*/ 1057275 w 2571750"/>
              <a:gd name="connsiteY4" fmla="*/ 409575 h 1038225"/>
              <a:gd name="connsiteX5" fmla="*/ 0 w 2571750"/>
              <a:gd name="connsiteY5" fmla="*/ 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1750" h="1038225">
                <a:moveTo>
                  <a:pt x="0" y="0"/>
                </a:moveTo>
                <a:lnTo>
                  <a:pt x="2543175" y="0"/>
                </a:lnTo>
                <a:lnTo>
                  <a:pt x="2571750" y="1038225"/>
                </a:lnTo>
                <a:lnTo>
                  <a:pt x="1057275" y="1019175"/>
                </a:lnTo>
                <a:lnTo>
                  <a:pt x="1057275" y="409575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098043D-0994-6447-437D-10325684AA62}"/>
              </a:ext>
            </a:extLst>
          </p:cNvPr>
          <p:cNvSpPr txBox="1"/>
          <p:nvPr/>
        </p:nvSpPr>
        <p:spPr>
          <a:xfrm>
            <a:off x="1291618" y="4822425"/>
            <a:ext cx="3763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Je-li z obou stran konstrukce stejná kapalina, lze zatěžovací obrazce odečíst (tj. působí-li vodorovné složky proti sobě)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7ADAFA-5443-F11A-4105-30A079C40A99}"/>
              </a:ext>
            </a:extLst>
          </p:cNvPr>
          <p:cNvSpPr txBox="1"/>
          <p:nvPr/>
        </p:nvSpPr>
        <p:spPr>
          <a:xfrm>
            <a:off x="8667745" y="4786880"/>
            <a:ext cx="320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Celková horizontální složka potom je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B17EAC-9067-3E8D-0BA6-EF8F7B1175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TextovéPole 9"/>
          <p:cNvSpPr txBox="1">
            <a:spLocks noChangeArrowheads="1"/>
          </p:cNvSpPr>
          <p:nvPr/>
        </p:nvSpPr>
        <p:spPr bwMode="auto">
          <a:xfrm>
            <a:off x="1292556" y="255796"/>
            <a:ext cx="10708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Řešení zalomených rovinných konstrukcí  - (zatěžovací obrazce) - </a:t>
            </a:r>
            <a:r>
              <a:rPr lang="cs-CZ" altLang="cs-CZ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VERTIKÁLNÍ </a:t>
            </a:r>
            <a:r>
              <a:rPr lang="cs-CZ" altLang="cs-CZ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SLOžKA</a:t>
            </a:r>
            <a:endParaRPr lang="cs-CZ" altLang="cs-CZ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293DD9-B0D5-227C-F91E-324E269EC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02" y="2171455"/>
            <a:ext cx="3341668" cy="1888769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0DFBA05-111E-AD12-2F6E-1EDBDAFE78E3}"/>
              </a:ext>
            </a:extLst>
          </p:cNvPr>
          <p:cNvCxnSpPr/>
          <p:nvPr/>
        </p:nvCxnSpPr>
        <p:spPr bwMode="auto">
          <a:xfrm flipV="1">
            <a:off x="2504855" y="2357063"/>
            <a:ext cx="0" cy="386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0E468FB-DE5F-8DE0-EFDA-9ADAAD1FDEA1}"/>
              </a:ext>
            </a:extLst>
          </p:cNvPr>
          <p:cNvCxnSpPr>
            <a:cxnSpLocks/>
          </p:cNvCxnSpPr>
          <p:nvPr/>
        </p:nvCxnSpPr>
        <p:spPr bwMode="auto">
          <a:xfrm flipV="1">
            <a:off x="2301381" y="2366484"/>
            <a:ext cx="0" cy="6020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E0BB9F8-DABC-D46A-550C-C94733C7C611}"/>
              </a:ext>
            </a:extLst>
          </p:cNvPr>
          <p:cNvCxnSpPr>
            <a:cxnSpLocks/>
          </p:cNvCxnSpPr>
          <p:nvPr/>
        </p:nvCxnSpPr>
        <p:spPr bwMode="auto">
          <a:xfrm flipV="1">
            <a:off x="2403309" y="2366484"/>
            <a:ext cx="0" cy="4834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718AB5E3-D3B7-D5E4-9BF8-DDC6A8B60B2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187424" y="2366484"/>
            <a:ext cx="12960" cy="6712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triangle" w="sm" len="med"/>
            <a:tailEnd type="none" w="sm" len="med"/>
          </a:ln>
          <a:effectLst/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8E71F6D-3C32-2D22-D873-6B44A166EE41}"/>
              </a:ext>
            </a:extLst>
          </p:cNvPr>
          <p:cNvCxnSpPr>
            <a:cxnSpLocks/>
          </p:cNvCxnSpPr>
          <p:nvPr/>
        </p:nvCxnSpPr>
        <p:spPr bwMode="auto">
          <a:xfrm flipV="1">
            <a:off x="2200384" y="2702123"/>
            <a:ext cx="366035" cy="36198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F496F4E0-6E15-0322-5B8D-8F480BF0B348}"/>
              </a:ext>
            </a:extLst>
          </p:cNvPr>
          <p:cNvCxnSpPr/>
          <p:nvPr/>
        </p:nvCxnSpPr>
        <p:spPr bwMode="auto">
          <a:xfrm>
            <a:off x="2200384" y="3064103"/>
            <a:ext cx="1241425" cy="42248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CCF9810B-177C-FFA6-C075-7AA58336A4F0}"/>
              </a:ext>
            </a:extLst>
          </p:cNvPr>
          <p:cNvCxnSpPr>
            <a:cxnSpLocks/>
          </p:cNvCxnSpPr>
          <p:nvPr/>
        </p:nvCxnSpPr>
        <p:spPr bwMode="auto">
          <a:xfrm>
            <a:off x="3190984" y="2366484"/>
            <a:ext cx="0" cy="10258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E0D9A6FD-4AE5-2D17-B1A4-651796196C6B}"/>
              </a:ext>
            </a:extLst>
          </p:cNvPr>
          <p:cNvCxnSpPr>
            <a:cxnSpLocks/>
          </p:cNvCxnSpPr>
          <p:nvPr/>
        </p:nvCxnSpPr>
        <p:spPr bwMode="auto">
          <a:xfrm>
            <a:off x="2248009" y="2357063"/>
            <a:ext cx="0" cy="7322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DAB2D890-D801-F1A4-2685-7CB615E62C03}"/>
              </a:ext>
            </a:extLst>
          </p:cNvPr>
          <p:cNvCxnSpPr>
            <a:cxnSpLocks/>
          </p:cNvCxnSpPr>
          <p:nvPr/>
        </p:nvCxnSpPr>
        <p:spPr bwMode="auto">
          <a:xfrm>
            <a:off x="2349609" y="2357063"/>
            <a:ext cx="0" cy="749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563A9D65-D515-70DD-78F4-A8099540D463}"/>
              </a:ext>
            </a:extLst>
          </p:cNvPr>
          <p:cNvCxnSpPr>
            <a:cxnSpLocks/>
          </p:cNvCxnSpPr>
          <p:nvPr/>
        </p:nvCxnSpPr>
        <p:spPr bwMode="auto">
          <a:xfrm>
            <a:off x="2457559" y="2357063"/>
            <a:ext cx="0" cy="80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AE432A88-419E-8532-8377-0ABE4E457EE0}"/>
              </a:ext>
            </a:extLst>
          </p:cNvPr>
          <p:cNvCxnSpPr>
            <a:cxnSpLocks/>
          </p:cNvCxnSpPr>
          <p:nvPr/>
        </p:nvCxnSpPr>
        <p:spPr bwMode="auto">
          <a:xfrm>
            <a:off x="2566419" y="2357948"/>
            <a:ext cx="0" cy="850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med"/>
          </a:ln>
          <a:effectLst/>
        </p:spPr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37527DFB-8627-4CA9-D77E-553CCE8BCE30}"/>
              </a:ext>
            </a:extLst>
          </p:cNvPr>
          <p:cNvCxnSpPr>
            <a:cxnSpLocks/>
          </p:cNvCxnSpPr>
          <p:nvPr/>
        </p:nvCxnSpPr>
        <p:spPr bwMode="auto">
          <a:xfrm>
            <a:off x="2673459" y="2355311"/>
            <a:ext cx="0" cy="8899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E49638D9-8061-143F-EBF9-F1F4D164F674}"/>
              </a:ext>
            </a:extLst>
          </p:cNvPr>
          <p:cNvCxnSpPr>
            <a:cxnSpLocks/>
          </p:cNvCxnSpPr>
          <p:nvPr/>
        </p:nvCxnSpPr>
        <p:spPr bwMode="auto">
          <a:xfrm>
            <a:off x="2798871" y="2357063"/>
            <a:ext cx="0" cy="918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3DD5FF87-2BDD-C3A2-11A9-627C01819E86}"/>
              </a:ext>
            </a:extLst>
          </p:cNvPr>
          <p:cNvCxnSpPr>
            <a:cxnSpLocks/>
          </p:cNvCxnSpPr>
          <p:nvPr/>
        </p:nvCxnSpPr>
        <p:spPr bwMode="auto">
          <a:xfrm>
            <a:off x="2930634" y="2355311"/>
            <a:ext cx="0" cy="9452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50" name="Přímá spojnice se šipkou 49">
            <a:extLst>
              <a:ext uri="{FF2B5EF4-FFF2-40B4-BE49-F238E27FC236}">
                <a16:creationId xmlns:a16="http://schemas.microsoft.com/office/drawing/2014/main" id="{D421AEAA-6942-0A15-F3D1-6FACF7C8ABCA}"/>
              </a:ext>
            </a:extLst>
          </p:cNvPr>
          <p:cNvCxnSpPr>
            <a:cxnSpLocks/>
          </p:cNvCxnSpPr>
          <p:nvPr/>
        </p:nvCxnSpPr>
        <p:spPr bwMode="auto">
          <a:xfrm>
            <a:off x="3060809" y="2364082"/>
            <a:ext cx="0" cy="981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0E2B000B-FF62-267F-200D-8F4A046188C7}"/>
              </a:ext>
            </a:extLst>
          </p:cNvPr>
          <p:cNvCxnSpPr>
            <a:cxnSpLocks/>
          </p:cNvCxnSpPr>
          <p:nvPr/>
        </p:nvCxnSpPr>
        <p:spPr bwMode="auto">
          <a:xfrm>
            <a:off x="3308459" y="2378725"/>
            <a:ext cx="0" cy="1063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9DBF0F9F-14E5-1664-FB81-7880481F91D6}"/>
              </a:ext>
            </a:extLst>
          </p:cNvPr>
          <p:cNvCxnSpPr>
            <a:cxnSpLocks/>
          </p:cNvCxnSpPr>
          <p:nvPr/>
        </p:nvCxnSpPr>
        <p:spPr bwMode="auto">
          <a:xfrm>
            <a:off x="3419584" y="2364082"/>
            <a:ext cx="0" cy="11225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pic>
        <p:nvPicPr>
          <p:cNvPr id="56" name="Obrázek 55">
            <a:extLst>
              <a:ext uri="{FF2B5EF4-FFF2-40B4-BE49-F238E27FC236}">
                <a16:creationId xmlns:a16="http://schemas.microsoft.com/office/drawing/2014/main" id="{6A3B57DF-24E4-24E6-0FC2-330B25714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142" y="2196635"/>
            <a:ext cx="3341668" cy="1888769"/>
          </a:xfrm>
          <a:prstGeom prst="rect">
            <a:avLst/>
          </a:prstGeom>
        </p:spPr>
      </p:pic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BB47558E-6C94-20CB-2626-0B490096411C}"/>
              </a:ext>
            </a:extLst>
          </p:cNvPr>
          <p:cNvCxnSpPr/>
          <p:nvPr/>
        </p:nvCxnSpPr>
        <p:spPr bwMode="auto">
          <a:xfrm>
            <a:off x="5144724" y="3089283"/>
            <a:ext cx="1241425" cy="42248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DA22F9B9-7963-B713-DDBD-D8326D6C4C7A}"/>
              </a:ext>
            </a:extLst>
          </p:cNvPr>
          <p:cNvCxnSpPr>
            <a:cxnSpLocks/>
          </p:cNvCxnSpPr>
          <p:nvPr/>
        </p:nvCxnSpPr>
        <p:spPr bwMode="auto">
          <a:xfrm>
            <a:off x="6135324" y="2391664"/>
            <a:ext cx="0" cy="10258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2D9C6F5F-2E53-3357-D9EF-332DD9B689B2}"/>
              </a:ext>
            </a:extLst>
          </p:cNvPr>
          <p:cNvCxnSpPr>
            <a:cxnSpLocks/>
          </p:cNvCxnSpPr>
          <p:nvPr/>
        </p:nvCxnSpPr>
        <p:spPr bwMode="auto">
          <a:xfrm>
            <a:off x="5205049" y="3007163"/>
            <a:ext cx="0" cy="1338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05D17261-0C13-7A8F-4212-2C50424FE0F5}"/>
              </a:ext>
            </a:extLst>
          </p:cNvPr>
          <p:cNvCxnSpPr>
            <a:cxnSpLocks/>
          </p:cNvCxnSpPr>
          <p:nvPr/>
        </p:nvCxnSpPr>
        <p:spPr bwMode="auto">
          <a:xfrm>
            <a:off x="5293949" y="2934138"/>
            <a:ext cx="0" cy="2320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0882AF24-AE8C-6322-B9F4-E3F075EBE5F6}"/>
              </a:ext>
            </a:extLst>
          </p:cNvPr>
          <p:cNvCxnSpPr>
            <a:cxnSpLocks/>
          </p:cNvCxnSpPr>
          <p:nvPr/>
        </p:nvCxnSpPr>
        <p:spPr bwMode="auto">
          <a:xfrm>
            <a:off x="5408249" y="2810313"/>
            <a:ext cx="0" cy="3978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8AC81484-A2C2-7B9E-5B7E-8940D509E06F}"/>
              </a:ext>
            </a:extLst>
          </p:cNvPr>
          <p:cNvCxnSpPr>
            <a:cxnSpLocks/>
          </p:cNvCxnSpPr>
          <p:nvPr/>
        </p:nvCxnSpPr>
        <p:spPr bwMode="auto">
          <a:xfrm>
            <a:off x="5510759" y="2391664"/>
            <a:ext cx="0" cy="850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68" name="Přímá spojnice se šipkou 67">
            <a:extLst>
              <a:ext uri="{FF2B5EF4-FFF2-40B4-BE49-F238E27FC236}">
                <a16:creationId xmlns:a16="http://schemas.microsoft.com/office/drawing/2014/main" id="{307523AD-45BD-E35D-A949-01A8F459BC3D}"/>
              </a:ext>
            </a:extLst>
          </p:cNvPr>
          <p:cNvCxnSpPr>
            <a:cxnSpLocks/>
          </p:cNvCxnSpPr>
          <p:nvPr/>
        </p:nvCxnSpPr>
        <p:spPr bwMode="auto">
          <a:xfrm>
            <a:off x="5617799" y="2399041"/>
            <a:ext cx="0" cy="871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24B7EAE5-5E08-E840-2147-B97D6FF22362}"/>
              </a:ext>
            </a:extLst>
          </p:cNvPr>
          <p:cNvCxnSpPr>
            <a:cxnSpLocks/>
          </p:cNvCxnSpPr>
          <p:nvPr/>
        </p:nvCxnSpPr>
        <p:spPr bwMode="auto">
          <a:xfrm>
            <a:off x="5743211" y="2382243"/>
            <a:ext cx="0" cy="918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63604276-F407-2EF0-75FF-E95827F40AB4}"/>
              </a:ext>
            </a:extLst>
          </p:cNvPr>
          <p:cNvCxnSpPr>
            <a:cxnSpLocks/>
          </p:cNvCxnSpPr>
          <p:nvPr/>
        </p:nvCxnSpPr>
        <p:spPr bwMode="auto">
          <a:xfrm>
            <a:off x="5874974" y="2380491"/>
            <a:ext cx="0" cy="982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71" name="Přímá spojnice se šipkou 70">
            <a:extLst>
              <a:ext uri="{FF2B5EF4-FFF2-40B4-BE49-F238E27FC236}">
                <a16:creationId xmlns:a16="http://schemas.microsoft.com/office/drawing/2014/main" id="{BCB64573-9822-632B-59DF-F6CFDDCD9262}"/>
              </a:ext>
            </a:extLst>
          </p:cNvPr>
          <p:cNvCxnSpPr>
            <a:cxnSpLocks/>
          </p:cNvCxnSpPr>
          <p:nvPr/>
        </p:nvCxnSpPr>
        <p:spPr bwMode="auto">
          <a:xfrm flipH="1">
            <a:off x="6008640" y="2399041"/>
            <a:ext cx="2859" cy="981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72" name="Přímá spojnice se šipkou 71">
            <a:extLst>
              <a:ext uri="{FF2B5EF4-FFF2-40B4-BE49-F238E27FC236}">
                <a16:creationId xmlns:a16="http://schemas.microsoft.com/office/drawing/2014/main" id="{D817B884-A63F-04EF-F843-661A1FB6A8CF}"/>
              </a:ext>
            </a:extLst>
          </p:cNvPr>
          <p:cNvCxnSpPr>
            <a:cxnSpLocks/>
          </p:cNvCxnSpPr>
          <p:nvPr/>
        </p:nvCxnSpPr>
        <p:spPr bwMode="auto">
          <a:xfrm>
            <a:off x="6252799" y="2403905"/>
            <a:ext cx="0" cy="1063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73" name="Přímá spojnice se šipkou 72">
            <a:extLst>
              <a:ext uri="{FF2B5EF4-FFF2-40B4-BE49-F238E27FC236}">
                <a16:creationId xmlns:a16="http://schemas.microsoft.com/office/drawing/2014/main" id="{9A338F25-ED52-16C8-E048-E4F76DF71396}"/>
              </a:ext>
            </a:extLst>
          </p:cNvPr>
          <p:cNvCxnSpPr>
            <a:cxnSpLocks/>
          </p:cNvCxnSpPr>
          <p:nvPr/>
        </p:nvCxnSpPr>
        <p:spPr bwMode="auto">
          <a:xfrm>
            <a:off x="6363924" y="2389262"/>
            <a:ext cx="0" cy="11225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sp>
        <p:nvSpPr>
          <p:cNvPr id="77" name="Šipka: doprava 76">
            <a:extLst>
              <a:ext uri="{FF2B5EF4-FFF2-40B4-BE49-F238E27FC236}">
                <a16:creationId xmlns:a16="http://schemas.microsoft.com/office/drawing/2014/main" id="{30070283-5929-60D1-6867-12F845E6582D}"/>
              </a:ext>
            </a:extLst>
          </p:cNvPr>
          <p:cNvSpPr/>
          <p:nvPr/>
        </p:nvSpPr>
        <p:spPr bwMode="auto">
          <a:xfrm>
            <a:off x="3939116" y="2765006"/>
            <a:ext cx="234949" cy="10651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225D3B7F-F834-A228-207B-46448656230E}"/>
              </a:ext>
            </a:extLst>
          </p:cNvPr>
          <p:cNvCxnSpPr/>
          <p:nvPr/>
        </p:nvCxnSpPr>
        <p:spPr bwMode="auto">
          <a:xfrm>
            <a:off x="5660420" y="3261710"/>
            <a:ext cx="696440" cy="23686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7647D6F4-F372-958A-5CDD-AE80B26ECC2C}"/>
              </a:ext>
            </a:extLst>
          </p:cNvPr>
          <p:cNvCxnSpPr>
            <a:cxnSpLocks/>
          </p:cNvCxnSpPr>
          <p:nvPr/>
        </p:nvCxnSpPr>
        <p:spPr bwMode="auto">
          <a:xfrm flipV="1">
            <a:off x="6327555" y="3241893"/>
            <a:ext cx="0" cy="2446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81" name="Přímá spojnice se šipkou 80">
            <a:extLst>
              <a:ext uri="{FF2B5EF4-FFF2-40B4-BE49-F238E27FC236}">
                <a16:creationId xmlns:a16="http://schemas.microsoft.com/office/drawing/2014/main" id="{C19E9B59-8F1E-C1CC-29BA-A5BD8DB269F9}"/>
              </a:ext>
            </a:extLst>
          </p:cNvPr>
          <p:cNvCxnSpPr>
            <a:cxnSpLocks/>
          </p:cNvCxnSpPr>
          <p:nvPr/>
        </p:nvCxnSpPr>
        <p:spPr bwMode="auto">
          <a:xfrm flipV="1">
            <a:off x="6184680" y="3248955"/>
            <a:ext cx="0" cy="1931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82" name="Přímá spojnice se šipkou 81">
            <a:extLst>
              <a:ext uri="{FF2B5EF4-FFF2-40B4-BE49-F238E27FC236}">
                <a16:creationId xmlns:a16="http://schemas.microsoft.com/office/drawing/2014/main" id="{B8F21D1C-2830-BA9B-AB25-9228F7E59493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9976" y="3264966"/>
            <a:ext cx="0" cy="355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triangle" w="sm" len="sm"/>
            <a:tailEnd type="none" w="sm" len="med"/>
          </a:ln>
          <a:effectLst/>
        </p:spPr>
      </p:cxnSp>
      <p:cxnSp>
        <p:nvCxnSpPr>
          <p:cNvPr id="85" name="Přímá spojnice se šipkou 84">
            <a:extLst>
              <a:ext uri="{FF2B5EF4-FFF2-40B4-BE49-F238E27FC236}">
                <a16:creationId xmlns:a16="http://schemas.microsoft.com/office/drawing/2014/main" id="{400792BA-37E3-95A7-24E5-4CE19181C255}"/>
              </a:ext>
            </a:extLst>
          </p:cNvPr>
          <p:cNvCxnSpPr>
            <a:cxnSpLocks/>
          </p:cNvCxnSpPr>
          <p:nvPr/>
        </p:nvCxnSpPr>
        <p:spPr bwMode="auto">
          <a:xfrm flipV="1">
            <a:off x="6060855" y="3248955"/>
            <a:ext cx="0" cy="1685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92" name="Přímá spojnice se šipkou 91">
            <a:extLst>
              <a:ext uri="{FF2B5EF4-FFF2-40B4-BE49-F238E27FC236}">
                <a16:creationId xmlns:a16="http://schemas.microsoft.com/office/drawing/2014/main" id="{5E99B873-8061-1F42-FAAA-C1DA5F9CDD9E}"/>
              </a:ext>
            </a:extLst>
          </p:cNvPr>
          <p:cNvCxnSpPr>
            <a:cxnSpLocks/>
          </p:cNvCxnSpPr>
          <p:nvPr/>
        </p:nvCxnSpPr>
        <p:spPr bwMode="auto">
          <a:xfrm flipV="1">
            <a:off x="5952905" y="3241667"/>
            <a:ext cx="0" cy="120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sp>
        <p:nvSpPr>
          <p:cNvPr id="94" name="Šipka: doprava 93">
            <a:extLst>
              <a:ext uri="{FF2B5EF4-FFF2-40B4-BE49-F238E27FC236}">
                <a16:creationId xmlns:a16="http://schemas.microsoft.com/office/drawing/2014/main" id="{DDF0E5E8-82D4-ACE2-23ED-416D0B209024}"/>
              </a:ext>
            </a:extLst>
          </p:cNvPr>
          <p:cNvSpPr/>
          <p:nvPr/>
        </p:nvSpPr>
        <p:spPr bwMode="auto">
          <a:xfrm>
            <a:off x="7161769" y="2809574"/>
            <a:ext cx="234949" cy="106511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95" name="Obrázek 94">
            <a:extLst>
              <a:ext uri="{FF2B5EF4-FFF2-40B4-BE49-F238E27FC236}">
                <a16:creationId xmlns:a16="http://schemas.microsoft.com/office/drawing/2014/main" id="{7469C74C-F834-1E28-32E7-5C5E9C21E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889" y="2196634"/>
            <a:ext cx="3341668" cy="1888769"/>
          </a:xfrm>
          <a:prstGeom prst="rect">
            <a:avLst/>
          </a:prstGeom>
        </p:spPr>
      </p:pic>
      <p:cxnSp>
        <p:nvCxnSpPr>
          <p:cNvPr id="98" name="Přímá spojnice se šipkou 97">
            <a:extLst>
              <a:ext uri="{FF2B5EF4-FFF2-40B4-BE49-F238E27FC236}">
                <a16:creationId xmlns:a16="http://schemas.microsoft.com/office/drawing/2014/main" id="{557B44E7-F19D-6A2B-BC34-C9BC689F1D3E}"/>
              </a:ext>
            </a:extLst>
          </p:cNvPr>
          <p:cNvCxnSpPr>
            <a:cxnSpLocks/>
          </p:cNvCxnSpPr>
          <p:nvPr/>
        </p:nvCxnSpPr>
        <p:spPr bwMode="auto">
          <a:xfrm>
            <a:off x="9837596" y="2386285"/>
            <a:ext cx="0" cy="8700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99" name="Přímá spojnice se šipkou 98">
            <a:extLst>
              <a:ext uri="{FF2B5EF4-FFF2-40B4-BE49-F238E27FC236}">
                <a16:creationId xmlns:a16="http://schemas.microsoft.com/office/drawing/2014/main" id="{34493D09-0B8F-BB6C-BC74-08278D49ED42}"/>
              </a:ext>
            </a:extLst>
          </p:cNvPr>
          <p:cNvCxnSpPr>
            <a:cxnSpLocks/>
          </p:cNvCxnSpPr>
          <p:nvPr/>
        </p:nvCxnSpPr>
        <p:spPr bwMode="auto">
          <a:xfrm>
            <a:off x="8897796" y="3007162"/>
            <a:ext cx="0" cy="997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00" name="Přímá spojnice se šipkou 99">
            <a:extLst>
              <a:ext uri="{FF2B5EF4-FFF2-40B4-BE49-F238E27FC236}">
                <a16:creationId xmlns:a16="http://schemas.microsoft.com/office/drawing/2014/main" id="{D952F586-8B76-92F2-079E-E5A04AEF3824}"/>
              </a:ext>
            </a:extLst>
          </p:cNvPr>
          <p:cNvCxnSpPr>
            <a:cxnSpLocks/>
          </p:cNvCxnSpPr>
          <p:nvPr/>
        </p:nvCxnSpPr>
        <p:spPr bwMode="auto">
          <a:xfrm>
            <a:off x="8986696" y="2934137"/>
            <a:ext cx="0" cy="2068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01" name="Přímá spojnice se šipkou 100">
            <a:extLst>
              <a:ext uri="{FF2B5EF4-FFF2-40B4-BE49-F238E27FC236}">
                <a16:creationId xmlns:a16="http://schemas.microsoft.com/office/drawing/2014/main" id="{0405A75F-140E-C205-54B5-14E6FD4165FD}"/>
              </a:ext>
            </a:extLst>
          </p:cNvPr>
          <p:cNvCxnSpPr>
            <a:cxnSpLocks/>
          </p:cNvCxnSpPr>
          <p:nvPr/>
        </p:nvCxnSpPr>
        <p:spPr bwMode="auto">
          <a:xfrm>
            <a:off x="9100996" y="2810312"/>
            <a:ext cx="0" cy="3558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02" name="Přímá spojnice se šipkou 101">
            <a:extLst>
              <a:ext uri="{FF2B5EF4-FFF2-40B4-BE49-F238E27FC236}">
                <a16:creationId xmlns:a16="http://schemas.microsoft.com/office/drawing/2014/main" id="{E418EDFD-1E97-6EFF-7F64-2EFD5E079AD5}"/>
              </a:ext>
            </a:extLst>
          </p:cNvPr>
          <p:cNvCxnSpPr>
            <a:cxnSpLocks/>
          </p:cNvCxnSpPr>
          <p:nvPr/>
        </p:nvCxnSpPr>
        <p:spPr bwMode="auto">
          <a:xfrm>
            <a:off x="9203506" y="2391663"/>
            <a:ext cx="0" cy="8165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03" name="Přímá spojnice se šipkou 102">
            <a:extLst>
              <a:ext uri="{FF2B5EF4-FFF2-40B4-BE49-F238E27FC236}">
                <a16:creationId xmlns:a16="http://schemas.microsoft.com/office/drawing/2014/main" id="{1AD28425-3B89-97EC-CFB7-59A0B910B57F}"/>
              </a:ext>
            </a:extLst>
          </p:cNvPr>
          <p:cNvCxnSpPr>
            <a:cxnSpLocks/>
          </p:cNvCxnSpPr>
          <p:nvPr/>
        </p:nvCxnSpPr>
        <p:spPr bwMode="auto">
          <a:xfrm>
            <a:off x="9313721" y="2380490"/>
            <a:ext cx="0" cy="871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04" name="Přímá spojnice se šipkou 103">
            <a:extLst>
              <a:ext uri="{FF2B5EF4-FFF2-40B4-BE49-F238E27FC236}">
                <a16:creationId xmlns:a16="http://schemas.microsoft.com/office/drawing/2014/main" id="{F6DB359D-5B9E-6086-4EE3-5BEE446B2B36}"/>
              </a:ext>
            </a:extLst>
          </p:cNvPr>
          <p:cNvCxnSpPr>
            <a:cxnSpLocks/>
          </p:cNvCxnSpPr>
          <p:nvPr/>
        </p:nvCxnSpPr>
        <p:spPr bwMode="auto">
          <a:xfrm>
            <a:off x="9435958" y="2382242"/>
            <a:ext cx="0" cy="8794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05" name="Přímá spojnice se šipkou 104">
            <a:extLst>
              <a:ext uri="{FF2B5EF4-FFF2-40B4-BE49-F238E27FC236}">
                <a16:creationId xmlns:a16="http://schemas.microsoft.com/office/drawing/2014/main" id="{27FA8C45-4B0C-1E28-9663-A16059E9C304}"/>
              </a:ext>
            </a:extLst>
          </p:cNvPr>
          <p:cNvCxnSpPr>
            <a:cxnSpLocks/>
          </p:cNvCxnSpPr>
          <p:nvPr/>
        </p:nvCxnSpPr>
        <p:spPr bwMode="auto">
          <a:xfrm>
            <a:off x="9567721" y="2380490"/>
            <a:ext cx="0" cy="8611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06" name="Přímá spojnice se šipkou 105">
            <a:extLst>
              <a:ext uri="{FF2B5EF4-FFF2-40B4-BE49-F238E27FC236}">
                <a16:creationId xmlns:a16="http://schemas.microsoft.com/office/drawing/2014/main" id="{79C59CA9-3614-212A-AF85-B71B590935EB}"/>
              </a:ext>
            </a:extLst>
          </p:cNvPr>
          <p:cNvCxnSpPr>
            <a:cxnSpLocks/>
          </p:cNvCxnSpPr>
          <p:nvPr/>
        </p:nvCxnSpPr>
        <p:spPr bwMode="auto">
          <a:xfrm>
            <a:off x="9704246" y="2386285"/>
            <a:ext cx="0" cy="8626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07" name="Přímá spojnice se šipkou 106">
            <a:extLst>
              <a:ext uri="{FF2B5EF4-FFF2-40B4-BE49-F238E27FC236}">
                <a16:creationId xmlns:a16="http://schemas.microsoft.com/office/drawing/2014/main" id="{D189703D-CD67-A80B-32B1-808F10F64340}"/>
              </a:ext>
            </a:extLst>
          </p:cNvPr>
          <p:cNvCxnSpPr>
            <a:cxnSpLocks/>
          </p:cNvCxnSpPr>
          <p:nvPr/>
        </p:nvCxnSpPr>
        <p:spPr bwMode="auto">
          <a:xfrm>
            <a:off x="9945546" y="2389768"/>
            <a:ext cx="0" cy="866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08" name="Přímá spojnice se šipkou 107">
            <a:extLst>
              <a:ext uri="{FF2B5EF4-FFF2-40B4-BE49-F238E27FC236}">
                <a16:creationId xmlns:a16="http://schemas.microsoft.com/office/drawing/2014/main" id="{157373F8-102A-36CD-7953-2203AB6A0797}"/>
              </a:ext>
            </a:extLst>
          </p:cNvPr>
          <p:cNvCxnSpPr>
            <a:cxnSpLocks/>
          </p:cNvCxnSpPr>
          <p:nvPr/>
        </p:nvCxnSpPr>
        <p:spPr bwMode="auto">
          <a:xfrm flipH="1">
            <a:off x="10049607" y="2389261"/>
            <a:ext cx="7064" cy="8596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sp>
        <p:nvSpPr>
          <p:cNvPr id="121" name="Volný tvar: obrazec 120">
            <a:extLst>
              <a:ext uri="{FF2B5EF4-FFF2-40B4-BE49-F238E27FC236}">
                <a16:creationId xmlns:a16="http://schemas.microsoft.com/office/drawing/2014/main" id="{95837C27-030B-E0DC-AF17-96AF07A006D3}"/>
              </a:ext>
            </a:extLst>
          </p:cNvPr>
          <p:cNvSpPr/>
          <p:nvPr/>
        </p:nvSpPr>
        <p:spPr bwMode="auto">
          <a:xfrm>
            <a:off x="8843854" y="2404541"/>
            <a:ext cx="1225550" cy="860425"/>
          </a:xfrm>
          <a:custGeom>
            <a:avLst/>
            <a:gdLst>
              <a:gd name="connsiteX0" fmla="*/ 349250 w 1225550"/>
              <a:gd name="connsiteY0" fmla="*/ 0 h 860425"/>
              <a:gd name="connsiteX1" fmla="*/ 355600 w 1225550"/>
              <a:gd name="connsiteY1" fmla="*/ 355600 h 860425"/>
              <a:gd name="connsiteX2" fmla="*/ 0 w 1225550"/>
              <a:gd name="connsiteY2" fmla="*/ 701675 h 860425"/>
              <a:gd name="connsiteX3" fmla="*/ 476250 w 1225550"/>
              <a:gd name="connsiteY3" fmla="*/ 860425 h 860425"/>
              <a:gd name="connsiteX4" fmla="*/ 1219200 w 1225550"/>
              <a:gd name="connsiteY4" fmla="*/ 857250 h 860425"/>
              <a:gd name="connsiteX5" fmla="*/ 1225550 w 1225550"/>
              <a:gd name="connsiteY5" fmla="*/ 3175 h 860425"/>
              <a:gd name="connsiteX6" fmla="*/ 349250 w 1225550"/>
              <a:gd name="connsiteY6" fmla="*/ 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550" h="860425">
                <a:moveTo>
                  <a:pt x="349250" y="0"/>
                </a:moveTo>
                <a:lnTo>
                  <a:pt x="355600" y="355600"/>
                </a:lnTo>
                <a:lnTo>
                  <a:pt x="0" y="701675"/>
                </a:lnTo>
                <a:lnTo>
                  <a:pt x="476250" y="860425"/>
                </a:lnTo>
                <a:lnTo>
                  <a:pt x="1219200" y="857250"/>
                </a:lnTo>
                <a:cubicBezTo>
                  <a:pt x="1221317" y="572558"/>
                  <a:pt x="1223433" y="287867"/>
                  <a:pt x="1225550" y="3175"/>
                </a:cubicBezTo>
                <a:lnTo>
                  <a:pt x="349250" y="0"/>
                </a:lnTo>
                <a:close/>
              </a:path>
            </a:pathLst>
          </a:custGeom>
          <a:solidFill>
            <a:srgbClr val="C00000">
              <a:alpha val="20000"/>
            </a:srgbClr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866F5E7-57F9-1519-8F4F-19113211A49F}"/>
              </a:ext>
            </a:extLst>
          </p:cNvPr>
          <p:cNvSpPr txBox="1"/>
          <p:nvPr/>
        </p:nvSpPr>
        <p:spPr>
          <a:xfrm>
            <a:off x="2015421" y="4717570"/>
            <a:ext cx="411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Celková složka ve vertikálním směru: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6EEF0C7-16DD-707C-DE59-3C44704D2544}"/>
                  </a:ext>
                </a:extLst>
              </p:cNvPr>
              <p:cNvSpPr txBox="1"/>
              <p:nvPr/>
            </p:nvSpPr>
            <p:spPr>
              <a:xfrm>
                <a:off x="4962004" y="5596510"/>
                <a:ext cx="182593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𝒈𝒃</m:t>
                      </m:r>
                      <m:sSub>
                        <m:sSubPr>
                          <m:ctrlP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</m:oMath>
                  </m:oMathPara>
                </a14:m>
                <a:endParaRPr lang="cs-CZ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6EEF0C7-16DD-707C-DE59-3C44704D2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004" y="5596510"/>
                <a:ext cx="1825939" cy="307777"/>
              </a:xfrm>
              <a:prstGeom prst="rect">
                <a:avLst/>
              </a:prstGeom>
              <a:blipFill>
                <a:blip r:embed="rId5"/>
                <a:stretch>
                  <a:fillRect b="-470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BB8A2D8-01EC-3FD2-6C95-93E47DFA631C}"/>
              </a:ext>
            </a:extLst>
          </p:cNvPr>
          <p:cNvCxnSpPr/>
          <p:nvPr/>
        </p:nvCxnSpPr>
        <p:spPr bwMode="auto">
          <a:xfrm flipV="1">
            <a:off x="8944522" y="3166199"/>
            <a:ext cx="491436" cy="15513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88029DB5-6C0E-7298-F9C3-B79D6C54BD50}"/>
                  </a:ext>
                </a:extLst>
              </p:cNvPr>
              <p:cNvSpPr txBox="1"/>
              <p:nvPr/>
            </p:nvSpPr>
            <p:spPr>
              <a:xfrm>
                <a:off x="7760844" y="4902236"/>
                <a:ext cx="182593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</m:oMath>
                  </m:oMathPara>
                </a14:m>
                <a:endParaRPr lang="cs-CZ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88029DB5-6C0E-7298-F9C3-B79D6C54B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844" y="4902236"/>
                <a:ext cx="1825939" cy="307777"/>
              </a:xfrm>
              <a:prstGeom prst="rect">
                <a:avLst/>
              </a:prstGeom>
              <a:blipFill>
                <a:blip r:embed="rId6"/>
                <a:stretch>
                  <a:fillRect b="-294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>
            <a:extLst>
              <a:ext uri="{FF2B5EF4-FFF2-40B4-BE49-F238E27FC236}">
                <a16:creationId xmlns:a16="http://schemas.microsoft.com/office/drawing/2014/main" id="{5E649999-90CA-F49B-68AF-BAFFE10D7416}"/>
              </a:ext>
            </a:extLst>
          </p:cNvPr>
          <p:cNvSpPr txBox="1"/>
          <p:nvPr/>
        </p:nvSpPr>
        <p:spPr>
          <a:xfrm>
            <a:off x="1608747" y="1498173"/>
            <a:ext cx="202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Tyto části zatěžovacího obrazce se ruší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A3EB8B0-92BD-4810-A160-5FFF33824863}"/>
              </a:ext>
            </a:extLst>
          </p:cNvPr>
          <p:cNvSpPr txBox="1"/>
          <p:nvPr/>
        </p:nvSpPr>
        <p:spPr>
          <a:xfrm>
            <a:off x="4996913" y="3985903"/>
            <a:ext cx="202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Tyto části zatěžovacího obrazce se ruší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D408F995-D9C2-D6E0-F843-94D3F97BC726}"/>
              </a:ext>
            </a:extLst>
          </p:cNvPr>
          <p:cNvSpPr/>
          <p:nvPr/>
        </p:nvSpPr>
        <p:spPr bwMode="auto">
          <a:xfrm>
            <a:off x="5676647" y="3085343"/>
            <a:ext cx="865976" cy="461056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E00B0956-EA75-5C26-E868-CB69801E4E78}"/>
              </a:ext>
            </a:extLst>
          </p:cNvPr>
          <p:cNvSpPr/>
          <p:nvPr/>
        </p:nvSpPr>
        <p:spPr bwMode="auto">
          <a:xfrm>
            <a:off x="2241550" y="2349034"/>
            <a:ext cx="506379" cy="91828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647797FB-72F2-D77D-0A0C-F8D914B4724B}"/>
              </a:ext>
            </a:extLst>
          </p:cNvPr>
          <p:cNvSpPr txBox="1"/>
          <p:nvPr/>
        </p:nvSpPr>
        <p:spPr>
          <a:xfrm>
            <a:off x="8820251" y="1539010"/>
            <a:ext cx="2353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Výsledný zatěžovací obrazec pro vertikální složku hydrostatické síly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1B74B9F-5381-27DE-E499-DE564D267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E9F8F6-25C0-219A-3644-D21BD071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2EB442-9AD4-55FB-58F2-698558AE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16</a:t>
            </a:fld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1B1AA4C-49BA-1EBC-496F-C2AE5CE79FDB}"/>
              </a:ext>
            </a:extLst>
          </p:cNvPr>
          <p:cNvCxnSpPr/>
          <p:nvPr/>
        </p:nvCxnSpPr>
        <p:spPr bwMode="auto">
          <a:xfrm flipH="1" flipV="1">
            <a:off x="3482321" y="2641319"/>
            <a:ext cx="2092751" cy="7070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53C4727-0041-3CCF-FA8F-F98B569F670B}"/>
              </a:ext>
            </a:extLst>
          </p:cNvPr>
          <p:cNvCxnSpPr>
            <a:cxnSpLocks/>
          </p:cNvCxnSpPr>
          <p:nvPr/>
        </p:nvCxnSpPr>
        <p:spPr bwMode="auto">
          <a:xfrm flipV="1">
            <a:off x="5575072" y="3348329"/>
            <a:ext cx="0" cy="5844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2963FD5-D80B-F9E1-B4CD-FFAD3EA394E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76210" y="1406408"/>
            <a:ext cx="9427" cy="5891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90A8AAC5-BA3E-3096-86FC-9F8DD5AFE375}"/>
              </a:ext>
            </a:extLst>
          </p:cNvPr>
          <p:cNvCxnSpPr>
            <a:cxnSpLocks/>
          </p:cNvCxnSpPr>
          <p:nvPr/>
        </p:nvCxnSpPr>
        <p:spPr bwMode="auto">
          <a:xfrm>
            <a:off x="2577348" y="3932791"/>
            <a:ext cx="452015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D85210C-5F41-7A2F-B8E0-FA5A7DC9E434}"/>
              </a:ext>
            </a:extLst>
          </p:cNvPr>
          <p:cNvCxnSpPr/>
          <p:nvPr/>
        </p:nvCxnSpPr>
        <p:spPr bwMode="auto">
          <a:xfrm flipV="1">
            <a:off x="3482321" y="1990869"/>
            <a:ext cx="603316" cy="6504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ovnoramenný trojúhelník 11">
            <a:extLst>
              <a:ext uri="{FF2B5EF4-FFF2-40B4-BE49-F238E27FC236}">
                <a16:creationId xmlns:a16="http://schemas.microsoft.com/office/drawing/2014/main" id="{4FB0189F-01E0-959D-CFA1-6EC96AA02813}"/>
              </a:ext>
            </a:extLst>
          </p:cNvPr>
          <p:cNvSpPr/>
          <p:nvPr/>
        </p:nvSpPr>
        <p:spPr bwMode="auto">
          <a:xfrm rot="10800000">
            <a:off x="3180664" y="1321566"/>
            <a:ext cx="127262" cy="61274"/>
          </a:xfrm>
          <a:prstGeom prst="triangle">
            <a:avLst/>
          </a:prstGeom>
          <a:solidFill>
            <a:srgbClr val="00B0F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3" name="Rovnoramenný trojúhelník 12">
            <a:extLst>
              <a:ext uri="{FF2B5EF4-FFF2-40B4-BE49-F238E27FC236}">
                <a16:creationId xmlns:a16="http://schemas.microsoft.com/office/drawing/2014/main" id="{09764AA7-504D-2051-E152-80963801E332}"/>
              </a:ext>
            </a:extLst>
          </p:cNvPr>
          <p:cNvSpPr/>
          <p:nvPr/>
        </p:nvSpPr>
        <p:spPr bwMode="auto">
          <a:xfrm rot="10800000">
            <a:off x="5769892" y="2821999"/>
            <a:ext cx="127262" cy="61274"/>
          </a:xfrm>
          <a:prstGeom prst="triangle">
            <a:avLst/>
          </a:prstGeom>
          <a:solidFill>
            <a:schemeClr val="bg2">
              <a:lumMod val="75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2" name="TextovéPole 9"/>
          <p:cNvSpPr txBox="1">
            <a:spLocks noChangeArrowheads="1"/>
          </p:cNvSpPr>
          <p:nvPr/>
        </p:nvSpPr>
        <p:spPr bwMode="auto">
          <a:xfrm>
            <a:off x="1280367" y="207342"/>
            <a:ext cx="10755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Řešení zalomených rovinných konstrukcí – </a:t>
            </a:r>
            <a:r>
              <a:rPr lang="cs-CZ" altLang="cs-CZ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RůZNÉ</a:t>
            </a:r>
            <a:r>
              <a:rPr lang="cs-CZ" altLang="cs-CZ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KAPALINY  </a:t>
            </a: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(zatěžovací obrazce)</a:t>
            </a:r>
          </a:p>
        </p:txBody>
      </p:sp>
      <p:sp>
        <p:nvSpPr>
          <p:cNvPr id="15" name="TextovéPole 30">
            <a:extLst>
              <a:ext uri="{FF2B5EF4-FFF2-40B4-BE49-F238E27FC236}">
                <a16:creationId xmlns:a16="http://schemas.microsoft.com/office/drawing/2014/main" id="{75D7E294-B30A-F456-ED06-A2E7987A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784" y="2703415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x1</a:t>
            </a:r>
            <a:endParaRPr lang="cs-CZ" altLang="cs-CZ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B342F236-8782-6AC6-AF0F-FFCACD86A5D3}"/>
              </a:ext>
            </a:extLst>
          </p:cNvPr>
          <p:cNvCxnSpPr/>
          <p:nvPr/>
        </p:nvCxnSpPr>
        <p:spPr bwMode="auto">
          <a:xfrm>
            <a:off x="1187006" y="3255925"/>
            <a:ext cx="1691301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Plus 22">
            <a:extLst>
              <a:ext uri="{FF2B5EF4-FFF2-40B4-BE49-F238E27FC236}">
                <a16:creationId xmlns:a16="http://schemas.microsoft.com/office/drawing/2014/main" id="{0E10F6E3-6AA9-0AA7-0268-A1D9EF008171}"/>
              </a:ext>
            </a:extLst>
          </p:cNvPr>
          <p:cNvSpPr/>
          <p:nvPr/>
        </p:nvSpPr>
        <p:spPr bwMode="auto">
          <a:xfrm>
            <a:off x="2379902" y="3141625"/>
            <a:ext cx="182880" cy="228600"/>
          </a:xfrm>
          <a:prstGeom prst="mathPlus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8" name="TextovéPole 30">
            <a:extLst>
              <a:ext uri="{FF2B5EF4-FFF2-40B4-BE49-F238E27FC236}">
                <a16:creationId xmlns:a16="http://schemas.microsoft.com/office/drawing/2014/main" id="{D1C4684D-B7B0-0867-B2EA-A051949D7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484" y="3303834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cs-CZ" altLang="cs-CZ" sz="2000" b="1" baseline="-25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cs-CZ" altLang="cs-CZ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576228E-25D5-F4F1-1E2D-51EBFF8E397A}"/>
                  </a:ext>
                </a:extLst>
              </p:cNvPr>
              <p:cNvSpPr txBox="1"/>
              <p:nvPr/>
            </p:nvSpPr>
            <p:spPr>
              <a:xfrm>
                <a:off x="1802577" y="1774802"/>
                <a:ext cx="637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𝒁𝑶𝑿</m:t>
                          </m:r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576228E-25D5-F4F1-1E2D-51EBFF8E3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577" y="1774802"/>
                <a:ext cx="637932" cy="276999"/>
              </a:xfrm>
              <a:prstGeom prst="rect">
                <a:avLst/>
              </a:prstGeom>
              <a:blipFill>
                <a:blip r:embed="rId3"/>
                <a:stretch>
                  <a:fillRect l="-10577" r="-8654" b="-239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Volný tvar 17">
            <a:extLst>
              <a:ext uri="{FF2B5EF4-FFF2-40B4-BE49-F238E27FC236}">
                <a16:creationId xmlns:a16="http://schemas.microsoft.com/office/drawing/2014/main" id="{4386B983-4A07-0400-4FB8-F35ECB14DA8B}"/>
              </a:ext>
            </a:extLst>
          </p:cNvPr>
          <p:cNvSpPr/>
          <p:nvPr/>
        </p:nvSpPr>
        <p:spPr bwMode="auto">
          <a:xfrm>
            <a:off x="6316025" y="2897289"/>
            <a:ext cx="726409" cy="1019254"/>
          </a:xfrm>
          <a:custGeom>
            <a:avLst/>
            <a:gdLst>
              <a:gd name="connsiteX0" fmla="*/ 0 w 868680"/>
              <a:gd name="connsiteY0" fmla="*/ 0 h 1051560"/>
              <a:gd name="connsiteX1" fmla="*/ 0 w 868680"/>
              <a:gd name="connsiteY1" fmla="*/ 1051560 h 1051560"/>
              <a:gd name="connsiteX2" fmla="*/ 868680 w 868680"/>
              <a:gd name="connsiteY2" fmla="*/ 1051560 h 1051560"/>
              <a:gd name="connsiteX3" fmla="*/ 0 w 868680"/>
              <a:gd name="connsiteY3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680" h="1051560">
                <a:moveTo>
                  <a:pt x="0" y="0"/>
                </a:moveTo>
                <a:lnTo>
                  <a:pt x="0" y="1051560"/>
                </a:lnTo>
                <a:lnTo>
                  <a:pt x="868680" y="1051560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rgbClr val="C00000"/>
            </a:fgClr>
            <a:bgClr>
              <a:schemeClr val="bg1"/>
            </a:bgClr>
          </a:patt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1" name="TextovéPole 30">
            <a:extLst>
              <a:ext uri="{FF2B5EF4-FFF2-40B4-BE49-F238E27FC236}">
                <a16:creationId xmlns:a16="http://schemas.microsoft.com/office/drawing/2014/main" id="{F7B1290C-849A-2AB1-16B8-AD2893E42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415" y="3085718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x2</a:t>
            </a:r>
            <a:endParaRPr lang="cs-CZ" altLang="cs-CZ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EA9F884A-AF75-11B5-E42B-0BCB106F9852}"/>
              </a:ext>
            </a:extLst>
          </p:cNvPr>
          <p:cNvCxnSpPr/>
          <p:nvPr/>
        </p:nvCxnSpPr>
        <p:spPr bwMode="auto">
          <a:xfrm flipH="1">
            <a:off x="6316025" y="3641008"/>
            <a:ext cx="1205073" cy="1692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Plus 23">
            <a:extLst>
              <a:ext uri="{FF2B5EF4-FFF2-40B4-BE49-F238E27FC236}">
                <a16:creationId xmlns:a16="http://schemas.microsoft.com/office/drawing/2014/main" id="{ADA27669-6073-4D43-A676-B3ACC707BF34}"/>
              </a:ext>
            </a:extLst>
          </p:cNvPr>
          <p:cNvSpPr/>
          <p:nvPr/>
        </p:nvSpPr>
        <p:spPr bwMode="auto">
          <a:xfrm>
            <a:off x="6475302" y="3533957"/>
            <a:ext cx="182880" cy="228600"/>
          </a:xfrm>
          <a:prstGeom prst="mathPlus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6C1C9F7E-664F-F9FA-59D1-77F75FBFB3A8}"/>
                  </a:ext>
                </a:extLst>
              </p:cNvPr>
              <p:cNvSpPr txBox="1"/>
              <p:nvPr/>
            </p:nvSpPr>
            <p:spPr>
              <a:xfrm>
                <a:off x="6478091" y="2108256"/>
                <a:ext cx="6411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𝒁𝑶𝑿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6C1C9F7E-664F-F9FA-59D1-77F75FBFB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91" y="2108256"/>
                <a:ext cx="641137" cy="276999"/>
              </a:xfrm>
              <a:prstGeom prst="rect">
                <a:avLst/>
              </a:prstGeom>
              <a:blipFill>
                <a:blip r:embed="rId4"/>
                <a:stretch>
                  <a:fillRect l="-9524" r="-8571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>
            <a:extLst>
              <a:ext uri="{FF2B5EF4-FFF2-40B4-BE49-F238E27FC236}">
                <a16:creationId xmlns:a16="http://schemas.microsoft.com/office/drawing/2014/main" id="{082E096D-14F2-495E-39D4-7983BA74C47D}"/>
              </a:ext>
            </a:extLst>
          </p:cNvPr>
          <p:cNvSpPr txBox="1"/>
          <p:nvPr/>
        </p:nvSpPr>
        <p:spPr>
          <a:xfrm>
            <a:off x="1355005" y="61001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Horizontální směr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6684F84B-85C0-C4F6-995D-9923331A5854}"/>
                  </a:ext>
                </a:extLst>
              </p:cNvPr>
              <p:cNvSpPr txBox="1"/>
              <p:nvPr/>
            </p:nvSpPr>
            <p:spPr>
              <a:xfrm>
                <a:off x="8341248" y="3088940"/>
                <a:ext cx="24956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𝒈𝒃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𝒁𝑶𝑿</m:t>
                          </m:r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6684F84B-85C0-C4F6-995D-9923331A5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248" y="3088940"/>
                <a:ext cx="2495600" cy="307777"/>
              </a:xfrm>
              <a:prstGeom prst="rect">
                <a:avLst/>
              </a:prstGeom>
              <a:blipFill>
                <a:blip r:embed="rId5"/>
                <a:stretch>
                  <a:fillRect t="-4000" b="-4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C5F7F338-15A7-3F22-8A77-ED1161DCE505}"/>
                  </a:ext>
                </a:extLst>
              </p:cNvPr>
              <p:cNvSpPr txBox="1"/>
              <p:nvPr/>
            </p:nvSpPr>
            <p:spPr>
              <a:xfrm>
                <a:off x="8341248" y="1482483"/>
                <a:ext cx="18977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𝒈𝒃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𝒁𝑶𝑿</m:t>
                          </m:r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C5F7F338-15A7-3F22-8A77-ED1161DCE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248" y="1482483"/>
                <a:ext cx="1897764" cy="276999"/>
              </a:xfrm>
              <a:prstGeom prst="rect">
                <a:avLst/>
              </a:prstGeom>
              <a:blipFill>
                <a:blip r:embed="rId6"/>
                <a:stretch>
                  <a:fillRect l="-2564" t="-6522" r="-2564" b="-434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8E8378CD-DA13-153D-986B-67AD5E062E12}"/>
                  </a:ext>
                </a:extLst>
              </p:cNvPr>
              <p:cNvSpPr txBox="1"/>
              <p:nvPr/>
            </p:nvSpPr>
            <p:spPr>
              <a:xfrm>
                <a:off x="3086915" y="1935513"/>
                <a:ext cx="3574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8E8378CD-DA13-153D-986B-67AD5E062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915" y="1935513"/>
                <a:ext cx="357406" cy="276999"/>
              </a:xfrm>
              <a:prstGeom prst="rect">
                <a:avLst/>
              </a:prstGeom>
              <a:blipFill>
                <a:blip r:embed="rId7"/>
                <a:stretch>
                  <a:fillRect l="-1695" r="-15254" b="-3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C2A6CCE-2502-2E9F-63FA-615B3C42C180}"/>
                  </a:ext>
                </a:extLst>
              </p:cNvPr>
              <p:cNvSpPr txBox="1"/>
              <p:nvPr/>
            </p:nvSpPr>
            <p:spPr>
              <a:xfrm>
                <a:off x="5718451" y="3114527"/>
                <a:ext cx="3574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C2A6CCE-2502-2E9F-63FA-615B3C42C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451" y="3114527"/>
                <a:ext cx="357406" cy="276999"/>
              </a:xfrm>
              <a:prstGeom prst="rect">
                <a:avLst/>
              </a:prstGeom>
              <a:blipFill>
                <a:blip r:embed="rId8"/>
                <a:stretch>
                  <a:fillRect l="-3390" r="-13559" b="-3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C9921E9C-6E0C-AD21-5D31-157EA3A93C7E}"/>
                  </a:ext>
                </a:extLst>
              </p:cNvPr>
              <p:cNvSpPr txBox="1"/>
              <p:nvPr/>
            </p:nvSpPr>
            <p:spPr>
              <a:xfrm>
                <a:off x="2212636" y="5632391"/>
                <a:ext cx="755041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𝒈𝒃</m:t>
                      </m:r>
                      <m:sSub>
                        <m:sSubPr>
                          <m:ctrlP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𝒁𝑶𝑿</m:t>
                          </m:r>
                          <m: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𝒈𝒃</m:t>
                      </m:r>
                      <m:sSub>
                        <m:sSubPr>
                          <m:ctrlP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𝒁𝑶𝑿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C9921E9C-6E0C-AD21-5D31-157EA3A93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636" y="5632391"/>
                <a:ext cx="7550415" cy="307777"/>
              </a:xfrm>
              <a:prstGeom prst="rect">
                <a:avLst/>
              </a:prstGeom>
              <a:blipFill>
                <a:blip r:embed="rId9"/>
                <a:stretch>
                  <a:fillRect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ovéPole 30">
            <a:extLst>
              <a:ext uri="{FF2B5EF4-FFF2-40B4-BE49-F238E27FC236}">
                <a16:creationId xmlns:a16="http://schemas.microsoft.com/office/drawing/2014/main" id="{7368F4A8-332C-51BD-C5A2-72D4C64E8E25}"/>
              </a:ext>
            </a:extLst>
          </p:cNvPr>
          <p:cNvSpPr txBox="1"/>
          <p:nvPr/>
        </p:nvSpPr>
        <p:spPr>
          <a:xfrm>
            <a:off x="1879531" y="4474026"/>
            <a:ext cx="93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Celková složka síly pro horizontální směr: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(vzhledem k různé měrné hmotnosti nemůžeme zatěžovací obrazce odečítat)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9864281-A698-2F9F-90E9-2676BF1AB687}"/>
              </a:ext>
            </a:extLst>
          </p:cNvPr>
          <p:cNvSpPr txBox="1"/>
          <p:nvPr/>
        </p:nvSpPr>
        <p:spPr>
          <a:xfrm>
            <a:off x="7097501" y="857134"/>
            <a:ext cx="449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Složka vodorovné síly měrné hmotnosti 𝜌</a:t>
            </a:r>
            <a:r>
              <a:rPr lang="cs-CZ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3399476-1D5B-A345-F976-97A2496D1AF4}"/>
              </a:ext>
            </a:extLst>
          </p:cNvPr>
          <p:cNvSpPr txBox="1"/>
          <p:nvPr/>
        </p:nvSpPr>
        <p:spPr>
          <a:xfrm>
            <a:off x="7304827" y="2264596"/>
            <a:ext cx="449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Složka vodorovné síly měrné hmotnosti 𝜌</a:t>
            </a:r>
            <a:r>
              <a:rPr lang="cs-CZ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6" name="Volný tvar: obrazec 35">
            <a:extLst>
              <a:ext uri="{FF2B5EF4-FFF2-40B4-BE49-F238E27FC236}">
                <a16:creationId xmlns:a16="http://schemas.microsoft.com/office/drawing/2014/main" id="{E64BC68B-3CF6-EE2C-1B43-BC11F314DFD9}"/>
              </a:ext>
            </a:extLst>
          </p:cNvPr>
          <p:cNvSpPr/>
          <p:nvPr/>
        </p:nvSpPr>
        <p:spPr bwMode="auto">
          <a:xfrm>
            <a:off x="2585545" y="1418897"/>
            <a:ext cx="3000703" cy="2511972"/>
          </a:xfrm>
          <a:custGeom>
            <a:avLst/>
            <a:gdLst>
              <a:gd name="connsiteX0" fmla="*/ 0 w 3000703"/>
              <a:gd name="connsiteY0" fmla="*/ 2511972 h 2511972"/>
              <a:gd name="connsiteX1" fmla="*/ 26276 w 3000703"/>
              <a:gd name="connsiteY1" fmla="*/ 0 h 2511972"/>
              <a:gd name="connsiteX2" fmla="*/ 1492469 w 3000703"/>
              <a:gd name="connsiteY2" fmla="*/ 0 h 2511972"/>
              <a:gd name="connsiteX3" fmla="*/ 1502979 w 3000703"/>
              <a:gd name="connsiteY3" fmla="*/ 583324 h 2511972"/>
              <a:gd name="connsiteX4" fmla="*/ 893379 w 3000703"/>
              <a:gd name="connsiteY4" fmla="*/ 1213944 h 2511972"/>
              <a:gd name="connsiteX5" fmla="*/ 2995448 w 3000703"/>
              <a:gd name="connsiteY5" fmla="*/ 1928648 h 2511972"/>
              <a:gd name="connsiteX6" fmla="*/ 3000703 w 3000703"/>
              <a:gd name="connsiteY6" fmla="*/ 2511972 h 2511972"/>
              <a:gd name="connsiteX7" fmla="*/ 0 w 3000703"/>
              <a:gd name="connsiteY7" fmla="*/ 2511972 h 251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0703" h="2511972">
                <a:moveTo>
                  <a:pt x="0" y="2511972"/>
                </a:moveTo>
                <a:lnTo>
                  <a:pt x="26276" y="0"/>
                </a:lnTo>
                <a:lnTo>
                  <a:pt x="1492469" y="0"/>
                </a:lnTo>
                <a:lnTo>
                  <a:pt x="1502979" y="583324"/>
                </a:lnTo>
                <a:lnTo>
                  <a:pt x="893379" y="1213944"/>
                </a:lnTo>
                <a:lnTo>
                  <a:pt x="2995448" y="1928648"/>
                </a:lnTo>
                <a:cubicBezTo>
                  <a:pt x="2997200" y="2123089"/>
                  <a:pt x="2998951" y="2317531"/>
                  <a:pt x="3000703" y="2511972"/>
                </a:cubicBezTo>
                <a:lnTo>
                  <a:pt x="0" y="2511972"/>
                </a:lnTo>
                <a:close/>
              </a:path>
            </a:pathLst>
          </a:custGeom>
          <a:solidFill>
            <a:srgbClr val="00B0F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4" name="Volný tvar 14">
            <a:extLst>
              <a:ext uri="{FF2B5EF4-FFF2-40B4-BE49-F238E27FC236}">
                <a16:creationId xmlns:a16="http://schemas.microsoft.com/office/drawing/2014/main" id="{C5692C24-9FCC-BDB8-8C55-3D3176C7023D}"/>
              </a:ext>
            </a:extLst>
          </p:cNvPr>
          <p:cNvSpPr/>
          <p:nvPr/>
        </p:nvSpPr>
        <p:spPr bwMode="auto">
          <a:xfrm>
            <a:off x="1403837" y="1434689"/>
            <a:ext cx="1474470" cy="2488675"/>
          </a:xfrm>
          <a:custGeom>
            <a:avLst/>
            <a:gdLst>
              <a:gd name="connsiteX0" fmla="*/ 1474470 w 1474470"/>
              <a:gd name="connsiteY0" fmla="*/ 2526030 h 2526030"/>
              <a:gd name="connsiteX1" fmla="*/ 1451610 w 1474470"/>
              <a:gd name="connsiteY1" fmla="*/ 0 h 2526030"/>
              <a:gd name="connsiteX2" fmla="*/ 0 w 1474470"/>
              <a:gd name="connsiteY2" fmla="*/ 2503170 h 2526030"/>
              <a:gd name="connsiteX3" fmla="*/ 1474470 w 1474470"/>
              <a:gd name="connsiteY3" fmla="*/ 2526030 h 252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4470" h="2526030">
                <a:moveTo>
                  <a:pt x="1474470" y="2526030"/>
                </a:moveTo>
                <a:lnTo>
                  <a:pt x="1451610" y="0"/>
                </a:lnTo>
                <a:lnTo>
                  <a:pt x="0" y="2503170"/>
                </a:lnTo>
                <a:lnTo>
                  <a:pt x="1474470" y="2526030"/>
                </a:lnTo>
                <a:close/>
              </a:path>
            </a:pathLst>
          </a:custGeom>
          <a:pattFill prst="ltHorz">
            <a:fgClr>
              <a:srgbClr val="0070C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A6524257-BE85-1590-51C7-BD9FF17988D9}"/>
              </a:ext>
            </a:extLst>
          </p:cNvPr>
          <p:cNvSpPr/>
          <p:nvPr/>
        </p:nvSpPr>
        <p:spPr bwMode="auto">
          <a:xfrm>
            <a:off x="4279900" y="2889250"/>
            <a:ext cx="2597150" cy="1047750"/>
          </a:xfrm>
          <a:custGeom>
            <a:avLst/>
            <a:gdLst>
              <a:gd name="connsiteX0" fmla="*/ 2597150 w 2597150"/>
              <a:gd name="connsiteY0" fmla="*/ 1047750 h 1047750"/>
              <a:gd name="connsiteX1" fmla="*/ 2552700 w 2597150"/>
              <a:gd name="connsiteY1" fmla="*/ 0 h 1047750"/>
              <a:gd name="connsiteX2" fmla="*/ 0 w 2597150"/>
              <a:gd name="connsiteY2" fmla="*/ 12700 h 1047750"/>
              <a:gd name="connsiteX3" fmla="*/ 1308100 w 2597150"/>
              <a:gd name="connsiteY3" fmla="*/ 469900 h 1047750"/>
              <a:gd name="connsiteX4" fmla="*/ 1282700 w 2597150"/>
              <a:gd name="connsiteY4" fmla="*/ 1016000 h 1047750"/>
              <a:gd name="connsiteX5" fmla="*/ 2597150 w 2597150"/>
              <a:gd name="connsiteY5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7150" h="1047750">
                <a:moveTo>
                  <a:pt x="2597150" y="1047750"/>
                </a:moveTo>
                <a:lnTo>
                  <a:pt x="2552700" y="0"/>
                </a:lnTo>
                <a:lnTo>
                  <a:pt x="0" y="12700"/>
                </a:lnTo>
                <a:lnTo>
                  <a:pt x="1308100" y="469900"/>
                </a:lnTo>
                <a:lnTo>
                  <a:pt x="1282700" y="1016000"/>
                </a:lnTo>
                <a:lnTo>
                  <a:pt x="2597150" y="1047750"/>
                </a:lnTo>
                <a:close/>
              </a:path>
            </a:pathLst>
          </a:custGeom>
          <a:solidFill>
            <a:schemeClr val="bg1">
              <a:lumMod val="65000"/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5301B7-8ECE-2E08-CF03-CB80BF1D20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17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TextovéPole 9">
            <a:extLst>
              <a:ext uri="{FF2B5EF4-FFF2-40B4-BE49-F238E27FC236}">
                <a16:creationId xmlns:a16="http://schemas.microsoft.com/office/drawing/2014/main" id="{73A086C4-1C54-9157-722E-2BF198169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01" y="9751"/>
            <a:ext cx="10755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Řešení zalomených rovinných konstrukcí – </a:t>
            </a:r>
            <a:r>
              <a:rPr lang="cs-CZ" altLang="cs-CZ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RůZNÉ</a:t>
            </a:r>
            <a:r>
              <a:rPr lang="cs-CZ" altLang="cs-CZ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KAPALINY  </a:t>
            </a: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(zatěžovací obrazce)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AE9CE50-EAD3-73EF-3FAA-BA35AEBB751B}"/>
              </a:ext>
            </a:extLst>
          </p:cNvPr>
          <p:cNvSpPr txBox="1"/>
          <p:nvPr/>
        </p:nvSpPr>
        <p:spPr>
          <a:xfrm>
            <a:off x="1397876" y="55704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VERTIKÁLNÍ SMĚR: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DD0CD94-FFE4-5D95-4BD8-AB7C0D287AC4}"/>
              </a:ext>
            </a:extLst>
          </p:cNvPr>
          <p:cNvCxnSpPr/>
          <p:nvPr/>
        </p:nvCxnSpPr>
        <p:spPr bwMode="auto">
          <a:xfrm flipV="1">
            <a:off x="2297101" y="1323943"/>
            <a:ext cx="0" cy="386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AAED2A0-4B68-91D2-D1BE-29C61B004A6D}"/>
              </a:ext>
            </a:extLst>
          </p:cNvPr>
          <p:cNvCxnSpPr>
            <a:cxnSpLocks/>
          </p:cNvCxnSpPr>
          <p:nvPr/>
        </p:nvCxnSpPr>
        <p:spPr bwMode="auto">
          <a:xfrm flipV="1">
            <a:off x="2093627" y="1333364"/>
            <a:ext cx="0" cy="6020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D8203E6-5959-72DD-418F-D0A90FEE6F2C}"/>
              </a:ext>
            </a:extLst>
          </p:cNvPr>
          <p:cNvCxnSpPr>
            <a:cxnSpLocks/>
          </p:cNvCxnSpPr>
          <p:nvPr/>
        </p:nvCxnSpPr>
        <p:spPr bwMode="auto">
          <a:xfrm flipV="1">
            <a:off x="2195555" y="1333364"/>
            <a:ext cx="0" cy="4834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1614BDC-343E-9710-9AC3-480FE20D3B1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79670" y="1333364"/>
            <a:ext cx="12960" cy="6712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B1EB9EC9-60C8-031F-5655-B9797D656532}"/>
              </a:ext>
            </a:extLst>
          </p:cNvPr>
          <p:cNvCxnSpPr>
            <a:cxnSpLocks/>
          </p:cNvCxnSpPr>
          <p:nvPr/>
        </p:nvCxnSpPr>
        <p:spPr bwMode="auto">
          <a:xfrm flipV="1">
            <a:off x="1992630" y="1669003"/>
            <a:ext cx="366035" cy="36198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EC4EC7A-39BA-21A2-4B6E-5BFACE3D473A}"/>
              </a:ext>
            </a:extLst>
          </p:cNvPr>
          <p:cNvCxnSpPr>
            <a:cxnSpLocks/>
          </p:cNvCxnSpPr>
          <p:nvPr/>
        </p:nvCxnSpPr>
        <p:spPr bwMode="auto">
          <a:xfrm>
            <a:off x="1992630" y="2030983"/>
            <a:ext cx="1271838" cy="40956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6A59C8CA-9634-AFFD-C922-23652F93A6D7}"/>
              </a:ext>
            </a:extLst>
          </p:cNvPr>
          <p:cNvCxnSpPr>
            <a:cxnSpLocks/>
          </p:cNvCxnSpPr>
          <p:nvPr/>
        </p:nvCxnSpPr>
        <p:spPr bwMode="auto">
          <a:xfrm>
            <a:off x="2983230" y="1333364"/>
            <a:ext cx="0" cy="10258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634AC18B-18D5-8151-6A53-FB2F5318788D}"/>
              </a:ext>
            </a:extLst>
          </p:cNvPr>
          <p:cNvCxnSpPr>
            <a:cxnSpLocks/>
          </p:cNvCxnSpPr>
          <p:nvPr/>
        </p:nvCxnSpPr>
        <p:spPr bwMode="auto">
          <a:xfrm>
            <a:off x="2040255" y="1323943"/>
            <a:ext cx="0" cy="749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5EAA14DC-7AA1-9FE3-B6AA-64AA3FD5CDE8}"/>
              </a:ext>
            </a:extLst>
          </p:cNvPr>
          <p:cNvCxnSpPr>
            <a:cxnSpLocks/>
          </p:cNvCxnSpPr>
          <p:nvPr/>
        </p:nvCxnSpPr>
        <p:spPr bwMode="auto">
          <a:xfrm>
            <a:off x="2141855" y="1323943"/>
            <a:ext cx="0" cy="7839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BD3CDF0E-0F48-4F1F-C8E0-D9BA421DF284}"/>
              </a:ext>
            </a:extLst>
          </p:cNvPr>
          <p:cNvCxnSpPr>
            <a:cxnSpLocks/>
          </p:cNvCxnSpPr>
          <p:nvPr/>
        </p:nvCxnSpPr>
        <p:spPr bwMode="auto">
          <a:xfrm>
            <a:off x="2249805" y="1323943"/>
            <a:ext cx="0" cy="80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7931D11F-01D6-4AD8-5A28-AC5C5036DE3D}"/>
              </a:ext>
            </a:extLst>
          </p:cNvPr>
          <p:cNvCxnSpPr>
            <a:cxnSpLocks/>
          </p:cNvCxnSpPr>
          <p:nvPr/>
        </p:nvCxnSpPr>
        <p:spPr bwMode="auto">
          <a:xfrm>
            <a:off x="2358665" y="1333364"/>
            <a:ext cx="0" cy="850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B8D01651-EB07-FCC2-3A30-A9D5C561E29E}"/>
              </a:ext>
            </a:extLst>
          </p:cNvPr>
          <p:cNvCxnSpPr>
            <a:cxnSpLocks/>
          </p:cNvCxnSpPr>
          <p:nvPr/>
        </p:nvCxnSpPr>
        <p:spPr bwMode="auto">
          <a:xfrm>
            <a:off x="2465705" y="1340741"/>
            <a:ext cx="0" cy="871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610FF16C-7A08-6E80-363C-0AED32E57DE7}"/>
              </a:ext>
            </a:extLst>
          </p:cNvPr>
          <p:cNvCxnSpPr>
            <a:cxnSpLocks/>
          </p:cNvCxnSpPr>
          <p:nvPr/>
        </p:nvCxnSpPr>
        <p:spPr bwMode="auto">
          <a:xfrm>
            <a:off x="2591117" y="1323943"/>
            <a:ext cx="0" cy="918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589C24DB-1076-CD56-404F-1E45D1F14371}"/>
              </a:ext>
            </a:extLst>
          </p:cNvPr>
          <p:cNvCxnSpPr>
            <a:cxnSpLocks/>
          </p:cNvCxnSpPr>
          <p:nvPr/>
        </p:nvCxnSpPr>
        <p:spPr bwMode="auto">
          <a:xfrm>
            <a:off x="2722880" y="1322191"/>
            <a:ext cx="0" cy="982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A6C9F417-575D-3C45-72C2-8637AD05E3A0}"/>
              </a:ext>
            </a:extLst>
          </p:cNvPr>
          <p:cNvCxnSpPr/>
          <p:nvPr/>
        </p:nvCxnSpPr>
        <p:spPr bwMode="auto">
          <a:xfrm>
            <a:off x="2859405" y="1340741"/>
            <a:ext cx="0" cy="1018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EE9490BD-047D-8D12-7DCD-E5951650E812}"/>
              </a:ext>
            </a:extLst>
          </p:cNvPr>
          <p:cNvCxnSpPr>
            <a:cxnSpLocks/>
          </p:cNvCxnSpPr>
          <p:nvPr/>
        </p:nvCxnSpPr>
        <p:spPr bwMode="auto">
          <a:xfrm>
            <a:off x="3100705" y="1345605"/>
            <a:ext cx="0" cy="1063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8088CE51-DC96-E093-A1CB-CE4248B81FF6}"/>
              </a:ext>
            </a:extLst>
          </p:cNvPr>
          <p:cNvCxnSpPr>
            <a:cxnSpLocks/>
          </p:cNvCxnSpPr>
          <p:nvPr/>
        </p:nvCxnSpPr>
        <p:spPr bwMode="auto">
          <a:xfrm>
            <a:off x="3211830" y="1330962"/>
            <a:ext cx="0" cy="11225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pic>
        <p:nvPicPr>
          <p:cNvPr id="66" name="Obrázek 65">
            <a:extLst>
              <a:ext uri="{FF2B5EF4-FFF2-40B4-BE49-F238E27FC236}">
                <a16:creationId xmlns:a16="http://schemas.microsoft.com/office/drawing/2014/main" id="{09AD31AE-72CD-4736-489C-F9BD81334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12" y="1293317"/>
            <a:ext cx="3354902" cy="1760967"/>
          </a:xfrm>
          <a:prstGeom prst="rect">
            <a:avLst/>
          </a:prstGeom>
        </p:spPr>
      </p:pic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99C13562-9D7B-7104-6884-8EC58FD33D22}"/>
              </a:ext>
            </a:extLst>
          </p:cNvPr>
          <p:cNvCxnSpPr>
            <a:cxnSpLocks/>
          </p:cNvCxnSpPr>
          <p:nvPr/>
        </p:nvCxnSpPr>
        <p:spPr bwMode="auto">
          <a:xfrm flipV="1">
            <a:off x="2449501" y="1448990"/>
            <a:ext cx="0" cy="413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68" name="Přímá spojnice se šipkou 67">
            <a:extLst>
              <a:ext uri="{FF2B5EF4-FFF2-40B4-BE49-F238E27FC236}">
                <a16:creationId xmlns:a16="http://schemas.microsoft.com/office/drawing/2014/main" id="{4CDFFDD6-BAFC-E221-6D65-CE2B3C6B5A3E}"/>
              </a:ext>
            </a:extLst>
          </p:cNvPr>
          <p:cNvCxnSpPr>
            <a:cxnSpLocks/>
          </p:cNvCxnSpPr>
          <p:nvPr/>
        </p:nvCxnSpPr>
        <p:spPr bwMode="auto">
          <a:xfrm flipV="1">
            <a:off x="2246027" y="1464222"/>
            <a:ext cx="0" cy="623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17026B1C-534B-7CC7-B7EB-A0A033EFB475}"/>
              </a:ext>
            </a:extLst>
          </p:cNvPr>
          <p:cNvCxnSpPr>
            <a:cxnSpLocks/>
          </p:cNvCxnSpPr>
          <p:nvPr/>
        </p:nvCxnSpPr>
        <p:spPr bwMode="auto">
          <a:xfrm flipV="1">
            <a:off x="2357120" y="1448990"/>
            <a:ext cx="0" cy="5277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0F549053-5C26-65AD-16ED-F6719834B77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142710" y="1464222"/>
            <a:ext cx="2320" cy="6928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2BC152A9-1279-D4F5-9328-05CFBB6B9D3A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5030" y="1821403"/>
            <a:ext cx="366035" cy="36198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C7A88DDE-44C3-1174-F4A4-A8FB2393401C}"/>
              </a:ext>
            </a:extLst>
          </p:cNvPr>
          <p:cNvCxnSpPr>
            <a:cxnSpLocks/>
          </p:cNvCxnSpPr>
          <p:nvPr/>
        </p:nvCxnSpPr>
        <p:spPr bwMode="auto">
          <a:xfrm>
            <a:off x="2175647" y="2160928"/>
            <a:ext cx="1241221" cy="43201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Přímá spojnice se šipkou 72">
            <a:extLst>
              <a:ext uri="{FF2B5EF4-FFF2-40B4-BE49-F238E27FC236}">
                <a16:creationId xmlns:a16="http://schemas.microsoft.com/office/drawing/2014/main" id="{A010FADD-53E9-9C61-AABB-42118E2594CB}"/>
              </a:ext>
            </a:extLst>
          </p:cNvPr>
          <p:cNvCxnSpPr>
            <a:cxnSpLocks/>
          </p:cNvCxnSpPr>
          <p:nvPr/>
        </p:nvCxnSpPr>
        <p:spPr bwMode="auto">
          <a:xfrm>
            <a:off x="3135630" y="1463819"/>
            <a:ext cx="0" cy="10258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74" name="Přímá spojnice se šipkou 73">
            <a:extLst>
              <a:ext uri="{FF2B5EF4-FFF2-40B4-BE49-F238E27FC236}">
                <a16:creationId xmlns:a16="http://schemas.microsoft.com/office/drawing/2014/main" id="{72E7ABE9-48DA-4449-8040-5288F282E9B0}"/>
              </a:ext>
            </a:extLst>
          </p:cNvPr>
          <p:cNvCxnSpPr>
            <a:cxnSpLocks/>
          </p:cNvCxnSpPr>
          <p:nvPr/>
        </p:nvCxnSpPr>
        <p:spPr bwMode="auto">
          <a:xfrm>
            <a:off x="2192655" y="1441450"/>
            <a:ext cx="2900" cy="7155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19FEA812-AF02-09D8-BBD6-B1AFA32D5BC8}"/>
              </a:ext>
            </a:extLst>
          </p:cNvPr>
          <p:cNvCxnSpPr>
            <a:cxnSpLocks/>
          </p:cNvCxnSpPr>
          <p:nvPr/>
        </p:nvCxnSpPr>
        <p:spPr bwMode="auto">
          <a:xfrm>
            <a:off x="2295831" y="1451806"/>
            <a:ext cx="0" cy="731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56EEF890-E39F-F17C-D76D-9A58C796596D}"/>
              </a:ext>
            </a:extLst>
          </p:cNvPr>
          <p:cNvCxnSpPr>
            <a:cxnSpLocks/>
          </p:cNvCxnSpPr>
          <p:nvPr/>
        </p:nvCxnSpPr>
        <p:spPr bwMode="auto">
          <a:xfrm>
            <a:off x="2402205" y="1441450"/>
            <a:ext cx="0" cy="80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D93C6079-91A0-C3C2-84AC-07AD5698A245}"/>
              </a:ext>
            </a:extLst>
          </p:cNvPr>
          <p:cNvCxnSpPr>
            <a:cxnSpLocks/>
          </p:cNvCxnSpPr>
          <p:nvPr/>
        </p:nvCxnSpPr>
        <p:spPr bwMode="auto">
          <a:xfrm>
            <a:off x="2511065" y="1444404"/>
            <a:ext cx="0" cy="850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D9D98EAE-143D-1ED1-A143-DA9F7A77D9CB}"/>
              </a:ext>
            </a:extLst>
          </p:cNvPr>
          <p:cNvCxnSpPr>
            <a:cxnSpLocks/>
          </p:cNvCxnSpPr>
          <p:nvPr/>
        </p:nvCxnSpPr>
        <p:spPr bwMode="auto">
          <a:xfrm>
            <a:off x="2628549" y="1454918"/>
            <a:ext cx="0" cy="871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01A13F5C-6063-9A7C-4DB0-62588D97AD65}"/>
              </a:ext>
            </a:extLst>
          </p:cNvPr>
          <p:cNvCxnSpPr>
            <a:cxnSpLocks/>
          </p:cNvCxnSpPr>
          <p:nvPr/>
        </p:nvCxnSpPr>
        <p:spPr bwMode="auto">
          <a:xfrm>
            <a:off x="2756863" y="1448990"/>
            <a:ext cx="0" cy="8975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DF2BF340-F480-A53C-1576-C12564915929}"/>
              </a:ext>
            </a:extLst>
          </p:cNvPr>
          <p:cNvCxnSpPr>
            <a:cxnSpLocks/>
          </p:cNvCxnSpPr>
          <p:nvPr/>
        </p:nvCxnSpPr>
        <p:spPr bwMode="auto">
          <a:xfrm>
            <a:off x="2891155" y="1457035"/>
            <a:ext cx="0" cy="9310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81" name="Přímá spojnice se šipkou 80">
            <a:extLst>
              <a:ext uri="{FF2B5EF4-FFF2-40B4-BE49-F238E27FC236}">
                <a16:creationId xmlns:a16="http://schemas.microsoft.com/office/drawing/2014/main" id="{A690E549-04A4-C75B-CFF4-0088165E54F3}"/>
              </a:ext>
            </a:extLst>
          </p:cNvPr>
          <p:cNvCxnSpPr/>
          <p:nvPr/>
        </p:nvCxnSpPr>
        <p:spPr bwMode="auto">
          <a:xfrm>
            <a:off x="3008630" y="1455067"/>
            <a:ext cx="0" cy="1018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82" name="Přímá spojnice se šipkou 81">
            <a:extLst>
              <a:ext uri="{FF2B5EF4-FFF2-40B4-BE49-F238E27FC236}">
                <a16:creationId xmlns:a16="http://schemas.microsoft.com/office/drawing/2014/main" id="{C81DEA3E-7578-5D76-204D-94E03B5879C3}"/>
              </a:ext>
            </a:extLst>
          </p:cNvPr>
          <p:cNvCxnSpPr>
            <a:cxnSpLocks/>
          </p:cNvCxnSpPr>
          <p:nvPr/>
        </p:nvCxnSpPr>
        <p:spPr bwMode="auto">
          <a:xfrm>
            <a:off x="3261861" y="1457035"/>
            <a:ext cx="0" cy="1063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83" name="Přímá spojnice se šipkou 82">
            <a:extLst>
              <a:ext uri="{FF2B5EF4-FFF2-40B4-BE49-F238E27FC236}">
                <a16:creationId xmlns:a16="http://schemas.microsoft.com/office/drawing/2014/main" id="{AB14CA26-66B7-84C9-05AA-A7DBA9B13817}"/>
              </a:ext>
            </a:extLst>
          </p:cNvPr>
          <p:cNvCxnSpPr>
            <a:cxnSpLocks/>
          </p:cNvCxnSpPr>
          <p:nvPr/>
        </p:nvCxnSpPr>
        <p:spPr bwMode="auto">
          <a:xfrm>
            <a:off x="3364230" y="1457035"/>
            <a:ext cx="0" cy="11225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84" name="Přímá spojnice se šipkou 83">
            <a:extLst>
              <a:ext uri="{FF2B5EF4-FFF2-40B4-BE49-F238E27FC236}">
                <a16:creationId xmlns:a16="http://schemas.microsoft.com/office/drawing/2014/main" id="{94CFB519-65CD-5FE1-83C3-A8ED6FE0C27C}"/>
              </a:ext>
            </a:extLst>
          </p:cNvPr>
          <p:cNvCxnSpPr/>
          <p:nvPr/>
        </p:nvCxnSpPr>
        <p:spPr bwMode="auto">
          <a:xfrm flipV="1">
            <a:off x="5843818" y="1352817"/>
            <a:ext cx="0" cy="386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85" name="Přímá spojnice se šipkou 84">
            <a:extLst>
              <a:ext uri="{FF2B5EF4-FFF2-40B4-BE49-F238E27FC236}">
                <a16:creationId xmlns:a16="http://schemas.microsoft.com/office/drawing/2014/main" id="{AD6836A8-C4A1-3476-0D3E-F1AA1FBCCE48}"/>
              </a:ext>
            </a:extLst>
          </p:cNvPr>
          <p:cNvCxnSpPr>
            <a:cxnSpLocks/>
          </p:cNvCxnSpPr>
          <p:nvPr/>
        </p:nvCxnSpPr>
        <p:spPr bwMode="auto">
          <a:xfrm flipV="1">
            <a:off x="5640344" y="1362238"/>
            <a:ext cx="0" cy="6020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86" name="Přímá spojnice se šipkou 85">
            <a:extLst>
              <a:ext uri="{FF2B5EF4-FFF2-40B4-BE49-F238E27FC236}">
                <a16:creationId xmlns:a16="http://schemas.microsoft.com/office/drawing/2014/main" id="{8EA2D195-8B7E-8921-E04A-CA4668EED79A}"/>
              </a:ext>
            </a:extLst>
          </p:cNvPr>
          <p:cNvCxnSpPr>
            <a:cxnSpLocks/>
          </p:cNvCxnSpPr>
          <p:nvPr/>
        </p:nvCxnSpPr>
        <p:spPr bwMode="auto">
          <a:xfrm flipV="1">
            <a:off x="5742272" y="1362238"/>
            <a:ext cx="0" cy="4834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87" name="Přímá spojnice se šipkou 86">
            <a:extLst>
              <a:ext uri="{FF2B5EF4-FFF2-40B4-BE49-F238E27FC236}">
                <a16:creationId xmlns:a16="http://schemas.microsoft.com/office/drawing/2014/main" id="{2EE729BF-DF8F-319F-339F-33824F94D83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26387" y="1362238"/>
            <a:ext cx="12960" cy="6712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88" name="Přímá spojnice 87">
            <a:extLst>
              <a:ext uri="{FF2B5EF4-FFF2-40B4-BE49-F238E27FC236}">
                <a16:creationId xmlns:a16="http://schemas.microsoft.com/office/drawing/2014/main" id="{99BBDA16-243A-B10B-3601-403E9A369D4A}"/>
              </a:ext>
            </a:extLst>
          </p:cNvPr>
          <p:cNvCxnSpPr>
            <a:cxnSpLocks/>
          </p:cNvCxnSpPr>
          <p:nvPr/>
        </p:nvCxnSpPr>
        <p:spPr bwMode="auto">
          <a:xfrm flipV="1">
            <a:off x="5539347" y="1697877"/>
            <a:ext cx="366035" cy="36198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Přímá spojnice 88">
            <a:extLst>
              <a:ext uri="{FF2B5EF4-FFF2-40B4-BE49-F238E27FC236}">
                <a16:creationId xmlns:a16="http://schemas.microsoft.com/office/drawing/2014/main" id="{4033BC92-B85F-1E34-DC8A-26DBACA4F607}"/>
              </a:ext>
            </a:extLst>
          </p:cNvPr>
          <p:cNvCxnSpPr>
            <a:cxnSpLocks/>
          </p:cNvCxnSpPr>
          <p:nvPr/>
        </p:nvCxnSpPr>
        <p:spPr bwMode="auto">
          <a:xfrm>
            <a:off x="5539347" y="2059857"/>
            <a:ext cx="1271838" cy="40956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Přímá spojnice se šipkou 89">
            <a:extLst>
              <a:ext uri="{FF2B5EF4-FFF2-40B4-BE49-F238E27FC236}">
                <a16:creationId xmlns:a16="http://schemas.microsoft.com/office/drawing/2014/main" id="{27EE6FC8-5679-E8B4-8DB3-04E42B6BE4E2}"/>
              </a:ext>
            </a:extLst>
          </p:cNvPr>
          <p:cNvCxnSpPr>
            <a:cxnSpLocks/>
          </p:cNvCxnSpPr>
          <p:nvPr/>
        </p:nvCxnSpPr>
        <p:spPr bwMode="auto">
          <a:xfrm>
            <a:off x="6529947" y="1362238"/>
            <a:ext cx="0" cy="10258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91" name="Přímá spojnice se šipkou 90">
            <a:extLst>
              <a:ext uri="{FF2B5EF4-FFF2-40B4-BE49-F238E27FC236}">
                <a16:creationId xmlns:a16="http://schemas.microsoft.com/office/drawing/2014/main" id="{44D115BE-9CDE-E9B7-8F4D-A7E93979B67C}"/>
              </a:ext>
            </a:extLst>
          </p:cNvPr>
          <p:cNvCxnSpPr>
            <a:cxnSpLocks/>
          </p:cNvCxnSpPr>
          <p:nvPr/>
        </p:nvCxnSpPr>
        <p:spPr bwMode="auto">
          <a:xfrm>
            <a:off x="5586972" y="1352817"/>
            <a:ext cx="0" cy="7498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92" name="Přímá spojnice se šipkou 91">
            <a:extLst>
              <a:ext uri="{FF2B5EF4-FFF2-40B4-BE49-F238E27FC236}">
                <a16:creationId xmlns:a16="http://schemas.microsoft.com/office/drawing/2014/main" id="{E673CFB3-5FC8-49A3-95C3-C70F33A0849E}"/>
              </a:ext>
            </a:extLst>
          </p:cNvPr>
          <p:cNvCxnSpPr>
            <a:cxnSpLocks/>
          </p:cNvCxnSpPr>
          <p:nvPr/>
        </p:nvCxnSpPr>
        <p:spPr bwMode="auto">
          <a:xfrm>
            <a:off x="5688572" y="1352817"/>
            <a:ext cx="0" cy="7839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93" name="Přímá spojnice se šipkou 92">
            <a:extLst>
              <a:ext uri="{FF2B5EF4-FFF2-40B4-BE49-F238E27FC236}">
                <a16:creationId xmlns:a16="http://schemas.microsoft.com/office/drawing/2014/main" id="{CC276FB9-ADB8-C4B1-9E7B-A3F847D06EE6}"/>
              </a:ext>
            </a:extLst>
          </p:cNvPr>
          <p:cNvCxnSpPr>
            <a:cxnSpLocks/>
          </p:cNvCxnSpPr>
          <p:nvPr/>
        </p:nvCxnSpPr>
        <p:spPr bwMode="auto">
          <a:xfrm>
            <a:off x="5796522" y="1352817"/>
            <a:ext cx="0" cy="80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94" name="Přímá spojnice se šipkou 93">
            <a:extLst>
              <a:ext uri="{FF2B5EF4-FFF2-40B4-BE49-F238E27FC236}">
                <a16:creationId xmlns:a16="http://schemas.microsoft.com/office/drawing/2014/main" id="{038D5D37-247D-E579-BC75-217FF3539D41}"/>
              </a:ext>
            </a:extLst>
          </p:cNvPr>
          <p:cNvCxnSpPr>
            <a:cxnSpLocks/>
          </p:cNvCxnSpPr>
          <p:nvPr/>
        </p:nvCxnSpPr>
        <p:spPr bwMode="auto">
          <a:xfrm>
            <a:off x="5905382" y="1362238"/>
            <a:ext cx="0" cy="850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95" name="Přímá spojnice se šipkou 94">
            <a:extLst>
              <a:ext uri="{FF2B5EF4-FFF2-40B4-BE49-F238E27FC236}">
                <a16:creationId xmlns:a16="http://schemas.microsoft.com/office/drawing/2014/main" id="{BFA83E53-FE86-BE95-0072-35C769C6556B}"/>
              </a:ext>
            </a:extLst>
          </p:cNvPr>
          <p:cNvCxnSpPr>
            <a:cxnSpLocks/>
          </p:cNvCxnSpPr>
          <p:nvPr/>
        </p:nvCxnSpPr>
        <p:spPr bwMode="auto">
          <a:xfrm>
            <a:off x="6012422" y="1369615"/>
            <a:ext cx="0" cy="871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96" name="Přímá spojnice se šipkou 95">
            <a:extLst>
              <a:ext uri="{FF2B5EF4-FFF2-40B4-BE49-F238E27FC236}">
                <a16:creationId xmlns:a16="http://schemas.microsoft.com/office/drawing/2014/main" id="{9D92269F-84B7-3EA2-C49E-DAC21E04108B}"/>
              </a:ext>
            </a:extLst>
          </p:cNvPr>
          <p:cNvCxnSpPr>
            <a:cxnSpLocks/>
          </p:cNvCxnSpPr>
          <p:nvPr/>
        </p:nvCxnSpPr>
        <p:spPr bwMode="auto">
          <a:xfrm>
            <a:off x="6137834" y="1352817"/>
            <a:ext cx="0" cy="918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97" name="Přímá spojnice se šipkou 96">
            <a:extLst>
              <a:ext uri="{FF2B5EF4-FFF2-40B4-BE49-F238E27FC236}">
                <a16:creationId xmlns:a16="http://schemas.microsoft.com/office/drawing/2014/main" id="{7E61ED1D-88BE-C688-AE94-DC3D5FD8F257}"/>
              </a:ext>
            </a:extLst>
          </p:cNvPr>
          <p:cNvCxnSpPr>
            <a:cxnSpLocks/>
          </p:cNvCxnSpPr>
          <p:nvPr/>
        </p:nvCxnSpPr>
        <p:spPr bwMode="auto">
          <a:xfrm>
            <a:off x="6269597" y="1351065"/>
            <a:ext cx="0" cy="982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98" name="Přímá spojnice se šipkou 97">
            <a:extLst>
              <a:ext uri="{FF2B5EF4-FFF2-40B4-BE49-F238E27FC236}">
                <a16:creationId xmlns:a16="http://schemas.microsoft.com/office/drawing/2014/main" id="{EB9ED505-9A90-8222-963E-50A744D822C2}"/>
              </a:ext>
            </a:extLst>
          </p:cNvPr>
          <p:cNvCxnSpPr/>
          <p:nvPr/>
        </p:nvCxnSpPr>
        <p:spPr bwMode="auto">
          <a:xfrm>
            <a:off x="6406122" y="1369615"/>
            <a:ext cx="0" cy="1018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99" name="Přímá spojnice se šipkou 98">
            <a:extLst>
              <a:ext uri="{FF2B5EF4-FFF2-40B4-BE49-F238E27FC236}">
                <a16:creationId xmlns:a16="http://schemas.microsoft.com/office/drawing/2014/main" id="{48BC6E27-578D-A006-485E-2C0C54FBBF38}"/>
              </a:ext>
            </a:extLst>
          </p:cNvPr>
          <p:cNvCxnSpPr>
            <a:cxnSpLocks/>
          </p:cNvCxnSpPr>
          <p:nvPr/>
        </p:nvCxnSpPr>
        <p:spPr bwMode="auto">
          <a:xfrm>
            <a:off x="6647422" y="1374479"/>
            <a:ext cx="0" cy="1063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cxnSp>
        <p:nvCxnSpPr>
          <p:cNvPr id="100" name="Přímá spojnice se šipkou 99">
            <a:extLst>
              <a:ext uri="{FF2B5EF4-FFF2-40B4-BE49-F238E27FC236}">
                <a16:creationId xmlns:a16="http://schemas.microsoft.com/office/drawing/2014/main" id="{D78C6D4D-1E0C-8286-67B2-1D72D5F972EA}"/>
              </a:ext>
            </a:extLst>
          </p:cNvPr>
          <p:cNvCxnSpPr>
            <a:cxnSpLocks/>
          </p:cNvCxnSpPr>
          <p:nvPr/>
        </p:nvCxnSpPr>
        <p:spPr bwMode="auto">
          <a:xfrm>
            <a:off x="6758547" y="1359836"/>
            <a:ext cx="0" cy="11225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lg"/>
          </a:ln>
          <a:effectLst/>
        </p:spPr>
      </p:cxnSp>
      <p:pic>
        <p:nvPicPr>
          <p:cNvPr id="101" name="Obrázek 100">
            <a:extLst>
              <a:ext uri="{FF2B5EF4-FFF2-40B4-BE49-F238E27FC236}">
                <a16:creationId xmlns:a16="http://schemas.microsoft.com/office/drawing/2014/main" id="{511BF67A-95EF-237D-0031-569557CF4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129" y="1322191"/>
            <a:ext cx="3354902" cy="1760967"/>
          </a:xfrm>
          <a:prstGeom prst="rect">
            <a:avLst/>
          </a:prstGeom>
        </p:spPr>
      </p:pic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180D9801-1C54-E526-CC65-D5BFC8AB6A0A}"/>
              </a:ext>
            </a:extLst>
          </p:cNvPr>
          <p:cNvCxnSpPr>
            <a:cxnSpLocks/>
          </p:cNvCxnSpPr>
          <p:nvPr/>
        </p:nvCxnSpPr>
        <p:spPr bwMode="auto">
          <a:xfrm flipV="1">
            <a:off x="5691747" y="1850277"/>
            <a:ext cx="366035" cy="36198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Přímá spojnice 106">
            <a:extLst>
              <a:ext uri="{FF2B5EF4-FFF2-40B4-BE49-F238E27FC236}">
                <a16:creationId xmlns:a16="http://schemas.microsoft.com/office/drawing/2014/main" id="{4E6171CC-3897-18EA-D210-013DD83D08B2}"/>
              </a:ext>
            </a:extLst>
          </p:cNvPr>
          <p:cNvCxnSpPr>
            <a:cxnSpLocks/>
          </p:cNvCxnSpPr>
          <p:nvPr/>
        </p:nvCxnSpPr>
        <p:spPr bwMode="auto">
          <a:xfrm>
            <a:off x="5691747" y="2212257"/>
            <a:ext cx="1271838" cy="40956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Přímá spojnice se šipkou 107">
            <a:extLst>
              <a:ext uri="{FF2B5EF4-FFF2-40B4-BE49-F238E27FC236}">
                <a16:creationId xmlns:a16="http://schemas.microsoft.com/office/drawing/2014/main" id="{C549215F-5527-FF23-E8D9-61187DD3FF28}"/>
              </a:ext>
            </a:extLst>
          </p:cNvPr>
          <p:cNvCxnSpPr>
            <a:cxnSpLocks/>
          </p:cNvCxnSpPr>
          <p:nvPr/>
        </p:nvCxnSpPr>
        <p:spPr bwMode="auto">
          <a:xfrm>
            <a:off x="6682347" y="1514638"/>
            <a:ext cx="0" cy="10258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10" name="Přímá spojnice se šipkou 109">
            <a:extLst>
              <a:ext uri="{FF2B5EF4-FFF2-40B4-BE49-F238E27FC236}">
                <a16:creationId xmlns:a16="http://schemas.microsoft.com/office/drawing/2014/main" id="{813713CB-9E1F-81E8-7B67-294A4616D4D0}"/>
              </a:ext>
            </a:extLst>
          </p:cNvPr>
          <p:cNvCxnSpPr>
            <a:cxnSpLocks/>
          </p:cNvCxnSpPr>
          <p:nvPr/>
        </p:nvCxnSpPr>
        <p:spPr bwMode="auto">
          <a:xfrm flipH="1">
            <a:off x="5841183" y="2076789"/>
            <a:ext cx="2846" cy="1954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11" name="Přímá spojnice se šipkou 110">
            <a:extLst>
              <a:ext uri="{FF2B5EF4-FFF2-40B4-BE49-F238E27FC236}">
                <a16:creationId xmlns:a16="http://schemas.microsoft.com/office/drawing/2014/main" id="{267ECF0A-8F16-A678-6B03-74447EDF183F}"/>
              </a:ext>
            </a:extLst>
          </p:cNvPr>
          <p:cNvCxnSpPr>
            <a:cxnSpLocks/>
          </p:cNvCxnSpPr>
          <p:nvPr/>
        </p:nvCxnSpPr>
        <p:spPr bwMode="auto">
          <a:xfrm>
            <a:off x="5948922" y="1964319"/>
            <a:ext cx="0" cy="350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12" name="Přímá spojnice se šipkou 111">
            <a:extLst>
              <a:ext uri="{FF2B5EF4-FFF2-40B4-BE49-F238E27FC236}">
                <a16:creationId xmlns:a16="http://schemas.microsoft.com/office/drawing/2014/main" id="{596F8BCE-AE61-0B00-FF22-0BEFC5938BF1}"/>
              </a:ext>
            </a:extLst>
          </p:cNvPr>
          <p:cNvCxnSpPr>
            <a:cxnSpLocks/>
          </p:cNvCxnSpPr>
          <p:nvPr/>
        </p:nvCxnSpPr>
        <p:spPr bwMode="auto">
          <a:xfrm>
            <a:off x="6064014" y="1476116"/>
            <a:ext cx="0" cy="850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13" name="Přímá spojnice se šipkou 112">
            <a:extLst>
              <a:ext uri="{FF2B5EF4-FFF2-40B4-BE49-F238E27FC236}">
                <a16:creationId xmlns:a16="http://schemas.microsoft.com/office/drawing/2014/main" id="{3CF846E6-F529-2299-58C4-E5A170C03B4A}"/>
              </a:ext>
            </a:extLst>
          </p:cNvPr>
          <p:cNvCxnSpPr>
            <a:cxnSpLocks/>
          </p:cNvCxnSpPr>
          <p:nvPr/>
        </p:nvCxnSpPr>
        <p:spPr bwMode="auto">
          <a:xfrm>
            <a:off x="6175266" y="1512236"/>
            <a:ext cx="0" cy="871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14" name="Přímá spojnice se šipkou 113">
            <a:extLst>
              <a:ext uri="{FF2B5EF4-FFF2-40B4-BE49-F238E27FC236}">
                <a16:creationId xmlns:a16="http://schemas.microsoft.com/office/drawing/2014/main" id="{F420F82E-9333-4CA0-FF55-FD5DCB970D21}"/>
              </a:ext>
            </a:extLst>
          </p:cNvPr>
          <p:cNvCxnSpPr>
            <a:cxnSpLocks/>
          </p:cNvCxnSpPr>
          <p:nvPr/>
        </p:nvCxnSpPr>
        <p:spPr bwMode="auto">
          <a:xfrm>
            <a:off x="6290234" y="1505217"/>
            <a:ext cx="0" cy="918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15" name="Přímá spojnice se šipkou 114">
            <a:extLst>
              <a:ext uri="{FF2B5EF4-FFF2-40B4-BE49-F238E27FC236}">
                <a16:creationId xmlns:a16="http://schemas.microsoft.com/office/drawing/2014/main" id="{687C7F8A-59E9-3CFE-810D-A88BF3C93942}"/>
              </a:ext>
            </a:extLst>
          </p:cNvPr>
          <p:cNvCxnSpPr>
            <a:cxnSpLocks/>
          </p:cNvCxnSpPr>
          <p:nvPr/>
        </p:nvCxnSpPr>
        <p:spPr bwMode="auto">
          <a:xfrm>
            <a:off x="6421997" y="1503465"/>
            <a:ext cx="0" cy="934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16" name="Přímá spojnice se šipkou 115">
            <a:extLst>
              <a:ext uri="{FF2B5EF4-FFF2-40B4-BE49-F238E27FC236}">
                <a16:creationId xmlns:a16="http://schemas.microsoft.com/office/drawing/2014/main" id="{B5B79193-6AEF-A4D0-FFCE-4ABCD09C86B7}"/>
              </a:ext>
            </a:extLst>
          </p:cNvPr>
          <p:cNvCxnSpPr>
            <a:cxnSpLocks/>
          </p:cNvCxnSpPr>
          <p:nvPr/>
        </p:nvCxnSpPr>
        <p:spPr bwMode="auto">
          <a:xfrm>
            <a:off x="6558522" y="1503465"/>
            <a:ext cx="0" cy="9788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17" name="Přímá spojnice se šipkou 116">
            <a:extLst>
              <a:ext uri="{FF2B5EF4-FFF2-40B4-BE49-F238E27FC236}">
                <a16:creationId xmlns:a16="http://schemas.microsoft.com/office/drawing/2014/main" id="{0C8B041C-A627-8EDD-A65A-81A7328EC2D2}"/>
              </a:ext>
            </a:extLst>
          </p:cNvPr>
          <p:cNvCxnSpPr>
            <a:cxnSpLocks/>
          </p:cNvCxnSpPr>
          <p:nvPr/>
        </p:nvCxnSpPr>
        <p:spPr bwMode="auto">
          <a:xfrm>
            <a:off x="6810157" y="1503465"/>
            <a:ext cx="0" cy="1063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cxnSp>
        <p:nvCxnSpPr>
          <p:cNvPr id="118" name="Přímá spojnice se šipkou 117">
            <a:extLst>
              <a:ext uri="{FF2B5EF4-FFF2-40B4-BE49-F238E27FC236}">
                <a16:creationId xmlns:a16="http://schemas.microsoft.com/office/drawing/2014/main" id="{939F925B-9E31-F307-CE6F-D4EE105569AE}"/>
              </a:ext>
            </a:extLst>
          </p:cNvPr>
          <p:cNvCxnSpPr>
            <a:cxnSpLocks/>
          </p:cNvCxnSpPr>
          <p:nvPr/>
        </p:nvCxnSpPr>
        <p:spPr bwMode="auto">
          <a:xfrm>
            <a:off x="6910947" y="1494404"/>
            <a:ext cx="0" cy="11225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sm" len="med"/>
            <a:tailEnd type="none" w="sm" len="lg"/>
          </a:ln>
          <a:effectLst/>
        </p:spPr>
      </p:cxnSp>
      <p:pic>
        <p:nvPicPr>
          <p:cNvPr id="122" name="Obrázek 121">
            <a:extLst>
              <a:ext uri="{FF2B5EF4-FFF2-40B4-BE49-F238E27FC236}">
                <a16:creationId xmlns:a16="http://schemas.microsoft.com/office/drawing/2014/main" id="{568DE555-EC32-4437-EB58-CEAB227F7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588" y="3612137"/>
            <a:ext cx="3633760" cy="1860242"/>
          </a:xfrm>
          <a:prstGeom prst="rect">
            <a:avLst/>
          </a:prstGeom>
        </p:spPr>
      </p:pic>
      <p:sp>
        <p:nvSpPr>
          <p:cNvPr id="123" name="Volný tvar: obrazec 122">
            <a:extLst>
              <a:ext uri="{FF2B5EF4-FFF2-40B4-BE49-F238E27FC236}">
                <a16:creationId xmlns:a16="http://schemas.microsoft.com/office/drawing/2014/main" id="{49F3CED5-798D-A4EF-A7B3-80496ACEC6A9}"/>
              </a:ext>
            </a:extLst>
          </p:cNvPr>
          <p:cNvSpPr/>
          <p:nvPr/>
        </p:nvSpPr>
        <p:spPr bwMode="auto">
          <a:xfrm>
            <a:off x="5713423" y="1488265"/>
            <a:ext cx="1242323" cy="1128811"/>
          </a:xfrm>
          <a:custGeom>
            <a:avLst/>
            <a:gdLst>
              <a:gd name="connsiteX0" fmla="*/ 353148 w 1242323"/>
              <a:gd name="connsiteY0" fmla="*/ 0 h 1128811"/>
              <a:gd name="connsiteX1" fmla="*/ 353148 w 1242323"/>
              <a:gd name="connsiteY1" fmla="*/ 353147 h 1128811"/>
              <a:gd name="connsiteX2" fmla="*/ 0 w 1242323"/>
              <a:gd name="connsiteY2" fmla="*/ 706295 h 1128811"/>
              <a:gd name="connsiteX3" fmla="*/ 1242323 w 1242323"/>
              <a:gd name="connsiteY3" fmla="*/ 1128811 h 1128811"/>
              <a:gd name="connsiteX4" fmla="*/ 1242323 w 1242323"/>
              <a:gd name="connsiteY4" fmla="*/ 0 h 1128811"/>
              <a:gd name="connsiteX5" fmla="*/ 353148 w 1242323"/>
              <a:gd name="connsiteY5" fmla="*/ 0 h 112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323" h="1128811">
                <a:moveTo>
                  <a:pt x="353148" y="0"/>
                </a:moveTo>
                <a:lnTo>
                  <a:pt x="353148" y="353147"/>
                </a:lnTo>
                <a:lnTo>
                  <a:pt x="0" y="706295"/>
                </a:lnTo>
                <a:lnTo>
                  <a:pt x="1242323" y="1128811"/>
                </a:lnTo>
                <a:lnTo>
                  <a:pt x="1242323" y="0"/>
                </a:lnTo>
                <a:lnTo>
                  <a:pt x="353148" y="0"/>
                </a:lnTo>
                <a:close/>
              </a:path>
            </a:pathLst>
          </a:cu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125" name="Přímá spojnice 124">
            <a:extLst>
              <a:ext uri="{FF2B5EF4-FFF2-40B4-BE49-F238E27FC236}">
                <a16:creationId xmlns:a16="http://schemas.microsoft.com/office/drawing/2014/main" id="{A17416EF-295E-91B7-F141-82B9DA62D4DE}"/>
              </a:ext>
            </a:extLst>
          </p:cNvPr>
          <p:cNvCxnSpPr>
            <a:cxnSpLocks/>
          </p:cNvCxnSpPr>
          <p:nvPr/>
        </p:nvCxnSpPr>
        <p:spPr bwMode="auto">
          <a:xfrm>
            <a:off x="3188880" y="4758849"/>
            <a:ext cx="719805" cy="28980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Přímá spojnice se šipkou 129">
            <a:extLst>
              <a:ext uri="{FF2B5EF4-FFF2-40B4-BE49-F238E27FC236}">
                <a16:creationId xmlns:a16="http://schemas.microsoft.com/office/drawing/2014/main" id="{755AD2A6-03E9-556E-9D92-1D2D2D943B56}"/>
              </a:ext>
            </a:extLst>
          </p:cNvPr>
          <p:cNvCxnSpPr/>
          <p:nvPr/>
        </p:nvCxnSpPr>
        <p:spPr bwMode="auto">
          <a:xfrm>
            <a:off x="3352643" y="4758849"/>
            <a:ext cx="0" cy="57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132" name="Přímá spojnice se šipkou 131">
            <a:extLst>
              <a:ext uri="{FF2B5EF4-FFF2-40B4-BE49-F238E27FC236}">
                <a16:creationId xmlns:a16="http://schemas.microsoft.com/office/drawing/2014/main" id="{56FEE61C-8E28-9FB1-02BD-A3C575AA3E60}"/>
              </a:ext>
            </a:extLst>
          </p:cNvPr>
          <p:cNvCxnSpPr>
            <a:cxnSpLocks/>
          </p:cNvCxnSpPr>
          <p:nvPr/>
        </p:nvCxnSpPr>
        <p:spPr bwMode="auto">
          <a:xfrm>
            <a:off x="3510682" y="4758849"/>
            <a:ext cx="0" cy="1298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134" name="Přímá spojnice se šipkou 133">
            <a:extLst>
              <a:ext uri="{FF2B5EF4-FFF2-40B4-BE49-F238E27FC236}">
                <a16:creationId xmlns:a16="http://schemas.microsoft.com/office/drawing/2014/main" id="{1A3579F9-2FEB-6141-D759-1AA44A07F52F}"/>
              </a:ext>
            </a:extLst>
          </p:cNvPr>
          <p:cNvCxnSpPr/>
          <p:nvPr/>
        </p:nvCxnSpPr>
        <p:spPr bwMode="auto">
          <a:xfrm>
            <a:off x="3666400" y="4758849"/>
            <a:ext cx="0" cy="2130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136" name="Přímá spojnice se šipkou 135">
            <a:extLst>
              <a:ext uri="{FF2B5EF4-FFF2-40B4-BE49-F238E27FC236}">
                <a16:creationId xmlns:a16="http://schemas.microsoft.com/office/drawing/2014/main" id="{AC0B41DE-6D18-3AAA-8E43-DF0E9FE51970}"/>
              </a:ext>
            </a:extLst>
          </p:cNvPr>
          <p:cNvCxnSpPr/>
          <p:nvPr/>
        </p:nvCxnSpPr>
        <p:spPr bwMode="auto">
          <a:xfrm>
            <a:off x="3908685" y="4758849"/>
            <a:ext cx="0" cy="2898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138" name="Přímá spojnice se šipkou 137">
            <a:extLst>
              <a:ext uri="{FF2B5EF4-FFF2-40B4-BE49-F238E27FC236}">
                <a16:creationId xmlns:a16="http://schemas.microsoft.com/office/drawing/2014/main" id="{E069A1A2-1F20-94E8-4334-983759A5CDD6}"/>
              </a:ext>
            </a:extLst>
          </p:cNvPr>
          <p:cNvCxnSpPr/>
          <p:nvPr/>
        </p:nvCxnSpPr>
        <p:spPr bwMode="auto">
          <a:xfrm>
            <a:off x="3793400" y="4758849"/>
            <a:ext cx="0" cy="2384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sm" len="med"/>
            <a:tailEnd type="triangle" w="sm" len="med"/>
          </a:ln>
          <a:effectLst/>
        </p:spPr>
      </p:cxnSp>
      <p:sp>
        <p:nvSpPr>
          <p:cNvPr id="140" name="Volný tvar: obrazec 139">
            <a:extLst>
              <a:ext uri="{FF2B5EF4-FFF2-40B4-BE49-F238E27FC236}">
                <a16:creationId xmlns:a16="http://schemas.microsoft.com/office/drawing/2014/main" id="{52D426EC-CFC4-1C1A-0C0D-B2708C70E2E1}"/>
              </a:ext>
            </a:extLst>
          </p:cNvPr>
          <p:cNvSpPr/>
          <p:nvPr/>
        </p:nvSpPr>
        <p:spPr bwMode="auto">
          <a:xfrm>
            <a:off x="3186689" y="4749035"/>
            <a:ext cx="717550" cy="279400"/>
          </a:xfrm>
          <a:custGeom>
            <a:avLst/>
            <a:gdLst>
              <a:gd name="connsiteX0" fmla="*/ 0 w 717550"/>
              <a:gd name="connsiteY0" fmla="*/ 6350 h 279400"/>
              <a:gd name="connsiteX1" fmla="*/ 717550 w 717550"/>
              <a:gd name="connsiteY1" fmla="*/ 279400 h 279400"/>
              <a:gd name="connsiteX2" fmla="*/ 708025 w 717550"/>
              <a:gd name="connsiteY2" fmla="*/ 0 h 279400"/>
              <a:gd name="connsiteX3" fmla="*/ 0 w 717550"/>
              <a:gd name="connsiteY3" fmla="*/ 6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550" h="279400">
                <a:moveTo>
                  <a:pt x="0" y="6350"/>
                </a:moveTo>
                <a:lnTo>
                  <a:pt x="717550" y="279400"/>
                </a:lnTo>
                <a:lnTo>
                  <a:pt x="708025" y="0"/>
                </a:lnTo>
                <a:lnTo>
                  <a:pt x="0" y="6350"/>
                </a:lnTo>
                <a:close/>
              </a:path>
            </a:pathLst>
          </a:cu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ovéPole 140">
                <a:extLst>
                  <a:ext uri="{FF2B5EF4-FFF2-40B4-BE49-F238E27FC236}">
                    <a16:creationId xmlns:a16="http://schemas.microsoft.com/office/drawing/2014/main" id="{5837E2BC-3A5E-5E97-4036-66B480BD45AF}"/>
                  </a:ext>
                </a:extLst>
              </p:cNvPr>
              <p:cNvSpPr txBox="1"/>
              <p:nvPr/>
            </p:nvSpPr>
            <p:spPr>
              <a:xfrm>
                <a:off x="6643016" y="991948"/>
                <a:ext cx="6299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𝒁𝑶𝒁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cs-CZ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1" name="TextovéPole 140">
                <a:extLst>
                  <a:ext uri="{FF2B5EF4-FFF2-40B4-BE49-F238E27FC236}">
                    <a16:creationId xmlns:a16="http://schemas.microsoft.com/office/drawing/2014/main" id="{5837E2BC-3A5E-5E97-4036-66B480BD4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016" y="991948"/>
                <a:ext cx="629916" cy="276999"/>
              </a:xfrm>
              <a:prstGeom prst="rect">
                <a:avLst/>
              </a:prstGeom>
              <a:blipFill>
                <a:blip r:embed="rId5"/>
                <a:stretch>
                  <a:fillRect l="-9709" r="-8738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ovéPole 141">
                <a:extLst>
                  <a:ext uri="{FF2B5EF4-FFF2-40B4-BE49-F238E27FC236}">
                    <a16:creationId xmlns:a16="http://schemas.microsoft.com/office/drawing/2014/main" id="{D3FD3F7B-A674-0A83-6921-8ABBDE0E8AA2}"/>
                  </a:ext>
                </a:extLst>
              </p:cNvPr>
              <p:cNvSpPr txBox="1"/>
              <p:nvPr/>
            </p:nvSpPr>
            <p:spPr>
              <a:xfrm>
                <a:off x="3049272" y="4058125"/>
                <a:ext cx="6299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𝒁𝑶𝒁</m:t>
                          </m:r>
                          <m:r>
                            <a:rPr lang="cs-CZ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2" name="TextovéPole 141">
                <a:extLst>
                  <a:ext uri="{FF2B5EF4-FFF2-40B4-BE49-F238E27FC236}">
                    <a16:creationId xmlns:a16="http://schemas.microsoft.com/office/drawing/2014/main" id="{D3FD3F7B-A674-0A83-6921-8ABBDE0E8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272" y="4058125"/>
                <a:ext cx="629916" cy="276999"/>
              </a:xfrm>
              <a:prstGeom prst="rect">
                <a:avLst/>
              </a:prstGeom>
              <a:blipFill>
                <a:blip r:embed="rId6"/>
                <a:stretch>
                  <a:fillRect l="-8654" r="-7692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ovéPole 142">
                <a:extLst>
                  <a:ext uri="{FF2B5EF4-FFF2-40B4-BE49-F238E27FC236}">
                    <a16:creationId xmlns:a16="http://schemas.microsoft.com/office/drawing/2014/main" id="{DAED7A76-87AE-A419-92E9-55DB3F2BE02A}"/>
                  </a:ext>
                </a:extLst>
              </p:cNvPr>
              <p:cNvSpPr txBox="1"/>
              <p:nvPr/>
            </p:nvSpPr>
            <p:spPr>
              <a:xfrm>
                <a:off x="8617544" y="2138578"/>
                <a:ext cx="18945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𝒈𝒃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𝒁𝑶𝒁</m:t>
                          </m:r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3" name="TextovéPole 142">
                <a:extLst>
                  <a:ext uri="{FF2B5EF4-FFF2-40B4-BE49-F238E27FC236}">
                    <a16:creationId xmlns:a16="http://schemas.microsoft.com/office/drawing/2014/main" id="{DAED7A76-87AE-A419-92E9-55DB3F2BE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544" y="2138578"/>
                <a:ext cx="1894558" cy="276999"/>
              </a:xfrm>
              <a:prstGeom prst="rect">
                <a:avLst/>
              </a:prstGeom>
              <a:blipFill>
                <a:blip r:embed="rId7"/>
                <a:stretch>
                  <a:fillRect l="-2903" t="-6667" r="-2581" b="-4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ovéPole 143">
                <a:extLst>
                  <a:ext uri="{FF2B5EF4-FFF2-40B4-BE49-F238E27FC236}">
                    <a16:creationId xmlns:a16="http://schemas.microsoft.com/office/drawing/2014/main" id="{E09B138F-1A78-C2D7-5DFD-F08CC99A9CE5}"/>
                  </a:ext>
                </a:extLst>
              </p:cNvPr>
              <p:cNvSpPr txBox="1"/>
              <p:nvPr/>
            </p:nvSpPr>
            <p:spPr>
              <a:xfrm>
                <a:off x="7616482" y="4178378"/>
                <a:ext cx="24956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𝒈𝒃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𝒁𝑶𝒁</m:t>
                          </m:r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144" name="TextovéPole 143">
                <a:extLst>
                  <a:ext uri="{FF2B5EF4-FFF2-40B4-BE49-F238E27FC236}">
                    <a16:creationId xmlns:a16="http://schemas.microsoft.com/office/drawing/2014/main" id="{E09B138F-1A78-C2D7-5DFD-F08CC99A9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82" y="4178378"/>
                <a:ext cx="2495600" cy="307777"/>
              </a:xfrm>
              <a:prstGeom prst="rect">
                <a:avLst/>
              </a:prstGeom>
              <a:blipFill>
                <a:blip r:embed="rId8"/>
                <a:stretch>
                  <a:fillRect t="-3922" b="-431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ovéPole 144">
            <a:extLst>
              <a:ext uri="{FF2B5EF4-FFF2-40B4-BE49-F238E27FC236}">
                <a16:creationId xmlns:a16="http://schemas.microsoft.com/office/drawing/2014/main" id="{4113D42B-3741-6282-5303-E695E03EC4E1}"/>
              </a:ext>
            </a:extLst>
          </p:cNvPr>
          <p:cNvSpPr txBox="1"/>
          <p:nvPr/>
        </p:nvSpPr>
        <p:spPr>
          <a:xfrm>
            <a:off x="2184400" y="5609693"/>
            <a:ext cx="98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Celková složka síly pro vertikální směr: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(vzhledem k různé měrné hmotnosti nemůžeme zatěžovací obrazce odečítat)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ovéPole 145">
                <a:extLst>
                  <a:ext uri="{FF2B5EF4-FFF2-40B4-BE49-F238E27FC236}">
                    <a16:creationId xmlns:a16="http://schemas.microsoft.com/office/drawing/2014/main" id="{E99435B0-47FE-4F15-E6C7-085CE24F9C23}"/>
                  </a:ext>
                </a:extLst>
              </p:cNvPr>
              <p:cNvSpPr txBox="1"/>
              <p:nvPr/>
            </p:nvSpPr>
            <p:spPr>
              <a:xfrm>
                <a:off x="3364230" y="6235794"/>
                <a:ext cx="755041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𝒈𝒃</m:t>
                      </m:r>
                      <m:sSub>
                        <m:sSubPr>
                          <m:ctrlP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𝒈𝒃</m:t>
                      </m:r>
                      <m:sSub>
                        <m:sSubPr>
                          <m:ctrlP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6" name="TextovéPole 145">
                <a:extLst>
                  <a:ext uri="{FF2B5EF4-FFF2-40B4-BE49-F238E27FC236}">
                    <a16:creationId xmlns:a16="http://schemas.microsoft.com/office/drawing/2014/main" id="{E99435B0-47FE-4F15-E6C7-085CE24F9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230" y="6235794"/>
                <a:ext cx="7550415" cy="307777"/>
              </a:xfrm>
              <a:prstGeom prst="rect">
                <a:avLst/>
              </a:prstGeom>
              <a:blipFill>
                <a:blip r:embed="rId9"/>
                <a:stretch>
                  <a:fillRect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ovéPole 146">
            <a:extLst>
              <a:ext uri="{FF2B5EF4-FFF2-40B4-BE49-F238E27FC236}">
                <a16:creationId xmlns:a16="http://schemas.microsoft.com/office/drawing/2014/main" id="{B0D388C3-DE8D-F729-95A4-6591EE104C17}"/>
              </a:ext>
            </a:extLst>
          </p:cNvPr>
          <p:cNvSpPr txBox="1"/>
          <p:nvPr/>
        </p:nvSpPr>
        <p:spPr>
          <a:xfrm>
            <a:off x="4800601" y="512971"/>
            <a:ext cx="376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Výsledný zatěžovací obrazec ve vertikálním směru od kapaliny měrné hmotnosti 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𝜌</a:t>
            </a:r>
            <a:r>
              <a:rPr lang="cs-CZ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8" name="TextovéPole 147">
            <a:extLst>
              <a:ext uri="{FF2B5EF4-FFF2-40B4-BE49-F238E27FC236}">
                <a16:creationId xmlns:a16="http://schemas.microsoft.com/office/drawing/2014/main" id="{B3EA97BB-65E2-4ABE-3774-EF90D3744C91}"/>
              </a:ext>
            </a:extLst>
          </p:cNvPr>
          <p:cNvSpPr txBox="1"/>
          <p:nvPr/>
        </p:nvSpPr>
        <p:spPr>
          <a:xfrm>
            <a:off x="3734677" y="3407002"/>
            <a:ext cx="18522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Výsledný zatěžovací obrazec ve vertikálním směru od kapaliny měrné hmotnosti 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𝜌</a:t>
            </a:r>
            <a:r>
              <a:rPr lang="cs-CZ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9" name="TextovéPole 148">
            <a:extLst>
              <a:ext uri="{FF2B5EF4-FFF2-40B4-BE49-F238E27FC236}">
                <a16:creationId xmlns:a16="http://schemas.microsoft.com/office/drawing/2014/main" id="{A3BA6E94-CC12-83CA-D52D-1762D96952DC}"/>
              </a:ext>
            </a:extLst>
          </p:cNvPr>
          <p:cNvSpPr txBox="1"/>
          <p:nvPr/>
        </p:nvSpPr>
        <p:spPr>
          <a:xfrm>
            <a:off x="7566737" y="1395354"/>
            <a:ext cx="376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Celková složka ve  vertikálním směru od kapaliny měrné hmotnosti 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𝜌</a:t>
            </a:r>
            <a:r>
              <a:rPr lang="cs-CZ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0" name="TextovéPole 149">
            <a:extLst>
              <a:ext uri="{FF2B5EF4-FFF2-40B4-BE49-F238E27FC236}">
                <a16:creationId xmlns:a16="http://schemas.microsoft.com/office/drawing/2014/main" id="{6A7723F2-EFB3-66E6-0367-82FE26AA934C}"/>
              </a:ext>
            </a:extLst>
          </p:cNvPr>
          <p:cNvSpPr txBox="1"/>
          <p:nvPr/>
        </p:nvSpPr>
        <p:spPr>
          <a:xfrm>
            <a:off x="7095985" y="3450916"/>
            <a:ext cx="376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Celková složka ve  vertikálním směru od kapaliny měrné hmotnosti 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𝜌</a:t>
            </a:r>
            <a:r>
              <a:rPr lang="cs-CZ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4EB920-3103-777C-0324-5F5E2AC1E7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Vývojový diagram: zpoždění 6"/>
          <p:cNvSpPr/>
          <p:nvPr/>
        </p:nvSpPr>
        <p:spPr>
          <a:xfrm>
            <a:off x="3900488" y="2205039"/>
            <a:ext cx="3600450" cy="3024187"/>
          </a:xfrm>
          <a:prstGeom prst="flowChartDelay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ovéPole 13"/>
          <p:cNvSpPr txBox="1">
            <a:spLocks noChangeArrowheads="1"/>
          </p:cNvSpPr>
          <p:nvPr/>
        </p:nvSpPr>
        <p:spPr bwMode="auto">
          <a:xfrm>
            <a:off x="2081910" y="362867"/>
            <a:ext cx="83494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200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hydrostatickÁ</a:t>
            </a:r>
            <a:r>
              <a:rPr lang="cs-CZ" altLang="cs-CZ" sz="22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altLang="cs-CZ" sz="2200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sÍlA</a:t>
            </a:r>
            <a:r>
              <a:rPr lang="cs-CZ" altLang="cs-CZ" sz="22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altLang="cs-CZ" sz="22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altLang="cs-CZ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  zakřivené plochy</a:t>
            </a:r>
            <a:endParaRPr lang="cs-CZ" altLang="cs-CZ" sz="22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081911" y="2205040"/>
            <a:ext cx="3798192" cy="3024186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" name="Přímá spojnice 14"/>
          <p:cNvCxnSpPr/>
          <p:nvPr/>
        </p:nvCxnSpPr>
        <p:spPr>
          <a:xfrm flipH="1">
            <a:off x="2424115" y="2205038"/>
            <a:ext cx="3455987" cy="0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" name="TextovéPole 17"/>
          <p:cNvSpPr txBox="1">
            <a:spLocks noChangeArrowheads="1"/>
          </p:cNvSpPr>
          <p:nvPr/>
        </p:nvSpPr>
        <p:spPr bwMode="auto">
          <a:xfrm>
            <a:off x="6183315" y="1604963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cxnSp>
        <p:nvCxnSpPr>
          <p:cNvPr id="12" name="Přímá spojnice 16"/>
          <p:cNvCxnSpPr/>
          <p:nvPr/>
        </p:nvCxnSpPr>
        <p:spPr>
          <a:xfrm flipV="1">
            <a:off x="5880100" y="1836738"/>
            <a:ext cx="1111250" cy="3683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med" len="lg"/>
            <a:tailEnd type="stealth" w="med" len="lg"/>
          </a:ln>
          <a:effectLst/>
        </p:spPr>
      </p:cxnSp>
      <p:cxnSp>
        <p:nvCxnSpPr>
          <p:cNvPr id="14" name="Přímá spojnice se šipkou 18"/>
          <p:cNvCxnSpPr/>
          <p:nvPr/>
        </p:nvCxnSpPr>
        <p:spPr>
          <a:xfrm>
            <a:off x="3143250" y="2066928"/>
            <a:ext cx="0" cy="138113"/>
          </a:xfrm>
          <a:prstGeom prst="straightConnector1">
            <a:avLst/>
          </a:pr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5" name="Přímá spojnice 20"/>
          <p:cNvCxnSpPr/>
          <p:nvPr/>
        </p:nvCxnSpPr>
        <p:spPr>
          <a:xfrm>
            <a:off x="4727575" y="2205039"/>
            <a:ext cx="0" cy="302418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Přímá spojnice 21"/>
          <p:cNvCxnSpPr/>
          <p:nvPr/>
        </p:nvCxnSpPr>
        <p:spPr>
          <a:xfrm>
            <a:off x="2192340" y="5229225"/>
            <a:ext cx="252888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Přímá spojnice 24"/>
          <p:cNvCxnSpPr/>
          <p:nvPr/>
        </p:nvCxnSpPr>
        <p:spPr>
          <a:xfrm flipH="1">
            <a:off x="2192340" y="2205039"/>
            <a:ext cx="2528887" cy="302418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" name="Volný tvar 24"/>
          <p:cNvSpPr/>
          <p:nvPr/>
        </p:nvSpPr>
        <p:spPr>
          <a:xfrm>
            <a:off x="2154239" y="2163764"/>
            <a:ext cx="2595562" cy="3082925"/>
          </a:xfrm>
          <a:custGeom>
            <a:avLst/>
            <a:gdLst>
              <a:gd name="connsiteX0" fmla="*/ 0 w 2595716"/>
              <a:gd name="connsiteY0" fmla="*/ 3082413 h 3082413"/>
              <a:gd name="connsiteX1" fmla="*/ 2580968 w 2595716"/>
              <a:gd name="connsiteY1" fmla="*/ 3052916 h 3082413"/>
              <a:gd name="connsiteX2" fmla="*/ 2595716 w 2595716"/>
              <a:gd name="connsiteY2" fmla="*/ 0 h 3082413"/>
              <a:gd name="connsiteX3" fmla="*/ 0 w 2595716"/>
              <a:gd name="connsiteY3" fmla="*/ 3082413 h 308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5716" h="3082413">
                <a:moveTo>
                  <a:pt x="0" y="3082413"/>
                </a:moveTo>
                <a:lnTo>
                  <a:pt x="2580968" y="3052916"/>
                </a:lnTo>
                <a:lnTo>
                  <a:pt x="2595716" y="0"/>
                </a:lnTo>
                <a:lnTo>
                  <a:pt x="0" y="3082413"/>
                </a:lnTo>
                <a:close/>
              </a:path>
            </a:pathLst>
          </a:custGeom>
          <a:pattFill prst="ltHorz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9" name="Přímá spojnice 27"/>
          <p:cNvCxnSpPr/>
          <p:nvPr/>
        </p:nvCxnSpPr>
        <p:spPr>
          <a:xfrm flipV="1">
            <a:off x="5880100" y="2190753"/>
            <a:ext cx="3600450" cy="2857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20" name="Přímá spojnice 29"/>
          <p:cNvCxnSpPr/>
          <p:nvPr/>
        </p:nvCxnSpPr>
        <p:spPr>
          <a:xfrm flipV="1">
            <a:off x="5880100" y="2219325"/>
            <a:ext cx="0" cy="30099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Přímá spojnice 31"/>
          <p:cNvCxnSpPr>
            <a:stCxn id="7" idx="3"/>
          </p:cNvCxnSpPr>
          <p:nvPr/>
        </p:nvCxnSpPr>
        <p:spPr>
          <a:xfrm flipV="1">
            <a:off x="7500938" y="2205038"/>
            <a:ext cx="0" cy="15113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Přímá spojnice se šipkou 32"/>
          <p:cNvCxnSpPr/>
          <p:nvPr/>
        </p:nvCxnSpPr>
        <p:spPr>
          <a:xfrm>
            <a:off x="2603502" y="4298950"/>
            <a:ext cx="2087563" cy="0"/>
          </a:xfrm>
          <a:prstGeom prst="straightConnector1">
            <a:avLst/>
          </a:prstGeom>
          <a:noFill/>
          <a:ln w="22225" cap="flat" cmpd="sng" algn="ctr">
            <a:solidFill>
              <a:srgbClr val="1F497D">
                <a:lumMod val="50000"/>
              </a:srgbClr>
            </a:solidFill>
            <a:prstDash val="solid"/>
            <a:tailEnd type="stealth" w="lg" len="lg"/>
          </a:ln>
          <a:effectLst/>
        </p:spPr>
      </p:cxnSp>
      <p:sp>
        <p:nvSpPr>
          <p:cNvPr id="23" name="Volný tvar 29"/>
          <p:cNvSpPr/>
          <p:nvPr/>
        </p:nvSpPr>
        <p:spPr>
          <a:xfrm>
            <a:off x="5880102" y="2219325"/>
            <a:ext cx="1636713" cy="3036888"/>
          </a:xfrm>
          <a:custGeom>
            <a:avLst/>
            <a:gdLst>
              <a:gd name="connsiteX0" fmla="*/ 29497 w 1637071"/>
              <a:gd name="connsiteY0" fmla="*/ 0 h 3038168"/>
              <a:gd name="connsiteX1" fmla="*/ 0 w 1637071"/>
              <a:gd name="connsiteY1" fmla="*/ 3038168 h 3038168"/>
              <a:gd name="connsiteX2" fmla="*/ 309716 w 1637071"/>
              <a:gd name="connsiteY2" fmla="*/ 2979174 h 3038168"/>
              <a:gd name="connsiteX3" fmla="*/ 619433 w 1637071"/>
              <a:gd name="connsiteY3" fmla="*/ 2875936 h 3038168"/>
              <a:gd name="connsiteX4" fmla="*/ 929149 w 1637071"/>
              <a:gd name="connsiteY4" fmla="*/ 2728452 h 3038168"/>
              <a:gd name="connsiteX5" fmla="*/ 1120878 w 1637071"/>
              <a:gd name="connsiteY5" fmla="*/ 2580968 h 3038168"/>
              <a:gd name="connsiteX6" fmla="*/ 1342104 w 1637071"/>
              <a:gd name="connsiteY6" fmla="*/ 2359742 h 3038168"/>
              <a:gd name="connsiteX7" fmla="*/ 1548581 w 1637071"/>
              <a:gd name="connsiteY7" fmla="*/ 2005781 h 3038168"/>
              <a:gd name="connsiteX8" fmla="*/ 1622323 w 1637071"/>
              <a:gd name="connsiteY8" fmla="*/ 1563329 h 3038168"/>
              <a:gd name="connsiteX9" fmla="*/ 1637071 w 1637071"/>
              <a:gd name="connsiteY9" fmla="*/ 14749 h 3038168"/>
              <a:gd name="connsiteX10" fmla="*/ 29497 w 1637071"/>
              <a:gd name="connsiteY10" fmla="*/ 0 h 30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7071" h="3038168">
                <a:moveTo>
                  <a:pt x="29497" y="0"/>
                </a:moveTo>
                <a:lnTo>
                  <a:pt x="0" y="3038168"/>
                </a:lnTo>
                <a:lnTo>
                  <a:pt x="309716" y="2979174"/>
                </a:lnTo>
                <a:lnTo>
                  <a:pt x="619433" y="2875936"/>
                </a:lnTo>
                <a:lnTo>
                  <a:pt x="929149" y="2728452"/>
                </a:lnTo>
                <a:lnTo>
                  <a:pt x="1120878" y="2580968"/>
                </a:lnTo>
                <a:lnTo>
                  <a:pt x="1342104" y="2359742"/>
                </a:lnTo>
                <a:lnTo>
                  <a:pt x="1548581" y="2005781"/>
                </a:lnTo>
                <a:lnTo>
                  <a:pt x="1622323" y="1563329"/>
                </a:lnTo>
                <a:lnTo>
                  <a:pt x="1637071" y="14749"/>
                </a:lnTo>
                <a:lnTo>
                  <a:pt x="29497" y="0"/>
                </a:lnTo>
                <a:close/>
              </a:path>
            </a:pathLst>
          </a:custGeom>
          <a:pattFill prst="ltVert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Volný tvar 30"/>
          <p:cNvSpPr/>
          <p:nvPr/>
        </p:nvSpPr>
        <p:spPr>
          <a:xfrm>
            <a:off x="5930902" y="2208216"/>
            <a:ext cx="1577975" cy="1400175"/>
          </a:xfrm>
          <a:custGeom>
            <a:avLst/>
            <a:gdLst>
              <a:gd name="connsiteX0" fmla="*/ 0 w 1578077"/>
              <a:gd name="connsiteY0" fmla="*/ 0 h 1401097"/>
              <a:gd name="connsiteX1" fmla="*/ 353961 w 1578077"/>
              <a:gd name="connsiteY1" fmla="*/ 73742 h 1401097"/>
              <a:gd name="connsiteX2" fmla="*/ 648929 w 1578077"/>
              <a:gd name="connsiteY2" fmla="*/ 191729 h 1401097"/>
              <a:gd name="connsiteX3" fmla="*/ 958645 w 1578077"/>
              <a:gd name="connsiteY3" fmla="*/ 353961 h 1401097"/>
              <a:gd name="connsiteX4" fmla="*/ 1268361 w 1578077"/>
              <a:gd name="connsiteY4" fmla="*/ 663678 h 1401097"/>
              <a:gd name="connsiteX5" fmla="*/ 1460090 w 1578077"/>
              <a:gd name="connsiteY5" fmla="*/ 988142 h 1401097"/>
              <a:gd name="connsiteX6" fmla="*/ 1563329 w 1578077"/>
              <a:gd name="connsiteY6" fmla="*/ 1401097 h 1401097"/>
              <a:gd name="connsiteX7" fmla="*/ 1578077 w 1578077"/>
              <a:gd name="connsiteY7" fmla="*/ 14749 h 1401097"/>
              <a:gd name="connsiteX8" fmla="*/ 0 w 1578077"/>
              <a:gd name="connsiteY8" fmla="*/ 0 h 140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8077" h="1401097">
                <a:moveTo>
                  <a:pt x="0" y="0"/>
                </a:moveTo>
                <a:lnTo>
                  <a:pt x="353961" y="73742"/>
                </a:lnTo>
                <a:lnTo>
                  <a:pt x="648929" y="191729"/>
                </a:lnTo>
                <a:lnTo>
                  <a:pt x="958645" y="353961"/>
                </a:lnTo>
                <a:lnTo>
                  <a:pt x="1268361" y="663678"/>
                </a:lnTo>
                <a:lnTo>
                  <a:pt x="1460090" y="988142"/>
                </a:lnTo>
                <a:lnTo>
                  <a:pt x="1563329" y="1401097"/>
                </a:lnTo>
                <a:lnTo>
                  <a:pt x="1578077" y="14749"/>
                </a:lnTo>
                <a:lnTo>
                  <a:pt x="0" y="0"/>
                </a:lnTo>
                <a:close/>
              </a:path>
            </a:pathLst>
          </a:custGeom>
          <a:pattFill prst="smGrid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5" name="Přímá spojnice se šipkou 33"/>
          <p:cNvCxnSpPr/>
          <p:nvPr/>
        </p:nvCxnSpPr>
        <p:spPr>
          <a:xfrm>
            <a:off x="6697663" y="2197103"/>
            <a:ext cx="0" cy="1527175"/>
          </a:xfrm>
          <a:prstGeom prst="straightConnector1">
            <a:avLst/>
          </a:prstGeom>
          <a:noFill/>
          <a:ln w="22225" cap="flat" cmpd="sng" algn="ctr">
            <a:solidFill>
              <a:srgbClr val="1F497D">
                <a:lumMod val="50000"/>
              </a:srgbClr>
            </a:solidFill>
            <a:prstDash val="solid"/>
            <a:tailEnd type="stealth" w="lg" len="lg"/>
          </a:ln>
          <a:effectLst/>
        </p:spPr>
      </p:cxnSp>
      <p:sp>
        <p:nvSpPr>
          <p:cNvPr id="26" name="TextovéPole 32"/>
          <p:cNvSpPr txBox="1">
            <a:spLocks noChangeArrowheads="1"/>
          </p:cNvSpPr>
          <p:nvPr/>
        </p:nvSpPr>
        <p:spPr bwMode="auto">
          <a:xfrm>
            <a:off x="2566990" y="3608388"/>
            <a:ext cx="503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cs-CZ" altLang="cs-CZ" sz="20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ovéPole 33"/>
          <p:cNvSpPr txBox="1">
            <a:spLocks noChangeArrowheads="1"/>
          </p:cNvSpPr>
          <p:nvPr/>
        </p:nvSpPr>
        <p:spPr bwMode="auto">
          <a:xfrm>
            <a:off x="6807654" y="1845820"/>
            <a:ext cx="438489" cy="41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cs-CZ" altLang="cs-CZ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12"/>
              <p:cNvSpPr txBox="1"/>
              <p:nvPr/>
            </p:nvSpPr>
            <p:spPr bwMode="auto">
              <a:xfrm>
                <a:off x="8070056" y="5467349"/>
                <a:ext cx="2820987" cy="5937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 +</m:t>
                          </m:r>
                          <m:sSubSup>
                            <m:sSubSup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  <m:sup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8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0056" y="5467349"/>
                <a:ext cx="2820987" cy="5937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>
            <a:extLst>
              <a:ext uri="{FF2B5EF4-FFF2-40B4-BE49-F238E27FC236}">
                <a16:creationId xmlns:a16="http://schemas.microsoft.com/office/drawing/2014/main" id="{D6785398-4546-F03F-FCF8-EB8FABBEE272}"/>
              </a:ext>
            </a:extLst>
          </p:cNvPr>
          <p:cNvSpPr txBox="1"/>
          <p:nvPr/>
        </p:nvSpPr>
        <p:spPr>
          <a:xfrm>
            <a:off x="9085325" y="1339446"/>
            <a:ext cx="1885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Horizontální složka: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3FF5EADB-A89B-C1B5-E97A-45974B962A96}"/>
                  </a:ext>
                </a:extLst>
              </p:cNvPr>
              <p:cNvSpPr txBox="1"/>
              <p:nvPr/>
            </p:nvSpPr>
            <p:spPr>
              <a:xfrm>
                <a:off x="3158974" y="2434839"/>
                <a:ext cx="5401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𝒁𝑶𝑿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3FF5EADB-A89B-C1B5-E97A-45974B962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974" y="2434839"/>
                <a:ext cx="540148" cy="276999"/>
              </a:xfrm>
              <a:prstGeom prst="rect">
                <a:avLst/>
              </a:prstGeom>
              <a:blipFill>
                <a:blip r:embed="rId5"/>
                <a:stretch>
                  <a:fillRect l="-10112" r="-8989" b="-260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C969A0A3-5770-82EE-FD4E-D2DDF516DB72}"/>
                  </a:ext>
                </a:extLst>
              </p:cNvPr>
              <p:cNvSpPr txBox="1"/>
              <p:nvPr/>
            </p:nvSpPr>
            <p:spPr>
              <a:xfrm>
                <a:off x="6170214" y="3754438"/>
                <a:ext cx="5289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𝒁𝑶𝒁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C969A0A3-5770-82EE-FD4E-D2DDF516D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214" y="3754438"/>
                <a:ext cx="528926" cy="276999"/>
              </a:xfrm>
              <a:prstGeom prst="rect">
                <a:avLst/>
              </a:prstGeom>
              <a:blipFill>
                <a:blip r:embed="rId6"/>
                <a:stretch>
                  <a:fillRect l="-10345" r="-9195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63B93C11-25C7-70C8-CF30-2EC1A4AE9E77}"/>
                  </a:ext>
                </a:extLst>
              </p:cNvPr>
              <p:cNvSpPr txBox="1"/>
              <p:nvPr/>
            </p:nvSpPr>
            <p:spPr>
              <a:xfrm>
                <a:off x="8977311" y="3054506"/>
                <a:ext cx="24956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𝒈𝒃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𝒁𝑶𝒁</m:t>
                          </m:r>
                        </m:sub>
                      </m:sSub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63B93C11-25C7-70C8-CF30-2EC1A4AE9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311" y="3054506"/>
                <a:ext cx="2495600" cy="307777"/>
              </a:xfrm>
              <a:prstGeom prst="rect">
                <a:avLst/>
              </a:prstGeom>
              <a:blipFill>
                <a:blip r:embed="rId7"/>
                <a:stretch>
                  <a:fillRect t="-3922" b="-431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ovéPole 32">
            <a:extLst>
              <a:ext uri="{FF2B5EF4-FFF2-40B4-BE49-F238E27FC236}">
                <a16:creationId xmlns:a16="http://schemas.microsoft.com/office/drawing/2014/main" id="{686010A3-F64C-65A8-9072-C45F978E274D}"/>
              </a:ext>
            </a:extLst>
          </p:cNvPr>
          <p:cNvSpPr txBox="1"/>
          <p:nvPr/>
        </p:nvSpPr>
        <p:spPr>
          <a:xfrm>
            <a:off x="7832725" y="4955866"/>
            <a:ext cx="376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Celková hydrostatická síla je dána vektorovým součtem horizontální a vertikální složky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3B0E0DAC-F90B-B91D-04A2-59C8C2A55F2D}"/>
              </a:ext>
            </a:extLst>
          </p:cNvPr>
          <p:cNvSpPr txBox="1"/>
          <p:nvPr/>
        </p:nvSpPr>
        <p:spPr>
          <a:xfrm>
            <a:off x="9360355" y="2652911"/>
            <a:ext cx="1885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Vertikální  složka: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FA587F07-B1A8-9F44-4388-38E7A2E4AB97}"/>
                  </a:ext>
                </a:extLst>
              </p:cNvPr>
              <p:cNvSpPr txBox="1"/>
              <p:nvPr/>
            </p:nvSpPr>
            <p:spPr>
              <a:xfrm>
                <a:off x="9093403" y="1773029"/>
                <a:ext cx="24956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cs-CZ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𝒈𝒃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𝒁𝑶𝑿</m:t>
                          </m:r>
                        </m:sub>
                      </m:sSub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FA587F07-B1A8-9F44-4388-38E7A2E4A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403" y="1773029"/>
                <a:ext cx="2495600" cy="307777"/>
              </a:xfrm>
              <a:prstGeom prst="rect">
                <a:avLst/>
              </a:prstGeom>
              <a:blipFill>
                <a:blip r:embed="rId8"/>
                <a:stretch>
                  <a:fillRect t="-4000" b="-4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0242332F-F0DA-1B7A-04EE-9CB3028318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0"/>
            <a:ext cx="346127" cy="255609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19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57431" y="6576820"/>
            <a:ext cx="882127" cy="251324"/>
          </a:xfrm>
        </p:spPr>
        <p:txBody>
          <a:bodyPr/>
          <a:lstStyle/>
          <a:p>
            <a:pPr>
              <a:defRPr/>
            </a:pPr>
            <a:fld id="{0C7FBF73-3FCD-4C24-AE4C-0FF766FD0C43}" type="datetime1">
              <a:rPr lang="en-US" sz="1000" b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10/12/2025</a:t>
            </a:fld>
            <a:endParaRPr lang="cs-CZ" sz="1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ovéPole 2"/>
          <p:cNvSpPr txBox="1"/>
          <p:nvPr/>
        </p:nvSpPr>
        <p:spPr>
          <a:xfrm>
            <a:off x="4563035" y="2951946"/>
            <a:ext cx="3065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Postup určení hydrostatické síly</a:t>
            </a:r>
            <a:endParaRPr lang="cs-CZ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8F009D8-9704-42C7-FDB1-FA9D0EBF3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79290" y="6576820"/>
            <a:ext cx="325041" cy="25560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3550036" y="124907"/>
            <a:ext cx="71635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SPOJITÉ NÁDOBY – </a:t>
            </a:r>
            <a:r>
              <a:rPr lang="cs-CZ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řešení pomocí tlakových výšek</a:t>
            </a:r>
          </a:p>
        </p:txBody>
      </p:sp>
      <p:sp>
        <p:nvSpPr>
          <p:cNvPr id="9" name="Obdélník 8"/>
          <p:cNvSpPr/>
          <p:nvPr/>
        </p:nvSpPr>
        <p:spPr>
          <a:xfrm>
            <a:off x="1850255" y="1253272"/>
            <a:ext cx="1152525" cy="719137"/>
          </a:xfrm>
          <a:prstGeom prst="rect">
            <a:avLst/>
          </a:prstGeom>
          <a:solidFill>
            <a:srgbClr val="DCD8C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850255" y="1972408"/>
            <a:ext cx="1152525" cy="647700"/>
          </a:xfrm>
          <a:prstGeom prst="rect">
            <a:avLst/>
          </a:prstGeom>
          <a:solidFill>
            <a:srgbClr val="CE767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850255" y="2620111"/>
            <a:ext cx="1152525" cy="68421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657202" y="2396272"/>
            <a:ext cx="655641" cy="90805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657202" y="2040674"/>
            <a:ext cx="655640" cy="35559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16" name="Přímá spojnice 19"/>
          <p:cNvCxnSpPr>
            <a:cxnSpLocks/>
          </p:cNvCxnSpPr>
          <p:nvPr/>
        </p:nvCxnSpPr>
        <p:spPr>
          <a:xfrm flipH="1" flipV="1">
            <a:off x="6631803" y="684949"/>
            <a:ext cx="18855" cy="241934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7" name="Obdélník 16"/>
          <p:cNvSpPr/>
          <p:nvPr/>
        </p:nvSpPr>
        <p:spPr>
          <a:xfrm>
            <a:off x="1885315" y="3113826"/>
            <a:ext cx="5213209" cy="207958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8" name="Text Box 130"/>
          <p:cNvSpPr txBox="1">
            <a:spLocks noChangeArrowheads="1"/>
          </p:cNvSpPr>
          <p:nvPr/>
        </p:nvSpPr>
        <p:spPr bwMode="auto">
          <a:xfrm>
            <a:off x="2166167" y="684949"/>
            <a:ext cx="519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</a:t>
            </a:r>
            <a:r>
              <a:rPr lang="cs-CZ" altLang="cs-CZ" sz="1600" b="1" baseline="-25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</a:t>
            </a:r>
            <a:endParaRPr lang="en-GB" altLang="cs-CZ" sz="1600" b="1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19" name="Přímá spojnice 22"/>
          <p:cNvCxnSpPr/>
          <p:nvPr/>
        </p:nvCxnSpPr>
        <p:spPr>
          <a:xfrm>
            <a:off x="3434580" y="1253271"/>
            <a:ext cx="12239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0" name="Přímá spojnice 24"/>
          <p:cNvCxnSpPr/>
          <p:nvPr/>
        </p:nvCxnSpPr>
        <p:spPr>
          <a:xfrm>
            <a:off x="3434579" y="1972408"/>
            <a:ext cx="10795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1" name="Přímá spojnice 26"/>
          <p:cNvCxnSpPr/>
          <p:nvPr/>
        </p:nvCxnSpPr>
        <p:spPr>
          <a:xfrm>
            <a:off x="3434579" y="2620108"/>
            <a:ext cx="10795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Přímá spojnice 21"/>
          <p:cNvCxnSpPr>
            <a:cxnSpLocks/>
          </p:cNvCxnSpPr>
          <p:nvPr/>
        </p:nvCxnSpPr>
        <p:spPr>
          <a:xfrm flipH="1">
            <a:off x="1139054" y="2620108"/>
            <a:ext cx="8288167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23" name="Čtyřcípá hvězda 29"/>
          <p:cNvSpPr/>
          <p:nvPr/>
        </p:nvSpPr>
        <p:spPr>
          <a:xfrm>
            <a:off x="2381620" y="2558553"/>
            <a:ext cx="144463" cy="142875"/>
          </a:xfrm>
          <a:prstGeom prst="star4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4" name="Čtyřcípá hvězda 30"/>
          <p:cNvSpPr/>
          <p:nvPr/>
        </p:nvSpPr>
        <p:spPr>
          <a:xfrm>
            <a:off x="6900765" y="2535520"/>
            <a:ext cx="142875" cy="144463"/>
          </a:xfrm>
          <a:prstGeom prst="star4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5" name="Text Box 130"/>
          <p:cNvSpPr txBox="1">
            <a:spLocks noChangeArrowheads="1"/>
          </p:cNvSpPr>
          <p:nvPr/>
        </p:nvSpPr>
        <p:spPr bwMode="auto">
          <a:xfrm>
            <a:off x="2052016" y="2629637"/>
            <a:ext cx="4029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A</a:t>
            </a:r>
            <a:endParaRPr lang="en-GB" altLang="cs-CZ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6" name="Text Box 130"/>
          <p:cNvSpPr txBox="1">
            <a:spLocks noChangeArrowheads="1"/>
          </p:cNvSpPr>
          <p:nvPr/>
        </p:nvSpPr>
        <p:spPr bwMode="auto">
          <a:xfrm>
            <a:off x="6906889" y="2646639"/>
            <a:ext cx="52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</a:t>
            </a:r>
            <a:endParaRPr lang="en-GB" altLang="cs-CZ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166071" y="3483033"/>
            <a:ext cx="10738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Tx/>
              <a:buChar char="-"/>
              <a:defRPr/>
            </a:pPr>
            <a:r>
              <a:rPr lang="cs-CZ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řešení  - sestavením rovnice tlakové rovnováhy ke zvolené </a:t>
            </a:r>
            <a:r>
              <a:rPr lang="cs-CZ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rovňové</a:t>
            </a:r>
            <a:r>
              <a:rPr lang="cs-CZ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ploše (vyjádření pomocí  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tlakových výšek</a:t>
            </a:r>
            <a:r>
              <a:rPr lang="cs-CZ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792415" y="3868325"/>
            <a:ext cx="81119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Postup:   1) volba srovnávací roviny – GH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2) volba dvou bodů (v levé a pravé části spojité nádoby) 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3) vyjádření  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tlakových výšek v bodě </a:t>
            </a:r>
            <a:r>
              <a:rPr lang="cs-CZ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(A)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 (B)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4)  sestavení rovnice a řešení neznámé veličiny</a:t>
            </a:r>
          </a:p>
        </p:txBody>
      </p:sp>
      <p:cxnSp>
        <p:nvCxnSpPr>
          <p:cNvPr id="31" name="Přímá spojnice 41"/>
          <p:cNvCxnSpPr/>
          <p:nvPr/>
        </p:nvCxnSpPr>
        <p:spPr>
          <a:xfrm flipV="1">
            <a:off x="4106091" y="1972408"/>
            <a:ext cx="0" cy="6477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2" name="Přímá spojnice 43"/>
          <p:cNvCxnSpPr/>
          <p:nvPr/>
        </p:nvCxnSpPr>
        <p:spPr>
          <a:xfrm flipV="1">
            <a:off x="4106091" y="1253272"/>
            <a:ext cx="0" cy="71913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3" name="Přímá spojnice 45"/>
          <p:cNvCxnSpPr>
            <a:cxnSpLocks/>
          </p:cNvCxnSpPr>
          <p:nvPr/>
        </p:nvCxnSpPr>
        <p:spPr>
          <a:xfrm flipH="1" flipV="1">
            <a:off x="6074977" y="1545270"/>
            <a:ext cx="480849" cy="8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34" name="Přímá spojnice 47"/>
          <p:cNvCxnSpPr>
            <a:cxnSpLocks/>
          </p:cNvCxnSpPr>
          <p:nvPr/>
        </p:nvCxnSpPr>
        <p:spPr>
          <a:xfrm flipH="1" flipV="1">
            <a:off x="6096000" y="1545270"/>
            <a:ext cx="2976" cy="51451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35" name="Text Box 130"/>
          <p:cNvSpPr txBox="1">
            <a:spLocks noChangeArrowheads="1"/>
          </p:cNvSpPr>
          <p:nvPr/>
        </p:nvSpPr>
        <p:spPr bwMode="auto">
          <a:xfrm>
            <a:off x="6806007" y="892555"/>
            <a:ext cx="520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</a:t>
            </a:r>
            <a:r>
              <a:rPr lang="cs-CZ" altLang="cs-CZ" sz="16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endParaRPr lang="en-GB" altLang="cs-CZ" sz="16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Text Box 130"/>
          <p:cNvSpPr txBox="1">
            <a:spLocks noChangeArrowheads="1"/>
          </p:cNvSpPr>
          <p:nvPr/>
        </p:nvSpPr>
        <p:spPr bwMode="auto">
          <a:xfrm>
            <a:off x="2228080" y="1377099"/>
            <a:ext cx="519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" pitchFamily="18" charset="0"/>
              </a:rPr>
              <a:t>r</a:t>
            </a:r>
            <a:r>
              <a:rPr lang="cs-CZ" altLang="cs-CZ" sz="16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</a:t>
            </a:r>
            <a:endParaRPr lang="en-GB" altLang="cs-CZ" sz="16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7" name="Text Box 130"/>
          <p:cNvSpPr txBox="1">
            <a:spLocks noChangeArrowheads="1"/>
          </p:cNvSpPr>
          <p:nvPr/>
        </p:nvSpPr>
        <p:spPr bwMode="auto">
          <a:xfrm>
            <a:off x="2509067" y="2912208"/>
            <a:ext cx="519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" pitchFamily="18" charset="0"/>
              </a:rPr>
              <a:t>r</a:t>
            </a:r>
            <a:r>
              <a:rPr lang="cs-CZ" altLang="cs-CZ" sz="16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</a:t>
            </a:r>
            <a:endParaRPr lang="en-GB" altLang="cs-CZ" sz="16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8" name="Text Box 130"/>
          <p:cNvSpPr txBox="1">
            <a:spLocks noChangeArrowheads="1"/>
          </p:cNvSpPr>
          <p:nvPr/>
        </p:nvSpPr>
        <p:spPr bwMode="auto">
          <a:xfrm>
            <a:off x="2253480" y="2123224"/>
            <a:ext cx="519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" pitchFamily="18" charset="0"/>
              </a:rPr>
              <a:t>r</a:t>
            </a:r>
            <a:r>
              <a:rPr lang="cs-CZ" altLang="cs-CZ" sz="16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endParaRPr lang="en-GB" altLang="cs-CZ" sz="16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9" name="Text Box 130"/>
          <p:cNvSpPr txBox="1">
            <a:spLocks noChangeArrowheads="1"/>
          </p:cNvSpPr>
          <p:nvPr/>
        </p:nvSpPr>
        <p:spPr bwMode="auto">
          <a:xfrm>
            <a:off x="6796820" y="1987359"/>
            <a:ext cx="519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" pitchFamily="18" charset="0"/>
              </a:rPr>
              <a:t>r</a:t>
            </a:r>
            <a:r>
              <a:rPr lang="cs-CZ" altLang="cs-CZ" sz="16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</a:t>
            </a:r>
            <a:endParaRPr lang="en-GB" altLang="cs-CZ" sz="16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0" name="Text Box 130"/>
          <p:cNvSpPr txBox="1">
            <a:spLocks noChangeArrowheads="1"/>
          </p:cNvSpPr>
          <p:nvPr/>
        </p:nvSpPr>
        <p:spPr bwMode="auto">
          <a:xfrm>
            <a:off x="5642561" y="2020033"/>
            <a:ext cx="404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</a:t>
            </a:r>
            <a:r>
              <a:rPr lang="cs-CZ" altLang="cs-CZ" sz="16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</a:t>
            </a:r>
            <a:endParaRPr lang="en-GB" altLang="cs-CZ" sz="16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1" name="Text Box 130"/>
          <p:cNvSpPr txBox="1">
            <a:spLocks noChangeArrowheads="1"/>
          </p:cNvSpPr>
          <p:nvPr/>
        </p:nvSpPr>
        <p:spPr bwMode="auto">
          <a:xfrm>
            <a:off x="3674291" y="2096233"/>
            <a:ext cx="519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</a:t>
            </a:r>
            <a:r>
              <a:rPr lang="cs-CZ" altLang="cs-CZ" sz="1600" b="1" baseline="-25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endParaRPr lang="en-GB" altLang="cs-CZ" sz="1600" b="1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2" name="Text Box 130"/>
          <p:cNvSpPr txBox="1">
            <a:spLocks noChangeArrowheads="1"/>
          </p:cNvSpPr>
          <p:nvPr/>
        </p:nvSpPr>
        <p:spPr bwMode="auto">
          <a:xfrm>
            <a:off x="3652324" y="1424721"/>
            <a:ext cx="519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</a:t>
            </a:r>
            <a:r>
              <a:rPr lang="cs-CZ" altLang="cs-CZ" sz="16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</a:t>
            </a:r>
            <a:endParaRPr lang="en-GB" altLang="cs-CZ" sz="16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3" name="Text Box 130"/>
          <p:cNvSpPr txBox="1">
            <a:spLocks noChangeArrowheads="1"/>
          </p:cNvSpPr>
          <p:nvPr/>
        </p:nvSpPr>
        <p:spPr bwMode="auto">
          <a:xfrm>
            <a:off x="5601197" y="1599574"/>
            <a:ext cx="519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</a:t>
            </a:r>
            <a:r>
              <a:rPr lang="cs-CZ" altLang="cs-CZ" sz="16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</a:t>
            </a:r>
            <a:endParaRPr lang="en-GB" altLang="cs-CZ" sz="16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5" name="Text Box 130"/>
          <p:cNvSpPr txBox="1">
            <a:spLocks noChangeArrowheads="1"/>
          </p:cNvSpPr>
          <p:nvPr/>
        </p:nvSpPr>
        <p:spPr bwMode="auto">
          <a:xfrm>
            <a:off x="1009674" y="2998727"/>
            <a:ext cx="520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GH</a:t>
            </a:r>
            <a:endParaRPr lang="en-GB" altLang="cs-CZ" sz="16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46" name="Přímá spojnice se šipkou 18"/>
          <p:cNvCxnSpPr/>
          <p:nvPr/>
        </p:nvCxnSpPr>
        <p:spPr>
          <a:xfrm>
            <a:off x="2559866" y="1175483"/>
            <a:ext cx="0" cy="77788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tailEnd type="triangle" w="lg" len="lg"/>
          </a:ln>
          <a:effectLst/>
        </p:spPr>
      </p:cxnSp>
      <p:cxnSp>
        <p:nvCxnSpPr>
          <p:cNvPr id="47" name="Přímá spojnice se šipkou 52"/>
          <p:cNvCxnSpPr/>
          <p:nvPr/>
        </p:nvCxnSpPr>
        <p:spPr>
          <a:xfrm>
            <a:off x="6968882" y="1361784"/>
            <a:ext cx="3175" cy="15240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12FAC349-5340-4422-A2A0-B3F741C42F3D}"/>
                  </a:ext>
                </a:extLst>
              </p:cNvPr>
              <p:cNvSpPr txBox="1"/>
              <p:nvPr/>
            </p:nvSpPr>
            <p:spPr>
              <a:xfrm>
                <a:off x="8231858" y="4762113"/>
                <a:ext cx="1041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12FAC349-5340-4422-A2A0-B3F741C42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858" y="4762113"/>
                <a:ext cx="104195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0A97FB42-D7D9-48AE-B585-1C5E2BA75B3F}"/>
                  </a:ext>
                </a:extLst>
              </p:cNvPr>
              <p:cNvSpPr txBox="1"/>
              <p:nvPr/>
            </p:nvSpPr>
            <p:spPr>
              <a:xfrm>
                <a:off x="1168440" y="5080258"/>
                <a:ext cx="75500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5) Volba „přepočítávací kapaliny“  </a:t>
                </a:r>
                <a:r>
                  <a:rPr lang="cs-CZ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cs-CZ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…….</a:t>
                </a:r>
                <a:r>
                  <a:rPr lang="cs-CZ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cs-CZ" sz="18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cs-CZ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0A97FB42-D7D9-48AE-B585-1C5E2BA75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40" y="5080258"/>
                <a:ext cx="7550092" cy="369332"/>
              </a:xfrm>
              <a:prstGeom prst="rect">
                <a:avLst/>
              </a:prstGeom>
              <a:blipFill>
                <a:blip r:embed="rId5"/>
                <a:stretch>
                  <a:fillRect l="-808" t="-11475" b="-31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8D439EB1-3FF2-4853-90E2-B46FFE5CFD75}"/>
                  </a:ext>
                </a:extLst>
              </p:cNvPr>
              <p:cNvSpPr txBox="1"/>
              <p:nvPr/>
            </p:nvSpPr>
            <p:spPr>
              <a:xfrm>
                <a:off x="3205233" y="5846134"/>
                <a:ext cx="5274777" cy="526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f>
                        <m:f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f>
                        <m:fPr>
                          <m:ctrlP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f>
                        <m:fPr>
                          <m:ctrlP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8D439EB1-3FF2-4853-90E2-B46FFE5CF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233" y="5846134"/>
                <a:ext cx="5274777" cy="526939"/>
              </a:xfrm>
              <a:prstGeom prst="rect">
                <a:avLst/>
              </a:prstGeom>
              <a:blipFill>
                <a:blip r:embed="rId6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ovéPole 47">
            <a:extLst>
              <a:ext uri="{FF2B5EF4-FFF2-40B4-BE49-F238E27FC236}">
                <a16:creationId xmlns:a16="http://schemas.microsoft.com/office/drawing/2014/main" id="{3126980F-E52C-59D6-18DF-F3FEA872B38C}"/>
              </a:ext>
            </a:extLst>
          </p:cNvPr>
          <p:cNvSpPr txBox="1"/>
          <p:nvPr/>
        </p:nvSpPr>
        <p:spPr>
          <a:xfrm>
            <a:off x="7894150" y="1051444"/>
            <a:ext cx="3736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Volba GH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v nejníže položené hladině nebo rozhraní  kapalin</a:t>
            </a:r>
          </a:p>
        </p:txBody>
      </p: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CD019248-8292-0DA7-EEC1-09FCD409BB6A}"/>
              </a:ext>
            </a:extLst>
          </p:cNvPr>
          <p:cNvCxnSpPr>
            <a:cxnSpLocks/>
          </p:cNvCxnSpPr>
          <p:nvPr/>
        </p:nvCxnSpPr>
        <p:spPr bwMode="auto">
          <a:xfrm>
            <a:off x="6631803" y="676422"/>
            <a:ext cx="67273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Obdélník 58">
            <a:extLst>
              <a:ext uri="{FF2B5EF4-FFF2-40B4-BE49-F238E27FC236}">
                <a16:creationId xmlns:a16="http://schemas.microsoft.com/office/drawing/2014/main" id="{0E236249-AE81-98C3-C995-6DB005E8330A}"/>
              </a:ext>
            </a:extLst>
          </p:cNvPr>
          <p:cNvSpPr/>
          <p:nvPr/>
        </p:nvSpPr>
        <p:spPr>
          <a:xfrm>
            <a:off x="6651106" y="1506299"/>
            <a:ext cx="655640" cy="553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7"/>
          <p:cNvCxnSpPr>
            <a:cxnSpLocks/>
          </p:cNvCxnSpPr>
          <p:nvPr/>
        </p:nvCxnSpPr>
        <p:spPr>
          <a:xfrm flipH="1" flipV="1">
            <a:off x="7306746" y="679544"/>
            <a:ext cx="12640" cy="262478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C1307C0F-885D-4717-829D-3FCCEAB4644E}"/>
              </a:ext>
            </a:extLst>
          </p:cNvPr>
          <p:cNvCxnSpPr>
            <a:cxnSpLocks/>
          </p:cNvCxnSpPr>
          <p:nvPr/>
        </p:nvCxnSpPr>
        <p:spPr bwMode="auto">
          <a:xfrm flipV="1">
            <a:off x="1850255" y="3313850"/>
            <a:ext cx="5469131" cy="1699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D1797F42-8B11-7CE1-AE0D-BBF4D4301F5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02780" y="3104296"/>
            <a:ext cx="3654422" cy="1611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Přímá spojnice 45">
            <a:extLst>
              <a:ext uri="{FF2B5EF4-FFF2-40B4-BE49-F238E27FC236}">
                <a16:creationId xmlns:a16="http://schemas.microsoft.com/office/drawing/2014/main" id="{AA5A0E1E-83D8-0F13-6E32-A7701516E7B6}"/>
              </a:ext>
            </a:extLst>
          </p:cNvPr>
          <p:cNvCxnSpPr>
            <a:cxnSpLocks/>
          </p:cNvCxnSpPr>
          <p:nvPr/>
        </p:nvCxnSpPr>
        <p:spPr>
          <a:xfrm flipH="1" flipV="1">
            <a:off x="6088734" y="2066601"/>
            <a:ext cx="480849" cy="8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84" name="Přímá spojnice 45">
            <a:extLst>
              <a:ext uri="{FF2B5EF4-FFF2-40B4-BE49-F238E27FC236}">
                <a16:creationId xmlns:a16="http://schemas.microsoft.com/office/drawing/2014/main" id="{04A27D39-00C5-14AE-D89B-9AC29930D70A}"/>
              </a:ext>
            </a:extLst>
          </p:cNvPr>
          <p:cNvCxnSpPr>
            <a:cxnSpLocks/>
          </p:cNvCxnSpPr>
          <p:nvPr/>
        </p:nvCxnSpPr>
        <p:spPr>
          <a:xfrm flipH="1">
            <a:off x="6085643" y="2396370"/>
            <a:ext cx="55199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85" name="Přímá spojnice 47">
            <a:extLst>
              <a:ext uri="{FF2B5EF4-FFF2-40B4-BE49-F238E27FC236}">
                <a16:creationId xmlns:a16="http://schemas.microsoft.com/office/drawing/2014/main" id="{27DC7613-9CAD-D451-D205-7DE7F01379DB}"/>
              </a:ext>
            </a:extLst>
          </p:cNvPr>
          <p:cNvCxnSpPr>
            <a:cxnSpLocks/>
          </p:cNvCxnSpPr>
          <p:nvPr/>
        </p:nvCxnSpPr>
        <p:spPr>
          <a:xfrm flipV="1">
            <a:off x="6102285" y="2040674"/>
            <a:ext cx="0" cy="35559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89" name="Přímá spojnice 47">
            <a:extLst>
              <a:ext uri="{FF2B5EF4-FFF2-40B4-BE49-F238E27FC236}">
                <a16:creationId xmlns:a16="http://schemas.microsoft.com/office/drawing/2014/main" id="{F841B14A-BB4C-10E6-7A6B-E93142C38245}"/>
              </a:ext>
            </a:extLst>
          </p:cNvPr>
          <p:cNvCxnSpPr>
            <a:cxnSpLocks/>
          </p:cNvCxnSpPr>
          <p:nvPr/>
        </p:nvCxnSpPr>
        <p:spPr>
          <a:xfrm flipV="1">
            <a:off x="6100714" y="2367180"/>
            <a:ext cx="0" cy="2624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92" name="Text Box 130">
            <a:extLst>
              <a:ext uri="{FF2B5EF4-FFF2-40B4-BE49-F238E27FC236}">
                <a16:creationId xmlns:a16="http://schemas.microsoft.com/office/drawing/2014/main" id="{23400717-882B-5905-ED4F-62129ECC5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912" y="2302478"/>
            <a:ext cx="404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</a:t>
            </a:r>
            <a:r>
              <a:rPr lang="cs-CZ" altLang="cs-CZ" sz="16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</a:t>
            </a:r>
            <a:endParaRPr lang="en-GB" altLang="cs-CZ" sz="16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93" name="Text Box 130">
            <a:extLst>
              <a:ext uri="{FF2B5EF4-FFF2-40B4-BE49-F238E27FC236}">
                <a16:creationId xmlns:a16="http://schemas.microsoft.com/office/drawing/2014/main" id="{05D060B9-234A-D069-AAB9-EC3E5B9AF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594" y="1594454"/>
            <a:ext cx="519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600" b="1" dirty="0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" pitchFamily="18" charset="0"/>
              </a:rPr>
              <a:t>r</a:t>
            </a:r>
            <a:r>
              <a:rPr lang="cs-CZ" altLang="cs-CZ" sz="16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</a:t>
            </a:r>
            <a:endParaRPr lang="en-GB" altLang="cs-CZ" sz="16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850255" y="532548"/>
            <a:ext cx="1152525" cy="2097086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DF4DB5-3198-CA81-33EB-067F6B834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192F87B7-565D-405A-8637-8A11A393B829}"/>
              </a:ext>
            </a:extLst>
          </p:cNvPr>
          <p:cNvSpPr/>
          <p:nvPr/>
        </p:nvSpPr>
        <p:spPr bwMode="auto">
          <a:xfrm>
            <a:off x="1225519" y="2175029"/>
            <a:ext cx="4935984" cy="3994952"/>
          </a:xfrm>
          <a:custGeom>
            <a:avLst/>
            <a:gdLst>
              <a:gd name="connsiteX0" fmla="*/ 8877 w 4935984"/>
              <a:gd name="connsiteY0" fmla="*/ 26633 h 3994952"/>
              <a:gd name="connsiteX1" fmla="*/ 1811044 w 4935984"/>
              <a:gd name="connsiteY1" fmla="*/ 0 h 3994952"/>
              <a:gd name="connsiteX2" fmla="*/ 328473 w 4935984"/>
              <a:gd name="connsiteY2" fmla="*/ 2192785 h 3994952"/>
              <a:gd name="connsiteX3" fmla="*/ 4935984 w 4935984"/>
              <a:gd name="connsiteY3" fmla="*/ 3994952 h 3994952"/>
              <a:gd name="connsiteX4" fmla="*/ 0 w 4935984"/>
              <a:gd name="connsiteY4" fmla="*/ 3923930 h 3994952"/>
              <a:gd name="connsiteX5" fmla="*/ 8877 w 4935984"/>
              <a:gd name="connsiteY5" fmla="*/ 26633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5984" h="3994952">
                <a:moveTo>
                  <a:pt x="8877" y="26633"/>
                </a:moveTo>
                <a:lnTo>
                  <a:pt x="1811044" y="0"/>
                </a:lnTo>
                <a:lnTo>
                  <a:pt x="328473" y="2192785"/>
                </a:lnTo>
                <a:lnTo>
                  <a:pt x="4935984" y="3994952"/>
                </a:lnTo>
                <a:lnTo>
                  <a:pt x="0" y="3923930"/>
                </a:lnTo>
                <a:cubicBezTo>
                  <a:pt x="5918" y="2627790"/>
                  <a:pt x="11837" y="1331651"/>
                  <a:pt x="8877" y="26633"/>
                </a:cubicBezTo>
                <a:close/>
              </a:path>
            </a:pathLst>
          </a:custGeom>
          <a:solidFill>
            <a:srgbClr val="00B0F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368EE00-670D-4E7A-A2D3-64206DF0472B}"/>
              </a:ext>
            </a:extLst>
          </p:cNvPr>
          <p:cNvCxnSpPr/>
          <p:nvPr/>
        </p:nvCxnSpPr>
        <p:spPr bwMode="auto">
          <a:xfrm flipH="1">
            <a:off x="1556232" y="2205960"/>
            <a:ext cx="1481958" cy="21914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CFB2019-FF2B-4326-A4F7-4437881CC720}"/>
              </a:ext>
            </a:extLst>
          </p:cNvPr>
          <p:cNvCxnSpPr/>
          <p:nvPr/>
        </p:nvCxnSpPr>
        <p:spPr bwMode="auto">
          <a:xfrm>
            <a:off x="1573602" y="4397367"/>
            <a:ext cx="4619296" cy="17815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C21C7E6F-11FC-4D26-B42D-646ACD0E300B}"/>
              </a:ext>
            </a:extLst>
          </p:cNvPr>
          <p:cNvSpPr txBox="1"/>
          <p:nvPr/>
        </p:nvSpPr>
        <p:spPr>
          <a:xfrm>
            <a:off x="2820774" y="507122"/>
            <a:ext cx="7047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VYNÁŠENÍ ZATĚŽOVACÍHO OBRAZCE – SVISLÝ SMĚR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6CBA0-B7F1-4393-9B2B-C6E9E17D3B20}"/>
              </a:ext>
            </a:extLst>
          </p:cNvPr>
          <p:cNvCxnSpPr>
            <a:cxnSpLocks/>
          </p:cNvCxnSpPr>
          <p:nvPr/>
        </p:nvCxnSpPr>
        <p:spPr bwMode="auto">
          <a:xfrm>
            <a:off x="853386" y="6096205"/>
            <a:ext cx="11364890" cy="1756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13CB3BB-C6FB-4F44-8B61-3CCF3FDF9EEA}"/>
              </a:ext>
            </a:extLst>
          </p:cNvPr>
          <p:cNvCxnSpPr>
            <a:cxnSpLocks/>
          </p:cNvCxnSpPr>
          <p:nvPr/>
        </p:nvCxnSpPr>
        <p:spPr bwMode="auto">
          <a:xfrm flipV="1">
            <a:off x="3187492" y="2182908"/>
            <a:ext cx="3474565" cy="8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FFCB34FB-569F-4FE6-93ED-DABD9C7F5F60}"/>
              </a:ext>
            </a:extLst>
          </p:cNvPr>
          <p:cNvSpPr/>
          <p:nvPr/>
        </p:nvSpPr>
        <p:spPr bwMode="auto">
          <a:xfrm rot="10800000">
            <a:off x="2061926" y="2052279"/>
            <a:ext cx="252189" cy="130629"/>
          </a:xfrm>
          <a:prstGeom prst="triangle">
            <a:avLst/>
          </a:prstGeom>
          <a:solidFill>
            <a:srgbClr val="0070C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5FD188C-C4B4-D38B-FD46-7D4A1857D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192F87B7-565D-405A-8637-8A11A393B829}"/>
              </a:ext>
            </a:extLst>
          </p:cNvPr>
          <p:cNvSpPr/>
          <p:nvPr/>
        </p:nvSpPr>
        <p:spPr bwMode="auto">
          <a:xfrm>
            <a:off x="1225519" y="2175029"/>
            <a:ext cx="4935984" cy="3994952"/>
          </a:xfrm>
          <a:custGeom>
            <a:avLst/>
            <a:gdLst>
              <a:gd name="connsiteX0" fmla="*/ 8877 w 4935984"/>
              <a:gd name="connsiteY0" fmla="*/ 26633 h 3994952"/>
              <a:gd name="connsiteX1" fmla="*/ 1811044 w 4935984"/>
              <a:gd name="connsiteY1" fmla="*/ 0 h 3994952"/>
              <a:gd name="connsiteX2" fmla="*/ 328473 w 4935984"/>
              <a:gd name="connsiteY2" fmla="*/ 2192785 h 3994952"/>
              <a:gd name="connsiteX3" fmla="*/ 4935984 w 4935984"/>
              <a:gd name="connsiteY3" fmla="*/ 3994952 h 3994952"/>
              <a:gd name="connsiteX4" fmla="*/ 0 w 4935984"/>
              <a:gd name="connsiteY4" fmla="*/ 3923930 h 3994952"/>
              <a:gd name="connsiteX5" fmla="*/ 8877 w 4935984"/>
              <a:gd name="connsiteY5" fmla="*/ 26633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5984" h="3994952">
                <a:moveTo>
                  <a:pt x="8877" y="26633"/>
                </a:moveTo>
                <a:lnTo>
                  <a:pt x="1811044" y="0"/>
                </a:lnTo>
                <a:lnTo>
                  <a:pt x="328473" y="2192785"/>
                </a:lnTo>
                <a:lnTo>
                  <a:pt x="4935984" y="3994952"/>
                </a:lnTo>
                <a:lnTo>
                  <a:pt x="0" y="3923930"/>
                </a:lnTo>
                <a:cubicBezTo>
                  <a:pt x="5918" y="2627790"/>
                  <a:pt x="11837" y="1331651"/>
                  <a:pt x="8877" y="26633"/>
                </a:cubicBezTo>
                <a:close/>
              </a:path>
            </a:pathLst>
          </a:custGeom>
          <a:solidFill>
            <a:srgbClr val="00B0F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368EE00-670D-4E7A-A2D3-64206DF0472B}"/>
              </a:ext>
            </a:extLst>
          </p:cNvPr>
          <p:cNvCxnSpPr/>
          <p:nvPr/>
        </p:nvCxnSpPr>
        <p:spPr bwMode="auto">
          <a:xfrm flipH="1">
            <a:off x="1556232" y="2205960"/>
            <a:ext cx="1481958" cy="21914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CFB2019-FF2B-4326-A4F7-4437881CC720}"/>
              </a:ext>
            </a:extLst>
          </p:cNvPr>
          <p:cNvCxnSpPr/>
          <p:nvPr/>
        </p:nvCxnSpPr>
        <p:spPr bwMode="auto">
          <a:xfrm>
            <a:off x="1573602" y="4397367"/>
            <a:ext cx="4619296" cy="17815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6CBA0-B7F1-4393-9B2B-C6E9E17D3B20}"/>
              </a:ext>
            </a:extLst>
          </p:cNvPr>
          <p:cNvCxnSpPr>
            <a:cxnSpLocks/>
          </p:cNvCxnSpPr>
          <p:nvPr/>
        </p:nvCxnSpPr>
        <p:spPr bwMode="auto">
          <a:xfrm>
            <a:off x="827110" y="6130068"/>
            <a:ext cx="11200069" cy="39829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F3F2217-8FC4-44A4-B254-CABA357C569F}"/>
              </a:ext>
            </a:extLst>
          </p:cNvPr>
          <p:cNvSpPr txBox="1"/>
          <p:nvPr/>
        </p:nvSpPr>
        <p:spPr>
          <a:xfrm>
            <a:off x="3061232" y="2205960"/>
            <a:ext cx="53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004B933-83FD-4A71-B66E-9E56D38B20C4}"/>
              </a:ext>
            </a:extLst>
          </p:cNvPr>
          <p:cNvSpPr txBox="1"/>
          <p:nvPr/>
        </p:nvSpPr>
        <p:spPr>
          <a:xfrm>
            <a:off x="1233075" y="4397367"/>
            <a:ext cx="34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756EA62-0D56-46C1-A0C4-B4B131AE6EA9}"/>
              </a:ext>
            </a:extLst>
          </p:cNvPr>
          <p:cNvSpPr txBox="1"/>
          <p:nvPr/>
        </p:nvSpPr>
        <p:spPr>
          <a:xfrm>
            <a:off x="6134243" y="5726873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9" name="Hvězda: čtyřcípá 18">
            <a:extLst>
              <a:ext uri="{FF2B5EF4-FFF2-40B4-BE49-F238E27FC236}">
                <a16:creationId xmlns:a16="http://schemas.microsoft.com/office/drawing/2014/main" id="{8D91C472-1604-4083-AB1F-68D45550B033}"/>
              </a:ext>
            </a:extLst>
          </p:cNvPr>
          <p:cNvSpPr/>
          <p:nvPr/>
        </p:nvSpPr>
        <p:spPr bwMode="auto">
          <a:xfrm>
            <a:off x="2872181" y="2074604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3" name="Hvězda: čtyřcípá 22">
            <a:extLst>
              <a:ext uri="{FF2B5EF4-FFF2-40B4-BE49-F238E27FC236}">
                <a16:creationId xmlns:a16="http://schemas.microsoft.com/office/drawing/2014/main" id="{DE311F91-7F30-47F2-98D2-002BE00CF6D0}"/>
              </a:ext>
            </a:extLst>
          </p:cNvPr>
          <p:cNvSpPr/>
          <p:nvPr/>
        </p:nvSpPr>
        <p:spPr bwMode="auto">
          <a:xfrm>
            <a:off x="6003848" y="6053343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4" name="Hvězda: čtyřcípá 23">
            <a:extLst>
              <a:ext uri="{FF2B5EF4-FFF2-40B4-BE49-F238E27FC236}">
                <a16:creationId xmlns:a16="http://schemas.microsoft.com/office/drawing/2014/main" id="{E717C9A4-AE49-41F2-BF30-CF4B72597D30}"/>
              </a:ext>
            </a:extLst>
          </p:cNvPr>
          <p:cNvSpPr/>
          <p:nvPr/>
        </p:nvSpPr>
        <p:spPr bwMode="auto">
          <a:xfrm>
            <a:off x="1415946" y="4255169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13CB3BB-C6FB-4F44-8B61-3CCF3FDF9EEA}"/>
              </a:ext>
            </a:extLst>
          </p:cNvPr>
          <p:cNvCxnSpPr>
            <a:stCxn id="19" idx="3"/>
          </p:cNvCxnSpPr>
          <p:nvPr/>
        </p:nvCxnSpPr>
        <p:spPr bwMode="auto">
          <a:xfrm flipV="1">
            <a:off x="3187492" y="2182908"/>
            <a:ext cx="3474565" cy="8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FFCB34FB-569F-4FE6-93ED-DABD9C7F5F60}"/>
              </a:ext>
            </a:extLst>
          </p:cNvPr>
          <p:cNvSpPr/>
          <p:nvPr/>
        </p:nvSpPr>
        <p:spPr bwMode="auto">
          <a:xfrm rot="10800000">
            <a:off x="2061926" y="2052279"/>
            <a:ext cx="252189" cy="130629"/>
          </a:xfrm>
          <a:prstGeom prst="triangle">
            <a:avLst/>
          </a:prstGeom>
          <a:solidFill>
            <a:srgbClr val="0070C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8" name="Hvězda: čtyřcípá 37">
            <a:extLst>
              <a:ext uri="{FF2B5EF4-FFF2-40B4-BE49-F238E27FC236}">
                <a16:creationId xmlns:a16="http://schemas.microsoft.com/office/drawing/2014/main" id="{1BC73F25-277E-46E9-82C4-0217BC4DB73B}"/>
              </a:ext>
            </a:extLst>
          </p:cNvPr>
          <p:cNvSpPr/>
          <p:nvPr/>
        </p:nvSpPr>
        <p:spPr bwMode="auto">
          <a:xfrm>
            <a:off x="8608755" y="1672220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494F168C-872B-4EA3-8591-78730C08DD4C}"/>
              </a:ext>
            </a:extLst>
          </p:cNvPr>
          <p:cNvSpPr txBox="1"/>
          <p:nvPr/>
        </p:nvSpPr>
        <p:spPr>
          <a:xfrm>
            <a:off x="6662057" y="1110343"/>
            <a:ext cx="507585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Postup: </a:t>
            </a:r>
          </a:p>
          <a:p>
            <a:pPr marL="342900" indent="-342900">
              <a:buAutoNum type="arabicPeriod"/>
            </a:pPr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Označíme body lomu konstrukce a průsečíky s hladinou a dnem           </a:t>
            </a:r>
            <a:r>
              <a:rPr lang="cs-CZ" sz="1600" dirty="0">
                <a:latin typeface="Cambria" panose="02040503050406030204" pitchFamily="18" charset="0"/>
              </a:rPr>
              <a:t>(1,2,3) a rozdělíme na části … </a:t>
            </a:r>
            <a:r>
              <a:rPr lang="cs-C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1-2</a:t>
            </a:r>
            <a:r>
              <a:rPr lang="cs-CZ" sz="1600" b="1" dirty="0">
                <a:latin typeface="Cambria" panose="02040503050406030204" pitchFamily="18" charset="0"/>
              </a:rPr>
              <a:t> </a:t>
            </a:r>
            <a:r>
              <a:rPr lang="cs-CZ" sz="1600" dirty="0">
                <a:latin typeface="Cambria" panose="02040503050406030204" pitchFamily="18" charset="0"/>
              </a:rPr>
              <a:t>a </a:t>
            </a:r>
            <a:r>
              <a:rPr lang="cs-CZ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2-3</a:t>
            </a:r>
          </a:p>
          <a:p>
            <a:pPr marL="342900" indent="-342900">
              <a:buAutoNum type="arabicPeriod"/>
            </a:pPr>
            <a:r>
              <a:rPr lang="cs-CZ" sz="1600" dirty="0">
                <a:latin typeface="Cambria" panose="02040503050406030204" pitchFamily="18" charset="0"/>
              </a:rPr>
              <a:t>Zvolíme na jednotlivých částech body (část 1-2     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část 2-3     )</a:t>
            </a:r>
          </a:p>
          <a:p>
            <a:pPr marL="342900" indent="-342900">
              <a:buAutoNum type="arabicPeriod" startAt="3"/>
            </a:pPr>
            <a:r>
              <a:rPr lang="cs-CZ" sz="1600" dirty="0">
                <a:latin typeface="Cambria" panose="02040503050406030204" pitchFamily="18" charset="0"/>
              </a:rPr>
              <a:t>V jednotlivých bodech      a     částí konstrukce    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vynášíme zatěžovací obrazec   (tj. pro 1-2; 2-3)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„hloubky pod hladinou)</a:t>
            </a:r>
          </a:p>
          <a:p>
            <a:r>
              <a:rPr lang="cs-CZ" sz="1600" dirty="0">
                <a:latin typeface="Cambria" panose="02040503050406030204" pitchFamily="18" charset="0"/>
              </a:rPr>
              <a:t>4.    Označíme směr působení vody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5.     Plochy, kde se překrývá šrafování z působení vody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s opačnou orientací – „</a:t>
            </a:r>
            <a:r>
              <a:rPr lang="cs-C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vymažeme</a:t>
            </a:r>
            <a:r>
              <a:rPr lang="cs-CZ" sz="1600" dirty="0">
                <a:latin typeface="Cambria" panose="02040503050406030204" pitchFamily="18" charset="0"/>
              </a:rPr>
              <a:t>“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6.    Plochy, kde se překrývá šrafování z působení vody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se stejnou orientací – „</a:t>
            </a:r>
            <a:r>
              <a:rPr lang="cs-C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počítáme 2x</a:t>
            </a:r>
            <a:r>
              <a:rPr lang="cs-CZ" sz="1600" dirty="0">
                <a:latin typeface="Cambria" panose="02040503050406030204" pitchFamily="18" charset="0"/>
              </a:rPr>
              <a:t>“ </a:t>
            </a:r>
          </a:p>
          <a:p>
            <a:endParaRPr lang="cs-CZ" sz="16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cs-CZ" sz="16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cs-CZ" sz="1600" dirty="0">
              <a:latin typeface="Cambria" panose="02040503050406030204" pitchFamily="18" charset="0"/>
            </a:endParaRPr>
          </a:p>
        </p:txBody>
      </p:sp>
      <p:sp>
        <p:nvSpPr>
          <p:cNvPr id="48" name="Hvězda: čtyřcípá 47">
            <a:extLst>
              <a:ext uri="{FF2B5EF4-FFF2-40B4-BE49-F238E27FC236}">
                <a16:creationId xmlns:a16="http://schemas.microsoft.com/office/drawing/2014/main" id="{355D0A59-0370-4FC8-A88D-76F75BB6370B}"/>
              </a:ext>
            </a:extLst>
          </p:cNvPr>
          <p:cNvSpPr/>
          <p:nvPr/>
        </p:nvSpPr>
        <p:spPr bwMode="auto">
          <a:xfrm>
            <a:off x="11163389" y="2141620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6AEC3317-F0D4-4981-98D1-3C2859A598AB}"/>
              </a:ext>
            </a:extLst>
          </p:cNvPr>
          <p:cNvCxnSpPr/>
          <p:nvPr/>
        </p:nvCxnSpPr>
        <p:spPr bwMode="auto">
          <a:xfrm flipV="1">
            <a:off x="9899780" y="3429000"/>
            <a:ext cx="0" cy="1393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Přímá spojnice se šipkou 49">
            <a:extLst>
              <a:ext uri="{FF2B5EF4-FFF2-40B4-BE49-F238E27FC236}">
                <a16:creationId xmlns:a16="http://schemas.microsoft.com/office/drawing/2014/main" id="{2F6024AB-6FC8-490D-B73F-661038A4E6E2}"/>
              </a:ext>
            </a:extLst>
          </p:cNvPr>
          <p:cNvCxnSpPr/>
          <p:nvPr/>
        </p:nvCxnSpPr>
        <p:spPr bwMode="auto">
          <a:xfrm>
            <a:off x="10151706" y="3411738"/>
            <a:ext cx="0" cy="171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Hvězda: čtyřcípá 50">
            <a:extLst>
              <a:ext uri="{FF2B5EF4-FFF2-40B4-BE49-F238E27FC236}">
                <a16:creationId xmlns:a16="http://schemas.microsoft.com/office/drawing/2014/main" id="{1935EA32-77B5-4030-AC7C-2F71B2E0B0C7}"/>
              </a:ext>
            </a:extLst>
          </p:cNvPr>
          <p:cNvSpPr/>
          <p:nvPr/>
        </p:nvSpPr>
        <p:spPr bwMode="auto">
          <a:xfrm>
            <a:off x="7787520" y="2401987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2" name="Hvězda: čtyřcípá 51">
            <a:extLst>
              <a:ext uri="{FF2B5EF4-FFF2-40B4-BE49-F238E27FC236}">
                <a16:creationId xmlns:a16="http://schemas.microsoft.com/office/drawing/2014/main" id="{3A186CAD-2A33-4FB1-BC64-0B3947BD5B6E}"/>
              </a:ext>
            </a:extLst>
          </p:cNvPr>
          <p:cNvSpPr/>
          <p:nvPr/>
        </p:nvSpPr>
        <p:spPr bwMode="auto">
          <a:xfrm>
            <a:off x="9066711" y="2657005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3" name="Hvězda: čtyřcípá 52">
            <a:extLst>
              <a:ext uri="{FF2B5EF4-FFF2-40B4-BE49-F238E27FC236}">
                <a16:creationId xmlns:a16="http://schemas.microsoft.com/office/drawing/2014/main" id="{88CD5E60-2F95-4221-9FA1-A10A38372143}"/>
              </a:ext>
            </a:extLst>
          </p:cNvPr>
          <p:cNvSpPr/>
          <p:nvPr/>
        </p:nvSpPr>
        <p:spPr bwMode="auto">
          <a:xfrm>
            <a:off x="9423560" y="2669172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C55F5FA-250F-582C-F656-12284973A691}"/>
              </a:ext>
            </a:extLst>
          </p:cNvPr>
          <p:cNvSpPr txBox="1"/>
          <p:nvPr/>
        </p:nvSpPr>
        <p:spPr>
          <a:xfrm>
            <a:off x="2820774" y="507122"/>
            <a:ext cx="7047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VYNÁŠENÍ ZATĚŽOVACÍHO OBRAZCE – SVISLÝ SMĚR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5C1F1D0-C932-A609-E4A0-44E58F6AD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192F87B7-565D-405A-8637-8A11A393B829}"/>
              </a:ext>
            </a:extLst>
          </p:cNvPr>
          <p:cNvSpPr/>
          <p:nvPr/>
        </p:nvSpPr>
        <p:spPr bwMode="auto">
          <a:xfrm>
            <a:off x="1225519" y="2175029"/>
            <a:ext cx="4935984" cy="3994952"/>
          </a:xfrm>
          <a:custGeom>
            <a:avLst/>
            <a:gdLst>
              <a:gd name="connsiteX0" fmla="*/ 8877 w 4935984"/>
              <a:gd name="connsiteY0" fmla="*/ 26633 h 3994952"/>
              <a:gd name="connsiteX1" fmla="*/ 1811044 w 4935984"/>
              <a:gd name="connsiteY1" fmla="*/ 0 h 3994952"/>
              <a:gd name="connsiteX2" fmla="*/ 328473 w 4935984"/>
              <a:gd name="connsiteY2" fmla="*/ 2192785 h 3994952"/>
              <a:gd name="connsiteX3" fmla="*/ 4935984 w 4935984"/>
              <a:gd name="connsiteY3" fmla="*/ 3994952 h 3994952"/>
              <a:gd name="connsiteX4" fmla="*/ 0 w 4935984"/>
              <a:gd name="connsiteY4" fmla="*/ 3923930 h 3994952"/>
              <a:gd name="connsiteX5" fmla="*/ 8877 w 4935984"/>
              <a:gd name="connsiteY5" fmla="*/ 26633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5984" h="3994952">
                <a:moveTo>
                  <a:pt x="8877" y="26633"/>
                </a:moveTo>
                <a:lnTo>
                  <a:pt x="1811044" y="0"/>
                </a:lnTo>
                <a:lnTo>
                  <a:pt x="328473" y="2192785"/>
                </a:lnTo>
                <a:lnTo>
                  <a:pt x="4935984" y="3994952"/>
                </a:lnTo>
                <a:lnTo>
                  <a:pt x="0" y="3923930"/>
                </a:lnTo>
                <a:cubicBezTo>
                  <a:pt x="5918" y="2627790"/>
                  <a:pt x="11837" y="1331651"/>
                  <a:pt x="8877" y="26633"/>
                </a:cubicBezTo>
                <a:close/>
              </a:path>
            </a:pathLst>
          </a:custGeom>
          <a:solidFill>
            <a:srgbClr val="00B0F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368EE00-670D-4E7A-A2D3-64206DF0472B}"/>
              </a:ext>
            </a:extLst>
          </p:cNvPr>
          <p:cNvCxnSpPr/>
          <p:nvPr/>
        </p:nvCxnSpPr>
        <p:spPr bwMode="auto">
          <a:xfrm flipH="1">
            <a:off x="1556232" y="2205960"/>
            <a:ext cx="1481958" cy="21914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CFB2019-FF2B-4326-A4F7-4437881CC720}"/>
              </a:ext>
            </a:extLst>
          </p:cNvPr>
          <p:cNvCxnSpPr/>
          <p:nvPr/>
        </p:nvCxnSpPr>
        <p:spPr bwMode="auto">
          <a:xfrm>
            <a:off x="1573602" y="4397367"/>
            <a:ext cx="4619296" cy="17815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6CBA0-B7F1-4393-9B2B-C6E9E17D3B20}"/>
              </a:ext>
            </a:extLst>
          </p:cNvPr>
          <p:cNvCxnSpPr>
            <a:cxnSpLocks/>
          </p:cNvCxnSpPr>
          <p:nvPr/>
        </p:nvCxnSpPr>
        <p:spPr bwMode="auto">
          <a:xfrm>
            <a:off x="853386" y="6096205"/>
            <a:ext cx="11364890" cy="1756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F3F2217-8FC4-44A4-B254-CABA357C569F}"/>
              </a:ext>
            </a:extLst>
          </p:cNvPr>
          <p:cNvSpPr txBox="1"/>
          <p:nvPr/>
        </p:nvSpPr>
        <p:spPr>
          <a:xfrm>
            <a:off x="3061232" y="2205960"/>
            <a:ext cx="53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004B933-83FD-4A71-B66E-9E56D38B20C4}"/>
              </a:ext>
            </a:extLst>
          </p:cNvPr>
          <p:cNvSpPr txBox="1"/>
          <p:nvPr/>
        </p:nvSpPr>
        <p:spPr>
          <a:xfrm>
            <a:off x="1233075" y="4397367"/>
            <a:ext cx="34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756EA62-0D56-46C1-A0C4-B4B131AE6EA9}"/>
              </a:ext>
            </a:extLst>
          </p:cNvPr>
          <p:cNvSpPr txBox="1"/>
          <p:nvPr/>
        </p:nvSpPr>
        <p:spPr>
          <a:xfrm>
            <a:off x="6134243" y="5726873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9" name="Hvězda: čtyřcípá 18">
            <a:extLst>
              <a:ext uri="{FF2B5EF4-FFF2-40B4-BE49-F238E27FC236}">
                <a16:creationId xmlns:a16="http://schemas.microsoft.com/office/drawing/2014/main" id="{8D91C472-1604-4083-AB1F-68D45550B033}"/>
              </a:ext>
            </a:extLst>
          </p:cNvPr>
          <p:cNvSpPr/>
          <p:nvPr/>
        </p:nvSpPr>
        <p:spPr bwMode="auto">
          <a:xfrm>
            <a:off x="2872181" y="2074604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3" name="Hvězda: čtyřcípá 22">
            <a:extLst>
              <a:ext uri="{FF2B5EF4-FFF2-40B4-BE49-F238E27FC236}">
                <a16:creationId xmlns:a16="http://schemas.microsoft.com/office/drawing/2014/main" id="{DE311F91-7F30-47F2-98D2-002BE00CF6D0}"/>
              </a:ext>
            </a:extLst>
          </p:cNvPr>
          <p:cNvSpPr/>
          <p:nvPr/>
        </p:nvSpPr>
        <p:spPr bwMode="auto">
          <a:xfrm>
            <a:off x="6003848" y="6053343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4" name="Hvězda: čtyřcípá 23">
            <a:extLst>
              <a:ext uri="{FF2B5EF4-FFF2-40B4-BE49-F238E27FC236}">
                <a16:creationId xmlns:a16="http://schemas.microsoft.com/office/drawing/2014/main" id="{E717C9A4-AE49-41F2-BF30-CF4B72597D30}"/>
              </a:ext>
            </a:extLst>
          </p:cNvPr>
          <p:cNvSpPr/>
          <p:nvPr/>
        </p:nvSpPr>
        <p:spPr bwMode="auto">
          <a:xfrm>
            <a:off x="1415946" y="4255169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5" name="Hvězda: čtyřcípá 24">
            <a:extLst>
              <a:ext uri="{FF2B5EF4-FFF2-40B4-BE49-F238E27FC236}">
                <a16:creationId xmlns:a16="http://schemas.microsoft.com/office/drawing/2014/main" id="{88905991-3D3E-4731-9022-3888F7DB4834}"/>
              </a:ext>
            </a:extLst>
          </p:cNvPr>
          <p:cNvSpPr/>
          <p:nvPr/>
        </p:nvSpPr>
        <p:spPr bwMode="auto">
          <a:xfrm>
            <a:off x="8608755" y="1672220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14B9431-3BF2-4C07-862B-274F64BC39A2}"/>
              </a:ext>
            </a:extLst>
          </p:cNvPr>
          <p:cNvSpPr txBox="1"/>
          <p:nvPr/>
        </p:nvSpPr>
        <p:spPr>
          <a:xfrm>
            <a:off x="6662057" y="1110343"/>
            <a:ext cx="507585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Postup: </a:t>
            </a:r>
          </a:p>
          <a:p>
            <a:pPr marL="342900" indent="-342900">
              <a:buAutoNum type="arabicPeriod"/>
            </a:pPr>
            <a:r>
              <a:rPr lang="cs-CZ" sz="1600" dirty="0">
                <a:latin typeface="Cambria" panose="02040503050406030204" pitchFamily="18" charset="0"/>
              </a:rPr>
              <a:t>Označíme body lomu konstrukce a průsečíky s hladinou a dnem           (1,2,3) a rozdělíme na části … </a:t>
            </a:r>
            <a:r>
              <a:rPr lang="cs-CZ" sz="1600" b="1" dirty="0">
                <a:latin typeface="Cambria" panose="02040503050406030204" pitchFamily="18" charset="0"/>
              </a:rPr>
              <a:t>1-2 </a:t>
            </a:r>
            <a:r>
              <a:rPr lang="cs-CZ" sz="1600" dirty="0">
                <a:latin typeface="Cambria" panose="02040503050406030204" pitchFamily="18" charset="0"/>
              </a:rPr>
              <a:t>a </a:t>
            </a:r>
            <a:r>
              <a:rPr lang="cs-CZ" sz="1600" b="1" dirty="0">
                <a:latin typeface="Cambria" panose="02040503050406030204" pitchFamily="18" charset="0"/>
              </a:rPr>
              <a:t>1-3</a:t>
            </a:r>
          </a:p>
          <a:p>
            <a:pPr marL="342900" indent="-342900">
              <a:buAutoNum type="arabicPeriod"/>
            </a:pPr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Zvolíme na jednotlivých částech body </a:t>
            </a:r>
            <a:r>
              <a:rPr lang="cs-CZ" sz="1600" dirty="0">
                <a:latin typeface="Cambria" panose="02040503050406030204" pitchFamily="18" charset="0"/>
              </a:rPr>
              <a:t>(část 1-2     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část 2-3     )</a:t>
            </a:r>
          </a:p>
          <a:p>
            <a:pPr marL="342900" indent="-342900">
              <a:buAutoNum type="arabicPeriod" startAt="3"/>
            </a:pPr>
            <a:r>
              <a:rPr lang="cs-CZ" sz="1600" dirty="0">
                <a:latin typeface="Cambria" panose="02040503050406030204" pitchFamily="18" charset="0"/>
              </a:rPr>
              <a:t>V jednotlivých bodech      a     částí konstrukce    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vynášíme zatěžovací obrazec   (tj. pro 1-2; 2-3)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„hloubky pod hladinou)</a:t>
            </a:r>
          </a:p>
          <a:p>
            <a:r>
              <a:rPr lang="cs-CZ" sz="1600" dirty="0">
                <a:latin typeface="Cambria" panose="02040503050406030204" pitchFamily="18" charset="0"/>
              </a:rPr>
              <a:t>4.    Označíme směr působení vody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5.     Plochy, kde se překrývá šrafování z působení vody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s opačnou orientací – „</a:t>
            </a:r>
            <a:r>
              <a:rPr lang="cs-C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vymažeme</a:t>
            </a:r>
            <a:r>
              <a:rPr lang="cs-CZ" sz="1600" dirty="0">
                <a:latin typeface="Cambria" panose="02040503050406030204" pitchFamily="18" charset="0"/>
              </a:rPr>
              <a:t>“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6.    Plochy, kde se překrývá šrafování z působení vody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se stejnou orientací – „</a:t>
            </a:r>
            <a:r>
              <a:rPr lang="cs-C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počítáme 2x</a:t>
            </a:r>
            <a:r>
              <a:rPr lang="cs-CZ" sz="1600" dirty="0">
                <a:latin typeface="Cambria" panose="02040503050406030204" pitchFamily="18" charset="0"/>
              </a:rPr>
              <a:t>“ </a:t>
            </a:r>
          </a:p>
          <a:p>
            <a:endParaRPr lang="cs-CZ" sz="16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cs-CZ" sz="16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cs-CZ" sz="1600" dirty="0">
              <a:latin typeface="Cambria" panose="02040503050406030204" pitchFamily="18" charset="0"/>
            </a:endParaRPr>
          </a:p>
        </p:txBody>
      </p:sp>
      <p:sp>
        <p:nvSpPr>
          <p:cNvPr id="27" name="Hvězda: čtyřcípá 26">
            <a:extLst>
              <a:ext uri="{FF2B5EF4-FFF2-40B4-BE49-F238E27FC236}">
                <a16:creationId xmlns:a16="http://schemas.microsoft.com/office/drawing/2014/main" id="{8E4EB925-7F8C-4FEF-AA88-69AC9AAEDD2A}"/>
              </a:ext>
            </a:extLst>
          </p:cNvPr>
          <p:cNvSpPr/>
          <p:nvPr/>
        </p:nvSpPr>
        <p:spPr bwMode="auto">
          <a:xfrm>
            <a:off x="11163389" y="2141620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8C730578-FD44-47BD-95A0-DEF8A5BE92D7}"/>
              </a:ext>
            </a:extLst>
          </p:cNvPr>
          <p:cNvCxnSpPr/>
          <p:nvPr/>
        </p:nvCxnSpPr>
        <p:spPr bwMode="auto">
          <a:xfrm flipV="1">
            <a:off x="9899780" y="3429000"/>
            <a:ext cx="0" cy="1393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23B14F28-6756-4226-A9BA-5FCF4472375F}"/>
              </a:ext>
            </a:extLst>
          </p:cNvPr>
          <p:cNvCxnSpPr/>
          <p:nvPr/>
        </p:nvCxnSpPr>
        <p:spPr bwMode="auto">
          <a:xfrm>
            <a:off x="10151706" y="3411738"/>
            <a:ext cx="0" cy="171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Hvězda: čtyřcípá 31">
            <a:extLst>
              <a:ext uri="{FF2B5EF4-FFF2-40B4-BE49-F238E27FC236}">
                <a16:creationId xmlns:a16="http://schemas.microsoft.com/office/drawing/2014/main" id="{EDFE1EA6-757A-4B58-9EB2-F86A706CC17F}"/>
              </a:ext>
            </a:extLst>
          </p:cNvPr>
          <p:cNvSpPr/>
          <p:nvPr/>
        </p:nvSpPr>
        <p:spPr bwMode="auto">
          <a:xfrm>
            <a:off x="2793353" y="2302406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3" name="Hvězda: čtyřcípá 32">
            <a:extLst>
              <a:ext uri="{FF2B5EF4-FFF2-40B4-BE49-F238E27FC236}">
                <a16:creationId xmlns:a16="http://schemas.microsoft.com/office/drawing/2014/main" id="{ADB5B2C9-8898-47E9-88BB-B0F19B8EE9D6}"/>
              </a:ext>
            </a:extLst>
          </p:cNvPr>
          <p:cNvSpPr/>
          <p:nvPr/>
        </p:nvSpPr>
        <p:spPr bwMode="auto">
          <a:xfrm>
            <a:off x="2218383" y="3183743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4" name="Hvězda: čtyřcípá 33">
            <a:extLst>
              <a:ext uri="{FF2B5EF4-FFF2-40B4-BE49-F238E27FC236}">
                <a16:creationId xmlns:a16="http://schemas.microsoft.com/office/drawing/2014/main" id="{796F7FDF-3790-4B88-8485-82CF97D31DD0}"/>
              </a:ext>
            </a:extLst>
          </p:cNvPr>
          <p:cNvSpPr/>
          <p:nvPr/>
        </p:nvSpPr>
        <p:spPr bwMode="auto">
          <a:xfrm>
            <a:off x="1954642" y="3583150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5" name="Hvězda: čtyřcípá 34">
            <a:extLst>
              <a:ext uri="{FF2B5EF4-FFF2-40B4-BE49-F238E27FC236}">
                <a16:creationId xmlns:a16="http://schemas.microsoft.com/office/drawing/2014/main" id="{7E788B53-8716-4FBA-BFA5-D78966E5C5BB}"/>
              </a:ext>
            </a:extLst>
          </p:cNvPr>
          <p:cNvSpPr/>
          <p:nvPr/>
        </p:nvSpPr>
        <p:spPr bwMode="auto">
          <a:xfrm>
            <a:off x="1729290" y="3931394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6" name="Hvězda: čtyřcípá 35">
            <a:extLst>
              <a:ext uri="{FF2B5EF4-FFF2-40B4-BE49-F238E27FC236}">
                <a16:creationId xmlns:a16="http://schemas.microsoft.com/office/drawing/2014/main" id="{CD598F82-3911-41F2-8B9B-92B4204FBB43}"/>
              </a:ext>
            </a:extLst>
          </p:cNvPr>
          <p:cNvSpPr/>
          <p:nvPr/>
        </p:nvSpPr>
        <p:spPr bwMode="auto">
          <a:xfrm>
            <a:off x="2526714" y="2685200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7" name="Hvězda: čtyřcípá 36">
            <a:extLst>
              <a:ext uri="{FF2B5EF4-FFF2-40B4-BE49-F238E27FC236}">
                <a16:creationId xmlns:a16="http://schemas.microsoft.com/office/drawing/2014/main" id="{5D02D26F-5B26-4DBA-A40D-8D247633A962}"/>
              </a:ext>
            </a:extLst>
          </p:cNvPr>
          <p:cNvSpPr/>
          <p:nvPr/>
        </p:nvSpPr>
        <p:spPr bwMode="auto">
          <a:xfrm>
            <a:off x="1914128" y="4449021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9" name="Hvězda: čtyřcípá 38">
            <a:extLst>
              <a:ext uri="{FF2B5EF4-FFF2-40B4-BE49-F238E27FC236}">
                <a16:creationId xmlns:a16="http://schemas.microsoft.com/office/drawing/2014/main" id="{B50D029C-AE42-4E72-9EA4-AAEAC92AFA49}"/>
              </a:ext>
            </a:extLst>
          </p:cNvPr>
          <p:cNvSpPr/>
          <p:nvPr/>
        </p:nvSpPr>
        <p:spPr bwMode="auto">
          <a:xfrm>
            <a:off x="2365089" y="4599627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0" name="Hvězda: čtyřcípá 39">
            <a:extLst>
              <a:ext uri="{FF2B5EF4-FFF2-40B4-BE49-F238E27FC236}">
                <a16:creationId xmlns:a16="http://schemas.microsoft.com/office/drawing/2014/main" id="{5D21805E-9F2E-4476-89A6-5A7009AF11CC}"/>
              </a:ext>
            </a:extLst>
          </p:cNvPr>
          <p:cNvSpPr/>
          <p:nvPr/>
        </p:nvSpPr>
        <p:spPr bwMode="auto">
          <a:xfrm>
            <a:off x="2851241" y="4783204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1" name="Hvězda: čtyřcípá 40">
            <a:extLst>
              <a:ext uri="{FF2B5EF4-FFF2-40B4-BE49-F238E27FC236}">
                <a16:creationId xmlns:a16="http://schemas.microsoft.com/office/drawing/2014/main" id="{B0AEB527-3DEA-4BA8-BB79-12B95CE315E0}"/>
              </a:ext>
            </a:extLst>
          </p:cNvPr>
          <p:cNvSpPr/>
          <p:nvPr/>
        </p:nvSpPr>
        <p:spPr bwMode="auto">
          <a:xfrm>
            <a:off x="3356980" y="4994492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2" name="Hvězda: čtyřcípá 41">
            <a:extLst>
              <a:ext uri="{FF2B5EF4-FFF2-40B4-BE49-F238E27FC236}">
                <a16:creationId xmlns:a16="http://schemas.microsoft.com/office/drawing/2014/main" id="{A7608EB7-A4EA-42CC-85C2-79BD0B0B5BD6}"/>
              </a:ext>
            </a:extLst>
          </p:cNvPr>
          <p:cNvSpPr/>
          <p:nvPr/>
        </p:nvSpPr>
        <p:spPr bwMode="auto">
          <a:xfrm>
            <a:off x="3762107" y="5122201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3" name="Hvězda: čtyřcípá 42">
            <a:extLst>
              <a:ext uri="{FF2B5EF4-FFF2-40B4-BE49-F238E27FC236}">
                <a16:creationId xmlns:a16="http://schemas.microsoft.com/office/drawing/2014/main" id="{1C1D9A83-EDF4-4124-863A-81EEF6A99EE8}"/>
              </a:ext>
            </a:extLst>
          </p:cNvPr>
          <p:cNvSpPr/>
          <p:nvPr/>
        </p:nvSpPr>
        <p:spPr bwMode="auto">
          <a:xfrm>
            <a:off x="4318172" y="5363551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4" name="Hvězda: čtyřcípá 43">
            <a:extLst>
              <a:ext uri="{FF2B5EF4-FFF2-40B4-BE49-F238E27FC236}">
                <a16:creationId xmlns:a16="http://schemas.microsoft.com/office/drawing/2014/main" id="{6A291377-C055-4098-B579-CDB51C7CB044}"/>
              </a:ext>
            </a:extLst>
          </p:cNvPr>
          <p:cNvSpPr/>
          <p:nvPr/>
        </p:nvSpPr>
        <p:spPr bwMode="auto">
          <a:xfrm>
            <a:off x="5684158" y="5876042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5" name="Hvězda: čtyřcípá 44">
            <a:extLst>
              <a:ext uri="{FF2B5EF4-FFF2-40B4-BE49-F238E27FC236}">
                <a16:creationId xmlns:a16="http://schemas.microsoft.com/office/drawing/2014/main" id="{116729F6-4462-4881-A292-5BDC1A0BB695}"/>
              </a:ext>
            </a:extLst>
          </p:cNvPr>
          <p:cNvSpPr/>
          <p:nvPr/>
        </p:nvSpPr>
        <p:spPr bwMode="auto">
          <a:xfrm>
            <a:off x="5242457" y="5721011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6" name="Hvězda: čtyřcípá 45">
            <a:extLst>
              <a:ext uri="{FF2B5EF4-FFF2-40B4-BE49-F238E27FC236}">
                <a16:creationId xmlns:a16="http://schemas.microsoft.com/office/drawing/2014/main" id="{BB29A0C9-C332-46E5-804E-7AE56FDE5CB6}"/>
              </a:ext>
            </a:extLst>
          </p:cNvPr>
          <p:cNvSpPr/>
          <p:nvPr/>
        </p:nvSpPr>
        <p:spPr bwMode="auto">
          <a:xfrm>
            <a:off x="4745083" y="5541949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13CB3BB-C6FB-4F44-8B61-3CCF3FDF9EEA}"/>
              </a:ext>
            </a:extLst>
          </p:cNvPr>
          <p:cNvCxnSpPr>
            <a:stCxn id="19" idx="3"/>
          </p:cNvCxnSpPr>
          <p:nvPr/>
        </p:nvCxnSpPr>
        <p:spPr bwMode="auto">
          <a:xfrm flipV="1">
            <a:off x="3187492" y="2182908"/>
            <a:ext cx="3474565" cy="8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FFCB34FB-569F-4FE6-93ED-DABD9C7F5F60}"/>
              </a:ext>
            </a:extLst>
          </p:cNvPr>
          <p:cNvSpPr/>
          <p:nvPr/>
        </p:nvSpPr>
        <p:spPr bwMode="auto">
          <a:xfrm rot="10800000">
            <a:off x="2061926" y="2052279"/>
            <a:ext cx="252189" cy="130629"/>
          </a:xfrm>
          <a:prstGeom prst="triangle">
            <a:avLst/>
          </a:prstGeom>
          <a:solidFill>
            <a:srgbClr val="0070C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7" name="Hvězda: čtyřcípá 46">
            <a:extLst>
              <a:ext uri="{FF2B5EF4-FFF2-40B4-BE49-F238E27FC236}">
                <a16:creationId xmlns:a16="http://schemas.microsoft.com/office/drawing/2014/main" id="{0F0BAC7C-2D52-4F0B-8929-F0F47F4854A3}"/>
              </a:ext>
            </a:extLst>
          </p:cNvPr>
          <p:cNvSpPr/>
          <p:nvPr/>
        </p:nvSpPr>
        <p:spPr bwMode="auto">
          <a:xfrm>
            <a:off x="7787520" y="2401987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9" name="Hvězda: čtyřcípá 48">
            <a:extLst>
              <a:ext uri="{FF2B5EF4-FFF2-40B4-BE49-F238E27FC236}">
                <a16:creationId xmlns:a16="http://schemas.microsoft.com/office/drawing/2014/main" id="{567CD967-4EE1-49E8-8F94-BC205AE5D2D1}"/>
              </a:ext>
            </a:extLst>
          </p:cNvPr>
          <p:cNvSpPr/>
          <p:nvPr/>
        </p:nvSpPr>
        <p:spPr bwMode="auto">
          <a:xfrm>
            <a:off x="9066711" y="2657005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1" name="Hvězda: čtyřcípá 50">
            <a:extLst>
              <a:ext uri="{FF2B5EF4-FFF2-40B4-BE49-F238E27FC236}">
                <a16:creationId xmlns:a16="http://schemas.microsoft.com/office/drawing/2014/main" id="{813F001C-8590-40B3-8F9B-FCA5A30DDB9B}"/>
              </a:ext>
            </a:extLst>
          </p:cNvPr>
          <p:cNvSpPr/>
          <p:nvPr/>
        </p:nvSpPr>
        <p:spPr bwMode="auto">
          <a:xfrm>
            <a:off x="9423560" y="2669172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9CE6D5A-66CF-141D-9AFB-7326C136DA09}"/>
              </a:ext>
            </a:extLst>
          </p:cNvPr>
          <p:cNvSpPr txBox="1"/>
          <p:nvPr/>
        </p:nvSpPr>
        <p:spPr>
          <a:xfrm>
            <a:off x="2820774" y="507122"/>
            <a:ext cx="7047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VYNÁŠENÍ ZATĚŽOVACÍHO OBRAZCE – SVISLÝ SMĚR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14E9A69-7A1B-4667-7AB6-DEFD6C0AA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192F87B7-565D-405A-8637-8A11A393B829}"/>
              </a:ext>
            </a:extLst>
          </p:cNvPr>
          <p:cNvSpPr/>
          <p:nvPr/>
        </p:nvSpPr>
        <p:spPr bwMode="auto">
          <a:xfrm>
            <a:off x="1225519" y="2175029"/>
            <a:ext cx="4935984" cy="3994952"/>
          </a:xfrm>
          <a:custGeom>
            <a:avLst/>
            <a:gdLst>
              <a:gd name="connsiteX0" fmla="*/ 8877 w 4935984"/>
              <a:gd name="connsiteY0" fmla="*/ 26633 h 3994952"/>
              <a:gd name="connsiteX1" fmla="*/ 1811044 w 4935984"/>
              <a:gd name="connsiteY1" fmla="*/ 0 h 3994952"/>
              <a:gd name="connsiteX2" fmla="*/ 328473 w 4935984"/>
              <a:gd name="connsiteY2" fmla="*/ 2192785 h 3994952"/>
              <a:gd name="connsiteX3" fmla="*/ 4935984 w 4935984"/>
              <a:gd name="connsiteY3" fmla="*/ 3994952 h 3994952"/>
              <a:gd name="connsiteX4" fmla="*/ 0 w 4935984"/>
              <a:gd name="connsiteY4" fmla="*/ 3923930 h 3994952"/>
              <a:gd name="connsiteX5" fmla="*/ 8877 w 4935984"/>
              <a:gd name="connsiteY5" fmla="*/ 26633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5984" h="3994952">
                <a:moveTo>
                  <a:pt x="8877" y="26633"/>
                </a:moveTo>
                <a:lnTo>
                  <a:pt x="1811044" y="0"/>
                </a:lnTo>
                <a:lnTo>
                  <a:pt x="328473" y="2192785"/>
                </a:lnTo>
                <a:lnTo>
                  <a:pt x="4935984" y="3994952"/>
                </a:lnTo>
                <a:lnTo>
                  <a:pt x="0" y="3923930"/>
                </a:lnTo>
                <a:cubicBezTo>
                  <a:pt x="5918" y="2627790"/>
                  <a:pt x="11837" y="1331651"/>
                  <a:pt x="8877" y="26633"/>
                </a:cubicBezTo>
                <a:close/>
              </a:path>
            </a:pathLst>
          </a:custGeom>
          <a:solidFill>
            <a:srgbClr val="00B0F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368EE00-670D-4E7A-A2D3-64206DF0472B}"/>
              </a:ext>
            </a:extLst>
          </p:cNvPr>
          <p:cNvCxnSpPr/>
          <p:nvPr/>
        </p:nvCxnSpPr>
        <p:spPr bwMode="auto">
          <a:xfrm flipH="1">
            <a:off x="1556232" y="2205960"/>
            <a:ext cx="1481958" cy="21914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CFB2019-FF2B-4326-A4F7-4437881CC720}"/>
              </a:ext>
            </a:extLst>
          </p:cNvPr>
          <p:cNvCxnSpPr/>
          <p:nvPr/>
        </p:nvCxnSpPr>
        <p:spPr bwMode="auto">
          <a:xfrm>
            <a:off x="1573602" y="4397367"/>
            <a:ext cx="4619296" cy="17815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6CBA0-B7F1-4393-9B2B-C6E9E17D3B20}"/>
              </a:ext>
            </a:extLst>
          </p:cNvPr>
          <p:cNvCxnSpPr>
            <a:cxnSpLocks/>
          </p:cNvCxnSpPr>
          <p:nvPr/>
        </p:nvCxnSpPr>
        <p:spPr bwMode="auto">
          <a:xfrm>
            <a:off x="853386" y="6096205"/>
            <a:ext cx="11364890" cy="1756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F3F2217-8FC4-44A4-B254-CABA357C569F}"/>
              </a:ext>
            </a:extLst>
          </p:cNvPr>
          <p:cNvSpPr txBox="1"/>
          <p:nvPr/>
        </p:nvSpPr>
        <p:spPr>
          <a:xfrm>
            <a:off x="3061232" y="2205960"/>
            <a:ext cx="53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004B933-83FD-4A71-B66E-9E56D38B20C4}"/>
              </a:ext>
            </a:extLst>
          </p:cNvPr>
          <p:cNvSpPr txBox="1"/>
          <p:nvPr/>
        </p:nvSpPr>
        <p:spPr>
          <a:xfrm>
            <a:off x="1233075" y="4397367"/>
            <a:ext cx="34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756EA62-0D56-46C1-A0C4-B4B131AE6EA9}"/>
              </a:ext>
            </a:extLst>
          </p:cNvPr>
          <p:cNvSpPr txBox="1"/>
          <p:nvPr/>
        </p:nvSpPr>
        <p:spPr>
          <a:xfrm>
            <a:off x="6134243" y="5726873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9" name="Hvězda: čtyřcípá 18">
            <a:extLst>
              <a:ext uri="{FF2B5EF4-FFF2-40B4-BE49-F238E27FC236}">
                <a16:creationId xmlns:a16="http://schemas.microsoft.com/office/drawing/2014/main" id="{8D91C472-1604-4083-AB1F-68D45550B033}"/>
              </a:ext>
            </a:extLst>
          </p:cNvPr>
          <p:cNvSpPr/>
          <p:nvPr/>
        </p:nvSpPr>
        <p:spPr bwMode="auto">
          <a:xfrm>
            <a:off x="2872181" y="2074604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3" name="Hvězda: čtyřcípá 22">
            <a:extLst>
              <a:ext uri="{FF2B5EF4-FFF2-40B4-BE49-F238E27FC236}">
                <a16:creationId xmlns:a16="http://schemas.microsoft.com/office/drawing/2014/main" id="{DE311F91-7F30-47F2-98D2-002BE00CF6D0}"/>
              </a:ext>
            </a:extLst>
          </p:cNvPr>
          <p:cNvSpPr/>
          <p:nvPr/>
        </p:nvSpPr>
        <p:spPr bwMode="auto">
          <a:xfrm>
            <a:off x="6003848" y="6053343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4" name="Hvězda: čtyřcípá 23">
            <a:extLst>
              <a:ext uri="{FF2B5EF4-FFF2-40B4-BE49-F238E27FC236}">
                <a16:creationId xmlns:a16="http://schemas.microsoft.com/office/drawing/2014/main" id="{E717C9A4-AE49-41F2-BF30-CF4B72597D30}"/>
              </a:ext>
            </a:extLst>
          </p:cNvPr>
          <p:cNvSpPr/>
          <p:nvPr/>
        </p:nvSpPr>
        <p:spPr bwMode="auto">
          <a:xfrm>
            <a:off x="1415946" y="4255169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2" name="Hvězda: čtyřcípá 31">
            <a:extLst>
              <a:ext uri="{FF2B5EF4-FFF2-40B4-BE49-F238E27FC236}">
                <a16:creationId xmlns:a16="http://schemas.microsoft.com/office/drawing/2014/main" id="{EDFE1EA6-757A-4B58-9EB2-F86A706CC17F}"/>
              </a:ext>
            </a:extLst>
          </p:cNvPr>
          <p:cNvSpPr/>
          <p:nvPr/>
        </p:nvSpPr>
        <p:spPr bwMode="auto">
          <a:xfrm>
            <a:off x="2793353" y="2302406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3" name="Hvězda: čtyřcípá 32">
            <a:extLst>
              <a:ext uri="{FF2B5EF4-FFF2-40B4-BE49-F238E27FC236}">
                <a16:creationId xmlns:a16="http://schemas.microsoft.com/office/drawing/2014/main" id="{ADB5B2C9-8898-47E9-88BB-B0F19B8EE9D6}"/>
              </a:ext>
            </a:extLst>
          </p:cNvPr>
          <p:cNvSpPr/>
          <p:nvPr/>
        </p:nvSpPr>
        <p:spPr bwMode="auto">
          <a:xfrm>
            <a:off x="2218383" y="3183743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4" name="Hvězda: čtyřcípá 33">
            <a:extLst>
              <a:ext uri="{FF2B5EF4-FFF2-40B4-BE49-F238E27FC236}">
                <a16:creationId xmlns:a16="http://schemas.microsoft.com/office/drawing/2014/main" id="{796F7FDF-3790-4B88-8485-82CF97D31DD0}"/>
              </a:ext>
            </a:extLst>
          </p:cNvPr>
          <p:cNvSpPr/>
          <p:nvPr/>
        </p:nvSpPr>
        <p:spPr bwMode="auto">
          <a:xfrm>
            <a:off x="1954642" y="3583150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5" name="Hvězda: čtyřcípá 34">
            <a:extLst>
              <a:ext uri="{FF2B5EF4-FFF2-40B4-BE49-F238E27FC236}">
                <a16:creationId xmlns:a16="http://schemas.microsoft.com/office/drawing/2014/main" id="{7E788B53-8716-4FBA-BFA5-D78966E5C5BB}"/>
              </a:ext>
            </a:extLst>
          </p:cNvPr>
          <p:cNvSpPr/>
          <p:nvPr/>
        </p:nvSpPr>
        <p:spPr bwMode="auto">
          <a:xfrm>
            <a:off x="1729290" y="3931394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6" name="Hvězda: čtyřcípá 35">
            <a:extLst>
              <a:ext uri="{FF2B5EF4-FFF2-40B4-BE49-F238E27FC236}">
                <a16:creationId xmlns:a16="http://schemas.microsoft.com/office/drawing/2014/main" id="{CD598F82-3911-41F2-8B9B-92B4204FBB43}"/>
              </a:ext>
            </a:extLst>
          </p:cNvPr>
          <p:cNvSpPr/>
          <p:nvPr/>
        </p:nvSpPr>
        <p:spPr bwMode="auto">
          <a:xfrm>
            <a:off x="2526714" y="2685200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7" name="Hvězda: čtyřcípá 36">
            <a:extLst>
              <a:ext uri="{FF2B5EF4-FFF2-40B4-BE49-F238E27FC236}">
                <a16:creationId xmlns:a16="http://schemas.microsoft.com/office/drawing/2014/main" id="{5D02D26F-5B26-4DBA-A40D-8D247633A962}"/>
              </a:ext>
            </a:extLst>
          </p:cNvPr>
          <p:cNvSpPr/>
          <p:nvPr/>
        </p:nvSpPr>
        <p:spPr bwMode="auto">
          <a:xfrm>
            <a:off x="1914128" y="4449021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9" name="Hvězda: čtyřcípá 38">
            <a:extLst>
              <a:ext uri="{FF2B5EF4-FFF2-40B4-BE49-F238E27FC236}">
                <a16:creationId xmlns:a16="http://schemas.microsoft.com/office/drawing/2014/main" id="{B50D029C-AE42-4E72-9EA4-AAEAC92AFA49}"/>
              </a:ext>
            </a:extLst>
          </p:cNvPr>
          <p:cNvSpPr/>
          <p:nvPr/>
        </p:nvSpPr>
        <p:spPr bwMode="auto">
          <a:xfrm>
            <a:off x="2365089" y="4599627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0" name="Hvězda: čtyřcípá 39">
            <a:extLst>
              <a:ext uri="{FF2B5EF4-FFF2-40B4-BE49-F238E27FC236}">
                <a16:creationId xmlns:a16="http://schemas.microsoft.com/office/drawing/2014/main" id="{5D21805E-9F2E-4476-89A6-5A7009AF11CC}"/>
              </a:ext>
            </a:extLst>
          </p:cNvPr>
          <p:cNvSpPr/>
          <p:nvPr/>
        </p:nvSpPr>
        <p:spPr bwMode="auto">
          <a:xfrm>
            <a:off x="2851241" y="4783204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1" name="Hvězda: čtyřcípá 40">
            <a:extLst>
              <a:ext uri="{FF2B5EF4-FFF2-40B4-BE49-F238E27FC236}">
                <a16:creationId xmlns:a16="http://schemas.microsoft.com/office/drawing/2014/main" id="{B0AEB527-3DEA-4BA8-BB79-12B95CE315E0}"/>
              </a:ext>
            </a:extLst>
          </p:cNvPr>
          <p:cNvSpPr/>
          <p:nvPr/>
        </p:nvSpPr>
        <p:spPr bwMode="auto">
          <a:xfrm>
            <a:off x="3356980" y="4994492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2" name="Hvězda: čtyřcípá 41">
            <a:extLst>
              <a:ext uri="{FF2B5EF4-FFF2-40B4-BE49-F238E27FC236}">
                <a16:creationId xmlns:a16="http://schemas.microsoft.com/office/drawing/2014/main" id="{A7608EB7-A4EA-42CC-85C2-79BD0B0B5BD6}"/>
              </a:ext>
            </a:extLst>
          </p:cNvPr>
          <p:cNvSpPr/>
          <p:nvPr/>
        </p:nvSpPr>
        <p:spPr bwMode="auto">
          <a:xfrm>
            <a:off x="3762107" y="5122201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3" name="Hvězda: čtyřcípá 42">
            <a:extLst>
              <a:ext uri="{FF2B5EF4-FFF2-40B4-BE49-F238E27FC236}">
                <a16:creationId xmlns:a16="http://schemas.microsoft.com/office/drawing/2014/main" id="{1C1D9A83-EDF4-4124-863A-81EEF6A99EE8}"/>
              </a:ext>
            </a:extLst>
          </p:cNvPr>
          <p:cNvSpPr/>
          <p:nvPr/>
        </p:nvSpPr>
        <p:spPr bwMode="auto">
          <a:xfrm>
            <a:off x="4318172" y="5363551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4" name="Hvězda: čtyřcípá 43">
            <a:extLst>
              <a:ext uri="{FF2B5EF4-FFF2-40B4-BE49-F238E27FC236}">
                <a16:creationId xmlns:a16="http://schemas.microsoft.com/office/drawing/2014/main" id="{6A291377-C055-4098-B579-CDB51C7CB044}"/>
              </a:ext>
            </a:extLst>
          </p:cNvPr>
          <p:cNvSpPr/>
          <p:nvPr/>
        </p:nvSpPr>
        <p:spPr bwMode="auto">
          <a:xfrm>
            <a:off x="5684158" y="5876042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5" name="Hvězda: čtyřcípá 44">
            <a:extLst>
              <a:ext uri="{FF2B5EF4-FFF2-40B4-BE49-F238E27FC236}">
                <a16:creationId xmlns:a16="http://schemas.microsoft.com/office/drawing/2014/main" id="{116729F6-4462-4881-A292-5BDC1A0BB695}"/>
              </a:ext>
            </a:extLst>
          </p:cNvPr>
          <p:cNvSpPr/>
          <p:nvPr/>
        </p:nvSpPr>
        <p:spPr bwMode="auto">
          <a:xfrm>
            <a:off x="5242457" y="5721011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6" name="Hvězda: čtyřcípá 45">
            <a:extLst>
              <a:ext uri="{FF2B5EF4-FFF2-40B4-BE49-F238E27FC236}">
                <a16:creationId xmlns:a16="http://schemas.microsoft.com/office/drawing/2014/main" id="{BB29A0C9-C332-46E5-804E-7AE56FDE5CB6}"/>
              </a:ext>
            </a:extLst>
          </p:cNvPr>
          <p:cNvSpPr/>
          <p:nvPr/>
        </p:nvSpPr>
        <p:spPr bwMode="auto">
          <a:xfrm>
            <a:off x="4745083" y="5541949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1B27D391-181E-4BEE-B9BB-1CE9C0476B99}"/>
              </a:ext>
            </a:extLst>
          </p:cNvPr>
          <p:cNvCxnSpPr>
            <a:cxnSpLocks/>
          </p:cNvCxnSpPr>
          <p:nvPr/>
        </p:nvCxnSpPr>
        <p:spPr bwMode="auto">
          <a:xfrm flipV="1">
            <a:off x="2872181" y="2191242"/>
            <a:ext cx="0" cy="2374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C8E4F582-01FB-47D4-977B-EC0D9CB5F50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15951" y="2195325"/>
            <a:ext cx="3969" cy="5971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FA362FA6-BE63-4DE5-BE82-5BF627E5C460}"/>
              </a:ext>
            </a:extLst>
          </p:cNvPr>
          <p:cNvCxnSpPr>
            <a:cxnSpLocks/>
          </p:cNvCxnSpPr>
          <p:nvPr/>
        </p:nvCxnSpPr>
        <p:spPr bwMode="auto">
          <a:xfrm flipV="1">
            <a:off x="2297211" y="2205960"/>
            <a:ext cx="0" cy="10957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E6E0F477-9060-4BFE-92DE-E62E5BA9139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008138" y="2191189"/>
            <a:ext cx="2885" cy="1518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06F2611E-C5E7-471B-8707-07FF68D014D0}"/>
              </a:ext>
            </a:extLst>
          </p:cNvPr>
          <p:cNvCxnSpPr>
            <a:cxnSpLocks/>
          </p:cNvCxnSpPr>
          <p:nvPr/>
        </p:nvCxnSpPr>
        <p:spPr bwMode="auto">
          <a:xfrm flipV="1">
            <a:off x="1773922" y="2205960"/>
            <a:ext cx="0" cy="18378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14F7BD22-2883-4390-A59F-FD59C2412B3A}"/>
              </a:ext>
            </a:extLst>
          </p:cNvPr>
          <p:cNvCxnSpPr/>
          <p:nvPr/>
        </p:nvCxnSpPr>
        <p:spPr bwMode="auto">
          <a:xfrm flipV="1">
            <a:off x="1556232" y="2205960"/>
            <a:ext cx="0" cy="21658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13CB3BB-C6FB-4F44-8B61-3CCF3FDF9EEA}"/>
              </a:ext>
            </a:extLst>
          </p:cNvPr>
          <p:cNvCxnSpPr>
            <a:stCxn id="19" idx="3"/>
          </p:cNvCxnSpPr>
          <p:nvPr/>
        </p:nvCxnSpPr>
        <p:spPr bwMode="auto">
          <a:xfrm flipV="1">
            <a:off x="3187492" y="2182908"/>
            <a:ext cx="3474565" cy="8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FFCB34FB-569F-4FE6-93ED-DABD9C7F5F60}"/>
              </a:ext>
            </a:extLst>
          </p:cNvPr>
          <p:cNvSpPr/>
          <p:nvPr/>
        </p:nvSpPr>
        <p:spPr bwMode="auto">
          <a:xfrm rot="10800000">
            <a:off x="2061926" y="2052279"/>
            <a:ext cx="252189" cy="130629"/>
          </a:xfrm>
          <a:prstGeom prst="triangle">
            <a:avLst/>
          </a:prstGeom>
          <a:solidFill>
            <a:srgbClr val="0070C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7" name="Hvězda: čtyřcípá 46">
            <a:extLst>
              <a:ext uri="{FF2B5EF4-FFF2-40B4-BE49-F238E27FC236}">
                <a16:creationId xmlns:a16="http://schemas.microsoft.com/office/drawing/2014/main" id="{7E161FC9-9941-44E0-8D9C-1F741BF25B35}"/>
              </a:ext>
            </a:extLst>
          </p:cNvPr>
          <p:cNvSpPr/>
          <p:nvPr/>
        </p:nvSpPr>
        <p:spPr bwMode="auto">
          <a:xfrm>
            <a:off x="8608755" y="1672220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18E752DD-7895-4DC3-8EED-B60CFA336E21}"/>
              </a:ext>
            </a:extLst>
          </p:cNvPr>
          <p:cNvSpPr txBox="1"/>
          <p:nvPr/>
        </p:nvSpPr>
        <p:spPr>
          <a:xfrm>
            <a:off x="6662057" y="1110343"/>
            <a:ext cx="507585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Postup: </a:t>
            </a:r>
          </a:p>
          <a:p>
            <a:pPr marL="342900" indent="-342900">
              <a:buAutoNum type="arabicPeriod"/>
            </a:pPr>
            <a:r>
              <a:rPr lang="cs-CZ" sz="1600" dirty="0">
                <a:latin typeface="Cambria" panose="02040503050406030204" pitchFamily="18" charset="0"/>
              </a:rPr>
              <a:t>Označíme body lomu konstrukce a průsečíky s hladinou a dnem           (1,2,3) a rozdělíme na části … </a:t>
            </a:r>
            <a:r>
              <a:rPr lang="cs-CZ" sz="1600" b="1" dirty="0">
                <a:latin typeface="Cambria" panose="02040503050406030204" pitchFamily="18" charset="0"/>
              </a:rPr>
              <a:t>1-2 </a:t>
            </a:r>
            <a:r>
              <a:rPr lang="cs-CZ" sz="1600" dirty="0">
                <a:latin typeface="Cambria" panose="02040503050406030204" pitchFamily="18" charset="0"/>
              </a:rPr>
              <a:t>a 2</a:t>
            </a:r>
            <a:r>
              <a:rPr lang="cs-CZ" sz="1600" b="1" dirty="0">
                <a:latin typeface="Cambria" panose="02040503050406030204" pitchFamily="18" charset="0"/>
              </a:rPr>
              <a:t>-3</a:t>
            </a:r>
          </a:p>
          <a:p>
            <a:pPr marL="342900" indent="-342900">
              <a:buAutoNum type="arabicPeriod"/>
            </a:pPr>
            <a:r>
              <a:rPr lang="cs-CZ" sz="1600" dirty="0">
                <a:latin typeface="Cambria" panose="02040503050406030204" pitchFamily="18" charset="0"/>
              </a:rPr>
              <a:t>Zvolíme na jednotlivých částech body (část 1-2     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část 2-3     )</a:t>
            </a:r>
          </a:p>
          <a:p>
            <a:pPr marL="342900" indent="-342900">
              <a:buAutoNum type="arabicPeriod" startAt="3"/>
            </a:pPr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V jednotlivých bodech</a:t>
            </a:r>
            <a:r>
              <a:rPr lang="cs-CZ" sz="1600" dirty="0">
                <a:latin typeface="Cambria" panose="02040503050406030204" pitchFamily="18" charset="0"/>
              </a:rPr>
              <a:t>      a     </a:t>
            </a:r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částí konstrukce     </a:t>
            </a:r>
          </a:p>
          <a:p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        vynášíme zatěžovací obrazec</a:t>
            </a:r>
            <a:r>
              <a:rPr lang="cs-CZ" sz="1600" dirty="0">
                <a:latin typeface="Cambria" panose="02040503050406030204" pitchFamily="18" charset="0"/>
              </a:rPr>
              <a:t>   (tj. pro </a:t>
            </a:r>
            <a:r>
              <a:rPr lang="cs-C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1-2</a:t>
            </a:r>
            <a:r>
              <a:rPr lang="cs-CZ" sz="1600" dirty="0">
                <a:latin typeface="Cambria" panose="02040503050406030204" pitchFamily="18" charset="0"/>
              </a:rPr>
              <a:t>; </a:t>
            </a:r>
            <a:r>
              <a:rPr lang="cs-CZ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2-3</a:t>
            </a:r>
            <a:r>
              <a:rPr lang="cs-CZ" sz="1600" dirty="0">
                <a:latin typeface="Cambria" panose="02040503050406030204" pitchFamily="18" charset="0"/>
              </a:rPr>
              <a:t>)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„</a:t>
            </a:r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hloubky bodů  pod hladinou“</a:t>
            </a:r>
            <a:r>
              <a:rPr lang="cs-CZ" sz="1600" dirty="0">
                <a:latin typeface="Cambria" panose="02040503050406030204" pitchFamily="18" charset="0"/>
              </a:rPr>
              <a:t>)</a:t>
            </a:r>
          </a:p>
          <a:p>
            <a:r>
              <a:rPr lang="cs-CZ" sz="1600" dirty="0">
                <a:latin typeface="Cambria" panose="02040503050406030204" pitchFamily="18" charset="0"/>
              </a:rPr>
              <a:t>4.    </a:t>
            </a:r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Označíme směr působení vody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5.     Plochy, kde se překrývá šrafování z působení vody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s opačnou orientací – „</a:t>
            </a:r>
            <a:r>
              <a:rPr lang="cs-C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vymažeme</a:t>
            </a:r>
            <a:r>
              <a:rPr lang="cs-CZ" sz="1600" dirty="0">
                <a:latin typeface="Cambria" panose="02040503050406030204" pitchFamily="18" charset="0"/>
              </a:rPr>
              <a:t>“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6.    Plochy, kde se překrývá šrafování z působení vody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se stejnou orientací – „</a:t>
            </a:r>
            <a:r>
              <a:rPr lang="cs-C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počítáme 2x</a:t>
            </a:r>
            <a:r>
              <a:rPr lang="cs-CZ" sz="1600" dirty="0">
                <a:latin typeface="Cambria" panose="02040503050406030204" pitchFamily="18" charset="0"/>
              </a:rPr>
              <a:t>“ </a:t>
            </a:r>
          </a:p>
          <a:p>
            <a:endParaRPr lang="cs-CZ" sz="16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cs-CZ" sz="16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cs-CZ" sz="1600" dirty="0">
              <a:latin typeface="Cambria" panose="02040503050406030204" pitchFamily="18" charset="0"/>
            </a:endParaRPr>
          </a:p>
        </p:txBody>
      </p:sp>
      <p:sp>
        <p:nvSpPr>
          <p:cNvPr id="51" name="Hvězda: čtyřcípá 50">
            <a:extLst>
              <a:ext uri="{FF2B5EF4-FFF2-40B4-BE49-F238E27FC236}">
                <a16:creationId xmlns:a16="http://schemas.microsoft.com/office/drawing/2014/main" id="{E663B1FF-5523-4DDC-8CB8-722DE9D45DBC}"/>
              </a:ext>
            </a:extLst>
          </p:cNvPr>
          <p:cNvSpPr/>
          <p:nvPr/>
        </p:nvSpPr>
        <p:spPr bwMode="auto">
          <a:xfrm>
            <a:off x="11163389" y="2141620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156E58F8-0552-4E2F-AC80-7B327BD52318}"/>
              </a:ext>
            </a:extLst>
          </p:cNvPr>
          <p:cNvCxnSpPr/>
          <p:nvPr/>
        </p:nvCxnSpPr>
        <p:spPr bwMode="auto">
          <a:xfrm flipV="1">
            <a:off x="9899780" y="3429000"/>
            <a:ext cx="0" cy="1393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BB42DF5E-F3AB-4C5D-9B39-A96C0C52FB65}"/>
              </a:ext>
            </a:extLst>
          </p:cNvPr>
          <p:cNvCxnSpPr/>
          <p:nvPr/>
        </p:nvCxnSpPr>
        <p:spPr bwMode="auto">
          <a:xfrm>
            <a:off x="10151706" y="3411738"/>
            <a:ext cx="0" cy="171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Hvězda: čtyřcípá 56">
            <a:extLst>
              <a:ext uri="{FF2B5EF4-FFF2-40B4-BE49-F238E27FC236}">
                <a16:creationId xmlns:a16="http://schemas.microsoft.com/office/drawing/2014/main" id="{7D0110F5-879F-4B9A-B8D5-F860CC61262E}"/>
              </a:ext>
            </a:extLst>
          </p:cNvPr>
          <p:cNvSpPr/>
          <p:nvPr/>
        </p:nvSpPr>
        <p:spPr bwMode="auto">
          <a:xfrm>
            <a:off x="7787520" y="2401987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9" name="Hvězda: čtyřcípá 58">
            <a:extLst>
              <a:ext uri="{FF2B5EF4-FFF2-40B4-BE49-F238E27FC236}">
                <a16:creationId xmlns:a16="http://schemas.microsoft.com/office/drawing/2014/main" id="{29E40F44-51EC-4C10-BBA0-B3BCEEFF9C39}"/>
              </a:ext>
            </a:extLst>
          </p:cNvPr>
          <p:cNvSpPr/>
          <p:nvPr/>
        </p:nvSpPr>
        <p:spPr bwMode="auto">
          <a:xfrm>
            <a:off x="9066711" y="2657005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60" name="Hvězda: čtyřcípá 59">
            <a:extLst>
              <a:ext uri="{FF2B5EF4-FFF2-40B4-BE49-F238E27FC236}">
                <a16:creationId xmlns:a16="http://schemas.microsoft.com/office/drawing/2014/main" id="{DAEDC5DF-FF88-42C0-B5E6-9E407AD285C4}"/>
              </a:ext>
            </a:extLst>
          </p:cNvPr>
          <p:cNvSpPr/>
          <p:nvPr/>
        </p:nvSpPr>
        <p:spPr bwMode="auto">
          <a:xfrm>
            <a:off x="9423560" y="2669172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BF45A49-1110-6C1A-D6B4-4B642E8B04A0}"/>
              </a:ext>
            </a:extLst>
          </p:cNvPr>
          <p:cNvSpPr txBox="1"/>
          <p:nvPr/>
        </p:nvSpPr>
        <p:spPr>
          <a:xfrm>
            <a:off x="2820774" y="507122"/>
            <a:ext cx="7047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VYNÁŠENÍ ZATĚŽOVACÍHO OBRAZCE – SVISLÝ SMĚR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245545-F4E9-F855-E564-AFED7DF6A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192F87B7-565D-405A-8637-8A11A393B829}"/>
              </a:ext>
            </a:extLst>
          </p:cNvPr>
          <p:cNvSpPr/>
          <p:nvPr/>
        </p:nvSpPr>
        <p:spPr bwMode="auto">
          <a:xfrm>
            <a:off x="1244437" y="2166139"/>
            <a:ext cx="4935984" cy="3994952"/>
          </a:xfrm>
          <a:custGeom>
            <a:avLst/>
            <a:gdLst>
              <a:gd name="connsiteX0" fmla="*/ 8877 w 4935984"/>
              <a:gd name="connsiteY0" fmla="*/ 26633 h 3994952"/>
              <a:gd name="connsiteX1" fmla="*/ 1811044 w 4935984"/>
              <a:gd name="connsiteY1" fmla="*/ 0 h 3994952"/>
              <a:gd name="connsiteX2" fmla="*/ 328473 w 4935984"/>
              <a:gd name="connsiteY2" fmla="*/ 2192785 h 3994952"/>
              <a:gd name="connsiteX3" fmla="*/ 4935984 w 4935984"/>
              <a:gd name="connsiteY3" fmla="*/ 3994952 h 3994952"/>
              <a:gd name="connsiteX4" fmla="*/ 0 w 4935984"/>
              <a:gd name="connsiteY4" fmla="*/ 3923930 h 3994952"/>
              <a:gd name="connsiteX5" fmla="*/ 8877 w 4935984"/>
              <a:gd name="connsiteY5" fmla="*/ 26633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5984" h="3994952">
                <a:moveTo>
                  <a:pt x="8877" y="26633"/>
                </a:moveTo>
                <a:lnTo>
                  <a:pt x="1811044" y="0"/>
                </a:lnTo>
                <a:lnTo>
                  <a:pt x="328473" y="2192785"/>
                </a:lnTo>
                <a:lnTo>
                  <a:pt x="4935984" y="3994952"/>
                </a:lnTo>
                <a:lnTo>
                  <a:pt x="0" y="3923930"/>
                </a:lnTo>
                <a:cubicBezTo>
                  <a:pt x="5918" y="2627790"/>
                  <a:pt x="11837" y="1331651"/>
                  <a:pt x="8877" y="26633"/>
                </a:cubicBezTo>
                <a:close/>
              </a:path>
            </a:pathLst>
          </a:custGeom>
          <a:solidFill>
            <a:srgbClr val="00B0F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368EE00-670D-4E7A-A2D3-64206DF0472B}"/>
              </a:ext>
            </a:extLst>
          </p:cNvPr>
          <p:cNvCxnSpPr/>
          <p:nvPr/>
        </p:nvCxnSpPr>
        <p:spPr bwMode="auto">
          <a:xfrm flipH="1">
            <a:off x="1556232" y="2205960"/>
            <a:ext cx="1481958" cy="21914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CFB2019-FF2B-4326-A4F7-4437881CC720}"/>
              </a:ext>
            </a:extLst>
          </p:cNvPr>
          <p:cNvCxnSpPr/>
          <p:nvPr/>
        </p:nvCxnSpPr>
        <p:spPr bwMode="auto">
          <a:xfrm>
            <a:off x="1573602" y="4397367"/>
            <a:ext cx="4619296" cy="17815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6CBA0-B7F1-4393-9B2B-C6E9E17D3B20}"/>
              </a:ext>
            </a:extLst>
          </p:cNvPr>
          <p:cNvCxnSpPr>
            <a:cxnSpLocks/>
          </p:cNvCxnSpPr>
          <p:nvPr/>
        </p:nvCxnSpPr>
        <p:spPr bwMode="auto">
          <a:xfrm>
            <a:off x="853386" y="6096205"/>
            <a:ext cx="11364890" cy="1756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F3F2217-8FC4-44A4-B254-CABA357C569F}"/>
              </a:ext>
            </a:extLst>
          </p:cNvPr>
          <p:cNvSpPr txBox="1"/>
          <p:nvPr/>
        </p:nvSpPr>
        <p:spPr>
          <a:xfrm>
            <a:off x="3061232" y="2205960"/>
            <a:ext cx="53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004B933-83FD-4A71-B66E-9E56D38B20C4}"/>
              </a:ext>
            </a:extLst>
          </p:cNvPr>
          <p:cNvSpPr txBox="1"/>
          <p:nvPr/>
        </p:nvSpPr>
        <p:spPr>
          <a:xfrm>
            <a:off x="1233075" y="4397367"/>
            <a:ext cx="34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756EA62-0D56-46C1-A0C4-B4B131AE6EA9}"/>
              </a:ext>
            </a:extLst>
          </p:cNvPr>
          <p:cNvSpPr txBox="1"/>
          <p:nvPr/>
        </p:nvSpPr>
        <p:spPr>
          <a:xfrm>
            <a:off x="6134243" y="5726873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9" name="Hvězda: čtyřcípá 18">
            <a:extLst>
              <a:ext uri="{FF2B5EF4-FFF2-40B4-BE49-F238E27FC236}">
                <a16:creationId xmlns:a16="http://schemas.microsoft.com/office/drawing/2014/main" id="{8D91C472-1604-4083-AB1F-68D45550B033}"/>
              </a:ext>
            </a:extLst>
          </p:cNvPr>
          <p:cNvSpPr/>
          <p:nvPr/>
        </p:nvSpPr>
        <p:spPr bwMode="auto">
          <a:xfrm>
            <a:off x="2872181" y="2074604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3" name="Hvězda: čtyřcípá 22">
            <a:extLst>
              <a:ext uri="{FF2B5EF4-FFF2-40B4-BE49-F238E27FC236}">
                <a16:creationId xmlns:a16="http://schemas.microsoft.com/office/drawing/2014/main" id="{DE311F91-7F30-47F2-98D2-002BE00CF6D0}"/>
              </a:ext>
            </a:extLst>
          </p:cNvPr>
          <p:cNvSpPr/>
          <p:nvPr/>
        </p:nvSpPr>
        <p:spPr bwMode="auto">
          <a:xfrm>
            <a:off x="6003848" y="6053343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4" name="Hvězda: čtyřcípá 23">
            <a:extLst>
              <a:ext uri="{FF2B5EF4-FFF2-40B4-BE49-F238E27FC236}">
                <a16:creationId xmlns:a16="http://schemas.microsoft.com/office/drawing/2014/main" id="{E717C9A4-AE49-41F2-BF30-CF4B72597D30}"/>
              </a:ext>
            </a:extLst>
          </p:cNvPr>
          <p:cNvSpPr/>
          <p:nvPr/>
        </p:nvSpPr>
        <p:spPr bwMode="auto">
          <a:xfrm>
            <a:off x="1415946" y="4255169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2" name="Hvězda: čtyřcípá 31">
            <a:extLst>
              <a:ext uri="{FF2B5EF4-FFF2-40B4-BE49-F238E27FC236}">
                <a16:creationId xmlns:a16="http://schemas.microsoft.com/office/drawing/2014/main" id="{EDFE1EA6-757A-4B58-9EB2-F86A706CC17F}"/>
              </a:ext>
            </a:extLst>
          </p:cNvPr>
          <p:cNvSpPr/>
          <p:nvPr/>
        </p:nvSpPr>
        <p:spPr bwMode="auto">
          <a:xfrm>
            <a:off x="2793353" y="2302406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3" name="Hvězda: čtyřcípá 32">
            <a:extLst>
              <a:ext uri="{FF2B5EF4-FFF2-40B4-BE49-F238E27FC236}">
                <a16:creationId xmlns:a16="http://schemas.microsoft.com/office/drawing/2014/main" id="{ADB5B2C9-8898-47E9-88BB-B0F19B8EE9D6}"/>
              </a:ext>
            </a:extLst>
          </p:cNvPr>
          <p:cNvSpPr/>
          <p:nvPr/>
        </p:nvSpPr>
        <p:spPr bwMode="auto">
          <a:xfrm>
            <a:off x="2218383" y="3183743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4" name="Hvězda: čtyřcípá 33">
            <a:extLst>
              <a:ext uri="{FF2B5EF4-FFF2-40B4-BE49-F238E27FC236}">
                <a16:creationId xmlns:a16="http://schemas.microsoft.com/office/drawing/2014/main" id="{796F7FDF-3790-4B88-8485-82CF97D31DD0}"/>
              </a:ext>
            </a:extLst>
          </p:cNvPr>
          <p:cNvSpPr/>
          <p:nvPr/>
        </p:nvSpPr>
        <p:spPr bwMode="auto">
          <a:xfrm>
            <a:off x="1954642" y="3583150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5" name="Hvězda: čtyřcípá 34">
            <a:extLst>
              <a:ext uri="{FF2B5EF4-FFF2-40B4-BE49-F238E27FC236}">
                <a16:creationId xmlns:a16="http://schemas.microsoft.com/office/drawing/2014/main" id="{7E788B53-8716-4FBA-BFA5-D78966E5C5BB}"/>
              </a:ext>
            </a:extLst>
          </p:cNvPr>
          <p:cNvSpPr/>
          <p:nvPr/>
        </p:nvSpPr>
        <p:spPr bwMode="auto">
          <a:xfrm>
            <a:off x="1729290" y="3931394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6" name="Hvězda: čtyřcípá 35">
            <a:extLst>
              <a:ext uri="{FF2B5EF4-FFF2-40B4-BE49-F238E27FC236}">
                <a16:creationId xmlns:a16="http://schemas.microsoft.com/office/drawing/2014/main" id="{CD598F82-3911-41F2-8B9B-92B4204FBB43}"/>
              </a:ext>
            </a:extLst>
          </p:cNvPr>
          <p:cNvSpPr/>
          <p:nvPr/>
        </p:nvSpPr>
        <p:spPr bwMode="auto">
          <a:xfrm>
            <a:off x="2526714" y="2685200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7" name="Hvězda: čtyřcípá 36">
            <a:extLst>
              <a:ext uri="{FF2B5EF4-FFF2-40B4-BE49-F238E27FC236}">
                <a16:creationId xmlns:a16="http://schemas.microsoft.com/office/drawing/2014/main" id="{5D02D26F-5B26-4DBA-A40D-8D247633A962}"/>
              </a:ext>
            </a:extLst>
          </p:cNvPr>
          <p:cNvSpPr/>
          <p:nvPr/>
        </p:nvSpPr>
        <p:spPr bwMode="auto">
          <a:xfrm>
            <a:off x="1914128" y="4449021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9" name="Hvězda: čtyřcípá 38">
            <a:extLst>
              <a:ext uri="{FF2B5EF4-FFF2-40B4-BE49-F238E27FC236}">
                <a16:creationId xmlns:a16="http://schemas.microsoft.com/office/drawing/2014/main" id="{B50D029C-AE42-4E72-9EA4-AAEAC92AFA49}"/>
              </a:ext>
            </a:extLst>
          </p:cNvPr>
          <p:cNvSpPr/>
          <p:nvPr/>
        </p:nvSpPr>
        <p:spPr bwMode="auto">
          <a:xfrm>
            <a:off x="2365089" y="4599627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0" name="Hvězda: čtyřcípá 39">
            <a:extLst>
              <a:ext uri="{FF2B5EF4-FFF2-40B4-BE49-F238E27FC236}">
                <a16:creationId xmlns:a16="http://schemas.microsoft.com/office/drawing/2014/main" id="{5D21805E-9F2E-4476-89A6-5A7009AF11CC}"/>
              </a:ext>
            </a:extLst>
          </p:cNvPr>
          <p:cNvSpPr/>
          <p:nvPr/>
        </p:nvSpPr>
        <p:spPr bwMode="auto">
          <a:xfrm>
            <a:off x="2879289" y="4793839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1" name="Hvězda: čtyřcípá 40">
            <a:extLst>
              <a:ext uri="{FF2B5EF4-FFF2-40B4-BE49-F238E27FC236}">
                <a16:creationId xmlns:a16="http://schemas.microsoft.com/office/drawing/2014/main" id="{B0AEB527-3DEA-4BA8-BB79-12B95CE315E0}"/>
              </a:ext>
            </a:extLst>
          </p:cNvPr>
          <p:cNvSpPr/>
          <p:nvPr/>
        </p:nvSpPr>
        <p:spPr bwMode="auto">
          <a:xfrm>
            <a:off x="3356980" y="4994492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2" name="Hvězda: čtyřcípá 41">
            <a:extLst>
              <a:ext uri="{FF2B5EF4-FFF2-40B4-BE49-F238E27FC236}">
                <a16:creationId xmlns:a16="http://schemas.microsoft.com/office/drawing/2014/main" id="{A7608EB7-A4EA-42CC-85C2-79BD0B0B5BD6}"/>
              </a:ext>
            </a:extLst>
          </p:cNvPr>
          <p:cNvSpPr/>
          <p:nvPr/>
        </p:nvSpPr>
        <p:spPr bwMode="auto">
          <a:xfrm>
            <a:off x="3846539" y="5195610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3" name="Hvězda: čtyřcípá 42">
            <a:extLst>
              <a:ext uri="{FF2B5EF4-FFF2-40B4-BE49-F238E27FC236}">
                <a16:creationId xmlns:a16="http://schemas.microsoft.com/office/drawing/2014/main" id="{1C1D9A83-EDF4-4124-863A-81EEF6A99EE8}"/>
              </a:ext>
            </a:extLst>
          </p:cNvPr>
          <p:cNvSpPr/>
          <p:nvPr/>
        </p:nvSpPr>
        <p:spPr bwMode="auto">
          <a:xfrm>
            <a:off x="4318172" y="5363551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4" name="Hvězda: čtyřcípá 43">
            <a:extLst>
              <a:ext uri="{FF2B5EF4-FFF2-40B4-BE49-F238E27FC236}">
                <a16:creationId xmlns:a16="http://schemas.microsoft.com/office/drawing/2014/main" id="{6A291377-C055-4098-B579-CDB51C7CB044}"/>
              </a:ext>
            </a:extLst>
          </p:cNvPr>
          <p:cNvSpPr/>
          <p:nvPr/>
        </p:nvSpPr>
        <p:spPr bwMode="auto">
          <a:xfrm>
            <a:off x="5684158" y="5876042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5" name="Hvězda: čtyřcípá 44">
            <a:extLst>
              <a:ext uri="{FF2B5EF4-FFF2-40B4-BE49-F238E27FC236}">
                <a16:creationId xmlns:a16="http://schemas.microsoft.com/office/drawing/2014/main" id="{116729F6-4462-4881-A292-5BDC1A0BB695}"/>
              </a:ext>
            </a:extLst>
          </p:cNvPr>
          <p:cNvSpPr/>
          <p:nvPr/>
        </p:nvSpPr>
        <p:spPr bwMode="auto">
          <a:xfrm>
            <a:off x="5242457" y="5721011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6" name="Hvězda: čtyřcípá 45">
            <a:extLst>
              <a:ext uri="{FF2B5EF4-FFF2-40B4-BE49-F238E27FC236}">
                <a16:creationId xmlns:a16="http://schemas.microsoft.com/office/drawing/2014/main" id="{BB29A0C9-C332-46E5-804E-7AE56FDE5CB6}"/>
              </a:ext>
            </a:extLst>
          </p:cNvPr>
          <p:cNvSpPr/>
          <p:nvPr/>
        </p:nvSpPr>
        <p:spPr bwMode="auto">
          <a:xfrm>
            <a:off x="4745083" y="5541949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1B27D391-181E-4BEE-B9BB-1CE9C0476B99}"/>
              </a:ext>
            </a:extLst>
          </p:cNvPr>
          <p:cNvCxnSpPr>
            <a:cxnSpLocks/>
          </p:cNvCxnSpPr>
          <p:nvPr/>
        </p:nvCxnSpPr>
        <p:spPr bwMode="auto">
          <a:xfrm flipV="1">
            <a:off x="2872181" y="2191242"/>
            <a:ext cx="0" cy="2374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C8E4F582-01FB-47D4-977B-EC0D9CB5F50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15951" y="2195325"/>
            <a:ext cx="3969" cy="5971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FA362FA6-BE63-4DE5-BE82-5BF627E5C460}"/>
              </a:ext>
            </a:extLst>
          </p:cNvPr>
          <p:cNvCxnSpPr>
            <a:cxnSpLocks/>
          </p:cNvCxnSpPr>
          <p:nvPr/>
        </p:nvCxnSpPr>
        <p:spPr bwMode="auto">
          <a:xfrm flipV="1">
            <a:off x="2297211" y="2205960"/>
            <a:ext cx="0" cy="10957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E6E0F477-9060-4BFE-92DE-E62E5BA9139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008138" y="2191189"/>
            <a:ext cx="2885" cy="1518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06F2611E-C5E7-471B-8707-07FF68D014D0}"/>
              </a:ext>
            </a:extLst>
          </p:cNvPr>
          <p:cNvCxnSpPr>
            <a:cxnSpLocks/>
          </p:cNvCxnSpPr>
          <p:nvPr/>
        </p:nvCxnSpPr>
        <p:spPr bwMode="auto">
          <a:xfrm flipV="1">
            <a:off x="1773922" y="2205960"/>
            <a:ext cx="0" cy="18378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14F7BD22-2883-4390-A59F-FD59C2412B3A}"/>
              </a:ext>
            </a:extLst>
          </p:cNvPr>
          <p:cNvCxnSpPr/>
          <p:nvPr/>
        </p:nvCxnSpPr>
        <p:spPr bwMode="auto">
          <a:xfrm flipV="1">
            <a:off x="1556232" y="2205960"/>
            <a:ext cx="0" cy="21658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13CB3BB-C6FB-4F44-8B61-3CCF3FDF9EEA}"/>
              </a:ext>
            </a:extLst>
          </p:cNvPr>
          <p:cNvCxnSpPr>
            <a:stCxn id="19" idx="3"/>
          </p:cNvCxnSpPr>
          <p:nvPr/>
        </p:nvCxnSpPr>
        <p:spPr bwMode="auto">
          <a:xfrm flipV="1">
            <a:off x="3187492" y="2182908"/>
            <a:ext cx="3474565" cy="8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FFCB34FB-569F-4FE6-93ED-DABD9C7F5F60}"/>
              </a:ext>
            </a:extLst>
          </p:cNvPr>
          <p:cNvSpPr/>
          <p:nvPr/>
        </p:nvSpPr>
        <p:spPr bwMode="auto">
          <a:xfrm rot="10800000">
            <a:off x="2061926" y="2052279"/>
            <a:ext cx="252189" cy="130629"/>
          </a:xfrm>
          <a:prstGeom prst="triangle">
            <a:avLst/>
          </a:prstGeom>
          <a:solidFill>
            <a:srgbClr val="0070C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4CD5FDB-81C6-412D-8B6F-0E82AB19CE92}"/>
              </a:ext>
            </a:extLst>
          </p:cNvPr>
          <p:cNvCxnSpPr/>
          <p:nvPr/>
        </p:nvCxnSpPr>
        <p:spPr bwMode="auto">
          <a:xfrm flipH="1" flipV="1">
            <a:off x="6134243" y="2182908"/>
            <a:ext cx="27260" cy="398707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E06AEAAC-506C-4415-8E91-41644C7EC10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47780" y="2191189"/>
            <a:ext cx="25888" cy="3812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8A83F693-13ED-447B-9128-9FE0118CD79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96819" y="2175029"/>
            <a:ext cx="14640" cy="36319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C1C56E91-4E31-4636-9028-3623D5F6024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08425" y="2175029"/>
            <a:ext cx="13394" cy="34882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16BC0352-581A-4E2B-B30C-D180A264164C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2409" y="2175029"/>
            <a:ext cx="17039" cy="32863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E7D6746C-2732-4EA3-B2CC-4713DB0CA99A}"/>
              </a:ext>
            </a:extLst>
          </p:cNvPr>
          <p:cNvCxnSpPr>
            <a:cxnSpLocks/>
          </p:cNvCxnSpPr>
          <p:nvPr/>
        </p:nvCxnSpPr>
        <p:spPr bwMode="auto">
          <a:xfrm flipV="1">
            <a:off x="3916750" y="2166139"/>
            <a:ext cx="17234" cy="31290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CF44DEFD-9B4E-40F5-BAF3-D021D125D70C}"/>
              </a:ext>
            </a:extLst>
          </p:cNvPr>
          <p:cNvCxnSpPr>
            <a:cxnSpLocks/>
          </p:cNvCxnSpPr>
          <p:nvPr/>
        </p:nvCxnSpPr>
        <p:spPr bwMode="auto">
          <a:xfrm flipV="1">
            <a:off x="3439753" y="2166139"/>
            <a:ext cx="28907" cy="29522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9" name="Přímá spojnice se šipkou 58">
            <a:extLst>
              <a:ext uri="{FF2B5EF4-FFF2-40B4-BE49-F238E27FC236}">
                <a16:creationId xmlns:a16="http://schemas.microsoft.com/office/drawing/2014/main" id="{D26777F8-AA5C-41F1-9421-402A145E33F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41341" y="2166139"/>
            <a:ext cx="26246" cy="27349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7A3ADBED-125A-4370-836F-8B06521F268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11320" y="2205960"/>
            <a:ext cx="24982" cy="24631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75C7D491-A9DD-4F6F-AEDC-813E6A8C722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42161" y="2189241"/>
            <a:ext cx="38812" cy="24103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1" name="Přímá spojnice se šipkou 70">
            <a:extLst>
              <a:ext uri="{FF2B5EF4-FFF2-40B4-BE49-F238E27FC236}">
                <a16:creationId xmlns:a16="http://schemas.microsoft.com/office/drawing/2014/main" id="{DEDABD93-6B41-4DC8-B7B2-99921E2923E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586925" y="2157249"/>
            <a:ext cx="5872" cy="227850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4" name="Hvězda: čtyřcípá 73">
            <a:extLst>
              <a:ext uri="{FF2B5EF4-FFF2-40B4-BE49-F238E27FC236}">
                <a16:creationId xmlns:a16="http://schemas.microsoft.com/office/drawing/2014/main" id="{778A6B77-038D-49DF-B10E-795719501C7F}"/>
              </a:ext>
            </a:extLst>
          </p:cNvPr>
          <p:cNvSpPr/>
          <p:nvPr/>
        </p:nvSpPr>
        <p:spPr bwMode="auto">
          <a:xfrm>
            <a:off x="8683626" y="1737818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B6BEFC8D-B485-45D6-AD63-B2A93C7DD198}"/>
              </a:ext>
            </a:extLst>
          </p:cNvPr>
          <p:cNvSpPr txBox="1"/>
          <p:nvPr/>
        </p:nvSpPr>
        <p:spPr>
          <a:xfrm>
            <a:off x="6736928" y="1175941"/>
            <a:ext cx="507585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Postup: </a:t>
            </a:r>
          </a:p>
          <a:p>
            <a:pPr marL="342900" indent="-342900">
              <a:buAutoNum type="arabicPeriod"/>
            </a:pPr>
            <a:r>
              <a:rPr lang="cs-CZ" sz="1600" dirty="0">
                <a:latin typeface="Cambria" panose="02040503050406030204" pitchFamily="18" charset="0"/>
              </a:rPr>
              <a:t>Označíme body lomu konstrukce a průsečíky s hladinou a dnem           (1,2,3) a rozdělíme na části … </a:t>
            </a:r>
            <a:r>
              <a:rPr lang="cs-CZ" sz="1600" b="1" dirty="0">
                <a:latin typeface="Cambria" panose="02040503050406030204" pitchFamily="18" charset="0"/>
              </a:rPr>
              <a:t>1-2 </a:t>
            </a:r>
            <a:r>
              <a:rPr lang="cs-CZ" sz="1600" dirty="0">
                <a:latin typeface="Cambria" panose="02040503050406030204" pitchFamily="18" charset="0"/>
              </a:rPr>
              <a:t>a 2</a:t>
            </a:r>
            <a:r>
              <a:rPr lang="cs-CZ" sz="1600" b="1" dirty="0">
                <a:latin typeface="Cambria" panose="02040503050406030204" pitchFamily="18" charset="0"/>
              </a:rPr>
              <a:t>-3</a:t>
            </a:r>
          </a:p>
          <a:p>
            <a:pPr marL="342900" indent="-342900">
              <a:buAutoNum type="arabicPeriod"/>
            </a:pPr>
            <a:r>
              <a:rPr lang="cs-CZ" sz="1600" dirty="0">
                <a:latin typeface="Cambria" panose="02040503050406030204" pitchFamily="18" charset="0"/>
              </a:rPr>
              <a:t>Zvolíme na jednotlivých částech body (část 1-2     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část 2-3     )</a:t>
            </a:r>
          </a:p>
          <a:p>
            <a:pPr marL="342900" indent="-342900">
              <a:buAutoNum type="arabicPeriod" startAt="3"/>
            </a:pPr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V jednotlivých bodech</a:t>
            </a:r>
            <a:r>
              <a:rPr lang="cs-CZ" sz="1600" dirty="0">
                <a:latin typeface="Cambria" panose="02040503050406030204" pitchFamily="18" charset="0"/>
              </a:rPr>
              <a:t>      a     </a:t>
            </a:r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částí konstrukce     </a:t>
            </a:r>
          </a:p>
          <a:p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        vynášíme zatěžovací obrazec</a:t>
            </a:r>
            <a:r>
              <a:rPr lang="cs-CZ" sz="1600" dirty="0">
                <a:latin typeface="Cambria" panose="02040503050406030204" pitchFamily="18" charset="0"/>
              </a:rPr>
              <a:t>   (tj. pro </a:t>
            </a:r>
            <a:r>
              <a:rPr lang="cs-C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1-2</a:t>
            </a:r>
            <a:r>
              <a:rPr lang="cs-CZ" sz="1600" dirty="0">
                <a:latin typeface="Cambria" panose="02040503050406030204" pitchFamily="18" charset="0"/>
              </a:rPr>
              <a:t>; </a:t>
            </a:r>
            <a:r>
              <a:rPr lang="cs-CZ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2-3</a:t>
            </a:r>
            <a:r>
              <a:rPr lang="cs-CZ" sz="1600" dirty="0">
                <a:latin typeface="Cambria" panose="02040503050406030204" pitchFamily="18" charset="0"/>
              </a:rPr>
              <a:t>)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„</a:t>
            </a:r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hloubky bodů  pod hladinou“</a:t>
            </a:r>
            <a:r>
              <a:rPr lang="cs-CZ" sz="1600" dirty="0">
                <a:latin typeface="Cambria" panose="02040503050406030204" pitchFamily="18" charset="0"/>
              </a:rPr>
              <a:t>)</a:t>
            </a:r>
          </a:p>
          <a:p>
            <a:r>
              <a:rPr lang="cs-CZ" sz="1600" dirty="0">
                <a:latin typeface="Cambria" panose="02040503050406030204" pitchFamily="18" charset="0"/>
              </a:rPr>
              <a:t>4.    </a:t>
            </a:r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Označíme směr působení vody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5.     Plochy, kde se překrývá šrafování z působení vody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s opačnou orientací – „</a:t>
            </a:r>
            <a:r>
              <a:rPr lang="cs-C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vymažeme</a:t>
            </a:r>
            <a:r>
              <a:rPr lang="cs-CZ" sz="1600" dirty="0">
                <a:latin typeface="Cambria" panose="02040503050406030204" pitchFamily="18" charset="0"/>
              </a:rPr>
              <a:t>“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6.    Plochy, kde se překrývá šrafování z působení vody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se stejnou orientací – „</a:t>
            </a:r>
            <a:r>
              <a:rPr lang="cs-C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počítáme 2x</a:t>
            </a:r>
            <a:r>
              <a:rPr lang="cs-CZ" sz="1600" dirty="0">
                <a:latin typeface="Cambria" panose="02040503050406030204" pitchFamily="18" charset="0"/>
              </a:rPr>
              <a:t>“ </a:t>
            </a:r>
          </a:p>
          <a:p>
            <a:endParaRPr lang="cs-CZ" sz="16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cs-CZ" sz="16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cs-CZ" sz="1600" dirty="0">
              <a:latin typeface="Cambria" panose="02040503050406030204" pitchFamily="18" charset="0"/>
            </a:endParaRPr>
          </a:p>
        </p:txBody>
      </p:sp>
      <p:sp>
        <p:nvSpPr>
          <p:cNvPr id="76" name="Hvězda: čtyřcípá 75">
            <a:extLst>
              <a:ext uri="{FF2B5EF4-FFF2-40B4-BE49-F238E27FC236}">
                <a16:creationId xmlns:a16="http://schemas.microsoft.com/office/drawing/2014/main" id="{8532A3E4-E987-4C6D-9EE8-533250D2A2C9}"/>
              </a:ext>
            </a:extLst>
          </p:cNvPr>
          <p:cNvSpPr/>
          <p:nvPr/>
        </p:nvSpPr>
        <p:spPr bwMode="auto">
          <a:xfrm>
            <a:off x="11238260" y="2207218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1B3D71CC-FDC1-4484-958A-B3CDBB806E63}"/>
              </a:ext>
            </a:extLst>
          </p:cNvPr>
          <p:cNvCxnSpPr/>
          <p:nvPr/>
        </p:nvCxnSpPr>
        <p:spPr bwMode="auto">
          <a:xfrm flipV="1">
            <a:off x="9974651" y="3494598"/>
            <a:ext cx="0" cy="1393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D4447EDE-118F-49CE-B36A-8D3BE36D7D70}"/>
              </a:ext>
            </a:extLst>
          </p:cNvPr>
          <p:cNvCxnSpPr/>
          <p:nvPr/>
        </p:nvCxnSpPr>
        <p:spPr bwMode="auto">
          <a:xfrm>
            <a:off x="10226577" y="3477336"/>
            <a:ext cx="0" cy="171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Hvězda: čtyřcípá 78">
            <a:extLst>
              <a:ext uri="{FF2B5EF4-FFF2-40B4-BE49-F238E27FC236}">
                <a16:creationId xmlns:a16="http://schemas.microsoft.com/office/drawing/2014/main" id="{4F6391B1-959E-4F44-8104-8EC2DEC50DED}"/>
              </a:ext>
            </a:extLst>
          </p:cNvPr>
          <p:cNvSpPr/>
          <p:nvPr/>
        </p:nvSpPr>
        <p:spPr bwMode="auto">
          <a:xfrm>
            <a:off x="7862391" y="2467585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80" name="Hvězda: čtyřcípá 79">
            <a:extLst>
              <a:ext uri="{FF2B5EF4-FFF2-40B4-BE49-F238E27FC236}">
                <a16:creationId xmlns:a16="http://schemas.microsoft.com/office/drawing/2014/main" id="{5DDF1A99-EF36-48FD-8FCC-746F84F4685F}"/>
              </a:ext>
            </a:extLst>
          </p:cNvPr>
          <p:cNvSpPr/>
          <p:nvPr/>
        </p:nvSpPr>
        <p:spPr bwMode="auto">
          <a:xfrm>
            <a:off x="9141582" y="2722603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81" name="Hvězda: čtyřcípá 80">
            <a:extLst>
              <a:ext uri="{FF2B5EF4-FFF2-40B4-BE49-F238E27FC236}">
                <a16:creationId xmlns:a16="http://schemas.microsoft.com/office/drawing/2014/main" id="{58E55EB1-97DD-4EE1-80D4-8FC50384B5A5}"/>
              </a:ext>
            </a:extLst>
          </p:cNvPr>
          <p:cNvSpPr/>
          <p:nvPr/>
        </p:nvSpPr>
        <p:spPr bwMode="auto">
          <a:xfrm>
            <a:off x="9498431" y="2734770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04EE36-F330-DB52-9124-072D26656FAE}"/>
              </a:ext>
            </a:extLst>
          </p:cNvPr>
          <p:cNvSpPr txBox="1"/>
          <p:nvPr/>
        </p:nvSpPr>
        <p:spPr>
          <a:xfrm>
            <a:off x="2820774" y="507122"/>
            <a:ext cx="7047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VYNÁŠENÍ ZATĚŽOVACÍHO OBRAZCE – SVISLÝ SMĚR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D1B223-05E9-2468-F8A5-7245AB92A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192F87B7-565D-405A-8637-8A11A393B829}"/>
              </a:ext>
            </a:extLst>
          </p:cNvPr>
          <p:cNvSpPr/>
          <p:nvPr/>
        </p:nvSpPr>
        <p:spPr bwMode="auto">
          <a:xfrm>
            <a:off x="1244437" y="2166139"/>
            <a:ext cx="4935984" cy="3994952"/>
          </a:xfrm>
          <a:custGeom>
            <a:avLst/>
            <a:gdLst>
              <a:gd name="connsiteX0" fmla="*/ 8877 w 4935984"/>
              <a:gd name="connsiteY0" fmla="*/ 26633 h 3994952"/>
              <a:gd name="connsiteX1" fmla="*/ 1811044 w 4935984"/>
              <a:gd name="connsiteY1" fmla="*/ 0 h 3994952"/>
              <a:gd name="connsiteX2" fmla="*/ 328473 w 4935984"/>
              <a:gd name="connsiteY2" fmla="*/ 2192785 h 3994952"/>
              <a:gd name="connsiteX3" fmla="*/ 4935984 w 4935984"/>
              <a:gd name="connsiteY3" fmla="*/ 3994952 h 3994952"/>
              <a:gd name="connsiteX4" fmla="*/ 0 w 4935984"/>
              <a:gd name="connsiteY4" fmla="*/ 3923930 h 3994952"/>
              <a:gd name="connsiteX5" fmla="*/ 8877 w 4935984"/>
              <a:gd name="connsiteY5" fmla="*/ 26633 h 399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5984" h="3994952">
                <a:moveTo>
                  <a:pt x="8877" y="26633"/>
                </a:moveTo>
                <a:lnTo>
                  <a:pt x="1811044" y="0"/>
                </a:lnTo>
                <a:lnTo>
                  <a:pt x="328473" y="2192785"/>
                </a:lnTo>
                <a:lnTo>
                  <a:pt x="4935984" y="3994952"/>
                </a:lnTo>
                <a:lnTo>
                  <a:pt x="0" y="3923930"/>
                </a:lnTo>
                <a:cubicBezTo>
                  <a:pt x="5918" y="2627790"/>
                  <a:pt x="11837" y="1331651"/>
                  <a:pt x="8877" y="26633"/>
                </a:cubicBezTo>
                <a:close/>
              </a:path>
            </a:pathLst>
          </a:custGeom>
          <a:solidFill>
            <a:srgbClr val="00B0F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368EE00-670D-4E7A-A2D3-64206DF0472B}"/>
              </a:ext>
            </a:extLst>
          </p:cNvPr>
          <p:cNvCxnSpPr/>
          <p:nvPr/>
        </p:nvCxnSpPr>
        <p:spPr bwMode="auto">
          <a:xfrm flipH="1">
            <a:off x="1556232" y="2205960"/>
            <a:ext cx="1481958" cy="21914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CFB2019-FF2B-4326-A4F7-4437881CC720}"/>
              </a:ext>
            </a:extLst>
          </p:cNvPr>
          <p:cNvCxnSpPr/>
          <p:nvPr/>
        </p:nvCxnSpPr>
        <p:spPr bwMode="auto">
          <a:xfrm>
            <a:off x="1573602" y="4397367"/>
            <a:ext cx="4619296" cy="17815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6CBA0-B7F1-4393-9B2B-C6E9E17D3B20}"/>
              </a:ext>
            </a:extLst>
          </p:cNvPr>
          <p:cNvCxnSpPr>
            <a:cxnSpLocks/>
          </p:cNvCxnSpPr>
          <p:nvPr/>
        </p:nvCxnSpPr>
        <p:spPr bwMode="auto">
          <a:xfrm>
            <a:off x="853386" y="6096205"/>
            <a:ext cx="11364890" cy="1756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F3F2217-8FC4-44A4-B254-CABA357C569F}"/>
              </a:ext>
            </a:extLst>
          </p:cNvPr>
          <p:cNvSpPr txBox="1"/>
          <p:nvPr/>
        </p:nvSpPr>
        <p:spPr>
          <a:xfrm>
            <a:off x="3061232" y="2205960"/>
            <a:ext cx="53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004B933-83FD-4A71-B66E-9E56D38B20C4}"/>
              </a:ext>
            </a:extLst>
          </p:cNvPr>
          <p:cNvSpPr txBox="1"/>
          <p:nvPr/>
        </p:nvSpPr>
        <p:spPr>
          <a:xfrm>
            <a:off x="1233075" y="4397367"/>
            <a:ext cx="34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756EA62-0D56-46C1-A0C4-B4B131AE6EA9}"/>
              </a:ext>
            </a:extLst>
          </p:cNvPr>
          <p:cNvSpPr txBox="1"/>
          <p:nvPr/>
        </p:nvSpPr>
        <p:spPr>
          <a:xfrm>
            <a:off x="6134243" y="5726873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9" name="Hvězda: čtyřcípá 18">
            <a:extLst>
              <a:ext uri="{FF2B5EF4-FFF2-40B4-BE49-F238E27FC236}">
                <a16:creationId xmlns:a16="http://schemas.microsoft.com/office/drawing/2014/main" id="{8D91C472-1604-4083-AB1F-68D45550B033}"/>
              </a:ext>
            </a:extLst>
          </p:cNvPr>
          <p:cNvSpPr/>
          <p:nvPr/>
        </p:nvSpPr>
        <p:spPr bwMode="auto">
          <a:xfrm>
            <a:off x="2872181" y="2074604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3" name="Hvězda: čtyřcípá 22">
            <a:extLst>
              <a:ext uri="{FF2B5EF4-FFF2-40B4-BE49-F238E27FC236}">
                <a16:creationId xmlns:a16="http://schemas.microsoft.com/office/drawing/2014/main" id="{DE311F91-7F30-47F2-98D2-002BE00CF6D0}"/>
              </a:ext>
            </a:extLst>
          </p:cNvPr>
          <p:cNvSpPr/>
          <p:nvPr/>
        </p:nvSpPr>
        <p:spPr bwMode="auto">
          <a:xfrm>
            <a:off x="6003848" y="6053343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4" name="Hvězda: čtyřcípá 23">
            <a:extLst>
              <a:ext uri="{FF2B5EF4-FFF2-40B4-BE49-F238E27FC236}">
                <a16:creationId xmlns:a16="http://schemas.microsoft.com/office/drawing/2014/main" id="{E717C9A4-AE49-41F2-BF30-CF4B72597D30}"/>
              </a:ext>
            </a:extLst>
          </p:cNvPr>
          <p:cNvSpPr/>
          <p:nvPr/>
        </p:nvSpPr>
        <p:spPr bwMode="auto">
          <a:xfrm>
            <a:off x="1415946" y="4255169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2" name="Hvězda: čtyřcípá 31">
            <a:extLst>
              <a:ext uri="{FF2B5EF4-FFF2-40B4-BE49-F238E27FC236}">
                <a16:creationId xmlns:a16="http://schemas.microsoft.com/office/drawing/2014/main" id="{EDFE1EA6-757A-4B58-9EB2-F86A706CC17F}"/>
              </a:ext>
            </a:extLst>
          </p:cNvPr>
          <p:cNvSpPr/>
          <p:nvPr/>
        </p:nvSpPr>
        <p:spPr bwMode="auto">
          <a:xfrm>
            <a:off x="2793353" y="2302406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3" name="Hvězda: čtyřcípá 32">
            <a:extLst>
              <a:ext uri="{FF2B5EF4-FFF2-40B4-BE49-F238E27FC236}">
                <a16:creationId xmlns:a16="http://schemas.microsoft.com/office/drawing/2014/main" id="{ADB5B2C9-8898-47E9-88BB-B0F19B8EE9D6}"/>
              </a:ext>
            </a:extLst>
          </p:cNvPr>
          <p:cNvSpPr/>
          <p:nvPr/>
        </p:nvSpPr>
        <p:spPr bwMode="auto">
          <a:xfrm>
            <a:off x="2218383" y="3183743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4" name="Hvězda: čtyřcípá 33">
            <a:extLst>
              <a:ext uri="{FF2B5EF4-FFF2-40B4-BE49-F238E27FC236}">
                <a16:creationId xmlns:a16="http://schemas.microsoft.com/office/drawing/2014/main" id="{796F7FDF-3790-4B88-8485-82CF97D31DD0}"/>
              </a:ext>
            </a:extLst>
          </p:cNvPr>
          <p:cNvSpPr/>
          <p:nvPr/>
        </p:nvSpPr>
        <p:spPr bwMode="auto">
          <a:xfrm>
            <a:off x="1954642" y="3583150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5" name="Hvězda: čtyřcípá 34">
            <a:extLst>
              <a:ext uri="{FF2B5EF4-FFF2-40B4-BE49-F238E27FC236}">
                <a16:creationId xmlns:a16="http://schemas.microsoft.com/office/drawing/2014/main" id="{7E788B53-8716-4FBA-BFA5-D78966E5C5BB}"/>
              </a:ext>
            </a:extLst>
          </p:cNvPr>
          <p:cNvSpPr/>
          <p:nvPr/>
        </p:nvSpPr>
        <p:spPr bwMode="auto">
          <a:xfrm>
            <a:off x="1729290" y="3931394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6" name="Hvězda: čtyřcípá 35">
            <a:extLst>
              <a:ext uri="{FF2B5EF4-FFF2-40B4-BE49-F238E27FC236}">
                <a16:creationId xmlns:a16="http://schemas.microsoft.com/office/drawing/2014/main" id="{CD598F82-3911-41F2-8B9B-92B4204FBB43}"/>
              </a:ext>
            </a:extLst>
          </p:cNvPr>
          <p:cNvSpPr/>
          <p:nvPr/>
        </p:nvSpPr>
        <p:spPr bwMode="auto">
          <a:xfrm>
            <a:off x="2526714" y="2685200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7" name="Hvězda: čtyřcípá 36">
            <a:extLst>
              <a:ext uri="{FF2B5EF4-FFF2-40B4-BE49-F238E27FC236}">
                <a16:creationId xmlns:a16="http://schemas.microsoft.com/office/drawing/2014/main" id="{5D02D26F-5B26-4DBA-A40D-8D247633A962}"/>
              </a:ext>
            </a:extLst>
          </p:cNvPr>
          <p:cNvSpPr/>
          <p:nvPr/>
        </p:nvSpPr>
        <p:spPr bwMode="auto">
          <a:xfrm>
            <a:off x="1914128" y="4449021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9" name="Hvězda: čtyřcípá 38">
            <a:extLst>
              <a:ext uri="{FF2B5EF4-FFF2-40B4-BE49-F238E27FC236}">
                <a16:creationId xmlns:a16="http://schemas.microsoft.com/office/drawing/2014/main" id="{B50D029C-AE42-4E72-9EA4-AAEAC92AFA49}"/>
              </a:ext>
            </a:extLst>
          </p:cNvPr>
          <p:cNvSpPr/>
          <p:nvPr/>
        </p:nvSpPr>
        <p:spPr bwMode="auto">
          <a:xfrm>
            <a:off x="2365089" y="4599627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0" name="Hvězda: čtyřcípá 39">
            <a:extLst>
              <a:ext uri="{FF2B5EF4-FFF2-40B4-BE49-F238E27FC236}">
                <a16:creationId xmlns:a16="http://schemas.microsoft.com/office/drawing/2014/main" id="{5D21805E-9F2E-4476-89A6-5A7009AF11CC}"/>
              </a:ext>
            </a:extLst>
          </p:cNvPr>
          <p:cNvSpPr/>
          <p:nvPr/>
        </p:nvSpPr>
        <p:spPr bwMode="auto">
          <a:xfrm>
            <a:off x="2879289" y="4793839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1" name="Hvězda: čtyřcípá 40">
            <a:extLst>
              <a:ext uri="{FF2B5EF4-FFF2-40B4-BE49-F238E27FC236}">
                <a16:creationId xmlns:a16="http://schemas.microsoft.com/office/drawing/2014/main" id="{B0AEB527-3DEA-4BA8-BB79-12B95CE315E0}"/>
              </a:ext>
            </a:extLst>
          </p:cNvPr>
          <p:cNvSpPr/>
          <p:nvPr/>
        </p:nvSpPr>
        <p:spPr bwMode="auto">
          <a:xfrm>
            <a:off x="3356980" y="4994492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2" name="Hvězda: čtyřcípá 41">
            <a:extLst>
              <a:ext uri="{FF2B5EF4-FFF2-40B4-BE49-F238E27FC236}">
                <a16:creationId xmlns:a16="http://schemas.microsoft.com/office/drawing/2014/main" id="{A7608EB7-A4EA-42CC-85C2-79BD0B0B5BD6}"/>
              </a:ext>
            </a:extLst>
          </p:cNvPr>
          <p:cNvSpPr/>
          <p:nvPr/>
        </p:nvSpPr>
        <p:spPr bwMode="auto">
          <a:xfrm>
            <a:off x="3846539" y="5195610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3" name="Hvězda: čtyřcípá 42">
            <a:extLst>
              <a:ext uri="{FF2B5EF4-FFF2-40B4-BE49-F238E27FC236}">
                <a16:creationId xmlns:a16="http://schemas.microsoft.com/office/drawing/2014/main" id="{1C1D9A83-EDF4-4124-863A-81EEF6A99EE8}"/>
              </a:ext>
            </a:extLst>
          </p:cNvPr>
          <p:cNvSpPr/>
          <p:nvPr/>
        </p:nvSpPr>
        <p:spPr bwMode="auto">
          <a:xfrm>
            <a:off x="4318172" y="5363551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4" name="Hvězda: čtyřcípá 43">
            <a:extLst>
              <a:ext uri="{FF2B5EF4-FFF2-40B4-BE49-F238E27FC236}">
                <a16:creationId xmlns:a16="http://schemas.microsoft.com/office/drawing/2014/main" id="{6A291377-C055-4098-B579-CDB51C7CB044}"/>
              </a:ext>
            </a:extLst>
          </p:cNvPr>
          <p:cNvSpPr/>
          <p:nvPr/>
        </p:nvSpPr>
        <p:spPr bwMode="auto">
          <a:xfrm>
            <a:off x="5684158" y="5876042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5" name="Hvězda: čtyřcípá 44">
            <a:extLst>
              <a:ext uri="{FF2B5EF4-FFF2-40B4-BE49-F238E27FC236}">
                <a16:creationId xmlns:a16="http://schemas.microsoft.com/office/drawing/2014/main" id="{116729F6-4462-4881-A292-5BDC1A0BB695}"/>
              </a:ext>
            </a:extLst>
          </p:cNvPr>
          <p:cNvSpPr/>
          <p:nvPr/>
        </p:nvSpPr>
        <p:spPr bwMode="auto">
          <a:xfrm>
            <a:off x="5242457" y="5721011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6" name="Hvězda: čtyřcípá 45">
            <a:extLst>
              <a:ext uri="{FF2B5EF4-FFF2-40B4-BE49-F238E27FC236}">
                <a16:creationId xmlns:a16="http://schemas.microsoft.com/office/drawing/2014/main" id="{BB29A0C9-C332-46E5-804E-7AE56FDE5CB6}"/>
              </a:ext>
            </a:extLst>
          </p:cNvPr>
          <p:cNvSpPr/>
          <p:nvPr/>
        </p:nvSpPr>
        <p:spPr bwMode="auto">
          <a:xfrm>
            <a:off x="4745083" y="5541949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13CB3BB-C6FB-4F44-8B61-3CCF3FDF9EEA}"/>
              </a:ext>
            </a:extLst>
          </p:cNvPr>
          <p:cNvCxnSpPr>
            <a:stCxn id="19" idx="3"/>
          </p:cNvCxnSpPr>
          <p:nvPr/>
        </p:nvCxnSpPr>
        <p:spPr bwMode="auto">
          <a:xfrm flipV="1">
            <a:off x="3187492" y="2182908"/>
            <a:ext cx="3474565" cy="8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FFCB34FB-569F-4FE6-93ED-DABD9C7F5F60}"/>
              </a:ext>
            </a:extLst>
          </p:cNvPr>
          <p:cNvSpPr/>
          <p:nvPr/>
        </p:nvSpPr>
        <p:spPr bwMode="auto">
          <a:xfrm rot="10800000">
            <a:off x="2061926" y="2052279"/>
            <a:ext cx="252189" cy="130629"/>
          </a:xfrm>
          <a:prstGeom prst="triangle">
            <a:avLst/>
          </a:prstGeom>
          <a:solidFill>
            <a:srgbClr val="0070C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4CD5FDB-81C6-412D-8B6F-0E82AB19CE92}"/>
              </a:ext>
            </a:extLst>
          </p:cNvPr>
          <p:cNvCxnSpPr/>
          <p:nvPr/>
        </p:nvCxnSpPr>
        <p:spPr bwMode="auto">
          <a:xfrm flipH="1" flipV="1">
            <a:off x="6134243" y="2182908"/>
            <a:ext cx="27260" cy="398707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E06AEAAC-506C-4415-8E91-41644C7EC10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47780" y="2191189"/>
            <a:ext cx="25888" cy="3812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8A83F693-13ED-447B-9128-9FE0118CD79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96819" y="2175029"/>
            <a:ext cx="14640" cy="36319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C1C56E91-4E31-4636-9028-3623D5F6024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08425" y="2175029"/>
            <a:ext cx="13394" cy="34882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16BC0352-581A-4E2B-B30C-D180A264164C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2409" y="2175029"/>
            <a:ext cx="17039" cy="32863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E7D6746C-2732-4EA3-B2CC-4713DB0CA99A}"/>
              </a:ext>
            </a:extLst>
          </p:cNvPr>
          <p:cNvCxnSpPr>
            <a:cxnSpLocks/>
          </p:cNvCxnSpPr>
          <p:nvPr/>
        </p:nvCxnSpPr>
        <p:spPr bwMode="auto">
          <a:xfrm flipV="1">
            <a:off x="3916750" y="2166139"/>
            <a:ext cx="17234" cy="31290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CF44DEFD-9B4E-40F5-BAF3-D021D125D70C}"/>
              </a:ext>
            </a:extLst>
          </p:cNvPr>
          <p:cNvCxnSpPr>
            <a:cxnSpLocks/>
          </p:cNvCxnSpPr>
          <p:nvPr/>
        </p:nvCxnSpPr>
        <p:spPr bwMode="auto">
          <a:xfrm flipV="1">
            <a:off x="3439753" y="2166139"/>
            <a:ext cx="28907" cy="29522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9" name="Přímá spojnice se šipkou 58">
            <a:extLst>
              <a:ext uri="{FF2B5EF4-FFF2-40B4-BE49-F238E27FC236}">
                <a16:creationId xmlns:a16="http://schemas.microsoft.com/office/drawing/2014/main" id="{D26777F8-AA5C-41F1-9421-402A145E33F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50553" y="2347701"/>
            <a:ext cx="26246" cy="27349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7A3ADBED-125A-4370-836F-8B06521F26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6302" y="3035680"/>
            <a:ext cx="29021" cy="16334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75C7D491-A9DD-4F6F-AEDC-813E6A8C722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71183" y="3730670"/>
            <a:ext cx="9790" cy="8689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1F95AFD-80E5-46B9-9A1B-D33A590ADEE9}"/>
              </a:ext>
            </a:extLst>
          </p:cNvPr>
          <p:cNvSpPr txBox="1"/>
          <p:nvPr/>
        </p:nvSpPr>
        <p:spPr>
          <a:xfrm>
            <a:off x="6732268" y="4566942"/>
            <a:ext cx="517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Výsledný zatěžovací obrazec je „modře vyšrafován“</a:t>
            </a:r>
          </a:p>
        </p:txBody>
      </p: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15D71504-AF44-43A7-8675-C4C0758E78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76276" y="5029250"/>
            <a:ext cx="9790" cy="8689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1" name="Přímá spojnice se šipkou 60">
            <a:extLst>
              <a:ext uri="{FF2B5EF4-FFF2-40B4-BE49-F238E27FC236}">
                <a16:creationId xmlns:a16="http://schemas.microsoft.com/office/drawing/2014/main" id="{113E9AFC-2D1C-4057-AE32-29EC1B944C7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372904" y="5049883"/>
            <a:ext cx="9790" cy="8689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2" name="Přímá spojnice se šipkou 61">
            <a:extLst>
              <a:ext uri="{FF2B5EF4-FFF2-40B4-BE49-F238E27FC236}">
                <a16:creationId xmlns:a16="http://schemas.microsoft.com/office/drawing/2014/main" id="{CBE0A44D-0287-4660-BC1D-F1DFABD52E6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56620" y="5052861"/>
            <a:ext cx="9790" cy="8689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5" name="Hvězda: čtyřcípá 64">
            <a:extLst>
              <a:ext uri="{FF2B5EF4-FFF2-40B4-BE49-F238E27FC236}">
                <a16:creationId xmlns:a16="http://schemas.microsoft.com/office/drawing/2014/main" id="{22721A52-647C-402E-837A-A3836D8DE8AE}"/>
              </a:ext>
            </a:extLst>
          </p:cNvPr>
          <p:cNvSpPr/>
          <p:nvPr/>
        </p:nvSpPr>
        <p:spPr bwMode="auto">
          <a:xfrm>
            <a:off x="8765914" y="1498059"/>
            <a:ext cx="315311" cy="233276"/>
          </a:xfrm>
          <a:prstGeom prst="star4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AA7C9538-1F5C-4759-BCE7-6B5405F5F493}"/>
              </a:ext>
            </a:extLst>
          </p:cNvPr>
          <p:cNvSpPr txBox="1"/>
          <p:nvPr/>
        </p:nvSpPr>
        <p:spPr>
          <a:xfrm>
            <a:off x="6819216" y="936182"/>
            <a:ext cx="507585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Postup: </a:t>
            </a:r>
          </a:p>
          <a:p>
            <a:pPr marL="342900" indent="-342900">
              <a:buAutoNum type="arabicPeriod"/>
            </a:pPr>
            <a:r>
              <a:rPr lang="cs-CZ" sz="1600" dirty="0">
                <a:latin typeface="Cambria" panose="02040503050406030204" pitchFamily="18" charset="0"/>
              </a:rPr>
              <a:t>Označíme body lomu konstrukce a průsečíky s hladinou a dnem           (1,2,3) a rozdělíme na části … </a:t>
            </a:r>
            <a:r>
              <a:rPr lang="cs-CZ" sz="1600" b="1" dirty="0">
                <a:latin typeface="Cambria" panose="02040503050406030204" pitchFamily="18" charset="0"/>
              </a:rPr>
              <a:t>1-2 </a:t>
            </a:r>
            <a:r>
              <a:rPr lang="cs-CZ" sz="1600" dirty="0">
                <a:latin typeface="Cambria" panose="02040503050406030204" pitchFamily="18" charset="0"/>
              </a:rPr>
              <a:t>a 2</a:t>
            </a:r>
            <a:r>
              <a:rPr lang="cs-CZ" sz="1600" b="1" dirty="0">
                <a:latin typeface="Cambria" panose="02040503050406030204" pitchFamily="18" charset="0"/>
              </a:rPr>
              <a:t>-3</a:t>
            </a:r>
          </a:p>
          <a:p>
            <a:pPr marL="342900" indent="-342900">
              <a:buAutoNum type="arabicPeriod"/>
            </a:pPr>
            <a:r>
              <a:rPr lang="cs-CZ" sz="1600" dirty="0">
                <a:latin typeface="Cambria" panose="02040503050406030204" pitchFamily="18" charset="0"/>
              </a:rPr>
              <a:t>Zvolíme na jednotlivých částech body (část 1-2     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část 2-3     )</a:t>
            </a:r>
          </a:p>
          <a:p>
            <a:pPr marL="342900" indent="-342900">
              <a:buAutoNum type="arabicPeriod" startAt="3"/>
            </a:pPr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V jednotlivých bodech</a:t>
            </a:r>
            <a:r>
              <a:rPr lang="cs-CZ" sz="1600" dirty="0">
                <a:latin typeface="Cambria" panose="02040503050406030204" pitchFamily="18" charset="0"/>
              </a:rPr>
              <a:t>      a     </a:t>
            </a:r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částí konstrukce     </a:t>
            </a:r>
          </a:p>
          <a:p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        vynášíme zatěžovací obrazec</a:t>
            </a:r>
            <a:r>
              <a:rPr lang="cs-CZ" sz="1600" dirty="0">
                <a:latin typeface="Cambria" panose="02040503050406030204" pitchFamily="18" charset="0"/>
              </a:rPr>
              <a:t>   (tj. pro </a:t>
            </a:r>
            <a:r>
              <a:rPr lang="cs-C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1-2</a:t>
            </a:r>
            <a:r>
              <a:rPr lang="cs-CZ" sz="1600" dirty="0">
                <a:latin typeface="Cambria" panose="02040503050406030204" pitchFamily="18" charset="0"/>
              </a:rPr>
              <a:t>; </a:t>
            </a:r>
            <a:r>
              <a:rPr lang="cs-CZ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2-3</a:t>
            </a:r>
            <a:r>
              <a:rPr lang="cs-CZ" sz="1600" dirty="0">
                <a:latin typeface="Cambria" panose="02040503050406030204" pitchFamily="18" charset="0"/>
              </a:rPr>
              <a:t>)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„</a:t>
            </a:r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hloubky bodů  pod hladinou“</a:t>
            </a:r>
            <a:r>
              <a:rPr lang="cs-CZ" sz="1600" dirty="0">
                <a:latin typeface="Cambria" panose="02040503050406030204" pitchFamily="18" charset="0"/>
              </a:rPr>
              <a:t>)</a:t>
            </a:r>
          </a:p>
          <a:p>
            <a:r>
              <a:rPr lang="cs-CZ" sz="1600" dirty="0">
                <a:latin typeface="Cambria" panose="02040503050406030204" pitchFamily="18" charset="0"/>
              </a:rPr>
              <a:t>4.    </a:t>
            </a:r>
            <a:r>
              <a:rPr lang="cs-CZ" sz="1600" dirty="0">
                <a:solidFill>
                  <a:srgbClr val="7030A0"/>
                </a:solidFill>
                <a:latin typeface="Cambria" panose="02040503050406030204" pitchFamily="18" charset="0"/>
              </a:rPr>
              <a:t>Označíme směr působení vody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5.     Plochy, kde se překrývá šrafování z působení vody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s opačnou orientací – „</a:t>
            </a:r>
            <a:r>
              <a:rPr lang="cs-C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vymažeme</a:t>
            </a:r>
            <a:r>
              <a:rPr lang="cs-CZ" sz="1600" dirty="0">
                <a:latin typeface="Cambria" panose="02040503050406030204" pitchFamily="18" charset="0"/>
              </a:rPr>
              <a:t>“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6.    Plochy, kde se překrývá šrafování z působení vody </a:t>
            </a:r>
          </a:p>
          <a:p>
            <a:r>
              <a:rPr lang="cs-CZ" sz="1600" dirty="0">
                <a:latin typeface="Cambria" panose="02040503050406030204" pitchFamily="18" charset="0"/>
              </a:rPr>
              <a:t>        se stejnou orientací – „</a:t>
            </a:r>
            <a:r>
              <a:rPr lang="cs-CZ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počítáme 2x</a:t>
            </a:r>
            <a:r>
              <a:rPr lang="cs-CZ" sz="1600" dirty="0">
                <a:latin typeface="Cambria" panose="02040503050406030204" pitchFamily="18" charset="0"/>
              </a:rPr>
              <a:t>“ </a:t>
            </a:r>
          </a:p>
          <a:p>
            <a:endParaRPr lang="cs-CZ" sz="16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cs-CZ" sz="16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endParaRPr lang="cs-CZ" sz="1600" dirty="0">
              <a:latin typeface="Cambria" panose="02040503050406030204" pitchFamily="18" charset="0"/>
            </a:endParaRPr>
          </a:p>
        </p:txBody>
      </p:sp>
      <p:sp>
        <p:nvSpPr>
          <p:cNvPr id="68" name="Hvězda: čtyřcípá 67">
            <a:extLst>
              <a:ext uri="{FF2B5EF4-FFF2-40B4-BE49-F238E27FC236}">
                <a16:creationId xmlns:a16="http://schemas.microsoft.com/office/drawing/2014/main" id="{67DB7CE4-C941-4410-90E1-AAAC071880AD}"/>
              </a:ext>
            </a:extLst>
          </p:cNvPr>
          <p:cNvSpPr/>
          <p:nvPr/>
        </p:nvSpPr>
        <p:spPr bwMode="auto">
          <a:xfrm>
            <a:off x="11320548" y="1967459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CF86A7CE-B555-419C-B18F-D6A335BF0E77}"/>
              </a:ext>
            </a:extLst>
          </p:cNvPr>
          <p:cNvCxnSpPr/>
          <p:nvPr/>
        </p:nvCxnSpPr>
        <p:spPr bwMode="auto">
          <a:xfrm flipV="1">
            <a:off x="10056939" y="3254839"/>
            <a:ext cx="0" cy="1393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06D87DAD-59CD-48BF-9CE5-E1EEC96E3C7E}"/>
              </a:ext>
            </a:extLst>
          </p:cNvPr>
          <p:cNvCxnSpPr/>
          <p:nvPr/>
        </p:nvCxnSpPr>
        <p:spPr bwMode="auto">
          <a:xfrm>
            <a:off x="10308865" y="3237577"/>
            <a:ext cx="0" cy="171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Hvězda: čtyřcípá 71">
            <a:extLst>
              <a:ext uri="{FF2B5EF4-FFF2-40B4-BE49-F238E27FC236}">
                <a16:creationId xmlns:a16="http://schemas.microsoft.com/office/drawing/2014/main" id="{4465A55B-7D10-4C62-8D30-9B1C2C14DEF9}"/>
              </a:ext>
            </a:extLst>
          </p:cNvPr>
          <p:cNvSpPr/>
          <p:nvPr/>
        </p:nvSpPr>
        <p:spPr bwMode="auto">
          <a:xfrm>
            <a:off x="7944679" y="2227826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73" name="Hvězda: čtyřcípá 72">
            <a:extLst>
              <a:ext uri="{FF2B5EF4-FFF2-40B4-BE49-F238E27FC236}">
                <a16:creationId xmlns:a16="http://schemas.microsoft.com/office/drawing/2014/main" id="{0A991C5A-8DC9-41C0-A76D-4AC69D75F143}"/>
              </a:ext>
            </a:extLst>
          </p:cNvPr>
          <p:cNvSpPr/>
          <p:nvPr/>
        </p:nvSpPr>
        <p:spPr bwMode="auto">
          <a:xfrm>
            <a:off x="9223870" y="2482844"/>
            <a:ext cx="157656" cy="235842"/>
          </a:xfrm>
          <a:prstGeom prst="star4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74" name="Hvězda: čtyřcípá 73">
            <a:extLst>
              <a:ext uri="{FF2B5EF4-FFF2-40B4-BE49-F238E27FC236}">
                <a16:creationId xmlns:a16="http://schemas.microsoft.com/office/drawing/2014/main" id="{14F388BE-5888-447C-A680-5E6D09B8D372}"/>
              </a:ext>
            </a:extLst>
          </p:cNvPr>
          <p:cNvSpPr/>
          <p:nvPr/>
        </p:nvSpPr>
        <p:spPr bwMode="auto">
          <a:xfrm>
            <a:off x="9580719" y="2495011"/>
            <a:ext cx="157656" cy="235842"/>
          </a:xfrm>
          <a:prstGeom prst="star4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7FAE1E3-359F-C1B1-DD2A-34F7EF6D96A8}"/>
              </a:ext>
            </a:extLst>
          </p:cNvPr>
          <p:cNvSpPr txBox="1"/>
          <p:nvPr/>
        </p:nvSpPr>
        <p:spPr>
          <a:xfrm>
            <a:off x="2733023" y="338940"/>
            <a:ext cx="7047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VYNÁŠENÍ ZATĚŽOVACÍHO OBRAZCE – SVISLÝ SMĚR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9DF3EEE-9EC4-B29B-1A0E-46035BE5E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bdélník 28"/>
          <p:cNvSpPr>
            <a:spLocks noChangeArrowheads="1"/>
          </p:cNvSpPr>
          <p:nvPr/>
        </p:nvSpPr>
        <p:spPr bwMode="auto">
          <a:xfrm>
            <a:off x="1946886" y="4009877"/>
            <a:ext cx="757037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Zákony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plování</a:t>
            </a:r>
            <a:endParaRPr lang="cs-CZ" alt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/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en-US" altLang="cs-CZ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Tlak</a:t>
            </a:r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</a:t>
            </a:r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ponořenou</a:t>
            </a:r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plochu</a:t>
            </a:r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( </a:t>
            </a: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Archimedův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zákon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– těleso ponořené do kapaliny je nadlehčováno silou, která se rovná tíze kapaliny tělesem vytlačené</a:t>
            </a:r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cs-CZ" altLang="cs-CZ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/>
            <a:r>
              <a:rPr lang="en-US" altLang="cs-CZ" sz="2000" b="1" dirty="0">
                <a:latin typeface="Monotype Corsiva" pitchFamily="66" charset="0"/>
              </a:rPr>
              <a:t>     </a:t>
            </a:r>
            <a:endParaRPr lang="cs-CZ" altLang="cs-CZ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/>
            <a:r>
              <a:rPr lang="en-US" altLang="cs-CZ" sz="2000" b="1" dirty="0">
                <a:latin typeface="Monotype Corsiva" pitchFamily="66" charset="0"/>
              </a:rPr>
              <a:t>          </a:t>
            </a:r>
            <a:r>
              <a:rPr lang="en-US" alt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altLang="cs-CZ" sz="20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G=</a:t>
            </a:r>
            <a:r>
              <a:rPr lang="en-US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Symbol" pitchFamily="18" charset="2"/>
              </a:rPr>
              <a:t></a:t>
            </a:r>
            <a:r>
              <a:rPr lang="cs-CZ" altLang="cs-CZ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  </a:t>
            </a:r>
            <a:r>
              <a:rPr lang="en-US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cs-CZ" altLang="cs-CZ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endParaRPr lang="cs-CZ" alt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/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lang="cs-CZ" altLang="cs-CZ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24508" y="1434688"/>
            <a:ext cx="4681538" cy="20875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TextovéPole 30"/>
          <p:cNvSpPr txBox="1">
            <a:spLocks noChangeArrowheads="1"/>
          </p:cNvSpPr>
          <p:nvPr/>
        </p:nvSpPr>
        <p:spPr bwMode="auto">
          <a:xfrm>
            <a:off x="5248603" y="163251"/>
            <a:ext cx="2422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PLOVÁNÍ TĚLES</a:t>
            </a:r>
          </a:p>
        </p:txBody>
      </p:sp>
      <p:cxnSp>
        <p:nvCxnSpPr>
          <p:cNvPr id="10" name="Přímá spojnice se šipkou 31"/>
          <p:cNvCxnSpPr/>
          <p:nvPr/>
        </p:nvCxnSpPr>
        <p:spPr>
          <a:xfrm>
            <a:off x="5732072" y="1253789"/>
            <a:ext cx="0" cy="11588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ývojový diagram: magnetický disk 10"/>
          <p:cNvSpPr/>
          <p:nvPr/>
        </p:nvSpPr>
        <p:spPr>
          <a:xfrm>
            <a:off x="5991616" y="1141038"/>
            <a:ext cx="936625" cy="1109662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2" name="Přímá spojnice 34"/>
          <p:cNvCxnSpPr/>
          <p:nvPr/>
        </p:nvCxnSpPr>
        <p:spPr>
          <a:xfrm>
            <a:off x="7100497" y="2057062"/>
            <a:ext cx="647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36"/>
          <p:cNvCxnSpPr/>
          <p:nvPr/>
        </p:nvCxnSpPr>
        <p:spPr>
          <a:xfrm flipV="1">
            <a:off x="7603735" y="1409362"/>
            <a:ext cx="0" cy="647700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7638661" y="1507789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cs-CZ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  <a:p>
            <a:endParaRPr lang="cs-CZ" altLang="cs-CZ" dirty="0"/>
          </a:p>
        </p:txBody>
      </p:sp>
      <p:sp>
        <p:nvSpPr>
          <p:cNvPr id="17" name="Text Box 130"/>
          <p:cNvSpPr txBox="1">
            <a:spLocks noChangeArrowheads="1"/>
          </p:cNvSpPr>
          <p:nvPr/>
        </p:nvSpPr>
        <p:spPr bwMode="auto">
          <a:xfrm>
            <a:off x="4795448" y="2433299"/>
            <a:ext cx="519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latin typeface="Symbol" pitchFamily="18" charset="2"/>
              </a:rPr>
              <a:t>r</a:t>
            </a:r>
            <a:r>
              <a:rPr lang="cs-CZ" altLang="cs-CZ" sz="2000" b="1" baseline="-25000">
                <a:latin typeface="Monotype Corsiva" pitchFamily="66" charset="0"/>
              </a:rPr>
              <a:t>v</a:t>
            </a:r>
            <a:endParaRPr lang="en-GB" altLang="cs-CZ" sz="2000" b="1">
              <a:latin typeface="Monotype Corsiva" pitchFamily="66" charset="0"/>
            </a:endParaRPr>
          </a:p>
        </p:txBody>
      </p:sp>
      <p:sp>
        <p:nvSpPr>
          <p:cNvPr id="18" name="Vývojový diagram: magnetický disk 17"/>
          <p:cNvSpPr/>
          <p:nvPr/>
        </p:nvSpPr>
        <p:spPr>
          <a:xfrm>
            <a:off x="5982898" y="729912"/>
            <a:ext cx="936625" cy="777875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Přímá spojnice 42"/>
          <p:cNvCxnSpPr/>
          <p:nvPr/>
        </p:nvCxnSpPr>
        <p:spPr>
          <a:xfrm flipH="1">
            <a:off x="5314561" y="861674"/>
            <a:ext cx="417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44"/>
          <p:cNvCxnSpPr/>
          <p:nvPr/>
        </p:nvCxnSpPr>
        <p:spPr>
          <a:xfrm flipH="1">
            <a:off x="5314561" y="2201524"/>
            <a:ext cx="417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46"/>
          <p:cNvCxnSpPr/>
          <p:nvPr/>
        </p:nvCxnSpPr>
        <p:spPr>
          <a:xfrm flipV="1">
            <a:off x="5314560" y="869612"/>
            <a:ext cx="0" cy="1338262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4960548" y="1458574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cs-CZ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</a:p>
          <a:p>
            <a:endParaRPr lang="cs-CZ" altLang="cs-CZ" dirty="0"/>
          </a:p>
        </p:txBody>
      </p:sp>
      <p:cxnSp>
        <p:nvCxnSpPr>
          <p:cNvPr id="5" name="Přímá spojnice se šipkou 4"/>
          <p:cNvCxnSpPr/>
          <p:nvPr/>
        </p:nvCxnSpPr>
        <p:spPr bwMode="auto">
          <a:xfrm flipH="1" flipV="1">
            <a:off x="6462944" y="2287249"/>
            <a:ext cx="8877" cy="7045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Přímá spojnice se šipkou 23"/>
          <p:cNvCxnSpPr>
            <a:stCxn id="18" idx="3"/>
          </p:cNvCxnSpPr>
          <p:nvPr/>
        </p:nvCxnSpPr>
        <p:spPr bwMode="auto">
          <a:xfrm>
            <a:off x="6451211" y="1507787"/>
            <a:ext cx="11733" cy="69373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bdélník 24"/>
          <p:cNvSpPr/>
          <p:nvPr/>
        </p:nvSpPr>
        <p:spPr>
          <a:xfrm>
            <a:off x="6116203" y="1799790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sz="2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cs-CZ" dirty="0"/>
          </a:p>
        </p:txBody>
      </p:sp>
      <p:sp>
        <p:nvSpPr>
          <p:cNvPr id="26" name="Obdélník 25"/>
          <p:cNvSpPr/>
          <p:nvPr/>
        </p:nvSpPr>
        <p:spPr>
          <a:xfrm>
            <a:off x="6586685" y="1656952"/>
            <a:ext cx="410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033334" y="601354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29" name="Přímá spojnice se šipkou 28"/>
          <p:cNvCxnSpPr/>
          <p:nvPr/>
        </p:nvCxnSpPr>
        <p:spPr bwMode="auto">
          <a:xfrm flipH="1">
            <a:off x="6791997" y="917994"/>
            <a:ext cx="378351" cy="3357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bdélník 29"/>
          <p:cNvSpPr/>
          <p:nvPr/>
        </p:nvSpPr>
        <p:spPr>
          <a:xfrm>
            <a:off x="9391386" y="1186312"/>
            <a:ext cx="2512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 </a:t>
            </a: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objem ponořené    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části tělesa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050716" y="2482526"/>
            <a:ext cx="400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9381703" y="2160293"/>
            <a:ext cx="225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b="1" dirty="0">
                <a:latin typeface="Monotype Corsiva" pitchFamily="66" charset="0"/>
                <a:sym typeface="Symbol" pitchFamily="18" charset="2"/>
              </a:rPr>
              <a:t></a:t>
            </a:r>
            <a:r>
              <a:rPr lang="cs-CZ" altLang="cs-CZ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v </a:t>
            </a:r>
            <a:r>
              <a:rPr lang="cs-CZ" alt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 - měrná hmotnost </a:t>
            </a:r>
          </a:p>
          <a:p>
            <a:r>
              <a:rPr lang="cs-CZ" alt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kapaliny</a:t>
            </a:r>
            <a:r>
              <a:rPr lang="cs-CZ" altLang="cs-CZ" b="1" baseline="-25000" dirty="0">
                <a:latin typeface="Monotype Corsiva" pitchFamily="66" charset="0"/>
              </a:rPr>
              <a:t> </a:t>
            </a:r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9446095" y="2855893"/>
            <a:ext cx="2347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b="1" dirty="0">
                <a:latin typeface="Monotype Corsiva" pitchFamily="66" charset="0"/>
                <a:sym typeface="Symbol" pitchFamily="18" charset="2"/>
              </a:rPr>
              <a:t></a:t>
            </a:r>
            <a:r>
              <a:rPr lang="cs-CZ" altLang="cs-CZ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T </a:t>
            </a:r>
            <a:r>
              <a:rPr lang="cs-CZ" alt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 - měrná hmotnost </a:t>
            </a:r>
          </a:p>
          <a:p>
            <a:r>
              <a:rPr lang="cs-CZ" alt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tělesa</a:t>
            </a:r>
            <a:r>
              <a:rPr lang="cs-CZ" altLang="cs-CZ" b="1" baseline="-25000" dirty="0">
                <a:latin typeface="Monotype Corsiva" pitchFamily="66" charset="0"/>
              </a:rPr>
              <a:t> </a:t>
            </a:r>
            <a:endParaRPr lang="cs-CZ" dirty="0"/>
          </a:p>
        </p:txBody>
      </p:sp>
      <p:sp>
        <p:nvSpPr>
          <p:cNvPr id="16" name="Text Box 130"/>
          <p:cNvSpPr txBox="1">
            <a:spLocks noChangeArrowheads="1"/>
          </p:cNvSpPr>
          <p:nvPr/>
        </p:nvSpPr>
        <p:spPr bwMode="auto">
          <a:xfrm>
            <a:off x="6091767" y="1021915"/>
            <a:ext cx="45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 err="1">
                <a:latin typeface="Symbol" pitchFamily="18" charset="2"/>
              </a:rPr>
              <a:t>r</a:t>
            </a:r>
            <a:r>
              <a:rPr lang="cs-CZ" altLang="cs-CZ" sz="2000" b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endParaRPr lang="en-GB" altLang="cs-CZ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9446095" y="3513321"/>
            <a:ext cx="2512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vztlaková síla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F79B6EE-D2DC-4017-8458-69B84302E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803" y="726773"/>
            <a:ext cx="1385749" cy="201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97429B39-0819-4EDC-A524-1454645F86A8}"/>
              </a:ext>
            </a:extLst>
          </p:cNvPr>
          <p:cNvSpPr txBox="1"/>
          <p:nvPr/>
        </p:nvSpPr>
        <p:spPr>
          <a:xfrm>
            <a:off x="1074348" y="2798627"/>
            <a:ext cx="2689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Archimédés</a:t>
            </a:r>
            <a:r>
              <a:rPr lang="cs-CZ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ze </a:t>
            </a:r>
            <a:r>
              <a:rPr lang="cs-CZ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Syrákús</a:t>
            </a:r>
            <a:r>
              <a:rPr lang="cs-CZ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cs-CZ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(287–212)</a:t>
            </a:r>
            <a:endParaRPr lang="cs-CZ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046D77-5858-F95E-5A69-B211395C4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bdélník 28"/>
          <p:cNvSpPr>
            <a:spLocks noChangeArrowheads="1"/>
          </p:cNvSpPr>
          <p:nvPr/>
        </p:nvSpPr>
        <p:spPr bwMode="auto">
          <a:xfrm>
            <a:off x="2071688" y="1180336"/>
            <a:ext cx="6042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Zákony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plování</a:t>
            </a:r>
            <a:endParaRPr lang="cs-CZ" alt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/>
            <a:endParaRPr lang="cs-CZ" alt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/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en-US" altLang="cs-CZ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Tlak</a:t>
            </a:r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</a:t>
            </a:r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ponořenou</a:t>
            </a:r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plochu</a:t>
            </a:r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(  </a:t>
            </a:r>
            <a:r>
              <a:rPr lang="en-US" altLang="cs-CZ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Archimedův</a:t>
            </a:r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zákon</a:t>
            </a:r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cs-CZ" altLang="cs-CZ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/>
            <a:r>
              <a:rPr lang="en-US" altLang="cs-CZ" sz="2000" b="1" dirty="0">
                <a:latin typeface="Monotype Corsiva" pitchFamily="66" charset="0"/>
              </a:rPr>
              <a:t>     </a:t>
            </a:r>
            <a:endParaRPr lang="cs-CZ" altLang="cs-CZ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/>
            <a:r>
              <a:rPr lang="en-US" altLang="cs-CZ" sz="2000" b="1" dirty="0">
                <a:latin typeface="Monotype Corsiva" pitchFamily="66" charset="0"/>
              </a:rPr>
              <a:t>          </a:t>
            </a:r>
            <a:r>
              <a:rPr lang="en-US" altLang="cs-CZ" sz="20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altLang="cs-CZ" sz="2000" b="1" baseline="-25000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alt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cs-CZ" sz="20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en-US" altLang="cs-CZ" sz="2000" b="1" dirty="0">
                <a:solidFill>
                  <a:srgbClr val="0070C0"/>
                </a:solidFill>
                <a:latin typeface="Monotype Corsiva" pitchFamily="66" charset="0"/>
                <a:sym typeface="Symbol" pitchFamily="18" charset="2"/>
              </a:rPr>
              <a:t></a:t>
            </a:r>
            <a:r>
              <a:rPr lang="cs-CZ" altLang="cs-CZ" sz="2000" b="1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cs-CZ" altLang="cs-CZ" sz="2000" b="1" baseline="-25000" dirty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en-US" alt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cs-CZ" alt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cs-CZ" altLang="cs-CZ" sz="2000" b="1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alt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en-US" altLang="cs-CZ" sz="20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en-US" altLang="cs-CZ" sz="2000" b="1" dirty="0">
                <a:solidFill>
                  <a:srgbClr val="0070C0"/>
                </a:solidFill>
                <a:latin typeface="Monotype Corsiva" pitchFamily="66" charset="0"/>
                <a:sym typeface="Symbol" pitchFamily="18" charset="2"/>
              </a:rPr>
              <a:t></a:t>
            </a:r>
            <a:r>
              <a:rPr lang="en-US" altLang="cs-CZ" sz="2000" b="1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cs-CZ" altLang="cs-CZ" sz="2000" b="1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cs-CZ" sz="20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gV</a:t>
            </a:r>
            <a:r>
              <a:rPr lang="en-US" altLang="cs-CZ" sz="2000" b="1" baseline="-25000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endParaRPr lang="cs-CZ" altLang="cs-CZ" sz="20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/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lang="cs-CZ" altLang="cs-CZ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/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 &gt;</a:t>
            </a:r>
            <a:r>
              <a:rPr lang="cs-CZ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F</a:t>
            </a:r>
            <a:r>
              <a:rPr lang="cs-CZ" altLang="cs-CZ" sz="20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cs-CZ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– těleso klesá ke dnu</a:t>
            </a:r>
            <a:endParaRPr lang="cs-CZ" altLang="cs-CZ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/>
            <a:r>
              <a:rPr lang="cs-CZ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 = F</a:t>
            </a:r>
            <a:r>
              <a:rPr lang="cs-CZ" altLang="cs-CZ" sz="20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V </a:t>
            </a:r>
            <a:r>
              <a:rPr lang="cs-CZ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– těleso setrvá v libovolné poloze -vznáší se </a:t>
            </a:r>
            <a:endParaRPr lang="cs-CZ" altLang="cs-CZ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/>
            <a:r>
              <a:rPr lang="cs-CZ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 </a:t>
            </a:r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&lt; </a:t>
            </a:r>
            <a:r>
              <a:rPr lang="cs-CZ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cs-CZ" altLang="cs-CZ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- těleso se vznáší k hladině </a:t>
            </a:r>
            <a:endParaRPr lang="cs-CZ" altLang="cs-CZ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8968080" y="1329706"/>
            <a:ext cx="2512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 </a:t>
            </a: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objem ponořené    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části tělesa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8908551" y="2160293"/>
            <a:ext cx="225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b="1" dirty="0">
                <a:latin typeface="Monotype Corsiva" pitchFamily="66" charset="0"/>
                <a:sym typeface="Symbol" pitchFamily="18" charset="2"/>
              </a:rPr>
              <a:t></a:t>
            </a:r>
            <a:r>
              <a:rPr lang="cs-CZ" altLang="cs-CZ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v </a:t>
            </a:r>
            <a:r>
              <a:rPr lang="cs-CZ" alt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 - měrná hmotnost </a:t>
            </a:r>
          </a:p>
          <a:p>
            <a:r>
              <a:rPr lang="cs-CZ" alt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kapaliny</a:t>
            </a:r>
            <a:r>
              <a:rPr lang="cs-CZ" altLang="cs-CZ" b="1" baseline="-25000" dirty="0">
                <a:latin typeface="Monotype Corsiva" pitchFamily="66" charset="0"/>
              </a:rPr>
              <a:t> </a:t>
            </a:r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8972943" y="2855893"/>
            <a:ext cx="2347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b="1" dirty="0">
                <a:latin typeface="Monotype Corsiva" pitchFamily="66" charset="0"/>
                <a:sym typeface="Symbol" pitchFamily="18" charset="2"/>
              </a:rPr>
              <a:t></a:t>
            </a:r>
            <a:r>
              <a:rPr lang="cs-CZ" altLang="cs-CZ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T </a:t>
            </a:r>
            <a:r>
              <a:rPr lang="cs-CZ" alt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 - měrná hmotnost </a:t>
            </a:r>
          </a:p>
          <a:p>
            <a:r>
              <a:rPr lang="cs-CZ" alt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tělesa</a:t>
            </a:r>
            <a:r>
              <a:rPr lang="cs-CZ" altLang="cs-CZ" b="1" baseline="-25000" dirty="0">
                <a:latin typeface="Monotype Corsiva" pitchFamily="66" charset="0"/>
              </a:rPr>
              <a:t> 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9069455" y="3642548"/>
            <a:ext cx="2512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000" b="1" baseline="-250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vztlaková síla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5363F39-CE6F-7842-2EEA-932415BAB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55F0814-BBDF-4687-8E01-A2A7D6A2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D4BF32-0BEB-4258-AD71-F826ACDF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28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7754A5-76AB-4D52-D676-14623BBE7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78D4754-3660-4303-8208-05F7251D401B}"/>
              </a:ext>
            </a:extLst>
          </p:cNvPr>
          <p:cNvSpPr txBox="1"/>
          <p:nvPr/>
        </p:nvSpPr>
        <p:spPr>
          <a:xfrm>
            <a:off x="4826352" y="3429000"/>
            <a:ext cx="280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Konec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B693FCE-4C09-976F-7511-A51630A2B7C1}"/>
              </a:ext>
            </a:extLst>
          </p:cNvPr>
          <p:cNvSpPr/>
          <p:nvPr/>
        </p:nvSpPr>
        <p:spPr>
          <a:xfrm>
            <a:off x="5121230" y="4358670"/>
            <a:ext cx="23607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spc="50" dirty="0">
                <a:ln w="0"/>
                <a:solidFill>
                  <a:srgbClr val="DCDC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Přednášky_3</a:t>
            </a:r>
            <a:endParaRPr lang="cs-CZ" sz="2800" b="0" cap="none" spc="0" dirty="0">
              <a:ln w="0"/>
              <a:solidFill>
                <a:srgbClr val="DCDC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2F0148-53B1-87D2-1417-1FCB14FB0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110" y="14582"/>
            <a:ext cx="4683014" cy="3414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95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0"/>
            <a:ext cx="348183" cy="25560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20899" y="517365"/>
            <a:ext cx="86196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dirty="0">
                <a:solidFill>
                  <a:srgbClr val="1F497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Předpoklad…… </a:t>
            </a:r>
            <a:r>
              <a:rPr lang="cs-CZ" sz="20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</a:t>
            </a:r>
            <a:r>
              <a:rPr lang="cs-CZ" sz="2000" b="1" baseline="-250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0</a:t>
            </a:r>
            <a:r>
              <a:rPr lang="cs-CZ" sz="20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&lt;&lt;</a:t>
            </a:r>
            <a:r>
              <a:rPr lang="cs-CZ" sz="20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F</a:t>
            </a:r>
            <a:r>
              <a:rPr lang="cs-CZ" sz="2000" b="1" baseline="-250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</a:t>
            </a:r>
            <a:r>
              <a:rPr lang="cs-CZ" sz="20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 </a:t>
            </a:r>
            <a:r>
              <a:rPr lang="cs-CZ" sz="2000" dirty="0">
                <a:solidFill>
                  <a:srgbClr val="1F497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z Eulerovy rovnice vyplývá    </a:t>
            </a:r>
            <a:r>
              <a:rPr lang="cs-CZ" sz="20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 = </a:t>
            </a:r>
            <a:r>
              <a:rPr lang="cs-CZ" sz="2000" b="1" dirty="0" err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konst</a:t>
            </a:r>
            <a:endParaRPr lang="cs-CZ" sz="2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000" dirty="0">
                <a:solidFill>
                  <a:srgbClr val="1F497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Tlak na povrch kapaliny v uzavřené  nádobě se šíří všemi směry stejně </a:t>
            </a:r>
          </a:p>
          <a:p>
            <a:pPr eaLnBrk="1" hangingPunct="1">
              <a:defRPr/>
            </a:pPr>
            <a:r>
              <a:rPr lang="cs-CZ" sz="2000" dirty="0">
                <a:solidFill>
                  <a:srgbClr val="1F497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Kapalina je prakticky nestlačitelná   </a:t>
            </a:r>
            <a:r>
              <a:rPr lang="en-US" sz="2000" dirty="0">
                <a:solidFill>
                  <a:srgbClr val="1F497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</a:t>
            </a:r>
            <a:r>
              <a:rPr lang="cs-CZ" sz="2000" dirty="0">
                <a:solidFill>
                  <a:srgbClr val="1F497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</a:t>
            </a:r>
          </a:p>
        </p:txBody>
      </p:sp>
      <p:sp>
        <p:nvSpPr>
          <p:cNvPr id="8" name="TextovéPole 13"/>
          <p:cNvSpPr txBox="1">
            <a:spLocks noChangeArrowheads="1"/>
          </p:cNvSpPr>
          <p:nvPr/>
        </p:nvSpPr>
        <p:spPr bwMode="auto">
          <a:xfrm>
            <a:off x="4509347" y="62485"/>
            <a:ext cx="32122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PASCALŮV ZÁKON</a:t>
            </a:r>
          </a:p>
        </p:txBody>
      </p:sp>
      <p:sp>
        <p:nvSpPr>
          <p:cNvPr id="9" name="Obdélník 8"/>
          <p:cNvSpPr/>
          <p:nvPr/>
        </p:nvSpPr>
        <p:spPr>
          <a:xfrm>
            <a:off x="3255965" y="2541591"/>
            <a:ext cx="5113337" cy="2160587"/>
          </a:xfrm>
          <a:prstGeom prst="rect">
            <a:avLst/>
          </a:prstGeom>
          <a:solidFill>
            <a:srgbClr val="4F81BD">
              <a:alpha val="3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251577" y="2319338"/>
            <a:ext cx="1584325" cy="4318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251577" y="2535238"/>
            <a:ext cx="1584325" cy="21590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2" name="Přímá spojnice 14"/>
          <p:cNvCxnSpPr/>
          <p:nvPr/>
        </p:nvCxnSpPr>
        <p:spPr>
          <a:xfrm flipV="1">
            <a:off x="6251575" y="1946277"/>
            <a:ext cx="0" cy="69691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" name="Přímá spojnice 16"/>
          <p:cNvCxnSpPr/>
          <p:nvPr/>
        </p:nvCxnSpPr>
        <p:spPr>
          <a:xfrm flipV="1">
            <a:off x="7835900" y="1814515"/>
            <a:ext cx="0" cy="9366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Obdélník 14"/>
          <p:cNvSpPr/>
          <p:nvPr/>
        </p:nvSpPr>
        <p:spPr>
          <a:xfrm>
            <a:off x="3222627" y="3614741"/>
            <a:ext cx="144463" cy="288925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6" name="Přímá spojnice 19"/>
          <p:cNvCxnSpPr>
            <a:stCxn id="15" idx="0"/>
          </p:cNvCxnSpPr>
          <p:nvPr/>
        </p:nvCxnSpPr>
        <p:spPr>
          <a:xfrm flipH="1">
            <a:off x="2503488" y="3614738"/>
            <a:ext cx="7921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Přímá spojnice 21"/>
          <p:cNvCxnSpPr/>
          <p:nvPr/>
        </p:nvCxnSpPr>
        <p:spPr>
          <a:xfrm flipH="1">
            <a:off x="2503490" y="3903663"/>
            <a:ext cx="7191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Přímá spojnice se šipkou 22"/>
          <p:cNvCxnSpPr/>
          <p:nvPr/>
        </p:nvCxnSpPr>
        <p:spPr>
          <a:xfrm>
            <a:off x="1855790" y="3759200"/>
            <a:ext cx="1366837" cy="0"/>
          </a:xfrm>
          <a:prstGeom prst="straightConnector1">
            <a:avLst/>
          </a:prstGeom>
          <a:noFill/>
          <a:ln w="22225" cap="flat" cmpd="sng" algn="ctr">
            <a:solidFill>
              <a:srgbClr val="1F497D">
                <a:lumMod val="50000"/>
              </a:srgbClr>
            </a:solidFill>
            <a:prstDash val="solid"/>
            <a:tailEnd type="stealth" w="lg" len="lg"/>
          </a:ln>
          <a:effectLst/>
        </p:spPr>
      </p:cxnSp>
      <p:cxnSp>
        <p:nvCxnSpPr>
          <p:cNvPr id="19" name="Přímá spojnice se šipkou 23"/>
          <p:cNvCxnSpPr/>
          <p:nvPr/>
        </p:nvCxnSpPr>
        <p:spPr>
          <a:xfrm flipV="1">
            <a:off x="7043738" y="1622630"/>
            <a:ext cx="0" cy="912608"/>
          </a:xfrm>
          <a:prstGeom prst="straightConnector1">
            <a:avLst/>
          </a:prstGeom>
          <a:noFill/>
          <a:ln w="22225" cap="flat" cmpd="sng" algn="ctr">
            <a:solidFill>
              <a:srgbClr val="1F497D">
                <a:lumMod val="50000"/>
              </a:srgbClr>
            </a:solidFill>
            <a:prstDash val="solid"/>
            <a:tailEnd type="stealth" w="lg" len="lg"/>
          </a:ln>
          <a:effectLst/>
        </p:spPr>
      </p:cxnSp>
      <p:sp>
        <p:nvSpPr>
          <p:cNvPr id="20" name="TextovéPole 26"/>
          <p:cNvSpPr txBox="1">
            <a:spLocks noChangeArrowheads="1"/>
          </p:cNvSpPr>
          <p:nvPr/>
        </p:nvSpPr>
        <p:spPr bwMode="auto">
          <a:xfrm>
            <a:off x="1811340" y="316071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4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cs-CZ" altLang="cs-CZ" sz="24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ovéPole 27"/>
          <p:cNvSpPr txBox="1">
            <a:spLocks noChangeArrowheads="1"/>
          </p:cNvSpPr>
          <p:nvPr/>
        </p:nvSpPr>
        <p:spPr bwMode="auto">
          <a:xfrm>
            <a:off x="7242175" y="1808165"/>
            <a:ext cx="503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4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altLang="cs-CZ" sz="24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ovéPole 28"/>
          <p:cNvSpPr txBox="1">
            <a:spLocks noChangeArrowheads="1"/>
          </p:cNvSpPr>
          <p:nvPr/>
        </p:nvSpPr>
        <p:spPr bwMode="auto">
          <a:xfrm>
            <a:off x="2560637" y="1864522"/>
            <a:ext cx="223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Hydraulický</a:t>
            </a:r>
            <a:r>
              <a:rPr lang="cs-CZ" alt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lis</a:t>
            </a:r>
          </a:p>
        </p:txBody>
      </p:sp>
      <p:sp>
        <p:nvSpPr>
          <p:cNvPr id="23" name="TextovéPole 29"/>
          <p:cNvSpPr txBox="1">
            <a:spLocks noChangeArrowheads="1"/>
          </p:cNvSpPr>
          <p:nvPr/>
        </p:nvSpPr>
        <p:spPr bwMode="auto">
          <a:xfrm>
            <a:off x="8335965" y="1944688"/>
            <a:ext cx="503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cs-CZ" altLang="cs-CZ" sz="24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altLang="cs-CZ" sz="24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ovéPole 30"/>
          <p:cNvSpPr txBox="1">
            <a:spLocks noChangeArrowheads="1"/>
          </p:cNvSpPr>
          <p:nvPr/>
        </p:nvSpPr>
        <p:spPr bwMode="auto">
          <a:xfrm>
            <a:off x="2527300" y="4119563"/>
            <a:ext cx="503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cs-CZ" altLang="cs-CZ" sz="24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cs-CZ" altLang="cs-CZ" sz="24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5" name="Přímá spojnice se šipkou 33"/>
          <p:cNvCxnSpPr>
            <a:endCxn id="15" idx="2"/>
          </p:cNvCxnSpPr>
          <p:nvPr/>
        </p:nvCxnSpPr>
        <p:spPr>
          <a:xfrm flipV="1">
            <a:off x="2900365" y="3903663"/>
            <a:ext cx="395287" cy="36036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 w="med" len="lg"/>
          </a:ln>
          <a:effectLst/>
        </p:spPr>
      </p:cxnSp>
      <p:cxnSp>
        <p:nvCxnSpPr>
          <p:cNvPr id="26" name="Přímá spojnice se šipkou 37"/>
          <p:cNvCxnSpPr>
            <a:stCxn id="23" idx="1"/>
          </p:cNvCxnSpPr>
          <p:nvPr/>
        </p:nvCxnSpPr>
        <p:spPr>
          <a:xfrm flipH="1">
            <a:off x="7242175" y="2174878"/>
            <a:ext cx="1093788" cy="57626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stealth" w="med" len="lg"/>
          </a:ln>
          <a:effectLst/>
        </p:spPr>
      </p:cxnSp>
      <p:cxnSp>
        <p:nvCxnSpPr>
          <p:cNvPr id="27" name="Přímá spojnice se šipkou 42"/>
          <p:cNvCxnSpPr/>
          <p:nvPr/>
        </p:nvCxnSpPr>
        <p:spPr>
          <a:xfrm flipV="1">
            <a:off x="6400800" y="2751141"/>
            <a:ext cx="0" cy="4095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28" name="Přímá spojnice se šipkou 43"/>
          <p:cNvCxnSpPr/>
          <p:nvPr/>
        </p:nvCxnSpPr>
        <p:spPr>
          <a:xfrm flipV="1">
            <a:off x="6607175" y="2773366"/>
            <a:ext cx="0" cy="4095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29" name="Přímá spojnice se šipkou 44"/>
          <p:cNvCxnSpPr/>
          <p:nvPr/>
        </p:nvCxnSpPr>
        <p:spPr>
          <a:xfrm flipV="1">
            <a:off x="6823075" y="2760666"/>
            <a:ext cx="0" cy="4095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30" name="Přímá spojnice se šipkou 45"/>
          <p:cNvCxnSpPr/>
          <p:nvPr/>
        </p:nvCxnSpPr>
        <p:spPr>
          <a:xfrm flipV="1">
            <a:off x="7043738" y="2773366"/>
            <a:ext cx="0" cy="4095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31" name="Přímá spojnice se šipkou 46"/>
          <p:cNvCxnSpPr/>
          <p:nvPr/>
        </p:nvCxnSpPr>
        <p:spPr>
          <a:xfrm flipV="1">
            <a:off x="7229475" y="2784478"/>
            <a:ext cx="0" cy="4095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32" name="Přímá spojnice se šipkou 47"/>
          <p:cNvCxnSpPr/>
          <p:nvPr/>
        </p:nvCxnSpPr>
        <p:spPr>
          <a:xfrm flipV="1">
            <a:off x="7399338" y="2773366"/>
            <a:ext cx="0" cy="4095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33" name="Přímá spojnice se šipkou 48"/>
          <p:cNvCxnSpPr/>
          <p:nvPr/>
        </p:nvCxnSpPr>
        <p:spPr>
          <a:xfrm flipH="1">
            <a:off x="3367089" y="3790950"/>
            <a:ext cx="36036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34" name="Přímá spojnice se šipkou 50"/>
          <p:cNvCxnSpPr/>
          <p:nvPr/>
        </p:nvCxnSpPr>
        <p:spPr>
          <a:xfrm flipV="1">
            <a:off x="5245100" y="2535241"/>
            <a:ext cx="0" cy="4095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35" name="Přímá spojnice se šipkou 51"/>
          <p:cNvCxnSpPr/>
          <p:nvPr/>
        </p:nvCxnSpPr>
        <p:spPr>
          <a:xfrm flipH="1">
            <a:off x="3373440" y="3914775"/>
            <a:ext cx="35877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36" name="Přímá spojnice se šipkou 52"/>
          <p:cNvCxnSpPr/>
          <p:nvPr/>
        </p:nvCxnSpPr>
        <p:spPr>
          <a:xfrm flipH="1">
            <a:off x="3287715" y="4264025"/>
            <a:ext cx="35877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37" name="Přímá spojnice se šipkou 53"/>
          <p:cNvCxnSpPr/>
          <p:nvPr/>
        </p:nvCxnSpPr>
        <p:spPr>
          <a:xfrm flipH="1">
            <a:off x="3255964" y="2894013"/>
            <a:ext cx="36036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38" name="Přímá spojnice se šipkou 54"/>
          <p:cNvCxnSpPr/>
          <p:nvPr/>
        </p:nvCxnSpPr>
        <p:spPr>
          <a:xfrm flipH="1">
            <a:off x="3373440" y="3665538"/>
            <a:ext cx="35877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39" name="Přímá spojnice se šipkou 55"/>
          <p:cNvCxnSpPr/>
          <p:nvPr/>
        </p:nvCxnSpPr>
        <p:spPr>
          <a:xfrm flipH="1">
            <a:off x="3282952" y="3125788"/>
            <a:ext cx="35877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40" name="Přímá spojnice se šipkou 56"/>
          <p:cNvCxnSpPr/>
          <p:nvPr/>
        </p:nvCxnSpPr>
        <p:spPr>
          <a:xfrm flipV="1">
            <a:off x="5022850" y="2546353"/>
            <a:ext cx="0" cy="4095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41" name="Přímá spojnice se šipkou 57"/>
          <p:cNvCxnSpPr/>
          <p:nvPr/>
        </p:nvCxnSpPr>
        <p:spPr>
          <a:xfrm flipV="1">
            <a:off x="7615238" y="2784478"/>
            <a:ext cx="0" cy="4095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42" name="Přímá spojnice se šipkou 58"/>
          <p:cNvCxnSpPr/>
          <p:nvPr/>
        </p:nvCxnSpPr>
        <p:spPr>
          <a:xfrm>
            <a:off x="7043738" y="4162425"/>
            <a:ext cx="0" cy="53975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43" name="Přímá spojnice se šipkou 61"/>
          <p:cNvCxnSpPr/>
          <p:nvPr/>
        </p:nvCxnSpPr>
        <p:spPr>
          <a:xfrm>
            <a:off x="7216775" y="4162425"/>
            <a:ext cx="0" cy="53975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cxnSp>
        <p:nvCxnSpPr>
          <p:cNvPr id="44" name="Přímá spojnice se šipkou 62"/>
          <p:cNvCxnSpPr/>
          <p:nvPr/>
        </p:nvCxnSpPr>
        <p:spPr>
          <a:xfrm>
            <a:off x="7361238" y="4156075"/>
            <a:ext cx="0" cy="53975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sp>
        <p:nvSpPr>
          <p:cNvPr id="45" name="TextovéPole 51"/>
          <p:cNvSpPr txBox="1">
            <a:spLocks noChangeArrowheads="1"/>
          </p:cNvSpPr>
          <p:nvPr/>
        </p:nvSpPr>
        <p:spPr bwMode="auto">
          <a:xfrm>
            <a:off x="3914777" y="3614738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</a:p>
        </p:txBody>
      </p:sp>
      <p:sp>
        <p:nvSpPr>
          <p:cNvPr id="46" name="TextovéPole 52"/>
          <p:cNvSpPr txBox="1">
            <a:spLocks noChangeArrowheads="1"/>
          </p:cNvSpPr>
          <p:nvPr/>
        </p:nvSpPr>
        <p:spPr bwMode="auto">
          <a:xfrm>
            <a:off x="6783390" y="3125788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</a:p>
        </p:txBody>
      </p:sp>
      <p:sp>
        <p:nvSpPr>
          <p:cNvPr id="47" name="TextovéPole 53"/>
          <p:cNvSpPr txBox="1">
            <a:spLocks noChangeArrowheads="1"/>
          </p:cNvSpPr>
          <p:nvPr/>
        </p:nvSpPr>
        <p:spPr bwMode="auto">
          <a:xfrm>
            <a:off x="3616325" y="2757488"/>
            <a:ext cx="503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</a:p>
        </p:txBody>
      </p:sp>
      <p:sp>
        <p:nvSpPr>
          <p:cNvPr id="48" name="TextovéPole 54"/>
          <p:cNvSpPr txBox="1">
            <a:spLocks noChangeArrowheads="1"/>
          </p:cNvSpPr>
          <p:nvPr/>
        </p:nvSpPr>
        <p:spPr bwMode="auto">
          <a:xfrm>
            <a:off x="4956177" y="2879728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</a:p>
        </p:txBody>
      </p:sp>
      <p:sp>
        <p:nvSpPr>
          <p:cNvPr id="49" name="TextovéPole 55"/>
          <p:cNvSpPr txBox="1">
            <a:spLocks noChangeArrowheads="1"/>
          </p:cNvSpPr>
          <p:nvPr/>
        </p:nvSpPr>
        <p:spPr bwMode="auto">
          <a:xfrm>
            <a:off x="7216776" y="3702053"/>
            <a:ext cx="50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</a:p>
        </p:txBody>
      </p:sp>
      <p:graphicFrame>
        <p:nvGraphicFramePr>
          <p:cNvPr id="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014057"/>
              </p:ext>
            </p:extLst>
          </p:nvPr>
        </p:nvGraphicFramePr>
        <p:xfrm>
          <a:off x="2398713" y="4840291"/>
          <a:ext cx="25574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333500" imgH="431800" progId="Equation.3">
                  <p:embed/>
                </p:oleObj>
              </mc:Choice>
              <mc:Fallback>
                <p:oleObj name="Rovnice" r:id="rId3" imgW="1333500" imgH="431800" progId="Equation.3">
                  <p:embed/>
                  <p:pic>
                    <p:nvPicPr>
                      <p:cNvPr id="122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4840291"/>
                        <a:ext cx="2557462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33088"/>
              </p:ext>
            </p:extLst>
          </p:nvPr>
        </p:nvGraphicFramePr>
        <p:xfrm>
          <a:off x="6170614" y="4803775"/>
          <a:ext cx="20939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091726" imgH="431613" progId="Equation.3">
                  <p:embed/>
                </p:oleObj>
              </mc:Choice>
              <mc:Fallback>
                <p:oleObj name="Rovnice" r:id="rId5" imgW="1091726" imgH="431613" progId="Equation.3">
                  <p:embed/>
                  <p:pic>
                    <p:nvPicPr>
                      <p:cNvPr id="122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4" y="4803775"/>
                        <a:ext cx="209391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084488"/>
              </p:ext>
            </p:extLst>
          </p:nvPr>
        </p:nvGraphicFramePr>
        <p:xfrm>
          <a:off x="3606801" y="5543550"/>
          <a:ext cx="155733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812447" imgH="431613" progId="Equation.3">
                  <p:embed/>
                </p:oleObj>
              </mc:Choice>
              <mc:Fallback>
                <p:oleObj name="Rovnice" r:id="rId7" imgW="812447" imgH="431613" progId="Equation.3">
                  <p:embed/>
                  <p:pic>
                    <p:nvPicPr>
                      <p:cNvPr id="122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1" y="5543550"/>
                        <a:ext cx="1557338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Šrafovaná šipka doprava 59"/>
          <p:cNvSpPr/>
          <p:nvPr/>
        </p:nvSpPr>
        <p:spPr>
          <a:xfrm>
            <a:off x="5281615" y="5108575"/>
            <a:ext cx="566737" cy="215900"/>
          </a:xfrm>
          <a:prstGeom prst="strip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5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178419"/>
              </p:ext>
            </p:extLst>
          </p:nvPr>
        </p:nvGraphicFramePr>
        <p:xfrm>
          <a:off x="6038850" y="5775328"/>
          <a:ext cx="3889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203024" imgH="164957" progId="Equation.3">
                  <p:embed/>
                </p:oleObj>
              </mc:Choice>
              <mc:Fallback>
                <p:oleObj name="Rovnice" r:id="rId9" imgW="203024" imgH="164957" progId="Equation.3">
                  <p:embed/>
                  <p:pic>
                    <p:nvPicPr>
                      <p:cNvPr id="122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5775328"/>
                        <a:ext cx="38893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ovéPole 61"/>
          <p:cNvSpPr txBox="1">
            <a:spLocks noChangeArrowheads="1"/>
          </p:cNvSpPr>
          <p:nvPr/>
        </p:nvSpPr>
        <p:spPr bwMode="auto">
          <a:xfrm>
            <a:off x="6427790" y="5703888"/>
            <a:ext cx="2700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 účinnost   (ztráty)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545F66-4ED1-4122-9719-5490287BD7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7905" y="1533028"/>
            <a:ext cx="1876687" cy="195289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D0E776F-7CDA-49A8-A410-7F5CC7C628BE}"/>
              </a:ext>
            </a:extLst>
          </p:cNvPr>
          <p:cNvSpPr txBox="1"/>
          <p:nvPr/>
        </p:nvSpPr>
        <p:spPr>
          <a:xfrm>
            <a:off x="9706062" y="3485926"/>
            <a:ext cx="1503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Blaise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Pascal   </a:t>
            </a:r>
          </a:p>
          <a:p>
            <a:r>
              <a:rPr lang="cs-CZ" sz="140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cs-CZ" sz="120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sz="1200" dirty="0">
                <a:latin typeface="Cambria" panose="02040503050406030204" pitchFamily="18" charset="0"/>
                <a:ea typeface="Cambria" panose="02040503050406030204" pitchFamily="18" charset="0"/>
              </a:rPr>
              <a:t>1623-1662)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D5204CF-00A3-D665-ACF2-E6C795D6BC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0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7" y="6568590"/>
            <a:ext cx="356548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6" descr="cen72367_03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2" y="1268416"/>
            <a:ext cx="5546725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13"/>
          <p:cNvSpPr txBox="1">
            <a:spLocks noChangeArrowheads="1"/>
          </p:cNvSpPr>
          <p:nvPr/>
        </p:nvSpPr>
        <p:spPr bwMode="auto">
          <a:xfrm>
            <a:off x="2650524" y="376096"/>
            <a:ext cx="76036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APLIKACE PASCALOVA ZÁKONA - HYDRAULICKÝ LIS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9"/>
            <a:ext cx="36131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1"/>
          <p:cNvSpPr txBox="1">
            <a:spLocks noChangeArrowheads="1"/>
          </p:cNvSpPr>
          <p:nvPr/>
        </p:nvSpPr>
        <p:spPr bwMode="auto">
          <a:xfrm>
            <a:off x="3792540" y="1989138"/>
            <a:ext cx="935037" cy="40011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</a:t>
            </a:r>
            <a:r>
              <a:rPr kumimoji="0" lang="cs-CZ" altLang="cs-CZ" sz="2000" b="0" i="1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1</a:t>
            </a:r>
            <a:r>
              <a:rPr kumimoji="0" lang="cs-CZ" altLang="cs-CZ" sz="2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. S</a:t>
            </a:r>
            <a:r>
              <a:rPr kumimoji="0" lang="cs-CZ" altLang="cs-CZ" sz="2000" b="0" i="1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1</a:t>
            </a:r>
            <a:endParaRPr kumimoji="0" lang="cs-CZ" altLang="cs-CZ" sz="20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1" name="TextovéPole 11"/>
          <p:cNvSpPr txBox="1">
            <a:spLocks noChangeArrowheads="1"/>
          </p:cNvSpPr>
          <p:nvPr/>
        </p:nvSpPr>
        <p:spPr bwMode="auto">
          <a:xfrm>
            <a:off x="7105652" y="1233488"/>
            <a:ext cx="504825" cy="40011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</a:t>
            </a:r>
            <a:r>
              <a:rPr kumimoji="0" lang="cs-CZ" altLang="cs-CZ" sz="2000" b="0" i="1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1</a:t>
            </a:r>
            <a:endParaRPr kumimoji="0" lang="cs-CZ" altLang="cs-CZ" sz="20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6910388" y="1557341"/>
            <a:ext cx="0" cy="1366837"/>
          </a:xfrm>
          <a:prstGeom prst="straightConnector1">
            <a:avLst/>
          </a:prstGeom>
          <a:noFill/>
          <a:ln w="476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sp>
        <p:nvSpPr>
          <p:cNvPr id="14" name="TextovéPole 18"/>
          <p:cNvSpPr txBox="1">
            <a:spLocks noChangeArrowheads="1"/>
          </p:cNvSpPr>
          <p:nvPr/>
        </p:nvSpPr>
        <p:spPr bwMode="auto">
          <a:xfrm>
            <a:off x="4008439" y="4498975"/>
            <a:ext cx="503238" cy="70788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</a:t>
            </a:r>
            <a:r>
              <a:rPr kumimoji="0" lang="cs-CZ" altLang="cs-CZ" sz="2000" b="0" i="1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</a:t>
            </a:r>
            <a:r>
              <a:rPr kumimoji="0" lang="cs-CZ" altLang="cs-CZ" sz="2000" b="0" i="1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1</a:t>
            </a:r>
            <a:endParaRPr kumimoji="0" lang="cs-CZ" altLang="cs-CZ" sz="2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5" name="TextovéPole 20"/>
          <p:cNvSpPr txBox="1">
            <a:spLocks noChangeArrowheads="1"/>
          </p:cNvSpPr>
          <p:nvPr/>
        </p:nvSpPr>
        <p:spPr bwMode="auto">
          <a:xfrm>
            <a:off x="6910390" y="1214441"/>
            <a:ext cx="936625" cy="40011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</a:t>
            </a:r>
            <a:r>
              <a:rPr kumimoji="0" lang="cs-CZ" altLang="cs-CZ" sz="2000" b="0" i="1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2</a:t>
            </a:r>
            <a:r>
              <a:rPr kumimoji="0" lang="cs-CZ" altLang="cs-CZ" sz="2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. S</a:t>
            </a:r>
            <a:r>
              <a:rPr kumimoji="0" lang="cs-CZ" altLang="cs-CZ" sz="2000" b="0" i="1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2</a:t>
            </a:r>
            <a:endParaRPr kumimoji="0" lang="cs-CZ" altLang="cs-CZ" sz="20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6" name="TextovéPole 22"/>
          <p:cNvSpPr txBox="1">
            <a:spLocks noChangeArrowheads="1"/>
          </p:cNvSpPr>
          <p:nvPr/>
        </p:nvSpPr>
        <p:spPr bwMode="auto">
          <a:xfrm>
            <a:off x="5351465" y="4498975"/>
            <a:ext cx="503237" cy="70788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</a:t>
            </a:r>
            <a:r>
              <a:rPr kumimoji="0" lang="cs-CZ" altLang="cs-CZ" sz="2000" b="0" i="1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</a:t>
            </a:r>
            <a:r>
              <a:rPr kumimoji="0" lang="cs-CZ" altLang="cs-CZ" sz="2000" b="0" i="1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2</a:t>
            </a:r>
            <a:endParaRPr kumimoji="0" lang="cs-CZ" altLang="cs-CZ" sz="20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943475" y="1557338"/>
            <a:ext cx="363538" cy="7921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7C2F6D-DAC0-32C1-1E27-198DFCCE6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841778" y="177443"/>
            <a:ext cx="765743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hydrostatiCKÉ</a:t>
            </a:r>
            <a:r>
              <a:rPr lang="cs-CZ" sz="20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SÍLY</a:t>
            </a:r>
          </a:p>
          <a:p>
            <a:pPr eaLnBrk="1" hangingPunct="1">
              <a:defRPr/>
            </a:pPr>
            <a:endParaRPr lang="cs-CZ" sz="20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Určování hydrostatických sil na  plochy : a) </a:t>
            </a:r>
            <a:r>
              <a:rPr lang="cs-CZ" sz="20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vodorovné</a:t>
            </a:r>
            <a:r>
              <a:rPr lang="cs-CZ" sz="2000" b="1" dirty="0">
                <a:solidFill>
                  <a:srgbClr val="4F81B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                                                                         b) </a:t>
            </a:r>
            <a:r>
              <a:rPr lang="cs-CZ" sz="20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šikmé rovinné</a:t>
            </a:r>
          </a:p>
          <a:p>
            <a:pPr eaLnBrk="1" hangingPunct="1">
              <a:defRPr/>
            </a:pPr>
            <a:r>
              <a:rPr 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                                                                         c)  </a:t>
            </a:r>
            <a:r>
              <a:rPr lang="cs-CZ" sz="20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zakřivené </a:t>
            </a:r>
          </a:p>
        </p:txBody>
      </p:sp>
      <p:sp>
        <p:nvSpPr>
          <p:cNvPr id="8" name="TextovéPole 13"/>
          <p:cNvSpPr txBox="1">
            <a:spLocks noChangeArrowheads="1"/>
          </p:cNvSpPr>
          <p:nvPr/>
        </p:nvSpPr>
        <p:spPr bwMode="auto">
          <a:xfrm>
            <a:off x="988076" y="2033247"/>
            <a:ext cx="10755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Hydrostatická síla  </a:t>
            </a: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síla způsobená hydrostatickým tlakem </a:t>
            </a:r>
            <a:r>
              <a:rPr lang="cs-CZ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cs-CZ" altLang="cs-CZ" sz="24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cs-CZ" altLang="cs-CZ" sz="24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</a:t>
            </a:r>
            <a:r>
              <a:rPr lang="cs-CZ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dF</a:t>
            </a: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 </a:t>
            </a:r>
            <a:r>
              <a:rPr lang="cs-CZ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cs-CZ" altLang="cs-CZ" sz="24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cs-CZ" altLang="cs-CZ" sz="24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. </a:t>
            </a:r>
            <a:r>
              <a:rPr lang="cs-CZ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dS</a:t>
            </a:r>
            <a:endParaRPr lang="cs-CZ" altLang="cs-CZ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ovéPole 16"/>
          <p:cNvSpPr txBox="1">
            <a:spLocks noChangeArrowheads="1"/>
          </p:cNvSpPr>
          <p:nvPr/>
        </p:nvSpPr>
        <p:spPr bwMode="auto">
          <a:xfrm>
            <a:off x="1695745" y="2861126"/>
            <a:ext cx="92068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altLang="cs-CZ" sz="24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prochází těžištěm zatěžovacího tělesa</a:t>
            </a:r>
          </a:p>
          <a:p>
            <a:pPr eaLnBrk="1" hangingPunct="1"/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- je kolmá k zatěžované ploše </a:t>
            </a:r>
          </a:p>
        </p:txBody>
      </p:sp>
      <p:sp>
        <p:nvSpPr>
          <p:cNvPr id="12" name="TextovéPole 19"/>
          <p:cNvSpPr txBox="1">
            <a:spLocks noChangeArrowheads="1"/>
          </p:cNvSpPr>
          <p:nvPr/>
        </p:nvSpPr>
        <p:spPr bwMode="auto">
          <a:xfrm>
            <a:off x="1482406" y="4327252"/>
            <a:ext cx="87598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 případě přetlaku  (       )   nebo podtlaku (</a:t>
            </a:r>
            <a:r>
              <a:rPr lang="cs-CZ" altLang="cs-CZ" sz="24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cs-CZ" altLang="cs-CZ" sz="2400" b="1" baseline="-250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va</a:t>
            </a: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)   na hladinu kapaliny je možné hloubku  zvětšit (zmenšit) o tlakovou výšku</a:t>
            </a:r>
          </a:p>
        </p:txBody>
      </p:sp>
      <p:sp>
        <p:nvSpPr>
          <p:cNvPr id="14" name="TextovéPole 20"/>
          <p:cNvSpPr txBox="1">
            <a:spLocks noChangeArrowheads="1"/>
          </p:cNvSpPr>
          <p:nvPr/>
        </p:nvSpPr>
        <p:spPr bwMode="auto">
          <a:xfrm>
            <a:off x="4282106" y="4297571"/>
            <a:ext cx="5422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cs-CZ" altLang="cs-CZ" sz="24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cs-CZ" altLang="cs-CZ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ovéPole 21"/>
          <p:cNvSpPr txBox="1">
            <a:spLocks noChangeArrowheads="1"/>
          </p:cNvSpPr>
          <p:nvPr/>
        </p:nvSpPr>
        <p:spPr bwMode="auto">
          <a:xfrm>
            <a:off x="2490954" y="5844502"/>
            <a:ext cx="8486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potom dostáváme </a:t>
            </a:r>
            <a:r>
              <a:rPr lang="cs-CZ" alt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celkovou</a:t>
            </a:r>
            <a:r>
              <a:rPr lang="cs-CZ" altLang="cs-CZ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</a:t>
            </a: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lakovou sílu („absolutní hodnotu“)</a:t>
            </a:r>
          </a:p>
        </p:txBody>
      </p:sp>
      <p:sp>
        <p:nvSpPr>
          <p:cNvPr id="16" name="Šipka doprava 22"/>
          <p:cNvSpPr/>
          <p:nvPr/>
        </p:nvSpPr>
        <p:spPr>
          <a:xfrm>
            <a:off x="1529325" y="6062327"/>
            <a:ext cx="536319" cy="14287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5041846" y="5132429"/>
          <a:ext cx="12573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444240" progId="Equation.3">
                  <p:embed/>
                </p:oleObj>
              </mc:Choice>
              <mc:Fallback>
                <p:oleObj name="Equation" r:id="rId3" imgW="672840" imgH="444240" progId="Equation.3">
                  <p:embed/>
                  <p:pic>
                    <p:nvPicPr>
                      <p:cNvPr id="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846" y="5132429"/>
                        <a:ext cx="12573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393F7599-7381-7030-83DC-7BEBD43C1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7414987" y="809966"/>
            <a:ext cx="576263" cy="719138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ovéPole 13"/>
          <p:cNvSpPr txBox="1">
            <a:spLocks noChangeArrowheads="1"/>
          </p:cNvSpPr>
          <p:nvPr/>
        </p:nvSpPr>
        <p:spPr bwMode="auto">
          <a:xfrm>
            <a:off x="1159455" y="217629"/>
            <a:ext cx="422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VODOROVNÉ PLOCHY</a:t>
            </a: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470909"/>
              </p:ext>
            </p:extLst>
          </p:nvPr>
        </p:nvGraphicFramePr>
        <p:xfrm>
          <a:off x="5648702" y="1099493"/>
          <a:ext cx="23129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06500" imgH="203200" progId="Equation.3">
                  <p:embed/>
                </p:oleObj>
              </mc:Choice>
              <mc:Fallback>
                <p:oleObj name="Rovnice" r:id="rId3" imgW="1206500" imgH="203200" progId="Equation.3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702" y="1099493"/>
                        <a:ext cx="23129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16"/>
          <p:cNvSpPr txBox="1">
            <a:spLocks noChangeArrowheads="1"/>
          </p:cNvSpPr>
          <p:nvPr/>
        </p:nvSpPr>
        <p:spPr bwMode="auto">
          <a:xfrm>
            <a:off x="5345399" y="355402"/>
            <a:ext cx="2611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Zatěžovací těleso</a:t>
            </a:r>
          </a:p>
        </p:txBody>
      </p:sp>
      <p:sp>
        <p:nvSpPr>
          <p:cNvPr id="11" name="TextovéPole 17"/>
          <p:cNvSpPr txBox="1">
            <a:spLocks noChangeArrowheads="1"/>
          </p:cNvSpPr>
          <p:nvPr/>
        </p:nvSpPr>
        <p:spPr bwMode="auto">
          <a:xfrm>
            <a:off x="2480052" y="1664642"/>
            <a:ext cx="4248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Hydrostatické paradoxon</a:t>
            </a:r>
          </a:p>
        </p:txBody>
      </p:sp>
      <p:sp>
        <p:nvSpPr>
          <p:cNvPr id="14" name="TextovéPole 20"/>
          <p:cNvSpPr txBox="1">
            <a:spLocks noChangeArrowheads="1"/>
          </p:cNvSpPr>
          <p:nvPr/>
        </p:nvSpPr>
        <p:spPr bwMode="auto">
          <a:xfrm>
            <a:off x="1827215" y="5367338"/>
            <a:ext cx="3571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cs-CZ" altLang="cs-CZ" sz="2400" b="1" baseline="-2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zt</a:t>
            </a:r>
            <a:r>
              <a:rPr lang="cs-CZ" altLang="cs-CZ" sz="24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altLang="cs-CZ" sz="2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h.S</a:t>
            </a:r>
            <a:r>
              <a:rPr lang="cs-CZ" altLang="cs-CZ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objem zatěžovacího tělesa</a:t>
            </a:r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2894015" y="4918075"/>
          <a:ext cx="231298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206500" imgH="203200" progId="Equation.3">
                  <p:embed/>
                </p:oleObj>
              </mc:Choice>
              <mc:Fallback>
                <p:oleObj name="Rovnice" r:id="rId5" imgW="1206500" imgH="203200" progId="Equation.3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5" y="4918075"/>
                        <a:ext cx="231298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Přímá spojnice se šipkou 18"/>
          <p:cNvCxnSpPr/>
          <p:nvPr/>
        </p:nvCxnSpPr>
        <p:spPr>
          <a:xfrm>
            <a:off x="2063752" y="5113338"/>
            <a:ext cx="576263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lg" len="lg"/>
          </a:ln>
          <a:effectLst/>
        </p:spPr>
      </p:cxnSp>
      <p:sp>
        <p:nvSpPr>
          <p:cNvPr id="17" name="Obdélník 16"/>
          <p:cNvSpPr/>
          <p:nvPr/>
        </p:nvSpPr>
        <p:spPr>
          <a:xfrm>
            <a:off x="2949952" y="2428229"/>
            <a:ext cx="1042988" cy="178593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Lichoběžník 17"/>
          <p:cNvSpPr/>
          <p:nvPr/>
        </p:nvSpPr>
        <p:spPr>
          <a:xfrm>
            <a:off x="7448929" y="2428232"/>
            <a:ext cx="1871663" cy="1800225"/>
          </a:xfrm>
          <a:prstGeom prst="trapezoid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Lichoběžník 18"/>
          <p:cNvSpPr/>
          <p:nvPr/>
        </p:nvSpPr>
        <p:spPr>
          <a:xfrm rot="10800000">
            <a:off x="4640640" y="2413945"/>
            <a:ext cx="2011362" cy="1800225"/>
          </a:xfrm>
          <a:prstGeom prst="trapezoid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0" name="Přímá spojnice se šipkou 23"/>
          <p:cNvCxnSpPr/>
          <p:nvPr/>
        </p:nvCxnSpPr>
        <p:spPr>
          <a:xfrm flipV="1">
            <a:off x="3443666" y="4228457"/>
            <a:ext cx="306387" cy="20161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" name="Přímá spojnice se šipkou 25"/>
          <p:cNvCxnSpPr>
            <a:endCxn id="19" idx="0"/>
          </p:cNvCxnSpPr>
          <p:nvPr/>
        </p:nvCxnSpPr>
        <p:spPr>
          <a:xfrm flipH="1" flipV="1">
            <a:off x="5645527" y="4214167"/>
            <a:ext cx="795338" cy="30321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2" name="Přímá spojnice se šipkou 21"/>
          <p:cNvCxnSpPr/>
          <p:nvPr/>
        </p:nvCxnSpPr>
        <p:spPr>
          <a:xfrm flipV="1">
            <a:off x="7880728" y="4228457"/>
            <a:ext cx="368300" cy="14446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3" name="TextovéPole 29"/>
          <p:cNvSpPr txBox="1">
            <a:spLocks noChangeArrowheads="1"/>
          </p:cNvSpPr>
          <p:nvPr/>
        </p:nvSpPr>
        <p:spPr bwMode="auto">
          <a:xfrm>
            <a:off x="3132516" y="4284017"/>
            <a:ext cx="485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</a:p>
        </p:txBody>
      </p:sp>
      <p:sp>
        <p:nvSpPr>
          <p:cNvPr id="24" name="TextovéPole 30"/>
          <p:cNvSpPr txBox="1">
            <a:spLocks noChangeArrowheads="1"/>
          </p:cNvSpPr>
          <p:nvPr/>
        </p:nvSpPr>
        <p:spPr bwMode="auto">
          <a:xfrm>
            <a:off x="6409116" y="4293542"/>
            <a:ext cx="485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</a:p>
        </p:txBody>
      </p:sp>
      <p:sp>
        <p:nvSpPr>
          <p:cNvPr id="25" name="TextovéPole 31"/>
          <p:cNvSpPr txBox="1">
            <a:spLocks noChangeArrowheads="1"/>
          </p:cNvSpPr>
          <p:nvPr/>
        </p:nvSpPr>
        <p:spPr bwMode="auto">
          <a:xfrm>
            <a:off x="7448928" y="4214167"/>
            <a:ext cx="485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</a:p>
        </p:txBody>
      </p:sp>
      <p:cxnSp>
        <p:nvCxnSpPr>
          <p:cNvPr id="26" name="Přímá spojnice 35"/>
          <p:cNvCxnSpPr/>
          <p:nvPr/>
        </p:nvCxnSpPr>
        <p:spPr>
          <a:xfrm flipH="1">
            <a:off x="1976817" y="2428229"/>
            <a:ext cx="7191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Přímá spojnice 37"/>
          <p:cNvCxnSpPr/>
          <p:nvPr/>
        </p:nvCxnSpPr>
        <p:spPr>
          <a:xfrm flipH="1" flipV="1">
            <a:off x="1778379" y="4214167"/>
            <a:ext cx="9175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Přímá spojnice 39"/>
          <p:cNvCxnSpPr/>
          <p:nvPr/>
        </p:nvCxnSpPr>
        <p:spPr>
          <a:xfrm flipV="1">
            <a:off x="2335590" y="2428229"/>
            <a:ext cx="0" cy="178593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med" len="lg"/>
            <a:tailEnd type="stealth" w="med" len="lg"/>
          </a:ln>
          <a:effectLst/>
        </p:spPr>
      </p:cxnSp>
      <p:sp>
        <p:nvSpPr>
          <p:cNvPr id="29" name="TextovéPole 28"/>
          <p:cNvSpPr txBox="1"/>
          <p:nvPr/>
        </p:nvSpPr>
        <p:spPr>
          <a:xfrm rot="16200000">
            <a:off x="1729027" y="3132574"/>
            <a:ext cx="860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4F81B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z = h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7880729" y="2413945"/>
            <a:ext cx="1008063" cy="1800225"/>
          </a:xfrm>
          <a:prstGeom prst="rect">
            <a:avLst/>
          </a:prstGeom>
          <a:pattFill prst="ltVert">
            <a:fgClr>
              <a:sysClr val="windowText" lastClr="000000"/>
            </a:fgClr>
            <a:bgClr>
              <a:srgbClr val="0070C0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099425" y="2428232"/>
            <a:ext cx="1055058" cy="1800225"/>
          </a:xfrm>
          <a:prstGeom prst="rect">
            <a:avLst/>
          </a:prstGeom>
          <a:pattFill prst="ltVert">
            <a:fgClr>
              <a:sysClr val="windowText" lastClr="000000"/>
            </a:fgClr>
            <a:bgClr>
              <a:srgbClr val="0070C0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949952" y="2428232"/>
            <a:ext cx="1042988" cy="1800225"/>
          </a:xfrm>
          <a:prstGeom prst="rect">
            <a:avLst/>
          </a:prstGeom>
          <a:pattFill prst="ltVert">
            <a:fgClr>
              <a:sysClr val="windowText" lastClr="000000"/>
            </a:fgClr>
            <a:bgClr>
              <a:srgbClr val="0070C0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3" name="Přímá spojnice se šipkou 47"/>
          <p:cNvCxnSpPr>
            <a:cxnSpLocks/>
          </p:cNvCxnSpPr>
          <p:nvPr/>
        </p:nvCxnSpPr>
        <p:spPr>
          <a:xfrm>
            <a:off x="6586780" y="869301"/>
            <a:ext cx="728004" cy="127005"/>
          </a:xfrm>
          <a:prstGeom prst="straightConnector1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34" name="Přímá spojnice se šipkou 50"/>
          <p:cNvCxnSpPr>
            <a:endCxn id="32" idx="2"/>
          </p:cNvCxnSpPr>
          <p:nvPr/>
        </p:nvCxnSpPr>
        <p:spPr>
          <a:xfrm>
            <a:off x="3443667" y="2933054"/>
            <a:ext cx="26987" cy="129540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stealth" w="lg" len="lg"/>
          </a:ln>
          <a:effectLst/>
        </p:spPr>
      </p:cxnSp>
      <p:sp>
        <p:nvSpPr>
          <p:cNvPr id="35" name="TextovéPole 41"/>
          <p:cNvSpPr txBox="1">
            <a:spLocks noChangeArrowheads="1"/>
          </p:cNvSpPr>
          <p:nvPr/>
        </p:nvSpPr>
        <p:spPr bwMode="auto">
          <a:xfrm>
            <a:off x="2984877" y="2702867"/>
            <a:ext cx="503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</a:p>
        </p:txBody>
      </p:sp>
      <p:cxnSp>
        <p:nvCxnSpPr>
          <p:cNvPr id="36" name="Přímá spojnice se šipkou 53"/>
          <p:cNvCxnSpPr/>
          <p:nvPr/>
        </p:nvCxnSpPr>
        <p:spPr>
          <a:xfrm>
            <a:off x="5609017" y="2918767"/>
            <a:ext cx="26987" cy="129540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stealth" w="lg" len="lg"/>
          </a:ln>
          <a:effectLst/>
        </p:spPr>
      </p:cxnSp>
      <p:cxnSp>
        <p:nvCxnSpPr>
          <p:cNvPr id="37" name="Přímá spojnice se šipkou 54"/>
          <p:cNvCxnSpPr/>
          <p:nvPr/>
        </p:nvCxnSpPr>
        <p:spPr>
          <a:xfrm>
            <a:off x="8315702" y="2933054"/>
            <a:ext cx="26988" cy="1295400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stealth" w="lg" len="lg"/>
          </a:ln>
          <a:effectLst/>
        </p:spPr>
      </p:cxnSp>
      <p:sp>
        <p:nvSpPr>
          <p:cNvPr id="38" name="TextovéPole 44"/>
          <p:cNvSpPr txBox="1">
            <a:spLocks noChangeArrowheads="1"/>
          </p:cNvSpPr>
          <p:nvPr/>
        </p:nvSpPr>
        <p:spPr bwMode="auto">
          <a:xfrm>
            <a:off x="5180391" y="2702867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</a:p>
        </p:txBody>
      </p:sp>
      <p:sp>
        <p:nvSpPr>
          <p:cNvPr id="39" name="TextovéPole 45"/>
          <p:cNvSpPr txBox="1">
            <a:spLocks noChangeArrowheads="1"/>
          </p:cNvSpPr>
          <p:nvPr/>
        </p:nvSpPr>
        <p:spPr bwMode="auto">
          <a:xfrm>
            <a:off x="7883902" y="2607617"/>
            <a:ext cx="503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</a:p>
        </p:txBody>
      </p:sp>
      <p:sp>
        <p:nvSpPr>
          <p:cNvPr id="40" name="Text Box 130"/>
          <p:cNvSpPr txBox="1">
            <a:spLocks noChangeArrowheads="1"/>
          </p:cNvSpPr>
          <p:nvPr/>
        </p:nvSpPr>
        <p:spPr bwMode="auto">
          <a:xfrm>
            <a:off x="6170614" y="5367338"/>
            <a:ext cx="377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Řez zatěžovacím tělesem </a:t>
            </a:r>
            <a:r>
              <a:rPr lang="cs-CZ" altLang="cs-CZ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…. </a:t>
            </a:r>
            <a:r>
              <a:rPr lang="cs-CZ" altLang="cs-CZ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cs-CZ" altLang="cs-CZ" sz="2400" b="1" baseline="-2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zo</a:t>
            </a:r>
            <a:r>
              <a:rPr lang="cs-CZ" altLang="cs-CZ" sz="24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cs-CZ" altLang="cs-CZ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plocha zatěžovacího obrazce</a:t>
            </a:r>
            <a:endParaRPr lang="en-GB" altLang="cs-CZ" sz="24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1" name="Přímá spojnice se šipkou 60"/>
          <p:cNvCxnSpPr>
            <a:endCxn id="35" idx="3"/>
          </p:cNvCxnSpPr>
          <p:nvPr/>
        </p:nvCxnSpPr>
        <p:spPr>
          <a:xfrm flipH="1">
            <a:off x="3488117" y="1932932"/>
            <a:ext cx="3163887" cy="100012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2" name="Přímá spojnice se šipkou 62"/>
          <p:cNvCxnSpPr/>
          <p:nvPr/>
        </p:nvCxnSpPr>
        <p:spPr>
          <a:xfrm flipH="1">
            <a:off x="5685216" y="1932932"/>
            <a:ext cx="966787" cy="90646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3" name="Přímá spojnice se šipkou 64"/>
          <p:cNvCxnSpPr/>
          <p:nvPr/>
        </p:nvCxnSpPr>
        <p:spPr>
          <a:xfrm>
            <a:off x="6652004" y="1932929"/>
            <a:ext cx="1484313" cy="12319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4" name="Text Box 130"/>
          <p:cNvSpPr txBox="1">
            <a:spLocks noChangeArrowheads="1"/>
          </p:cNvSpPr>
          <p:nvPr/>
        </p:nvSpPr>
        <p:spPr bwMode="auto">
          <a:xfrm>
            <a:off x="6652003" y="1732904"/>
            <a:ext cx="2254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zatěžovací obrazec</a:t>
            </a:r>
            <a:endParaRPr lang="en-GB" altLang="cs-CZ" sz="2400" b="1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3BE8F08-32DB-46FD-F1B7-694144421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9"/>
          <p:cNvSpPr txBox="1">
            <a:spLocks noChangeArrowheads="1"/>
          </p:cNvSpPr>
          <p:nvPr/>
        </p:nvSpPr>
        <p:spPr bwMode="auto">
          <a:xfrm>
            <a:off x="1685805" y="416388"/>
            <a:ext cx="3887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B) ŠIKMÁ ROVINNÁ PLOCHA</a:t>
            </a:r>
          </a:p>
        </p:txBody>
      </p:sp>
      <p:cxnSp>
        <p:nvCxnSpPr>
          <p:cNvPr id="8" name="Přímá spojnice 5"/>
          <p:cNvCxnSpPr/>
          <p:nvPr/>
        </p:nvCxnSpPr>
        <p:spPr>
          <a:xfrm flipV="1">
            <a:off x="2765604" y="1136319"/>
            <a:ext cx="5112568" cy="2664296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med" len="lg"/>
          </a:ln>
          <a:effectLst/>
          <a:scene3d>
            <a:camera prst="orthographicFront"/>
            <a:lightRig rig="threePt" dir="t"/>
          </a:scene3d>
          <a:sp3d extrusionH="76200">
            <a:extrusionClr>
              <a:sysClr val="window" lastClr="FFFFFF">
                <a:lumMod val="65000"/>
              </a:sysClr>
            </a:extrusionClr>
          </a:sp3d>
        </p:spPr>
      </p:cxnSp>
      <p:cxnSp>
        <p:nvCxnSpPr>
          <p:cNvPr id="9" name="Přímá spojnice 12"/>
          <p:cNvCxnSpPr/>
          <p:nvPr/>
        </p:nvCxnSpPr>
        <p:spPr>
          <a:xfrm flipV="1">
            <a:off x="1900120" y="3340563"/>
            <a:ext cx="7615237" cy="1444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Ovál 13"/>
          <p:cNvSpPr/>
          <p:nvPr/>
        </p:nvSpPr>
        <p:spPr>
          <a:xfrm>
            <a:off x="6013330" y="2242013"/>
            <a:ext cx="1695450" cy="982662"/>
          </a:xfrm>
          <a:prstGeom prst="ellipse">
            <a:avLst/>
          </a:prstGeom>
          <a:solidFill>
            <a:srgbClr val="4F81BD">
              <a:alpha val="3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" name="Přímá spojnice 15"/>
          <p:cNvCxnSpPr>
            <a:stCxn id="10" idx="2"/>
          </p:cNvCxnSpPr>
          <p:nvPr/>
        </p:nvCxnSpPr>
        <p:spPr>
          <a:xfrm flipH="1" flipV="1">
            <a:off x="5708530" y="2242016"/>
            <a:ext cx="304800" cy="4921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2" name="Přímá spojnice 17"/>
          <p:cNvCxnSpPr/>
          <p:nvPr/>
        </p:nvCxnSpPr>
        <p:spPr>
          <a:xfrm flipH="1" flipV="1">
            <a:off x="6994405" y="1649875"/>
            <a:ext cx="558800" cy="80168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5" name="Přímá spojnice 23"/>
          <p:cNvCxnSpPr/>
          <p:nvPr/>
        </p:nvCxnSpPr>
        <p:spPr>
          <a:xfrm>
            <a:off x="7886582" y="1187913"/>
            <a:ext cx="1223963" cy="17272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Dot"/>
            <a:tailEnd type="stealth" w="med" len="lg"/>
          </a:ln>
          <a:effectLst/>
        </p:spPr>
      </p:cxnSp>
      <p:cxnSp>
        <p:nvCxnSpPr>
          <p:cNvPr id="16" name="Přímá spojnice 30"/>
          <p:cNvCxnSpPr/>
          <p:nvPr/>
        </p:nvCxnSpPr>
        <p:spPr>
          <a:xfrm flipV="1">
            <a:off x="5708530" y="1624478"/>
            <a:ext cx="1233488" cy="652463"/>
          </a:xfrm>
          <a:prstGeom prst="line">
            <a:avLst/>
          </a:prstGeom>
          <a:noFill/>
          <a:ln w="41275" cap="flat" cmpd="sng" algn="ctr">
            <a:solidFill>
              <a:srgbClr val="1F497D">
                <a:lumMod val="50000"/>
              </a:srgbClr>
            </a:solidFill>
            <a:prstDash val="solid"/>
          </a:ln>
          <a:effectLst/>
        </p:spPr>
      </p:cxnSp>
      <p:cxnSp>
        <p:nvCxnSpPr>
          <p:cNvPr id="17" name="Přímá spojnice se šipkou 41"/>
          <p:cNvCxnSpPr/>
          <p:nvPr/>
        </p:nvCxnSpPr>
        <p:spPr>
          <a:xfrm>
            <a:off x="4600455" y="1064088"/>
            <a:ext cx="0" cy="144462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18" name="Oblouk 17"/>
          <p:cNvSpPr/>
          <p:nvPr/>
        </p:nvSpPr>
        <p:spPr>
          <a:xfrm>
            <a:off x="4008320" y="3065925"/>
            <a:ext cx="395287" cy="419100"/>
          </a:xfrm>
          <a:prstGeom prst="arc">
            <a:avLst>
              <a:gd name="adj1" fmla="val 16200000"/>
              <a:gd name="adj2" fmla="val 2742778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Oblouk 18"/>
          <p:cNvSpPr/>
          <p:nvPr/>
        </p:nvSpPr>
        <p:spPr>
          <a:xfrm rot="18851781" flipH="1">
            <a:off x="6895399" y="1051226"/>
            <a:ext cx="631825" cy="742950"/>
          </a:xfrm>
          <a:prstGeom prst="arc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154620" y="2734141"/>
            <a:ext cx="85725" cy="90487"/>
          </a:xfrm>
          <a:prstGeom prst="rect">
            <a:avLst/>
          </a:prstGeom>
          <a:solidFill>
            <a:srgbClr val="1F497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1" name="Přímá spojnice se šipkou 46"/>
          <p:cNvCxnSpPr>
            <a:endCxn id="20" idx="1"/>
          </p:cNvCxnSpPr>
          <p:nvPr/>
        </p:nvCxnSpPr>
        <p:spPr>
          <a:xfrm flipV="1">
            <a:off x="5708530" y="2778591"/>
            <a:ext cx="446088" cy="28733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2" name="TextovéPole 21"/>
          <p:cNvSpPr txBox="1"/>
          <p:nvPr/>
        </p:nvSpPr>
        <p:spPr>
          <a:xfrm>
            <a:off x="5410080" y="2878603"/>
            <a:ext cx="5032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 err="1">
                <a:solidFill>
                  <a:srgbClr val="4F81B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dS</a:t>
            </a:r>
            <a:endParaRPr lang="cs-CZ" sz="2400" b="1" dirty="0">
              <a:solidFill>
                <a:srgbClr val="4F81BD">
                  <a:lumMod val="50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002470" y="2697628"/>
            <a:ext cx="5032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4F81B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S</a:t>
            </a:r>
          </a:p>
        </p:txBody>
      </p:sp>
      <p:sp>
        <p:nvSpPr>
          <p:cNvPr id="24" name="TextovéPole 30"/>
          <p:cNvSpPr txBox="1">
            <a:spLocks noChangeArrowheads="1"/>
          </p:cNvSpPr>
          <p:nvPr/>
        </p:nvSpPr>
        <p:spPr bwMode="auto">
          <a:xfrm>
            <a:off x="6848355" y="2691278"/>
            <a:ext cx="50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349880" y="1175216"/>
            <a:ext cx="5032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4F81BD">
                    <a:lumMod val="50000"/>
                  </a:srgbClr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charset="0"/>
              </a:rPr>
              <a:t>a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403605" y="2951628"/>
            <a:ext cx="5032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4F81BD">
                    <a:lumMod val="50000"/>
                  </a:srgbClr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charset="0"/>
              </a:rPr>
              <a:t>a</a:t>
            </a:r>
          </a:p>
        </p:txBody>
      </p:sp>
      <p:cxnSp>
        <p:nvCxnSpPr>
          <p:cNvPr id="27" name="Přímá spojnice 55"/>
          <p:cNvCxnSpPr/>
          <p:nvPr/>
        </p:nvCxnSpPr>
        <p:spPr>
          <a:xfrm flipH="1" flipV="1">
            <a:off x="5826005" y="2218200"/>
            <a:ext cx="293688" cy="50165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50000"/>
              </a:srgbClr>
            </a:solidFill>
            <a:prstDash val="solid"/>
          </a:ln>
          <a:effectLst/>
        </p:spPr>
      </p:cxnSp>
      <p:cxnSp>
        <p:nvCxnSpPr>
          <p:cNvPr id="28" name="Přímá spojnice 60"/>
          <p:cNvCxnSpPr/>
          <p:nvPr/>
        </p:nvCxnSpPr>
        <p:spPr>
          <a:xfrm flipH="1" flipV="1">
            <a:off x="5141793" y="2218200"/>
            <a:ext cx="68421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9" name="Přímá spojnice 62"/>
          <p:cNvCxnSpPr/>
          <p:nvPr/>
        </p:nvCxnSpPr>
        <p:spPr>
          <a:xfrm flipV="1">
            <a:off x="5321180" y="1187913"/>
            <a:ext cx="0" cy="105410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stealth" w="med" len="lg"/>
            <a:tailEnd type="stealth" w="med" len="lg"/>
          </a:ln>
          <a:effectLst/>
        </p:spPr>
      </p:cxnSp>
      <p:sp>
        <p:nvSpPr>
          <p:cNvPr id="30" name="Čtyřcípá hvězda 36"/>
          <p:cNvSpPr/>
          <p:nvPr/>
        </p:nvSpPr>
        <p:spPr>
          <a:xfrm>
            <a:off x="6780094" y="2618250"/>
            <a:ext cx="169862" cy="230188"/>
          </a:xfrm>
          <a:prstGeom prst="star4">
            <a:avLst/>
          </a:prstGeom>
          <a:solidFill>
            <a:srgbClr val="FF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1" name="Přímá spojnice se šipkou 65"/>
          <p:cNvCxnSpPr>
            <a:stCxn id="23" idx="1"/>
          </p:cNvCxnSpPr>
          <p:nvPr/>
        </p:nvCxnSpPr>
        <p:spPr>
          <a:xfrm flipH="1" flipV="1">
            <a:off x="7500818" y="2915113"/>
            <a:ext cx="501650" cy="127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32" name="Přímá spojnice 67"/>
          <p:cNvCxnSpPr/>
          <p:nvPr/>
        </p:nvCxnSpPr>
        <p:spPr>
          <a:xfrm flipV="1">
            <a:off x="6189545" y="1667338"/>
            <a:ext cx="2098675" cy="108426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stealth" w="med" len="lg"/>
            <a:tailEnd type="stealth" w="med" len="lg"/>
          </a:ln>
          <a:effectLst/>
        </p:spPr>
      </p:cxnSp>
      <p:cxnSp>
        <p:nvCxnSpPr>
          <p:cNvPr id="33" name="Přímá spojnice 71"/>
          <p:cNvCxnSpPr>
            <a:stCxn id="30" idx="3"/>
          </p:cNvCxnSpPr>
          <p:nvPr/>
        </p:nvCxnSpPr>
        <p:spPr>
          <a:xfrm flipV="1">
            <a:off x="6949956" y="1949916"/>
            <a:ext cx="1549400" cy="784225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headEnd type="stealth" w="med" len="lg"/>
            <a:tailEnd type="stealth" w="med" len="lg"/>
          </a:ln>
          <a:effectLst/>
        </p:spPr>
      </p:cxnSp>
      <p:cxnSp>
        <p:nvCxnSpPr>
          <p:cNvPr id="34" name="Přímá spojnice 76"/>
          <p:cNvCxnSpPr>
            <a:stCxn id="30" idx="0"/>
          </p:cNvCxnSpPr>
          <p:nvPr/>
        </p:nvCxnSpPr>
        <p:spPr>
          <a:xfrm flipH="1" flipV="1">
            <a:off x="6407030" y="1938800"/>
            <a:ext cx="457200" cy="67945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5" name="Přímá spojnice 78"/>
          <p:cNvCxnSpPr/>
          <p:nvPr/>
        </p:nvCxnSpPr>
        <p:spPr>
          <a:xfrm flipH="1">
            <a:off x="5917286" y="1938800"/>
            <a:ext cx="474663" cy="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6" name="Přímá spojnice 80"/>
          <p:cNvCxnSpPr/>
          <p:nvPr/>
        </p:nvCxnSpPr>
        <p:spPr>
          <a:xfrm flipV="1">
            <a:off x="6013330" y="1187913"/>
            <a:ext cx="0" cy="76200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headEnd type="stealth" w="med" len="lg"/>
            <a:tailEnd type="stealth" w="med" len="lg"/>
          </a:ln>
          <a:effectLst/>
        </p:spPr>
      </p:cxnSp>
      <p:sp>
        <p:nvSpPr>
          <p:cNvPr id="37" name="Text Box 130"/>
          <p:cNvSpPr txBox="1">
            <a:spLocks noChangeArrowheads="1"/>
          </p:cNvSpPr>
          <p:nvPr/>
        </p:nvSpPr>
        <p:spPr bwMode="auto">
          <a:xfrm>
            <a:off x="5591850" y="1356219"/>
            <a:ext cx="519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r>
              <a:rPr lang="cs-CZ" altLang="cs-CZ" sz="2000" b="1" baseline="-250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endParaRPr lang="en-GB" altLang="cs-CZ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Text Box 130"/>
          <p:cNvSpPr txBox="1">
            <a:spLocks noChangeArrowheads="1"/>
          </p:cNvSpPr>
          <p:nvPr/>
        </p:nvSpPr>
        <p:spPr bwMode="auto">
          <a:xfrm>
            <a:off x="7780218" y="2208675"/>
            <a:ext cx="519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cs-CZ" altLang="cs-CZ" sz="2000" b="1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endParaRPr lang="en-GB" alt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Text Box 130"/>
          <p:cNvSpPr txBox="1">
            <a:spLocks noChangeArrowheads="1"/>
          </p:cNvSpPr>
          <p:nvPr/>
        </p:nvSpPr>
        <p:spPr bwMode="auto">
          <a:xfrm>
            <a:off x="10049988" y="1635923"/>
            <a:ext cx="1487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z=  y. sin  </a:t>
            </a:r>
            <a:r>
              <a:rPr lang="cs-CZ" altLang="cs-CZ" sz="2000" b="1" dirty="0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a</a:t>
            </a:r>
            <a:endParaRPr lang="en-GB" altLang="cs-CZ" sz="2000" b="1" dirty="0">
              <a:solidFill>
                <a:prstClr val="black"/>
              </a:solidFill>
              <a:latin typeface="Symbol" panose="05050102010706020507" pitchFamily="18" charset="2"/>
              <a:ea typeface="Cambria Math" panose="02040503050406030204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5010032" y="1453028"/>
            <a:ext cx="5048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4F81B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z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7254756" y="1649878"/>
            <a:ext cx="504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4F81B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y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404944" y="3656476"/>
            <a:ext cx="504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4F81B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y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9031170" y="2878603"/>
            <a:ext cx="5032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4F81B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x</a:t>
            </a:r>
          </a:p>
        </p:txBody>
      </p:sp>
      <p:graphicFrame>
        <p:nvGraphicFramePr>
          <p:cNvPr id="44" name="Object 10"/>
          <p:cNvGraphicFramePr>
            <a:graphicFrameLocks noChangeAspect="1"/>
          </p:cNvGraphicFramePr>
          <p:nvPr/>
        </p:nvGraphicFramePr>
        <p:xfrm>
          <a:off x="3413007" y="3800939"/>
          <a:ext cx="1908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053643" imgH="215806" progId="Equation.3">
                  <p:embed/>
                </p:oleObj>
              </mc:Choice>
              <mc:Fallback>
                <p:oleObj name="Rovnice" r:id="rId3" imgW="1053643" imgH="215806" progId="Equation.3">
                  <p:embed/>
                  <p:pic>
                    <p:nvPicPr>
                      <p:cNvPr id="4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007" y="3800939"/>
                        <a:ext cx="19081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2"/>
          <p:cNvGraphicFramePr>
            <a:graphicFrameLocks noChangeAspect="1"/>
          </p:cNvGraphicFramePr>
          <p:nvPr/>
        </p:nvGraphicFramePr>
        <p:xfrm>
          <a:off x="2030295" y="5243975"/>
          <a:ext cx="8794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482391" imgH="393529" progId="Equation.3">
                  <p:embed/>
                </p:oleObj>
              </mc:Choice>
              <mc:Fallback>
                <p:oleObj name="Rovnice" r:id="rId5" imgW="482391" imgH="393529" progId="Equation.3">
                  <p:embed/>
                  <p:pic>
                    <p:nvPicPr>
                      <p:cNvPr id="4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295" y="5243975"/>
                        <a:ext cx="8794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ovéPole 53"/>
          <p:cNvSpPr txBox="1">
            <a:spLocks noChangeArrowheads="1"/>
          </p:cNvSpPr>
          <p:nvPr/>
        </p:nvSpPr>
        <p:spPr bwMode="auto">
          <a:xfrm>
            <a:off x="3084395" y="5243975"/>
            <a:ext cx="3779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….. </a:t>
            </a:r>
            <a:r>
              <a:rPr kumimoji="0" lang="cs-CZ" alt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statický moment plochy S k ose x</a:t>
            </a:r>
          </a:p>
        </p:txBody>
      </p:sp>
      <p:graphicFrame>
        <p:nvGraphicFramePr>
          <p:cNvPr id="4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338790"/>
              </p:ext>
            </p:extLst>
          </p:nvPr>
        </p:nvGraphicFramePr>
        <p:xfrm>
          <a:off x="7042031" y="5208122"/>
          <a:ext cx="13652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749300" imgH="228600" progId="Equation.3">
                  <p:embed/>
                </p:oleObj>
              </mc:Choice>
              <mc:Fallback>
                <p:oleObj name="Rovnice" r:id="rId7" imgW="749300" imgH="228600" progId="Equation.3">
                  <p:embed/>
                  <p:pic>
                    <p:nvPicPr>
                      <p:cNvPr id="4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031" y="5208122"/>
                        <a:ext cx="136525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4"/>
          <p:cNvGraphicFramePr>
            <a:graphicFrameLocks noChangeAspect="1"/>
          </p:cNvGraphicFramePr>
          <p:nvPr/>
        </p:nvGraphicFramePr>
        <p:xfrm>
          <a:off x="3257550" y="5816600"/>
          <a:ext cx="40274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2209800" imgH="215900" progId="Equation.3">
                  <p:embed/>
                </p:oleObj>
              </mc:Choice>
              <mc:Fallback>
                <p:oleObj name="Rovnice" r:id="rId9" imgW="2209800" imgH="215900" progId="Equation.3">
                  <p:embed/>
                  <p:pic>
                    <p:nvPicPr>
                      <p:cNvPr id="4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5816600"/>
                        <a:ext cx="40274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Přímá spojnice 4"/>
          <p:cNvCxnSpPr/>
          <p:nvPr/>
        </p:nvCxnSpPr>
        <p:spPr bwMode="auto">
          <a:xfrm>
            <a:off x="10156723" y="647369"/>
            <a:ext cx="158664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Přímá spojnice 50"/>
          <p:cNvCxnSpPr/>
          <p:nvPr/>
        </p:nvCxnSpPr>
        <p:spPr bwMode="auto">
          <a:xfrm flipH="1">
            <a:off x="10255045" y="647369"/>
            <a:ext cx="1488320" cy="670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Přímá spojnice 52"/>
          <p:cNvCxnSpPr/>
          <p:nvPr/>
        </p:nvCxnSpPr>
        <p:spPr bwMode="auto">
          <a:xfrm flipH="1" flipV="1">
            <a:off x="10235381" y="647369"/>
            <a:ext cx="9832" cy="7469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ovéPole 54"/>
          <p:cNvSpPr txBox="1"/>
          <p:nvPr/>
        </p:nvSpPr>
        <p:spPr>
          <a:xfrm>
            <a:off x="10996305" y="529952"/>
            <a:ext cx="5032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4F81BD">
                    <a:lumMod val="50000"/>
                  </a:srgbClr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charset="0"/>
              </a:rPr>
              <a:t>a</a:t>
            </a:r>
          </a:p>
        </p:txBody>
      </p:sp>
      <p:sp>
        <p:nvSpPr>
          <p:cNvPr id="56" name="Oblouk 55"/>
          <p:cNvSpPr/>
          <p:nvPr/>
        </p:nvSpPr>
        <p:spPr>
          <a:xfrm rot="12629943" flipH="1">
            <a:off x="10169967" y="234769"/>
            <a:ext cx="481647" cy="615661"/>
          </a:xfrm>
          <a:prstGeom prst="arc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Ovál 56"/>
          <p:cNvSpPr/>
          <p:nvPr/>
        </p:nvSpPr>
        <p:spPr bwMode="auto">
          <a:xfrm flipH="1" flipV="1">
            <a:off x="10354880" y="682208"/>
            <a:ext cx="45719" cy="6670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9902720" y="748913"/>
            <a:ext cx="5048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4F81B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z</a:t>
            </a:r>
          </a:p>
        </p:txBody>
      </p:sp>
      <p:sp>
        <p:nvSpPr>
          <p:cNvPr id="59" name="Oblouk 58"/>
          <p:cNvSpPr/>
          <p:nvPr/>
        </p:nvSpPr>
        <p:spPr>
          <a:xfrm rot="19701138" flipH="1">
            <a:off x="11004447" y="621197"/>
            <a:ext cx="389937" cy="558683"/>
          </a:xfrm>
          <a:prstGeom prst="arc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10844980" y="975813"/>
            <a:ext cx="5048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4F81BD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y</a:t>
            </a:r>
          </a:p>
        </p:txBody>
      </p:sp>
      <p:sp>
        <p:nvSpPr>
          <p:cNvPr id="61" name="Zaoblený obdélník 60"/>
          <p:cNvSpPr/>
          <p:nvPr/>
        </p:nvSpPr>
        <p:spPr bwMode="auto">
          <a:xfrm>
            <a:off x="5990258" y="5816600"/>
            <a:ext cx="1338263" cy="39528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62" name="Zaoblený obdélník 61"/>
          <p:cNvSpPr/>
          <p:nvPr/>
        </p:nvSpPr>
        <p:spPr bwMode="auto">
          <a:xfrm>
            <a:off x="3257430" y="5853686"/>
            <a:ext cx="421157" cy="39528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B8D5D3A0-169D-4F53-A5B6-576129E47E1F}"/>
              </a:ext>
            </a:extLst>
          </p:cNvPr>
          <p:cNvCxnSpPr/>
          <p:nvPr/>
        </p:nvCxnSpPr>
        <p:spPr bwMode="auto">
          <a:xfrm flipH="1">
            <a:off x="2302933" y="1149023"/>
            <a:ext cx="5575239" cy="5952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86A28DB0-098D-4603-B20E-FD122663A538}"/>
                  </a:ext>
                </a:extLst>
              </p:cNvPr>
              <p:cNvSpPr txBox="1"/>
              <p:nvPr/>
            </p:nvSpPr>
            <p:spPr>
              <a:xfrm>
                <a:off x="9040850" y="5743552"/>
                <a:ext cx="16357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cs-CZ" sz="2000" b="1" i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𝐇</m:t>
                          </m:r>
                        </m:sub>
                      </m:sSub>
                      <m:r>
                        <a:rPr lang="cs-CZ" sz="2000" b="1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𝛒</m:t>
                      </m:r>
                      <m:r>
                        <a:rPr lang="cs-CZ" sz="2000" b="1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sz="2000" b="1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  <m:r>
                        <a:rPr lang="cs-CZ" sz="2000" b="1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cs-CZ" sz="2000" b="1" i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𝐓</m:t>
                          </m:r>
                        </m:sub>
                      </m:sSub>
                      <m:r>
                        <a:rPr lang="cs-CZ" sz="2000" b="1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sz="2000" b="1" i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86A28DB0-098D-4603-B20E-FD122663A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850" y="5743552"/>
                <a:ext cx="1635704" cy="307777"/>
              </a:xfrm>
              <a:prstGeom prst="rect">
                <a:avLst/>
              </a:prstGeom>
              <a:blipFill>
                <a:blip r:embed="rId13"/>
                <a:stretch>
                  <a:fillRect l="-3358" r="-4851" b="-3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ovéPole 53">
            <a:extLst>
              <a:ext uri="{FF2B5EF4-FFF2-40B4-BE49-F238E27FC236}">
                <a16:creationId xmlns:a16="http://schemas.microsoft.com/office/drawing/2014/main" id="{EBC81207-8B2F-4D66-89AD-B655B4ECA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7511" y="4896997"/>
            <a:ext cx="360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Hydrostatická síla  na libovolnou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         </a:t>
            </a:r>
            <a:r>
              <a:rPr kumimoji="0" lang="cs-CZ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rovinnou plochu</a:t>
            </a:r>
          </a:p>
        </p:txBody>
      </p:sp>
      <p:graphicFrame>
        <p:nvGraphicFramePr>
          <p:cNvPr id="64" name="Object 11">
            <a:extLst>
              <a:ext uri="{FF2B5EF4-FFF2-40B4-BE49-F238E27FC236}">
                <a16:creationId xmlns:a16="http://schemas.microsoft.com/office/drawing/2014/main" id="{9529845F-F0E4-4B2C-B1A3-D1861017D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895913"/>
              </p:ext>
            </p:extLst>
          </p:nvPr>
        </p:nvGraphicFramePr>
        <p:xfrm>
          <a:off x="1757363" y="4300538"/>
          <a:ext cx="62976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4" imgW="3454400" imgH="482600" progId="Equation.3">
                  <p:embed/>
                </p:oleObj>
              </mc:Choice>
              <mc:Fallback>
                <p:oleObj name="Rovnice" r:id="rId14" imgW="3454400" imgH="482600" progId="Equation.3">
                  <p:embed/>
                  <p:pic>
                    <p:nvPicPr>
                      <p:cNvPr id="4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4300538"/>
                        <a:ext cx="629761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AA5E29BF-D2AF-8E99-E4E2-221D94AED4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9"/>
          <p:cNvSpPr txBox="1">
            <a:spLocks noChangeArrowheads="1"/>
          </p:cNvSpPr>
          <p:nvPr/>
        </p:nvSpPr>
        <p:spPr bwMode="auto">
          <a:xfrm>
            <a:off x="2152816" y="1158388"/>
            <a:ext cx="482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Zatěžovací obrazce</a:t>
            </a:r>
          </a:p>
        </p:txBody>
      </p:sp>
      <p:cxnSp>
        <p:nvCxnSpPr>
          <p:cNvPr id="8" name="Přímá spojnice 5"/>
          <p:cNvCxnSpPr/>
          <p:nvPr/>
        </p:nvCxnSpPr>
        <p:spPr>
          <a:xfrm>
            <a:off x="2334585" y="4749312"/>
            <a:ext cx="424815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" name="Přímá spojnice 12"/>
          <p:cNvCxnSpPr/>
          <p:nvPr/>
        </p:nvCxnSpPr>
        <p:spPr>
          <a:xfrm flipV="1">
            <a:off x="3487110" y="2101362"/>
            <a:ext cx="3240088" cy="2647950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" name="Přímá spojnice 9"/>
          <p:cNvCxnSpPr/>
          <p:nvPr/>
        </p:nvCxnSpPr>
        <p:spPr>
          <a:xfrm flipV="1">
            <a:off x="5430210" y="2101362"/>
            <a:ext cx="0" cy="102235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Přímá spojnice 18"/>
          <p:cNvCxnSpPr/>
          <p:nvPr/>
        </p:nvCxnSpPr>
        <p:spPr>
          <a:xfrm>
            <a:off x="2118686" y="2101362"/>
            <a:ext cx="4679950" cy="0"/>
          </a:xfrm>
          <a:prstGeom prst="line">
            <a:avLst/>
          </a:prstGeom>
          <a:noFill/>
          <a:ln w="349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12" name="Obdélník 11"/>
          <p:cNvSpPr/>
          <p:nvPr/>
        </p:nvSpPr>
        <p:spPr>
          <a:xfrm rot="19179537">
            <a:off x="4318961" y="3507890"/>
            <a:ext cx="1296988" cy="460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4" name="Přímá spojnice 39"/>
          <p:cNvCxnSpPr>
            <a:stCxn id="12" idx="3"/>
          </p:cNvCxnSpPr>
          <p:nvPr/>
        </p:nvCxnSpPr>
        <p:spPr>
          <a:xfrm flipH="1" flipV="1">
            <a:off x="4747587" y="2476012"/>
            <a:ext cx="714375" cy="6350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" name="Přímá spojnice 43"/>
          <p:cNvCxnSpPr/>
          <p:nvPr/>
        </p:nvCxnSpPr>
        <p:spPr>
          <a:xfrm flipH="1">
            <a:off x="2047248" y="2101362"/>
            <a:ext cx="4679950" cy="7493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Přímá spojnice 45"/>
          <p:cNvCxnSpPr/>
          <p:nvPr/>
        </p:nvCxnSpPr>
        <p:spPr>
          <a:xfrm flipH="1" flipV="1">
            <a:off x="2047248" y="2793512"/>
            <a:ext cx="1439862" cy="1955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Přímá spojnice 52"/>
          <p:cNvCxnSpPr>
            <a:stCxn id="12" idx="1"/>
          </p:cNvCxnSpPr>
          <p:nvPr/>
        </p:nvCxnSpPr>
        <p:spPr>
          <a:xfrm flipH="1" flipV="1">
            <a:off x="3342648" y="2655402"/>
            <a:ext cx="1130300" cy="129381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" name="Volný tvar 24"/>
          <p:cNvSpPr/>
          <p:nvPr/>
        </p:nvSpPr>
        <p:spPr>
          <a:xfrm>
            <a:off x="3342650" y="2418862"/>
            <a:ext cx="2105025" cy="1528762"/>
          </a:xfrm>
          <a:custGeom>
            <a:avLst/>
            <a:gdLst>
              <a:gd name="connsiteX0" fmla="*/ 1371600 w 2109019"/>
              <a:gd name="connsiteY0" fmla="*/ 0 h 1519084"/>
              <a:gd name="connsiteX1" fmla="*/ 2109019 w 2109019"/>
              <a:gd name="connsiteY1" fmla="*/ 678426 h 1519084"/>
              <a:gd name="connsiteX2" fmla="*/ 1135626 w 2109019"/>
              <a:gd name="connsiteY2" fmla="*/ 1519084 h 1519084"/>
              <a:gd name="connsiteX3" fmla="*/ 0 w 2109019"/>
              <a:gd name="connsiteY3" fmla="*/ 235974 h 1519084"/>
              <a:gd name="connsiteX4" fmla="*/ 1371600 w 2109019"/>
              <a:gd name="connsiteY4" fmla="*/ 0 h 151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019" h="1519084">
                <a:moveTo>
                  <a:pt x="1371600" y="0"/>
                </a:moveTo>
                <a:lnTo>
                  <a:pt x="2109019" y="678426"/>
                </a:lnTo>
                <a:lnTo>
                  <a:pt x="1135626" y="1519084"/>
                </a:lnTo>
                <a:lnTo>
                  <a:pt x="0" y="235974"/>
                </a:lnTo>
                <a:lnTo>
                  <a:pt x="1371600" y="0"/>
                </a:lnTo>
                <a:close/>
              </a:path>
            </a:pathLst>
          </a:custGeom>
          <a:pattFill prst="ltDnDiag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9" name="Přímá spojnice 22"/>
          <p:cNvCxnSpPr>
            <a:stCxn id="12" idx="1"/>
          </p:cNvCxnSpPr>
          <p:nvPr/>
        </p:nvCxnSpPr>
        <p:spPr>
          <a:xfrm flipH="1" flipV="1">
            <a:off x="4458661" y="2101362"/>
            <a:ext cx="14288" cy="184785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" name="Přímá spojnice 67"/>
          <p:cNvCxnSpPr/>
          <p:nvPr/>
        </p:nvCxnSpPr>
        <p:spPr>
          <a:xfrm flipH="1" flipV="1">
            <a:off x="3342648" y="2101362"/>
            <a:ext cx="144462" cy="26479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</p:cxnSp>
      <p:cxnSp>
        <p:nvCxnSpPr>
          <p:cNvPr id="21" name="Přímá spojnice se šipkou 69"/>
          <p:cNvCxnSpPr/>
          <p:nvPr/>
        </p:nvCxnSpPr>
        <p:spPr>
          <a:xfrm>
            <a:off x="2550485" y="1971190"/>
            <a:ext cx="0" cy="130175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22" name="Přímá spojnice se šipkou 71"/>
          <p:cNvCxnSpPr/>
          <p:nvPr/>
        </p:nvCxnSpPr>
        <p:spPr>
          <a:xfrm>
            <a:off x="3826837" y="2280749"/>
            <a:ext cx="1120775" cy="1271588"/>
          </a:xfrm>
          <a:prstGeom prst="straightConnector1">
            <a:avLst/>
          </a:prstGeom>
          <a:noFill/>
          <a:ln w="22225" cap="flat" cmpd="sng" algn="ctr">
            <a:solidFill>
              <a:srgbClr val="1F497D">
                <a:lumMod val="50000"/>
              </a:srgbClr>
            </a:solidFill>
            <a:prstDash val="solid"/>
            <a:tailEnd type="stealth" w="lg" len="lg"/>
          </a:ln>
          <a:effectLst/>
        </p:spPr>
      </p:cxnSp>
      <p:sp>
        <p:nvSpPr>
          <p:cNvPr id="23" name="Čtyřcípá hvězda 29"/>
          <p:cNvSpPr/>
          <p:nvPr/>
        </p:nvSpPr>
        <p:spPr>
          <a:xfrm>
            <a:off x="4395162" y="2955440"/>
            <a:ext cx="169863" cy="231775"/>
          </a:xfrm>
          <a:prstGeom prst="star4">
            <a:avLst/>
          </a:prstGeom>
          <a:solidFill>
            <a:srgbClr val="CC0066"/>
          </a:solidFill>
          <a:ln w="25400" cap="flat" cmpd="sng" algn="ctr">
            <a:solidFill>
              <a:srgbClr val="CC00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ovéPole 30"/>
          <p:cNvSpPr txBox="1">
            <a:spLocks noChangeArrowheads="1"/>
          </p:cNvSpPr>
          <p:nvPr/>
        </p:nvSpPr>
        <p:spPr bwMode="auto">
          <a:xfrm>
            <a:off x="4014160" y="2893527"/>
            <a:ext cx="50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</p:txBody>
      </p:sp>
      <p:sp>
        <p:nvSpPr>
          <p:cNvPr id="25" name="TextovéPole 31"/>
          <p:cNvSpPr txBox="1">
            <a:spLocks noChangeArrowheads="1"/>
          </p:cNvSpPr>
          <p:nvPr/>
        </p:nvSpPr>
        <p:spPr bwMode="auto">
          <a:xfrm>
            <a:off x="3342650" y="2139462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</a:p>
        </p:txBody>
      </p:sp>
      <p:sp>
        <p:nvSpPr>
          <p:cNvPr id="26" name="Obdélník 32"/>
          <p:cNvSpPr>
            <a:spLocks noChangeArrowheads="1"/>
          </p:cNvSpPr>
          <p:nvPr/>
        </p:nvSpPr>
        <p:spPr bwMode="auto">
          <a:xfrm>
            <a:off x="5935035" y="2939562"/>
            <a:ext cx="513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kumimoji="0" lang="cs-CZ" altLang="cs-CZ" sz="2000" b="1" i="0" u="none" strike="noStrike" kern="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zo </a:t>
            </a: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7" name="Přímá spojnice se šipkou 77"/>
          <p:cNvCxnSpPr/>
          <p:nvPr/>
        </p:nvCxnSpPr>
        <p:spPr>
          <a:xfrm flipH="1" flipV="1">
            <a:off x="5106362" y="3025290"/>
            <a:ext cx="828675" cy="9842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8" name="TextovéPole 34"/>
          <p:cNvSpPr txBox="1">
            <a:spLocks noChangeArrowheads="1"/>
          </p:cNvSpPr>
          <p:nvPr/>
        </p:nvSpPr>
        <p:spPr bwMode="auto">
          <a:xfrm>
            <a:off x="6506538" y="2982424"/>
            <a:ext cx="22503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Zatěžovací obrazec </a:t>
            </a:r>
          </a:p>
          <a:p>
            <a:pPr eaLnBrk="1" hangingPunct="1"/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(plocha)</a:t>
            </a:r>
          </a:p>
        </p:txBody>
      </p:sp>
      <p:graphicFrame>
        <p:nvGraphicFramePr>
          <p:cNvPr id="29" name="Object 10"/>
          <p:cNvGraphicFramePr>
            <a:graphicFrameLocks noChangeAspect="1"/>
          </p:cNvGraphicFramePr>
          <p:nvPr/>
        </p:nvGraphicFramePr>
        <p:xfrm>
          <a:off x="3328360" y="5139837"/>
          <a:ext cx="18748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028700" imgH="228600" progId="Equation.3">
                  <p:embed/>
                </p:oleObj>
              </mc:Choice>
              <mc:Fallback>
                <p:oleObj name="Rovnice" r:id="rId3" imgW="1028700" imgH="228600" progId="Equation.3">
                  <p:embed/>
                  <p:pic>
                    <p:nvPicPr>
                      <p:cNvPr id="2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360" y="5139837"/>
                        <a:ext cx="18748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Přímá spojnice 81"/>
          <p:cNvCxnSpPr/>
          <p:nvPr/>
        </p:nvCxnSpPr>
        <p:spPr>
          <a:xfrm flipV="1">
            <a:off x="6727198" y="1733062"/>
            <a:ext cx="1111250" cy="3683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med" len="lg"/>
            <a:tailEnd type="stealth" w="med" len="lg"/>
          </a:ln>
          <a:effectLst/>
        </p:spPr>
      </p:cxnSp>
      <p:sp>
        <p:nvSpPr>
          <p:cNvPr id="31" name="TextovéPole 37"/>
          <p:cNvSpPr txBox="1">
            <a:spLocks noChangeArrowheads="1"/>
          </p:cNvSpPr>
          <p:nvPr/>
        </p:nvSpPr>
        <p:spPr bwMode="auto">
          <a:xfrm>
            <a:off x="6906587" y="1521927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sp>
        <p:nvSpPr>
          <p:cNvPr id="32" name="TextovéPole 38"/>
          <p:cNvSpPr txBox="1">
            <a:spLocks noChangeArrowheads="1"/>
          </p:cNvSpPr>
          <p:nvPr/>
        </p:nvSpPr>
        <p:spPr bwMode="auto">
          <a:xfrm>
            <a:off x="4061785" y="4158762"/>
            <a:ext cx="50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cxnSp>
        <p:nvCxnSpPr>
          <p:cNvPr id="33" name="Přímá spojnice 87"/>
          <p:cNvCxnSpPr/>
          <p:nvPr/>
        </p:nvCxnSpPr>
        <p:spPr>
          <a:xfrm flipV="1">
            <a:off x="3549024" y="4334974"/>
            <a:ext cx="1111250" cy="3683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med" len="lg"/>
            <a:tailEnd type="stealth" w="med" len="lg"/>
          </a:ln>
          <a:effectLst/>
        </p:spPr>
      </p:cxnSp>
      <p:cxnSp>
        <p:nvCxnSpPr>
          <p:cNvPr id="34" name="Přímá spojnice 89"/>
          <p:cNvCxnSpPr/>
          <p:nvPr/>
        </p:nvCxnSpPr>
        <p:spPr>
          <a:xfrm flipV="1">
            <a:off x="4660275" y="1752112"/>
            <a:ext cx="3132137" cy="2590800"/>
          </a:xfrm>
          <a:prstGeom prst="line">
            <a:avLst/>
          </a:prstGeom>
          <a:noFill/>
          <a:ln w="635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35" name="Přímá spojnice 92"/>
          <p:cNvCxnSpPr/>
          <p:nvPr/>
        </p:nvCxnSpPr>
        <p:spPr>
          <a:xfrm flipH="1" flipV="1">
            <a:off x="2550487" y="1733062"/>
            <a:ext cx="5241925" cy="19050"/>
          </a:xfrm>
          <a:prstGeom prst="line">
            <a:avLst/>
          </a:prstGeom>
          <a:noFill/>
          <a:ln w="635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36" name="TextovéPole 42"/>
          <p:cNvSpPr txBox="1">
            <a:spLocks noChangeArrowheads="1"/>
          </p:cNvSpPr>
          <p:nvPr/>
        </p:nvSpPr>
        <p:spPr bwMode="auto">
          <a:xfrm>
            <a:off x="5476641" y="5309701"/>
            <a:ext cx="318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Hydrostatická síla</a:t>
            </a:r>
          </a:p>
        </p:txBody>
      </p:sp>
      <p:sp>
        <p:nvSpPr>
          <p:cNvPr id="37" name="TextovéPole 43"/>
          <p:cNvSpPr txBox="1">
            <a:spLocks noChangeArrowheads="1"/>
          </p:cNvSpPr>
          <p:nvPr/>
        </p:nvSpPr>
        <p:spPr bwMode="auto">
          <a:xfrm>
            <a:off x="1934998" y="5860565"/>
            <a:ext cx="932616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Metodu určování hydrostatické síly  pomocí zatěžovacích obrazců lze použít pouze pro čtvercové a obdélníkové hrazené plochy</a:t>
            </a:r>
          </a:p>
        </p:txBody>
      </p:sp>
      <p:sp>
        <p:nvSpPr>
          <p:cNvPr id="38" name="Ovál 96"/>
          <p:cNvSpPr/>
          <p:nvPr/>
        </p:nvSpPr>
        <p:spPr>
          <a:xfrm>
            <a:off x="4458661" y="4981090"/>
            <a:ext cx="776288" cy="631825"/>
          </a:xfrm>
          <a:prstGeom prst="ellipse">
            <a:avLst/>
          </a:prstGeom>
          <a:solidFill>
            <a:srgbClr val="4F81BD">
              <a:alpha val="34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9" name="Přímá spojnice se šipkou 98"/>
          <p:cNvCxnSpPr/>
          <p:nvPr/>
        </p:nvCxnSpPr>
        <p:spPr>
          <a:xfrm flipH="1">
            <a:off x="5234949" y="4981090"/>
            <a:ext cx="847725" cy="23018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0" name="TextovéPole 46"/>
          <p:cNvSpPr txBox="1">
            <a:spLocks noChangeArrowheads="1"/>
          </p:cNvSpPr>
          <p:nvPr/>
        </p:nvSpPr>
        <p:spPr bwMode="auto">
          <a:xfrm>
            <a:off x="6082675" y="4855674"/>
            <a:ext cx="35022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Objem zatěžovacího tělesa</a:t>
            </a: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23" y="1815772"/>
            <a:ext cx="2389577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ovéPole 46"/>
          <p:cNvSpPr txBox="1">
            <a:spLocks noChangeArrowheads="1"/>
          </p:cNvSpPr>
          <p:nvPr/>
        </p:nvSpPr>
        <p:spPr bwMode="auto">
          <a:xfrm>
            <a:off x="10094847" y="1535387"/>
            <a:ext cx="103161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zatěžovací </a:t>
            </a:r>
          </a:p>
          <a:p>
            <a:pPr eaLnBrk="1" hangingPunct="1"/>
            <a:r>
              <a:rPr lang="cs-CZ" altLang="cs-CZ" sz="12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těleso</a:t>
            </a:r>
          </a:p>
        </p:txBody>
      </p:sp>
      <p:sp>
        <p:nvSpPr>
          <p:cNvPr id="2" name="Obdélník 1"/>
          <p:cNvSpPr/>
          <p:nvPr/>
        </p:nvSpPr>
        <p:spPr bwMode="auto">
          <a:xfrm>
            <a:off x="9238859" y="2612537"/>
            <a:ext cx="400054" cy="180975"/>
          </a:xfrm>
          <a:prstGeom prst="rect">
            <a:avLst/>
          </a:prstGeom>
          <a:solidFill>
            <a:srgbClr val="FFD9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3" name="TextovéPole 46"/>
          <p:cNvSpPr txBox="1">
            <a:spLocks noChangeArrowheads="1"/>
          </p:cNvSpPr>
          <p:nvPr/>
        </p:nvSpPr>
        <p:spPr bwMode="auto">
          <a:xfrm>
            <a:off x="8941742" y="2339517"/>
            <a:ext cx="999817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Zatěžovaná</a:t>
            </a:r>
          </a:p>
          <a:p>
            <a:pPr eaLnBrk="1" hangingPunct="1"/>
            <a:r>
              <a:rPr lang="cs-CZ" altLang="cs-CZ" sz="12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plocha</a:t>
            </a:r>
          </a:p>
        </p:txBody>
      </p:sp>
      <p:sp>
        <p:nvSpPr>
          <p:cNvPr id="44" name="TextovéPole 9"/>
          <p:cNvSpPr txBox="1">
            <a:spLocks noChangeArrowheads="1"/>
          </p:cNvSpPr>
          <p:nvPr/>
        </p:nvSpPr>
        <p:spPr bwMode="auto">
          <a:xfrm>
            <a:off x="1463337" y="85940"/>
            <a:ext cx="3887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B) ŠIKMÁ ROVINNÁ PLOCHA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767179" y="598000"/>
                <a:ext cx="1401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79" y="598000"/>
                <a:ext cx="1401666" cy="276999"/>
              </a:xfrm>
              <a:prstGeom prst="rect">
                <a:avLst/>
              </a:prstGeom>
              <a:blipFill>
                <a:blip r:embed="rId8"/>
                <a:stretch>
                  <a:fillRect l="-3913" r="-3043" b="-239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ál 4"/>
          <p:cNvSpPr/>
          <p:nvPr/>
        </p:nvSpPr>
        <p:spPr bwMode="auto">
          <a:xfrm>
            <a:off x="3679828" y="500292"/>
            <a:ext cx="605453" cy="513694"/>
          </a:xfrm>
          <a:prstGeom prst="ellips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46" name="Přímá spojnice se šipkou 45"/>
          <p:cNvCxnSpPr>
            <a:cxnSpLocks/>
            <a:stCxn id="5" idx="5"/>
            <a:endCxn id="38" idx="0"/>
          </p:cNvCxnSpPr>
          <p:nvPr/>
        </p:nvCxnSpPr>
        <p:spPr bwMode="auto">
          <a:xfrm>
            <a:off x="4196614" y="938757"/>
            <a:ext cx="650191" cy="40423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5C15F026-61FA-BA7E-AA43-730732AF66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4" descr="hooverda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28" y="1492811"/>
            <a:ext cx="5906965" cy="387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510" y="2504977"/>
            <a:ext cx="3506890" cy="282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9">
            <a:extLst>
              <a:ext uri="{FF2B5EF4-FFF2-40B4-BE49-F238E27FC236}">
                <a16:creationId xmlns:a16="http://schemas.microsoft.com/office/drawing/2014/main" id="{021D9CF7-7C04-0FCC-72A0-1109622E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942" y="557067"/>
            <a:ext cx="33715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HYDROSTATICKÁ SÍLA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AEB004-A117-6E0C-F1D0-D64DA227F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5571"/>
            <a:ext cx="730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Slides (Black) - wide</Template>
  <TotalTime>5989</TotalTime>
  <Words>1770</Words>
  <Application>Microsoft Office PowerPoint</Application>
  <PresentationFormat>Širokoúhlá obrazovka</PresentationFormat>
  <Paragraphs>424</Paragraphs>
  <Slides>28</Slides>
  <Notes>23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7" baseType="lpstr">
      <vt:lpstr>Calibri</vt:lpstr>
      <vt:lpstr>Cambria</vt:lpstr>
      <vt:lpstr>Cambria Math</vt:lpstr>
      <vt:lpstr>Monotype Corsiva</vt:lpstr>
      <vt:lpstr>Symbol</vt:lpstr>
      <vt:lpstr>Times New Roman</vt:lpstr>
      <vt:lpstr>Výchozí návrh</vt:lpstr>
      <vt:lpstr>Rovnice</vt:lpstr>
      <vt:lpstr>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FŽP ČZU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Pech</dc:creator>
  <cp:lastModifiedBy>Pech Pavel</cp:lastModifiedBy>
  <cp:revision>696</cp:revision>
  <cp:lastPrinted>2016-10-12T05:01:14Z</cp:lastPrinted>
  <dcterms:created xsi:type="dcterms:W3CDTF">2015-09-29T09:21:54Z</dcterms:created>
  <dcterms:modified xsi:type="dcterms:W3CDTF">2025-10-12T06:59:07Z</dcterms:modified>
</cp:coreProperties>
</file>