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5" r:id="rId3"/>
    <p:sldId id="289" r:id="rId4"/>
    <p:sldId id="305" r:id="rId5"/>
    <p:sldId id="306" r:id="rId6"/>
    <p:sldId id="308" r:id="rId7"/>
    <p:sldId id="309" r:id="rId8"/>
    <p:sldId id="307" r:id="rId9"/>
    <p:sldId id="310" r:id="rId10"/>
    <p:sldId id="312" r:id="rId11"/>
    <p:sldId id="311" r:id="rId12"/>
    <p:sldId id="313" r:id="rId13"/>
    <p:sldId id="314" r:id="rId14"/>
    <p:sldId id="316" r:id="rId15"/>
    <p:sldId id="317" r:id="rId16"/>
    <p:sldId id="318" r:id="rId17"/>
    <p:sldId id="319" r:id="rId18"/>
    <p:sldId id="315" r:id="rId19"/>
    <p:sldId id="259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66FF"/>
    <a:srgbClr val="000099"/>
    <a:srgbClr val="FF7C80"/>
    <a:srgbClr val="6666FF"/>
    <a:srgbClr val="FF9999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1506" y="78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15.10.2021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104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15.10.2021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4777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15.10.2021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30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15.10.2021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625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15.10.2021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661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15.10.2021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00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15.10.2021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93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15.10.2021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870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15.10.2021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48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15.10.2021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5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204BD-EA6A-4985-B2A1-4207381E79E2}" type="datetimeFigureOut">
              <a:rPr lang="cs-CZ" smtClean="0"/>
              <a:pPr/>
              <a:t>15.10.2021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2568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204BD-EA6A-4985-B2A1-4207381E79E2}" type="datetimeFigureOut">
              <a:rPr lang="cs-CZ" smtClean="0"/>
              <a:pPr/>
              <a:t>15.10.2021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BE3D0-B9D2-479D-9EBC-EC28C78E29C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36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313673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u="sng" dirty="0" smtClean="0"/>
              <a:t>Agrochemie – 3. cvičení</a:t>
            </a:r>
          </a:p>
          <a:p>
            <a:pPr algn="ctr"/>
            <a:endParaRPr lang="cs-CZ" sz="4400" dirty="0"/>
          </a:p>
        </p:txBody>
      </p:sp>
    </p:spTree>
    <p:extLst>
      <p:ext uri="{BB962C8B-B14F-4D97-AF65-F5344CB8AC3E}">
        <p14:creationId xmlns:p14="http://schemas.microsoft.com/office/powerpoint/2010/main" val="40430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3500" b="1" u="sng" dirty="0" smtClean="0">
                <a:ln/>
                <a:solidFill>
                  <a:srgbClr val="00B0F0"/>
                </a:solidFill>
              </a:rPr>
              <a:t>2. Rovnice se změnou oxidačních čísel = redoxní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7723" y="1233578"/>
            <a:ext cx="174220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bg1"/>
                </a:solidFill>
              </a:rPr>
              <a:t>2.1. Teorie</a:t>
            </a:r>
            <a:endParaRPr lang="cs-CZ" sz="28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19203" y="1851540"/>
            <a:ext cx="7898586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rgbClr val="6666FF"/>
                </a:solidFill>
              </a:rPr>
              <a:t>Oxidace</a:t>
            </a:r>
            <a:r>
              <a:rPr lang="cs-CZ" sz="2400" b="1" dirty="0" smtClean="0">
                <a:ln/>
                <a:solidFill>
                  <a:schemeClr val="bg1"/>
                </a:solidFill>
              </a:rPr>
              <a:t> – ztráta elektronů, zvýšení </a:t>
            </a:r>
            <a:r>
              <a:rPr lang="cs-CZ" sz="2400" b="1" dirty="0" err="1" smtClean="0">
                <a:ln/>
                <a:solidFill>
                  <a:schemeClr val="bg1"/>
                </a:solidFill>
              </a:rPr>
              <a:t>ox</a:t>
            </a:r>
            <a:r>
              <a:rPr lang="cs-CZ" sz="2400" b="1" dirty="0" smtClean="0">
                <a:ln/>
                <a:solidFill>
                  <a:schemeClr val="bg1"/>
                </a:solidFill>
              </a:rPr>
              <a:t>. čísla:  S</a:t>
            </a:r>
            <a:r>
              <a:rPr lang="cs-CZ" sz="2400" b="1" baseline="30000" dirty="0" smtClean="0">
                <a:ln/>
                <a:solidFill>
                  <a:schemeClr val="bg1"/>
                </a:solidFill>
              </a:rPr>
              <a:t>0</a:t>
            </a:r>
            <a:r>
              <a:rPr lang="cs-CZ" sz="2400" b="1" dirty="0" smtClean="0">
                <a:ln/>
                <a:solidFill>
                  <a:schemeClr val="bg1"/>
                </a:solidFill>
              </a:rPr>
              <a:t> – 5e</a:t>
            </a:r>
            <a:r>
              <a:rPr lang="cs-CZ" sz="2400" b="1" baseline="30000" dirty="0" smtClean="0">
                <a:ln/>
                <a:solidFill>
                  <a:schemeClr val="bg1"/>
                </a:solidFill>
              </a:rPr>
              <a:t>-</a:t>
            </a:r>
            <a:r>
              <a:rPr lang="cs-CZ" sz="2400" b="1" dirty="0" smtClean="0">
                <a:ln/>
                <a:solidFill>
                  <a:schemeClr val="bg1"/>
                </a:solidFill>
              </a:rPr>
              <a:t> → S</a:t>
            </a:r>
            <a:r>
              <a:rPr lang="cs-CZ" sz="2400" b="1" baseline="30000" dirty="0" smtClean="0">
                <a:ln/>
                <a:solidFill>
                  <a:schemeClr val="bg1"/>
                </a:solidFill>
              </a:rPr>
              <a:t>+V</a:t>
            </a:r>
            <a:endParaRPr lang="cs-CZ" sz="24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193988" y="3210638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u="sng" dirty="0" smtClean="0"/>
              <a:t>Pravidla vyčíslování</a:t>
            </a:r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  <p:sp>
        <p:nvSpPr>
          <p:cNvPr id="12" name="Obdélník 11"/>
          <p:cNvSpPr/>
          <p:nvPr/>
        </p:nvSpPr>
        <p:spPr>
          <a:xfrm>
            <a:off x="719203" y="2238248"/>
            <a:ext cx="8304724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rgbClr val="FF7C80"/>
                </a:solidFill>
              </a:rPr>
              <a:t>Redukce</a:t>
            </a:r>
            <a:r>
              <a:rPr lang="cs-CZ" sz="2400" b="1" dirty="0" smtClean="0">
                <a:ln/>
                <a:solidFill>
                  <a:schemeClr val="bg1"/>
                </a:solidFill>
              </a:rPr>
              <a:t> – zvýšení počtu elektronů, snížení </a:t>
            </a:r>
            <a:r>
              <a:rPr lang="cs-CZ" sz="2400" b="1" dirty="0" err="1" smtClean="0">
                <a:ln/>
                <a:solidFill>
                  <a:schemeClr val="bg1"/>
                </a:solidFill>
              </a:rPr>
              <a:t>ox</a:t>
            </a:r>
            <a:r>
              <a:rPr lang="cs-CZ" sz="2400" b="1" dirty="0" smtClean="0">
                <a:ln/>
                <a:solidFill>
                  <a:schemeClr val="bg1"/>
                </a:solidFill>
              </a:rPr>
              <a:t>.: č.  S</a:t>
            </a:r>
            <a:r>
              <a:rPr lang="cs-CZ" sz="2400" b="1" baseline="30000" dirty="0" smtClean="0">
                <a:ln/>
                <a:solidFill>
                  <a:schemeClr val="bg1"/>
                </a:solidFill>
              </a:rPr>
              <a:t>0</a:t>
            </a:r>
            <a:r>
              <a:rPr lang="cs-CZ" sz="2400" b="1" dirty="0" smtClean="0">
                <a:ln/>
                <a:solidFill>
                  <a:schemeClr val="bg1"/>
                </a:solidFill>
              </a:rPr>
              <a:t> + 2e</a:t>
            </a:r>
            <a:r>
              <a:rPr lang="cs-CZ" sz="2400" b="1" baseline="30000" dirty="0" smtClean="0">
                <a:ln/>
                <a:solidFill>
                  <a:schemeClr val="bg1"/>
                </a:solidFill>
              </a:rPr>
              <a:t>-</a:t>
            </a:r>
            <a:r>
              <a:rPr lang="cs-CZ" sz="2400" b="1" dirty="0" smtClean="0">
                <a:ln/>
                <a:solidFill>
                  <a:schemeClr val="bg1"/>
                </a:solidFill>
              </a:rPr>
              <a:t>→ S</a:t>
            </a:r>
            <a:r>
              <a:rPr lang="cs-CZ" sz="2400" b="1" baseline="30000" dirty="0" smtClean="0">
                <a:ln/>
                <a:solidFill>
                  <a:schemeClr val="bg1"/>
                </a:solidFill>
              </a:rPr>
              <a:t>-II</a:t>
            </a:r>
            <a:endParaRPr lang="cs-CZ" sz="2400" b="1" baseline="30000" dirty="0">
              <a:ln/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60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3500" b="1" u="sng" dirty="0" smtClean="0">
                <a:ln/>
                <a:solidFill>
                  <a:srgbClr val="00B0F0"/>
                </a:solidFill>
              </a:rPr>
              <a:t>2. Rovnice se změnou oxidačních čísel = redoxní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7723" y="1233578"/>
            <a:ext cx="55650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bg1"/>
                </a:solidFill>
              </a:rPr>
              <a:t>2.1. Běžné oxidačně redukční reakce</a:t>
            </a:r>
            <a:endParaRPr lang="cs-CZ" sz="28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63165" y="1845789"/>
            <a:ext cx="789858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chemeClr val="bg1"/>
                </a:solidFill>
              </a:rPr>
              <a:t>Reaguje arsen s kyselinou dusičnou a vodou za vzniku kyseliny </a:t>
            </a:r>
            <a:r>
              <a:rPr lang="cs-CZ" sz="2400" b="1" dirty="0" err="1" smtClean="0">
                <a:ln/>
                <a:solidFill>
                  <a:schemeClr val="bg1"/>
                </a:solidFill>
              </a:rPr>
              <a:t>trihydrogenarseničné</a:t>
            </a:r>
            <a:r>
              <a:rPr lang="cs-CZ" sz="2400" b="1" dirty="0" smtClean="0">
                <a:ln/>
                <a:solidFill>
                  <a:schemeClr val="bg1"/>
                </a:solidFill>
              </a:rPr>
              <a:t> a oxidu dusnatého</a:t>
            </a:r>
            <a:endParaRPr lang="cs-CZ" sz="24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185195" y="3460831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r>
              <a:rPr lang="cs-CZ" sz="2200" dirty="0" smtClean="0"/>
              <a:t>    As    +    HNO</a:t>
            </a:r>
            <a:r>
              <a:rPr lang="cs-CZ" sz="2200" baseline="-25000" dirty="0" smtClean="0"/>
              <a:t>3</a:t>
            </a:r>
            <a:r>
              <a:rPr lang="cs-CZ" sz="2200" dirty="0" smtClean="0"/>
              <a:t>    +   H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O →    H</a:t>
            </a:r>
            <a:r>
              <a:rPr lang="cs-CZ" sz="2200" baseline="-25000" dirty="0" smtClean="0"/>
              <a:t>3</a:t>
            </a:r>
            <a:r>
              <a:rPr lang="cs-CZ" sz="2200" dirty="0" smtClean="0"/>
              <a:t>AsO</a:t>
            </a:r>
            <a:r>
              <a:rPr lang="cs-CZ" sz="2200" baseline="-25000" dirty="0" smtClean="0"/>
              <a:t>4</a:t>
            </a:r>
            <a:r>
              <a:rPr lang="cs-CZ" sz="2200" dirty="0" smtClean="0"/>
              <a:t>    +     NO</a:t>
            </a:r>
          </a:p>
          <a:p>
            <a:endParaRPr lang="cs-CZ" u="sng" dirty="0"/>
          </a:p>
          <a:p>
            <a:r>
              <a:rPr lang="cs-CZ" u="sng" dirty="0" smtClean="0"/>
              <a:t>Pravidla vyčíslování</a:t>
            </a:r>
          </a:p>
          <a:p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  <p:sp>
        <p:nvSpPr>
          <p:cNvPr id="15" name="Rectangle 4"/>
          <p:cNvSpPr/>
          <p:nvPr/>
        </p:nvSpPr>
        <p:spPr>
          <a:xfrm>
            <a:off x="185195" y="3460831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r>
              <a:rPr lang="cs-CZ" sz="2200" dirty="0" smtClean="0"/>
              <a:t>    </a:t>
            </a:r>
            <a:r>
              <a:rPr lang="cs-CZ" sz="2200" dirty="0" smtClean="0">
                <a:solidFill>
                  <a:srgbClr val="00B0F0"/>
                </a:solidFill>
              </a:rPr>
              <a:t>As</a:t>
            </a:r>
            <a:r>
              <a:rPr lang="cs-CZ" sz="2200" dirty="0" smtClean="0"/>
              <a:t>    +    H</a:t>
            </a:r>
            <a:r>
              <a:rPr lang="cs-CZ" sz="2200" dirty="0" smtClean="0">
                <a:solidFill>
                  <a:srgbClr val="FF0000"/>
                </a:solidFill>
              </a:rPr>
              <a:t>N</a:t>
            </a:r>
            <a:r>
              <a:rPr lang="cs-CZ" sz="2200" dirty="0" smtClean="0"/>
              <a:t>O</a:t>
            </a:r>
            <a:r>
              <a:rPr lang="cs-CZ" sz="2200" baseline="-25000" dirty="0" smtClean="0"/>
              <a:t>3</a:t>
            </a:r>
            <a:r>
              <a:rPr lang="cs-CZ" sz="2200" dirty="0" smtClean="0"/>
              <a:t>    +   H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O →    H</a:t>
            </a:r>
            <a:r>
              <a:rPr lang="cs-CZ" sz="2200" baseline="-25000" dirty="0" smtClean="0"/>
              <a:t>3</a:t>
            </a:r>
            <a:r>
              <a:rPr lang="cs-CZ" sz="2200" dirty="0" smtClean="0">
                <a:solidFill>
                  <a:srgbClr val="00B0F0"/>
                </a:solidFill>
              </a:rPr>
              <a:t>As</a:t>
            </a:r>
            <a:r>
              <a:rPr lang="cs-CZ" sz="2200" dirty="0" smtClean="0"/>
              <a:t>O</a:t>
            </a:r>
            <a:r>
              <a:rPr lang="cs-CZ" sz="2200" baseline="-25000" dirty="0" smtClean="0"/>
              <a:t>4</a:t>
            </a:r>
            <a:r>
              <a:rPr lang="cs-CZ" sz="2200" dirty="0" smtClean="0"/>
              <a:t>    +     </a:t>
            </a:r>
            <a:r>
              <a:rPr lang="cs-CZ" sz="2200" dirty="0" smtClean="0">
                <a:solidFill>
                  <a:srgbClr val="FF0000"/>
                </a:solidFill>
              </a:rPr>
              <a:t>N</a:t>
            </a:r>
            <a:r>
              <a:rPr lang="cs-CZ" sz="2200" dirty="0" smtClean="0"/>
              <a:t>O</a:t>
            </a:r>
          </a:p>
          <a:p>
            <a:endParaRPr lang="cs-CZ" u="sng" dirty="0"/>
          </a:p>
          <a:p>
            <a:r>
              <a:rPr lang="cs-CZ" u="sng" dirty="0" smtClean="0"/>
              <a:t>Pravidla vyčíslování</a:t>
            </a:r>
          </a:p>
          <a:p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5265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3500" b="1" u="sng" dirty="0" smtClean="0">
                <a:ln/>
                <a:solidFill>
                  <a:srgbClr val="00B0F0"/>
                </a:solidFill>
              </a:rPr>
              <a:t>2. Rovnice se změnou oxidačních čísel = redoxní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7723" y="1233578"/>
            <a:ext cx="55650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bg1"/>
                </a:solidFill>
              </a:rPr>
              <a:t>2.1. Běžné oxidačně redukční reakce</a:t>
            </a:r>
            <a:endParaRPr lang="cs-CZ" sz="28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4373" y="1845789"/>
            <a:ext cx="789858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chemeClr val="bg1"/>
                </a:solidFill>
              </a:rPr>
              <a:t>Reaguje síra s kyselinou dusičnou za vzniku kyseliny sírové, oxidu dusičitého a vody</a:t>
            </a:r>
            <a:endParaRPr lang="cs-CZ" sz="24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185195" y="3460831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r>
              <a:rPr lang="cs-CZ" sz="2200" dirty="0" smtClean="0"/>
              <a:t>    S    +    HN O</a:t>
            </a:r>
            <a:r>
              <a:rPr lang="cs-CZ" sz="2200" baseline="-25000" dirty="0" smtClean="0"/>
              <a:t>3</a:t>
            </a:r>
            <a:r>
              <a:rPr lang="cs-CZ" sz="2200" dirty="0" smtClean="0"/>
              <a:t>  →    H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S O</a:t>
            </a:r>
            <a:r>
              <a:rPr lang="cs-CZ" sz="2200" baseline="-25000" dirty="0" smtClean="0"/>
              <a:t>4</a:t>
            </a:r>
            <a:r>
              <a:rPr lang="cs-CZ" sz="2200" dirty="0" smtClean="0"/>
              <a:t>    +     N O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  +  H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O</a:t>
            </a:r>
          </a:p>
          <a:p>
            <a:endParaRPr lang="cs-CZ" u="sng" dirty="0"/>
          </a:p>
          <a:p>
            <a:r>
              <a:rPr lang="cs-CZ" u="sng" dirty="0" smtClean="0"/>
              <a:t>Vyčíslení</a:t>
            </a:r>
          </a:p>
          <a:p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  <p:sp>
        <p:nvSpPr>
          <p:cNvPr id="8" name="Rectangle 4"/>
          <p:cNvSpPr/>
          <p:nvPr/>
        </p:nvSpPr>
        <p:spPr>
          <a:xfrm>
            <a:off x="185195" y="3460830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r>
              <a:rPr lang="cs-CZ" sz="2200" dirty="0" smtClean="0"/>
              <a:t>    </a:t>
            </a:r>
            <a:r>
              <a:rPr lang="cs-CZ" sz="2200" dirty="0" smtClean="0">
                <a:solidFill>
                  <a:srgbClr val="6666FF"/>
                </a:solidFill>
              </a:rPr>
              <a:t>S</a:t>
            </a:r>
            <a:r>
              <a:rPr lang="cs-CZ" sz="2200" dirty="0" smtClean="0"/>
              <a:t>    +    H</a:t>
            </a:r>
            <a:r>
              <a:rPr lang="cs-CZ" sz="2200" dirty="0" smtClean="0">
                <a:solidFill>
                  <a:srgbClr val="FF0000"/>
                </a:solidFill>
              </a:rPr>
              <a:t>N</a:t>
            </a:r>
            <a:r>
              <a:rPr lang="cs-CZ" sz="2200" dirty="0" smtClean="0"/>
              <a:t> O</a:t>
            </a:r>
            <a:r>
              <a:rPr lang="cs-CZ" sz="2200" baseline="-25000" dirty="0" smtClean="0"/>
              <a:t>3</a:t>
            </a:r>
            <a:r>
              <a:rPr lang="cs-CZ" sz="2200" dirty="0" smtClean="0"/>
              <a:t>  →    H</a:t>
            </a:r>
            <a:r>
              <a:rPr lang="cs-CZ" sz="2200" baseline="-25000" dirty="0" smtClean="0"/>
              <a:t>2</a:t>
            </a:r>
            <a:r>
              <a:rPr lang="cs-CZ" sz="2200" dirty="0" smtClean="0">
                <a:solidFill>
                  <a:srgbClr val="6666FF"/>
                </a:solidFill>
              </a:rPr>
              <a:t>S</a:t>
            </a:r>
            <a:r>
              <a:rPr lang="cs-CZ" sz="2200" dirty="0" smtClean="0"/>
              <a:t> O</a:t>
            </a:r>
            <a:r>
              <a:rPr lang="cs-CZ" sz="2200" baseline="-25000" dirty="0" smtClean="0"/>
              <a:t>4</a:t>
            </a:r>
            <a:r>
              <a:rPr lang="cs-CZ" sz="2200" dirty="0" smtClean="0"/>
              <a:t>    +     </a:t>
            </a:r>
            <a:r>
              <a:rPr lang="cs-CZ" sz="2200" dirty="0" smtClean="0">
                <a:solidFill>
                  <a:srgbClr val="FF0000"/>
                </a:solidFill>
              </a:rPr>
              <a:t>N</a:t>
            </a:r>
            <a:r>
              <a:rPr lang="cs-CZ" sz="2200" dirty="0" smtClean="0"/>
              <a:t> O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  +  H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O</a:t>
            </a:r>
          </a:p>
          <a:p>
            <a:endParaRPr lang="cs-CZ" u="sng" dirty="0"/>
          </a:p>
          <a:p>
            <a:r>
              <a:rPr lang="cs-CZ" u="sng" dirty="0" smtClean="0"/>
              <a:t>Vyčíslení:</a:t>
            </a:r>
          </a:p>
          <a:p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171413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/>
          <p:nvPr/>
        </p:nvSpPr>
        <p:spPr>
          <a:xfrm>
            <a:off x="185195" y="3460129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r>
              <a:rPr lang="cs-CZ" sz="2200" dirty="0" smtClean="0"/>
              <a:t>    </a:t>
            </a:r>
            <a:r>
              <a:rPr lang="cs-CZ" sz="2200" dirty="0" smtClean="0">
                <a:solidFill>
                  <a:schemeClr val="bg1"/>
                </a:solidFill>
              </a:rPr>
              <a:t>I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    +    HN O</a:t>
            </a:r>
            <a:r>
              <a:rPr lang="cs-CZ" sz="2200" baseline="-25000" dirty="0" smtClean="0">
                <a:solidFill>
                  <a:schemeClr val="bg1"/>
                </a:solidFill>
              </a:rPr>
              <a:t>3</a:t>
            </a:r>
            <a:r>
              <a:rPr lang="cs-CZ" sz="2200" dirty="0" smtClean="0">
                <a:solidFill>
                  <a:schemeClr val="bg1"/>
                </a:solidFill>
              </a:rPr>
              <a:t>  →    HI O</a:t>
            </a:r>
            <a:r>
              <a:rPr lang="cs-CZ" sz="2200" baseline="-25000" dirty="0" smtClean="0">
                <a:solidFill>
                  <a:schemeClr val="bg1"/>
                </a:solidFill>
              </a:rPr>
              <a:t>3</a:t>
            </a:r>
            <a:r>
              <a:rPr lang="cs-CZ" sz="2200" dirty="0" smtClean="0">
                <a:solidFill>
                  <a:schemeClr val="bg1"/>
                </a:solidFill>
              </a:rPr>
              <a:t>    +     N O  +   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</a:p>
          <a:p>
            <a:endParaRPr lang="cs-CZ" u="sng" dirty="0">
              <a:solidFill>
                <a:schemeClr val="bg1"/>
              </a:solidFill>
            </a:endParaRPr>
          </a:p>
          <a:p>
            <a:r>
              <a:rPr lang="cs-CZ" u="sng" dirty="0" smtClean="0"/>
              <a:t>Vyčíslení</a:t>
            </a:r>
          </a:p>
          <a:p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  <p:sp>
        <p:nvSpPr>
          <p:cNvPr id="7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3500" b="1" u="sng" dirty="0" smtClean="0">
                <a:ln/>
                <a:solidFill>
                  <a:srgbClr val="00B0F0"/>
                </a:solidFill>
              </a:rPr>
              <a:t>2. Rovnice se změnou oxidačních čísel = redoxní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7723" y="1233578"/>
            <a:ext cx="55650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bg1"/>
                </a:solidFill>
              </a:rPr>
              <a:t>2.1. Běžné oxidačně redukční reakce</a:t>
            </a:r>
            <a:endParaRPr lang="cs-CZ" sz="28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27995" y="1855028"/>
            <a:ext cx="789858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chemeClr val="bg1"/>
                </a:solidFill>
              </a:rPr>
              <a:t>Reaguje </a:t>
            </a:r>
            <a:r>
              <a:rPr lang="cs-CZ" sz="2400" b="1" dirty="0" smtClean="0">
                <a:ln/>
                <a:solidFill>
                  <a:srgbClr val="FF0000"/>
                </a:solidFill>
              </a:rPr>
              <a:t>jód</a:t>
            </a:r>
            <a:r>
              <a:rPr lang="cs-CZ" sz="2400" b="1" dirty="0" smtClean="0">
                <a:ln/>
                <a:solidFill>
                  <a:schemeClr val="bg1"/>
                </a:solidFill>
              </a:rPr>
              <a:t> s kyselinou dusičnou za vzniku kyseliny jodičné a oxidu dusnatého a vody</a:t>
            </a:r>
            <a:endParaRPr lang="cs-CZ" sz="24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185195" y="3460129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r>
              <a:rPr lang="cs-CZ" sz="2200" dirty="0" smtClean="0"/>
              <a:t>    </a:t>
            </a:r>
            <a:r>
              <a:rPr lang="cs-CZ" sz="2200" dirty="0" smtClean="0">
                <a:solidFill>
                  <a:srgbClr val="6666FF"/>
                </a:solidFill>
              </a:rPr>
              <a:t>I</a:t>
            </a:r>
            <a:r>
              <a:rPr lang="cs-CZ" sz="2200" baseline="-25000" dirty="0" smtClean="0">
                <a:solidFill>
                  <a:srgbClr val="6666FF"/>
                </a:solidFill>
              </a:rPr>
              <a:t>2</a:t>
            </a:r>
            <a:r>
              <a:rPr lang="cs-CZ" sz="2200" dirty="0" smtClean="0"/>
              <a:t>    +    H</a:t>
            </a:r>
            <a:r>
              <a:rPr lang="cs-CZ" sz="2200" dirty="0" smtClean="0">
                <a:solidFill>
                  <a:srgbClr val="FF0000"/>
                </a:solidFill>
              </a:rPr>
              <a:t>N</a:t>
            </a:r>
            <a:r>
              <a:rPr lang="cs-CZ" sz="2200" dirty="0" smtClean="0"/>
              <a:t> O</a:t>
            </a:r>
            <a:r>
              <a:rPr lang="cs-CZ" sz="2200" baseline="-25000" dirty="0" smtClean="0"/>
              <a:t>3</a:t>
            </a:r>
            <a:r>
              <a:rPr lang="cs-CZ" sz="2200" dirty="0" smtClean="0"/>
              <a:t>  →    H</a:t>
            </a:r>
            <a:r>
              <a:rPr lang="cs-CZ" sz="2200" dirty="0" smtClean="0">
                <a:solidFill>
                  <a:srgbClr val="6666FF"/>
                </a:solidFill>
              </a:rPr>
              <a:t>I</a:t>
            </a:r>
            <a:r>
              <a:rPr lang="cs-CZ" sz="2200" dirty="0" smtClean="0"/>
              <a:t> O</a:t>
            </a:r>
            <a:r>
              <a:rPr lang="cs-CZ" sz="2200" baseline="-25000" dirty="0" smtClean="0"/>
              <a:t>3</a:t>
            </a:r>
            <a:r>
              <a:rPr lang="cs-CZ" sz="2200" dirty="0" smtClean="0"/>
              <a:t>    +     </a:t>
            </a:r>
            <a:r>
              <a:rPr lang="cs-CZ" sz="2200" dirty="0" smtClean="0">
                <a:solidFill>
                  <a:srgbClr val="FF0000"/>
                </a:solidFill>
              </a:rPr>
              <a:t>N</a:t>
            </a:r>
            <a:r>
              <a:rPr lang="cs-CZ" sz="2200" dirty="0" smtClean="0"/>
              <a:t> O  +   H</a:t>
            </a:r>
            <a:r>
              <a:rPr lang="cs-CZ" sz="2200" baseline="-25000" dirty="0" smtClean="0"/>
              <a:t>2</a:t>
            </a:r>
            <a:r>
              <a:rPr lang="cs-CZ" sz="2200" dirty="0" smtClean="0"/>
              <a:t>O</a:t>
            </a:r>
          </a:p>
          <a:p>
            <a:endParaRPr lang="cs-CZ" u="sng" dirty="0"/>
          </a:p>
          <a:p>
            <a:r>
              <a:rPr lang="cs-CZ" u="sng" dirty="0" smtClean="0"/>
              <a:t>Vyčíslení</a:t>
            </a:r>
          </a:p>
          <a:p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406268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/>
          <p:nvPr/>
        </p:nvSpPr>
        <p:spPr>
          <a:xfrm>
            <a:off x="92597" y="3059486"/>
            <a:ext cx="8958805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r>
              <a:rPr lang="cs-CZ" sz="2200" dirty="0" smtClean="0">
                <a:solidFill>
                  <a:schemeClr val="bg1"/>
                </a:solidFill>
              </a:rPr>
              <a:t>KMnO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+    FeSO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 +    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→      MnSO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+     Fe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(SO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)</a:t>
            </a:r>
            <a:r>
              <a:rPr lang="cs-CZ" sz="2200" baseline="-25000" dirty="0" smtClean="0">
                <a:solidFill>
                  <a:schemeClr val="bg1"/>
                </a:solidFill>
              </a:rPr>
              <a:t>3</a:t>
            </a:r>
            <a:r>
              <a:rPr lang="cs-CZ" sz="2200" dirty="0" smtClean="0">
                <a:solidFill>
                  <a:schemeClr val="bg1"/>
                </a:solidFill>
              </a:rPr>
              <a:t> +  K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    +    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</a:p>
          <a:p>
            <a:endParaRPr lang="cs-CZ" u="sng" dirty="0">
              <a:solidFill>
                <a:schemeClr val="bg1"/>
              </a:solidFill>
            </a:endParaRPr>
          </a:p>
          <a:p>
            <a:r>
              <a:rPr lang="cs-CZ" u="sng" dirty="0" smtClean="0"/>
              <a:t>Vyčíslení</a:t>
            </a:r>
          </a:p>
          <a:p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  <p:sp>
        <p:nvSpPr>
          <p:cNvPr id="7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3500" b="1" u="sng" dirty="0" smtClean="0">
                <a:ln/>
                <a:solidFill>
                  <a:srgbClr val="00B0F0"/>
                </a:solidFill>
              </a:rPr>
              <a:t>2. Rovnice se změnou oxidačních čísel = redoxní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313762" y="970647"/>
            <a:ext cx="55650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bg1"/>
                </a:solidFill>
              </a:rPr>
              <a:t>2.1. Běžné oxidačně redukční reakce</a:t>
            </a:r>
            <a:endParaRPr lang="cs-CZ" sz="28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15302" y="1510407"/>
            <a:ext cx="789858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chemeClr val="bg1"/>
                </a:solidFill>
              </a:rPr>
              <a:t>Reaguje manganistan draselný se síranem železnatým v prostředí kyseliny sírové za vzniku síranu manganatého, síranu železitého, síranu draselného a vody</a:t>
            </a:r>
            <a:endParaRPr lang="cs-CZ" sz="24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11" name="Rectangle 4"/>
          <p:cNvSpPr/>
          <p:nvPr/>
        </p:nvSpPr>
        <p:spPr>
          <a:xfrm>
            <a:off x="92597" y="3059486"/>
            <a:ext cx="9978715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r>
              <a:rPr lang="cs-CZ" sz="2200" dirty="0" smtClean="0">
                <a:solidFill>
                  <a:schemeClr val="bg1"/>
                </a:solidFill>
              </a:rPr>
              <a:t>K</a:t>
            </a:r>
            <a:r>
              <a:rPr lang="cs-CZ" sz="2200" dirty="0" smtClean="0">
                <a:solidFill>
                  <a:srgbClr val="FF0000"/>
                </a:solidFill>
              </a:rPr>
              <a:t>Mn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+    </a:t>
            </a:r>
            <a:r>
              <a:rPr lang="cs-CZ" sz="2200" dirty="0" smtClean="0">
                <a:solidFill>
                  <a:srgbClr val="6666FF"/>
                </a:solidFill>
              </a:rPr>
              <a:t>Fe</a:t>
            </a:r>
            <a:r>
              <a:rPr lang="cs-CZ" sz="2200" dirty="0" smtClean="0">
                <a:solidFill>
                  <a:schemeClr val="bg1"/>
                </a:solidFill>
              </a:rPr>
              <a:t>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 +    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→      </a:t>
            </a:r>
            <a:r>
              <a:rPr lang="cs-CZ" sz="2200" dirty="0" smtClean="0">
                <a:solidFill>
                  <a:srgbClr val="FF0000"/>
                </a:solidFill>
              </a:rPr>
              <a:t>Mn</a:t>
            </a:r>
            <a:r>
              <a:rPr lang="cs-CZ" sz="2200" dirty="0" smtClean="0">
                <a:solidFill>
                  <a:schemeClr val="bg1"/>
                </a:solidFill>
              </a:rPr>
              <a:t>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+     </a:t>
            </a:r>
            <a:r>
              <a:rPr lang="cs-CZ" sz="2200" dirty="0" smtClean="0">
                <a:solidFill>
                  <a:srgbClr val="6666FF"/>
                </a:solidFill>
              </a:rPr>
              <a:t>Fe</a:t>
            </a:r>
            <a:r>
              <a:rPr lang="cs-CZ" sz="2200" baseline="-25000" dirty="0" smtClean="0">
                <a:solidFill>
                  <a:srgbClr val="6666FF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(SO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)</a:t>
            </a:r>
            <a:r>
              <a:rPr lang="cs-CZ" sz="2200" baseline="-25000" dirty="0" smtClean="0">
                <a:solidFill>
                  <a:schemeClr val="bg1"/>
                </a:solidFill>
              </a:rPr>
              <a:t>3</a:t>
            </a:r>
            <a:r>
              <a:rPr lang="cs-CZ" sz="2200" dirty="0" smtClean="0">
                <a:solidFill>
                  <a:schemeClr val="bg1"/>
                </a:solidFill>
              </a:rPr>
              <a:t> +  K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    +    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</a:p>
          <a:p>
            <a:endParaRPr lang="cs-CZ" u="sng" dirty="0">
              <a:solidFill>
                <a:schemeClr val="bg1"/>
              </a:solidFill>
            </a:endParaRPr>
          </a:p>
          <a:p>
            <a:r>
              <a:rPr lang="cs-CZ" u="sng" dirty="0" smtClean="0"/>
              <a:t>Vyčíslení</a:t>
            </a:r>
          </a:p>
          <a:p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04109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3500" b="1" u="sng" dirty="0" smtClean="0">
                <a:ln/>
                <a:solidFill>
                  <a:srgbClr val="00B0F0"/>
                </a:solidFill>
              </a:rPr>
              <a:t>2. Rovnice se změnou oxidačních čísel = redoxní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7723" y="1233578"/>
            <a:ext cx="55650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bg1"/>
                </a:solidFill>
              </a:rPr>
              <a:t>2.1. Běžné oxidačně redukční reakce</a:t>
            </a:r>
            <a:endParaRPr lang="cs-CZ" sz="28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51087" y="1845789"/>
            <a:ext cx="789858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chemeClr val="bg1"/>
                </a:solidFill>
              </a:rPr>
              <a:t>Reaguje oxid vanadičný s křemíkem a oxidem vápenatým za vzniku vanadu a křemičitanu vápenatého</a:t>
            </a:r>
            <a:endParaRPr lang="cs-CZ" sz="24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185195" y="3460129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r>
              <a:rPr lang="cs-CZ" sz="2200" dirty="0" smtClean="0">
                <a:solidFill>
                  <a:schemeClr val="bg1"/>
                </a:solidFill>
              </a:rPr>
              <a:t>    V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r>
              <a:rPr lang="cs-CZ" sz="2200" baseline="-25000" dirty="0" smtClean="0">
                <a:solidFill>
                  <a:schemeClr val="bg1"/>
                </a:solidFill>
              </a:rPr>
              <a:t>5</a:t>
            </a:r>
            <a:r>
              <a:rPr lang="cs-CZ" sz="2200" dirty="0" smtClean="0">
                <a:solidFill>
                  <a:schemeClr val="bg1"/>
                </a:solidFill>
              </a:rPr>
              <a:t> +      Si  +     </a:t>
            </a:r>
            <a:r>
              <a:rPr lang="cs-CZ" sz="2200" dirty="0" err="1" smtClean="0">
                <a:solidFill>
                  <a:schemeClr val="bg1"/>
                </a:solidFill>
              </a:rPr>
              <a:t>CaO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>→     V  +     CaSiO</a:t>
            </a:r>
            <a:r>
              <a:rPr lang="cs-CZ" sz="2200" baseline="-25000" dirty="0" smtClean="0">
                <a:solidFill>
                  <a:schemeClr val="bg1"/>
                </a:solidFill>
              </a:rPr>
              <a:t>3</a:t>
            </a:r>
          </a:p>
          <a:p>
            <a:endParaRPr lang="cs-CZ" u="sng" dirty="0"/>
          </a:p>
          <a:p>
            <a:r>
              <a:rPr lang="cs-CZ" u="sng" dirty="0" smtClean="0"/>
              <a:t>Vyčíslení</a:t>
            </a:r>
          </a:p>
          <a:p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  <p:sp>
        <p:nvSpPr>
          <p:cNvPr id="12" name="Rectangle 4"/>
          <p:cNvSpPr/>
          <p:nvPr/>
        </p:nvSpPr>
        <p:spPr>
          <a:xfrm>
            <a:off x="185195" y="3460129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r>
              <a:rPr lang="cs-CZ" sz="2200" dirty="0" smtClean="0">
                <a:solidFill>
                  <a:schemeClr val="bg1"/>
                </a:solidFill>
              </a:rPr>
              <a:t>    </a:t>
            </a:r>
            <a:r>
              <a:rPr lang="cs-CZ" sz="2200" dirty="0" smtClean="0">
                <a:solidFill>
                  <a:srgbClr val="FF0000"/>
                </a:solidFill>
              </a:rPr>
              <a:t>V</a:t>
            </a:r>
            <a:r>
              <a:rPr lang="cs-CZ" sz="2200" baseline="-25000" dirty="0" smtClean="0">
                <a:solidFill>
                  <a:srgbClr val="FF0000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r>
              <a:rPr lang="cs-CZ" sz="2200" baseline="-25000" dirty="0" smtClean="0">
                <a:solidFill>
                  <a:schemeClr val="bg1"/>
                </a:solidFill>
              </a:rPr>
              <a:t>5</a:t>
            </a:r>
            <a:r>
              <a:rPr lang="cs-CZ" sz="2200" dirty="0" smtClean="0">
                <a:solidFill>
                  <a:schemeClr val="bg1"/>
                </a:solidFill>
              </a:rPr>
              <a:t> +      </a:t>
            </a:r>
            <a:r>
              <a:rPr lang="cs-CZ" sz="2200" dirty="0" smtClean="0">
                <a:solidFill>
                  <a:srgbClr val="6666FF"/>
                </a:solidFill>
              </a:rPr>
              <a:t>Si</a:t>
            </a:r>
            <a:r>
              <a:rPr lang="cs-CZ" sz="2200" dirty="0" smtClean="0">
                <a:solidFill>
                  <a:schemeClr val="bg1"/>
                </a:solidFill>
              </a:rPr>
              <a:t>  +     </a:t>
            </a:r>
            <a:r>
              <a:rPr lang="cs-CZ" sz="2200" dirty="0" err="1" smtClean="0">
                <a:solidFill>
                  <a:schemeClr val="bg1"/>
                </a:solidFill>
              </a:rPr>
              <a:t>CaO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>→     </a:t>
            </a:r>
            <a:r>
              <a:rPr lang="cs-CZ" sz="2200" dirty="0" smtClean="0">
                <a:solidFill>
                  <a:srgbClr val="FF0000"/>
                </a:solidFill>
              </a:rPr>
              <a:t>V</a:t>
            </a:r>
            <a:r>
              <a:rPr lang="cs-CZ" sz="2200" dirty="0" smtClean="0">
                <a:solidFill>
                  <a:schemeClr val="bg1"/>
                </a:solidFill>
              </a:rPr>
              <a:t>  +     Ca</a:t>
            </a:r>
            <a:r>
              <a:rPr lang="cs-CZ" sz="2200" dirty="0" smtClean="0">
                <a:solidFill>
                  <a:srgbClr val="6666FF"/>
                </a:solidFill>
              </a:rPr>
              <a:t>Si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r>
              <a:rPr lang="cs-CZ" sz="2200" baseline="-25000" dirty="0" smtClean="0">
                <a:solidFill>
                  <a:schemeClr val="bg1"/>
                </a:solidFill>
              </a:rPr>
              <a:t>3</a:t>
            </a:r>
          </a:p>
          <a:p>
            <a:endParaRPr lang="cs-CZ" u="sng" dirty="0"/>
          </a:p>
          <a:p>
            <a:r>
              <a:rPr lang="cs-CZ" u="sng" dirty="0" smtClean="0"/>
              <a:t>Vyčíslení</a:t>
            </a:r>
          </a:p>
          <a:p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424052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3500" b="1" u="sng" dirty="0" smtClean="0">
                <a:ln/>
                <a:solidFill>
                  <a:srgbClr val="00B0F0"/>
                </a:solidFill>
              </a:rPr>
              <a:t>2. Rovnice se změnou oxidačních čísel = redoxní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7723" y="1233578"/>
            <a:ext cx="4592411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2.2. </a:t>
            </a:r>
            <a:r>
              <a:rPr lang="cs-CZ" sz="2800" b="1" dirty="0" err="1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Disproporcionační</a:t>
            </a:r>
            <a:r>
              <a:rPr lang="cs-CZ" sz="28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 reakce</a:t>
            </a:r>
            <a:endParaRPr lang="cs-CZ" sz="2800" b="1" baseline="30000" dirty="0">
              <a:ln/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27995" y="1845789"/>
            <a:ext cx="789858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chemeClr val="bg1"/>
                </a:solidFill>
              </a:rPr>
              <a:t>Reaguje oxid chloričitý s hydroxidem sodným za vzniku chlorečnanu sodného chlornanu sodného a vody.</a:t>
            </a:r>
            <a:endParaRPr lang="cs-CZ" sz="24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185195" y="3460129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r>
              <a:rPr lang="cs-CZ" sz="2200" dirty="0" smtClean="0">
                <a:solidFill>
                  <a:schemeClr val="bg1"/>
                </a:solidFill>
              </a:rPr>
              <a:t>    ClO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 +      </a:t>
            </a:r>
            <a:r>
              <a:rPr lang="cs-CZ" sz="2200" dirty="0" err="1" smtClean="0">
                <a:solidFill>
                  <a:schemeClr val="bg1"/>
                </a:solidFill>
              </a:rPr>
              <a:t>NaOH</a:t>
            </a:r>
            <a:r>
              <a:rPr lang="cs-CZ" sz="2200" dirty="0" smtClean="0">
                <a:solidFill>
                  <a:schemeClr val="bg1"/>
                </a:solidFill>
              </a:rPr>
              <a:t>  →     NaClO</a:t>
            </a:r>
            <a:r>
              <a:rPr lang="cs-CZ" sz="2200" baseline="-25000" dirty="0" smtClean="0">
                <a:solidFill>
                  <a:schemeClr val="bg1"/>
                </a:solidFill>
              </a:rPr>
              <a:t>3</a:t>
            </a:r>
            <a:r>
              <a:rPr lang="cs-CZ" sz="2200" dirty="0" smtClean="0">
                <a:solidFill>
                  <a:schemeClr val="bg1"/>
                </a:solidFill>
              </a:rPr>
              <a:t>  +     </a:t>
            </a:r>
            <a:r>
              <a:rPr lang="cs-CZ" sz="2200" dirty="0" err="1" smtClean="0">
                <a:solidFill>
                  <a:schemeClr val="bg1"/>
                </a:solidFill>
              </a:rPr>
              <a:t>NaClO</a:t>
            </a:r>
            <a:r>
              <a:rPr lang="cs-CZ" sz="2200" dirty="0" smtClean="0">
                <a:solidFill>
                  <a:schemeClr val="bg1"/>
                </a:solidFill>
              </a:rPr>
              <a:t> +     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endParaRPr lang="cs-CZ" sz="2200" baseline="-25000" dirty="0" smtClean="0">
              <a:solidFill>
                <a:schemeClr val="bg1"/>
              </a:solidFill>
            </a:endParaRPr>
          </a:p>
          <a:p>
            <a:endParaRPr lang="cs-CZ" u="sng" dirty="0"/>
          </a:p>
          <a:p>
            <a:r>
              <a:rPr lang="cs-CZ" u="sng" dirty="0" smtClean="0"/>
              <a:t>Vyčíslení</a:t>
            </a:r>
          </a:p>
          <a:p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  <p:sp>
        <p:nvSpPr>
          <p:cNvPr id="10" name="Rectangle 4"/>
          <p:cNvSpPr/>
          <p:nvPr/>
        </p:nvSpPr>
        <p:spPr>
          <a:xfrm>
            <a:off x="185195" y="3460129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r>
              <a:rPr lang="cs-CZ" sz="2200" dirty="0" smtClean="0">
                <a:solidFill>
                  <a:schemeClr val="bg1"/>
                </a:solidFill>
              </a:rPr>
              <a:t>    </a:t>
            </a:r>
            <a:r>
              <a:rPr lang="cs-CZ" sz="2200" dirty="0" smtClean="0">
                <a:solidFill>
                  <a:srgbClr val="66FF33"/>
                </a:solidFill>
              </a:rPr>
              <a:t>Cl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 +      </a:t>
            </a:r>
            <a:r>
              <a:rPr lang="cs-CZ" sz="2200" dirty="0" err="1" smtClean="0">
                <a:solidFill>
                  <a:schemeClr val="bg1"/>
                </a:solidFill>
              </a:rPr>
              <a:t>NaOH</a:t>
            </a:r>
            <a:r>
              <a:rPr lang="cs-CZ" sz="2200" dirty="0" smtClean="0">
                <a:solidFill>
                  <a:schemeClr val="bg1"/>
                </a:solidFill>
              </a:rPr>
              <a:t>  →     Na</a:t>
            </a:r>
            <a:r>
              <a:rPr lang="cs-CZ" sz="2200" dirty="0" smtClean="0">
                <a:solidFill>
                  <a:srgbClr val="FF0000"/>
                </a:solidFill>
              </a:rPr>
              <a:t>Cl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r>
              <a:rPr lang="cs-CZ" sz="2200" baseline="-25000" dirty="0" smtClean="0">
                <a:solidFill>
                  <a:schemeClr val="bg1"/>
                </a:solidFill>
              </a:rPr>
              <a:t>3</a:t>
            </a:r>
            <a:r>
              <a:rPr lang="cs-CZ" sz="2200" dirty="0" smtClean="0">
                <a:solidFill>
                  <a:schemeClr val="bg1"/>
                </a:solidFill>
              </a:rPr>
              <a:t>  +     </a:t>
            </a:r>
            <a:r>
              <a:rPr lang="cs-CZ" sz="2200" dirty="0" err="1" smtClean="0">
                <a:solidFill>
                  <a:schemeClr val="bg1"/>
                </a:solidFill>
              </a:rPr>
              <a:t>Na</a:t>
            </a:r>
            <a:r>
              <a:rPr lang="cs-CZ" sz="2200" dirty="0" err="1" smtClean="0">
                <a:solidFill>
                  <a:srgbClr val="00B0F0"/>
                </a:solidFill>
              </a:rPr>
              <a:t>Cl</a:t>
            </a:r>
            <a:r>
              <a:rPr lang="cs-CZ" sz="2200" dirty="0" err="1" smtClean="0">
                <a:solidFill>
                  <a:schemeClr val="bg1"/>
                </a:solidFill>
              </a:rPr>
              <a:t>O</a:t>
            </a:r>
            <a:r>
              <a:rPr lang="cs-CZ" sz="2200" dirty="0" smtClean="0">
                <a:solidFill>
                  <a:schemeClr val="bg1"/>
                </a:solidFill>
              </a:rPr>
              <a:t> +     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endParaRPr lang="cs-CZ" sz="2200" baseline="-25000" dirty="0" smtClean="0">
              <a:solidFill>
                <a:schemeClr val="bg1"/>
              </a:solidFill>
            </a:endParaRPr>
          </a:p>
          <a:p>
            <a:endParaRPr lang="cs-CZ" u="sng" dirty="0"/>
          </a:p>
          <a:p>
            <a:r>
              <a:rPr lang="cs-CZ" u="sng" dirty="0" smtClean="0"/>
              <a:t>Vyčíslení</a:t>
            </a:r>
          </a:p>
          <a:p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854430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3500" b="1" u="sng" dirty="0" smtClean="0">
                <a:ln/>
                <a:solidFill>
                  <a:srgbClr val="00B0F0"/>
                </a:solidFill>
              </a:rPr>
              <a:t>2. Rovnice se změnou oxidačních čísel = redoxní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7723" y="1233578"/>
            <a:ext cx="3784369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rgbClr val="FF7C80"/>
                </a:solidFill>
              </a:rPr>
              <a:t>2.3. Reakce s peroxidem</a:t>
            </a:r>
            <a:endParaRPr lang="cs-CZ" sz="2800" b="1" baseline="30000" dirty="0">
              <a:ln/>
              <a:solidFill>
                <a:srgbClr val="FF7C8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54372" y="1865835"/>
            <a:ext cx="789858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chemeClr val="bg1"/>
                </a:solidFill>
              </a:rPr>
              <a:t>Reaguje hydroxid chromitý s peroxidem vodíku v prostředí hydroxidu draselného za vzniku chromanu draselného a vody</a:t>
            </a:r>
            <a:endParaRPr lang="cs-CZ" sz="24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185195" y="3460129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r>
              <a:rPr lang="cs-CZ" sz="2200" dirty="0" smtClean="0">
                <a:solidFill>
                  <a:schemeClr val="bg1"/>
                </a:solidFill>
              </a:rPr>
              <a:t>    </a:t>
            </a:r>
            <a:r>
              <a:rPr lang="cs-CZ" sz="2200" dirty="0" err="1" smtClean="0">
                <a:solidFill>
                  <a:schemeClr val="bg1"/>
                </a:solidFill>
              </a:rPr>
              <a:t>Cr</a:t>
            </a:r>
            <a:r>
              <a:rPr lang="cs-CZ" sz="2200" dirty="0" smtClean="0">
                <a:solidFill>
                  <a:schemeClr val="bg1"/>
                </a:solidFill>
              </a:rPr>
              <a:t>(OH)</a:t>
            </a:r>
            <a:r>
              <a:rPr lang="cs-CZ" sz="2200" baseline="-25000" dirty="0" smtClean="0">
                <a:solidFill>
                  <a:schemeClr val="bg1"/>
                </a:solidFill>
              </a:rPr>
              <a:t>3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>+      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  +      KOH→       K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CrO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 +      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endParaRPr lang="cs-CZ" sz="2200" baseline="-25000" dirty="0" smtClean="0">
              <a:solidFill>
                <a:schemeClr val="bg1"/>
              </a:solidFill>
            </a:endParaRPr>
          </a:p>
          <a:p>
            <a:endParaRPr lang="cs-CZ" u="sng" dirty="0"/>
          </a:p>
          <a:p>
            <a:r>
              <a:rPr lang="cs-CZ" u="sng" dirty="0" smtClean="0"/>
              <a:t>Vyčíslení</a:t>
            </a:r>
          </a:p>
          <a:p>
            <a:endParaRPr lang="cs-CZ" u="sng" dirty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  <p:sp>
        <p:nvSpPr>
          <p:cNvPr id="10" name="Rectangle 4"/>
          <p:cNvSpPr/>
          <p:nvPr/>
        </p:nvSpPr>
        <p:spPr>
          <a:xfrm>
            <a:off x="185195" y="5202854"/>
            <a:ext cx="7938388" cy="10336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r>
              <a:rPr lang="cs-CZ" sz="2200" dirty="0" smtClean="0">
                <a:solidFill>
                  <a:schemeClr val="bg1"/>
                </a:solidFill>
              </a:rPr>
              <a:t>    </a:t>
            </a:r>
            <a:r>
              <a:rPr lang="cs-CZ" sz="2200" dirty="0" smtClean="0">
                <a:solidFill>
                  <a:schemeClr val="bg1"/>
                </a:solidFill>
              </a:rPr>
              <a:t>3</a:t>
            </a:r>
            <a:r>
              <a:rPr lang="cs-CZ" sz="2200" dirty="0" smtClean="0">
                <a:solidFill>
                  <a:schemeClr val="accent1"/>
                </a:solidFill>
              </a:rPr>
              <a:t>Cr</a:t>
            </a:r>
            <a:r>
              <a:rPr lang="cs-CZ" sz="2200" dirty="0" smtClean="0">
                <a:solidFill>
                  <a:schemeClr val="bg1"/>
                </a:solidFill>
              </a:rPr>
              <a:t>(OH)</a:t>
            </a:r>
            <a:r>
              <a:rPr lang="cs-CZ" sz="2200" baseline="-25000" dirty="0" smtClean="0">
                <a:solidFill>
                  <a:schemeClr val="bg1"/>
                </a:solidFill>
              </a:rPr>
              <a:t>3</a:t>
            </a:r>
            <a:r>
              <a:rPr lang="cs-CZ" sz="2200" dirty="0" smtClean="0">
                <a:solidFill>
                  <a:schemeClr val="bg1"/>
                </a:solidFill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>+      </a:t>
            </a:r>
            <a:r>
              <a:rPr lang="cs-CZ" sz="2200" dirty="0" smtClean="0">
                <a:solidFill>
                  <a:schemeClr val="bg1"/>
                </a:solidFill>
              </a:rPr>
              <a:t>2H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rgbClr val="FF7C80"/>
                </a:solidFill>
              </a:rPr>
              <a:t>O</a:t>
            </a:r>
            <a:r>
              <a:rPr lang="cs-CZ" sz="2200" baseline="-25000" dirty="0" smtClean="0">
                <a:solidFill>
                  <a:srgbClr val="FF7C80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  </a:t>
            </a:r>
            <a:r>
              <a:rPr lang="cs-CZ" sz="2200" dirty="0" smtClean="0">
                <a:solidFill>
                  <a:schemeClr val="bg1"/>
                </a:solidFill>
              </a:rPr>
              <a:t>+      </a:t>
            </a:r>
            <a:r>
              <a:rPr lang="cs-CZ" sz="2200" dirty="0" smtClean="0">
                <a:solidFill>
                  <a:schemeClr val="bg1"/>
                </a:solidFill>
              </a:rPr>
              <a:t>4KOH</a:t>
            </a:r>
            <a:r>
              <a:rPr lang="cs-CZ" sz="2200" dirty="0" smtClean="0">
                <a:solidFill>
                  <a:schemeClr val="bg1"/>
                </a:solidFill>
              </a:rPr>
              <a:t>→      </a:t>
            </a:r>
            <a:r>
              <a:rPr lang="cs-CZ" sz="2200" dirty="0" smtClean="0">
                <a:solidFill>
                  <a:schemeClr val="bg1"/>
                </a:solidFill>
              </a:rPr>
              <a:t>2K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accent1"/>
                </a:solidFill>
              </a:rPr>
              <a:t>Cr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 </a:t>
            </a:r>
            <a:r>
              <a:rPr lang="cs-CZ" sz="2200" dirty="0" smtClean="0">
                <a:solidFill>
                  <a:schemeClr val="bg1"/>
                </a:solidFill>
              </a:rPr>
              <a:t>+      </a:t>
            </a:r>
            <a:r>
              <a:rPr lang="cs-CZ" sz="2200" dirty="0" smtClean="0">
                <a:solidFill>
                  <a:schemeClr val="bg1"/>
                </a:solidFill>
              </a:rPr>
              <a:t>8H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rgbClr val="FF7C80"/>
                </a:solidFill>
              </a:rPr>
              <a:t>O</a:t>
            </a:r>
            <a:endParaRPr lang="cs-CZ" sz="2200" baseline="-25000" dirty="0" smtClean="0">
              <a:solidFill>
                <a:srgbClr val="FF7C80"/>
              </a:solidFill>
            </a:endParaRPr>
          </a:p>
          <a:p>
            <a:endParaRPr lang="cs-CZ" u="sng" dirty="0"/>
          </a:p>
          <a:p>
            <a:r>
              <a:rPr lang="cs-CZ" u="sng" dirty="0" smtClean="0"/>
              <a:t>Vyčíslení – Na cvičení bylo vyčísleno správně, až na vodu. Vodu v tomto případě vyčíslit také nako</a:t>
            </a:r>
            <a:r>
              <a:rPr lang="cs-CZ" u="sng" dirty="0" smtClean="0"/>
              <a:t>nec jako vždy.</a:t>
            </a:r>
            <a:endParaRPr lang="cs-CZ" u="sng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97763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3500" b="1" u="sng" dirty="0" smtClean="0">
                <a:ln/>
                <a:solidFill>
                  <a:srgbClr val="00B0F0"/>
                </a:solidFill>
              </a:rPr>
              <a:t>2. Rovnice se změnou oxidačních čísel = redoxní</a:t>
            </a:r>
          </a:p>
        </p:txBody>
      </p:sp>
      <p:sp>
        <p:nvSpPr>
          <p:cNvPr id="9" name="Obdélník 8"/>
          <p:cNvSpPr/>
          <p:nvPr/>
        </p:nvSpPr>
        <p:spPr>
          <a:xfrm>
            <a:off x="296177" y="782808"/>
            <a:ext cx="5565050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bg1"/>
                </a:solidFill>
              </a:rPr>
              <a:t>2.1. Běžné oxidačně redukční reakce</a:t>
            </a:r>
            <a:endParaRPr lang="cs-CZ" sz="28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15304" y="1366814"/>
            <a:ext cx="7898586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chemeClr val="bg1"/>
                </a:solidFill>
              </a:rPr>
              <a:t>Reaguje jodid draselný s dichromanem draselným v prostředí kyseliny sírové </a:t>
            </a:r>
            <a:r>
              <a:rPr lang="cs-CZ" sz="2400" b="1" dirty="0" smtClean="0">
                <a:ln/>
                <a:solidFill>
                  <a:srgbClr val="FF7C80"/>
                </a:solidFill>
              </a:rPr>
              <a:t>za vzniku </a:t>
            </a:r>
            <a:r>
              <a:rPr lang="cs-CZ" sz="2400" b="1" dirty="0" smtClean="0">
                <a:ln/>
                <a:solidFill>
                  <a:schemeClr val="bg1"/>
                </a:solidFill>
              </a:rPr>
              <a:t>jódu, síranu chromitého, síranu draselného a vody</a:t>
            </a:r>
            <a:endParaRPr lang="cs-CZ" sz="24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185195" y="3576761"/>
            <a:ext cx="8958805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r>
              <a:rPr lang="cs-CZ" sz="2200" dirty="0" smtClean="0"/>
              <a:t>    </a:t>
            </a:r>
            <a:r>
              <a:rPr lang="cs-CZ" sz="2200" dirty="0" smtClean="0">
                <a:solidFill>
                  <a:schemeClr val="bg1"/>
                </a:solidFill>
              </a:rPr>
              <a:t>K</a:t>
            </a:r>
            <a:r>
              <a:rPr lang="cs-CZ" sz="2200" dirty="0" smtClean="0">
                <a:solidFill>
                  <a:srgbClr val="6666FF"/>
                </a:solidFill>
              </a:rPr>
              <a:t>I</a:t>
            </a:r>
            <a:r>
              <a:rPr lang="cs-CZ" sz="2200" dirty="0" smtClean="0">
                <a:solidFill>
                  <a:schemeClr val="bg1"/>
                </a:solidFill>
              </a:rPr>
              <a:t>    +    K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rgbClr val="FF0000"/>
                </a:solidFill>
              </a:rPr>
              <a:t>Cr</a:t>
            </a:r>
            <a:r>
              <a:rPr lang="cs-CZ" sz="2200" baseline="-25000" dirty="0" smtClean="0">
                <a:solidFill>
                  <a:srgbClr val="FF0000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r>
              <a:rPr lang="cs-CZ" sz="2200" baseline="-25000" dirty="0" smtClean="0">
                <a:solidFill>
                  <a:schemeClr val="bg1"/>
                </a:solidFill>
              </a:rPr>
              <a:t>7</a:t>
            </a:r>
            <a:r>
              <a:rPr lang="cs-CZ" sz="2200" dirty="0" smtClean="0">
                <a:solidFill>
                  <a:schemeClr val="bg1"/>
                </a:solidFill>
              </a:rPr>
              <a:t>   +   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 →      </a:t>
            </a:r>
            <a:r>
              <a:rPr lang="cs-CZ" sz="2200" dirty="0" smtClean="0">
                <a:solidFill>
                  <a:srgbClr val="6666FF"/>
                </a:solidFill>
              </a:rPr>
              <a:t>I</a:t>
            </a:r>
            <a:r>
              <a:rPr lang="cs-CZ" sz="2200" baseline="-25000" dirty="0" smtClean="0">
                <a:solidFill>
                  <a:srgbClr val="6666FF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    +     </a:t>
            </a:r>
            <a:r>
              <a:rPr lang="cs-CZ" sz="2200" dirty="0" smtClean="0">
                <a:solidFill>
                  <a:srgbClr val="FF0000"/>
                </a:solidFill>
              </a:rPr>
              <a:t>Cr</a:t>
            </a:r>
            <a:r>
              <a:rPr lang="cs-CZ" sz="2200" baseline="-25000" dirty="0" smtClean="0">
                <a:solidFill>
                  <a:srgbClr val="FF0000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(SO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)</a:t>
            </a:r>
            <a:r>
              <a:rPr lang="cs-CZ" sz="2200" baseline="-25000" dirty="0" smtClean="0">
                <a:solidFill>
                  <a:schemeClr val="bg1"/>
                </a:solidFill>
              </a:rPr>
              <a:t>3</a:t>
            </a:r>
            <a:r>
              <a:rPr lang="cs-CZ" sz="2200" dirty="0" smtClean="0">
                <a:solidFill>
                  <a:schemeClr val="bg1"/>
                </a:solidFill>
              </a:rPr>
              <a:t>  +     K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    +    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endParaRPr lang="cs-CZ" u="sng" dirty="0">
              <a:solidFill>
                <a:schemeClr val="bg1"/>
              </a:solidFill>
            </a:endParaRPr>
          </a:p>
          <a:p>
            <a:r>
              <a:rPr lang="cs-CZ" u="sng" dirty="0" smtClean="0"/>
              <a:t>Vyčíslení:</a:t>
            </a:r>
          </a:p>
          <a:p>
            <a:r>
              <a:rPr lang="cs-CZ" dirty="0" smtClean="0">
                <a:solidFill>
                  <a:srgbClr val="0066FF"/>
                </a:solidFill>
              </a:rPr>
              <a:t>Oxidace  Jód →    -1   →    0 – změna o 1 </a:t>
            </a:r>
            <a:r>
              <a:rPr lang="cs-CZ" dirty="0">
                <a:solidFill>
                  <a:srgbClr val="0066FF"/>
                </a:solidFill>
              </a:rPr>
              <a:t>elektron </a:t>
            </a:r>
            <a:r>
              <a:rPr lang="cs-CZ" dirty="0" smtClean="0">
                <a:solidFill>
                  <a:srgbClr val="0066FF"/>
                </a:solidFill>
              </a:rPr>
              <a:t>(mění se jeden atom)→               1               </a:t>
            </a:r>
            <a:r>
              <a:rPr lang="cs-CZ" dirty="0" smtClean="0">
                <a:solidFill>
                  <a:srgbClr val="FF0000"/>
                </a:solidFill>
              </a:rPr>
              <a:t>6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Redukce</a:t>
            </a:r>
            <a:r>
              <a:rPr lang="cs-CZ" dirty="0" smtClean="0">
                <a:solidFill>
                  <a:srgbClr val="0066FF"/>
                </a:solidFill>
              </a:rPr>
              <a:t> </a:t>
            </a:r>
            <a:r>
              <a:rPr lang="cs-CZ" dirty="0" smtClean="0">
                <a:solidFill>
                  <a:srgbClr val="FF0000"/>
                </a:solidFill>
              </a:rPr>
              <a:t>Cr</a:t>
            </a:r>
            <a:r>
              <a:rPr lang="cs-CZ" baseline="-25000" dirty="0" smtClean="0">
                <a:solidFill>
                  <a:srgbClr val="FF0000"/>
                </a:solidFill>
              </a:rPr>
              <a:t>2</a:t>
            </a:r>
            <a:r>
              <a:rPr lang="cs-CZ" dirty="0" smtClean="0">
                <a:solidFill>
                  <a:srgbClr val="FF0000"/>
                </a:solidFill>
              </a:rPr>
              <a:t> </a:t>
            </a:r>
            <a:r>
              <a:rPr lang="cs-CZ" dirty="0">
                <a:solidFill>
                  <a:srgbClr val="FF0000"/>
                </a:solidFill>
              </a:rPr>
              <a:t>→</a:t>
            </a:r>
            <a:r>
              <a:rPr lang="cs-CZ" dirty="0" smtClean="0">
                <a:solidFill>
                  <a:srgbClr val="FF0000"/>
                </a:solidFill>
              </a:rPr>
              <a:t>   +6   →  +3 – změna o 3 elektrony (mění se 2 atomy)  → 3x2=        6               </a:t>
            </a:r>
            <a:r>
              <a:rPr lang="cs-CZ" dirty="0" smtClean="0">
                <a:solidFill>
                  <a:srgbClr val="0066FF"/>
                </a:solidFill>
              </a:rPr>
              <a:t>1</a:t>
            </a:r>
          </a:p>
          <a:p>
            <a:endParaRPr lang="cs-CZ" dirty="0">
              <a:solidFill>
                <a:srgbClr val="0066FF"/>
              </a:solidFill>
            </a:endParaRPr>
          </a:p>
          <a:p>
            <a:r>
              <a:rPr lang="cs-CZ" u="sng" dirty="0" smtClean="0"/>
              <a:t>Vyčíslení oxidačně redukčního procesu (na pravé straně bude jódu 6     a              u chromu 1):</a:t>
            </a:r>
            <a:endParaRPr lang="cs-CZ" u="sng" dirty="0"/>
          </a:p>
          <a:p>
            <a:r>
              <a:rPr lang="cs-CZ" sz="2200" dirty="0" smtClean="0">
                <a:solidFill>
                  <a:srgbClr val="FF0000"/>
                </a:solidFill>
              </a:rPr>
              <a:t>6</a:t>
            </a:r>
            <a:r>
              <a:rPr lang="cs-CZ" sz="2200" dirty="0" smtClean="0">
                <a:solidFill>
                  <a:schemeClr val="bg1"/>
                </a:solidFill>
              </a:rPr>
              <a:t>K</a:t>
            </a:r>
            <a:r>
              <a:rPr lang="cs-CZ" sz="2200" dirty="0" smtClean="0">
                <a:solidFill>
                  <a:srgbClr val="6666FF"/>
                </a:solidFill>
              </a:rPr>
              <a:t>I</a:t>
            </a:r>
            <a:r>
              <a:rPr lang="cs-CZ" sz="2200" dirty="0" smtClean="0">
                <a:solidFill>
                  <a:schemeClr val="bg1"/>
                </a:solidFill>
              </a:rPr>
              <a:t>    </a:t>
            </a:r>
            <a:r>
              <a:rPr lang="cs-CZ" sz="2200" dirty="0">
                <a:solidFill>
                  <a:schemeClr val="bg1"/>
                </a:solidFill>
              </a:rPr>
              <a:t>+    </a:t>
            </a:r>
            <a:r>
              <a:rPr lang="cs-CZ" sz="2200" i="1" dirty="0" smtClean="0">
                <a:solidFill>
                  <a:srgbClr val="0066FF"/>
                </a:solidFill>
              </a:rPr>
              <a:t>1</a:t>
            </a:r>
            <a:r>
              <a:rPr lang="cs-CZ" sz="2200" dirty="0" smtClean="0">
                <a:solidFill>
                  <a:schemeClr val="bg1"/>
                </a:solidFill>
              </a:rPr>
              <a:t>K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rgbClr val="FF0000"/>
                </a:solidFill>
              </a:rPr>
              <a:t>Cr</a:t>
            </a:r>
            <a:r>
              <a:rPr lang="cs-CZ" sz="2200" baseline="-25000" dirty="0" smtClean="0">
                <a:solidFill>
                  <a:srgbClr val="FF0000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r>
              <a:rPr lang="cs-CZ" sz="2200" baseline="-25000" dirty="0" smtClean="0">
                <a:solidFill>
                  <a:schemeClr val="bg1"/>
                </a:solidFill>
              </a:rPr>
              <a:t>7</a:t>
            </a:r>
            <a:r>
              <a:rPr lang="cs-CZ" sz="2200" dirty="0" smtClean="0">
                <a:solidFill>
                  <a:schemeClr val="bg1"/>
                </a:solidFill>
              </a:rPr>
              <a:t>   </a:t>
            </a:r>
            <a:r>
              <a:rPr lang="cs-CZ" sz="2200" dirty="0">
                <a:solidFill>
                  <a:schemeClr val="bg1"/>
                </a:solidFill>
              </a:rPr>
              <a:t>+   H</a:t>
            </a:r>
            <a:r>
              <a:rPr lang="cs-CZ" sz="2200" baseline="-25000" dirty="0">
                <a:solidFill>
                  <a:schemeClr val="bg1"/>
                </a:solidFill>
              </a:rPr>
              <a:t>2</a:t>
            </a:r>
            <a:r>
              <a:rPr lang="cs-CZ" sz="2200" dirty="0">
                <a:solidFill>
                  <a:schemeClr val="bg1"/>
                </a:solidFill>
              </a:rPr>
              <a:t>SO</a:t>
            </a:r>
            <a:r>
              <a:rPr lang="cs-CZ" sz="2200" baseline="-25000" dirty="0">
                <a:solidFill>
                  <a:schemeClr val="bg1"/>
                </a:solidFill>
              </a:rPr>
              <a:t>4</a:t>
            </a:r>
            <a:r>
              <a:rPr lang="cs-CZ" sz="2200" dirty="0">
                <a:solidFill>
                  <a:schemeClr val="bg1"/>
                </a:solidFill>
              </a:rPr>
              <a:t>  →   </a:t>
            </a:r>
            <a:r>
              <a:rPr lang="cs-CZ" sz="2200" dirty="0" smtClean="0">
                <a:solidFill>
                  <a:srgbClr val="FF0000"/>
                </a:solidFill>
              </a:rPr>
              <a:t>3</a:t>
            </a:r>
            <a:r>
              <a:rPr lang="cs-CZ" sz="2200" dirty="0" smtClean="0">
                <a:solidFill>
                  <a:srgbClr val="6666FF"/>
                </a:solidFill>
              </a:rPr>
              <a:t>I</a:t>
            </a:r>
            <a:r>
              <a:rPr lang="cs-CZ" sz="2200" baseline="-25000" dirty="0" smtClean="0">
                <a:solidFill>
                  <a:srgbClr val="6666FF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    </a:t>
            </a:r>
            <a:r>
              <a:rPr lang="cs-CZ" sz="2200" dirty="0">
                <a:solidFill>
                  <a:schemeClr val="bg1"/>
                </a:solidFill>
              </a:rPr>
              <a:t>+   </a:t>
            </a:r>
            <a:r>
              <a:rPr lang="cs-CZ" sz="2200" i="1" dirty="0" smtClean="0">
                <a:solidFill>
                  <a:srgbClr val="0066FF"/>
                </a:solidFill>
              </a:rPr>
              <a:t>1</a:t>
            </a:r>
            <a:r>
              <a:rPr lang="cs-CZ" sz="2200" dirty="0" smtClean="0">
                <a:solidFill>
                  <a:srgbClr val="FF0000"/>
                </a:solidFill>
              </a:rPr>
              <a:t>Cr</a:t>
            </a:r>
            <a:r>
              <a:rPr lang="cs-CZ" sz="2200" baseline="-25000" dirty="0" smtClean="0">
                <a:solidFill>
                  <a:srgbClr val="FF0000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(SO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)</a:t>
            </a:r>
            <a:r>
              <a:rPr lang="cs-CZ" sz="2200" baseline="-25000" dirty="0" smtClean="0">
                <a:solidFill>
                  <a:schemeClr val="bg1"/>
                </a:solidFill>
              </a:rPr>
              <a:t>3</a:t>
            </a:r>
            <a:r>
              <a:rPr lang="cs-CZ" sz="2200" dirty="0" smtClean="0">
                <a:solidFill>
                  <a:schemeClr val="bg1"/>
                </a:solidFill>
              </a:rPr>
              <a:t>  </a:t>
            </a:r>
            <a:r>
              <a:rPr lang="cs-CZ" sz="2200" dirty="0">
                <a:solidFill>
                  <a:schemeClr val="bg1"/>
                </a:solidFill>
              </a:rPr>
              <a:t>+  </a:t>
            </a:r>
            <a:r>
              <a:rPr lang="cs-CZ" sz="2200" dirty="0" smtClean="0">
                <a:solidFill>
                  <a:schemeClr val="bg1"/>
                </a:solidFill>
              </a:rPr>
              <a:t>K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 +</a:t>
            </a:r>
            <a:r>
              <a:rPr lang="cs-CZ" sz="2200" dirty="0"/>
              <a:t> </a:t>
            </a:r>
            <a:r>
              <a:rPr lang="cs-CZ" sz="2200" dirty="0" smtClean="0"/>
              <a:t>   </a:t>
            </a:r>
            <a:r>
              <a:rPr lang="cs-CZ" sz="2200" dirty="0" smtClean="0">
                <a:solidFill>
                  <a:schemeClr val="bg1"/>
                </a:solidFill>
              </a:rPr>
              <a:t>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endParaRPr lang="cs-CZ" sz="2400" u="sng" dirty="0">
              <a:solidFill>
                <a:schemeClr val="bg1"/>
              </a:solidFill>
            </a:endParaRPr>
          </a:p>
          <a:p>
            <a:endParaRPr lang="cs-CZ" u="sng" dirty="0" smtClean="0"/>
          </a:p>
          <a:p>
            <a:r>
              <a:rPr lang="cs-CZ" u="sng" dirty="0" smtClean="0">
                <a:solidFill>
                  <a:schemeClr val="bg1"/>
                </a:solidFill>
              </a:rPr>
              <a:t>Konečné vyčíslení (</a:t>
            </a:r>
            <a:r>
              <a:rPr lang="cs-CZ" u="sng" dirty="0" smtClean="0">
                <a:solidFill>
                  <a:srgbClr val="FFFF00"/>
                </a:solidFill>
              </a:rPr>
              <a:t>1. Kationty, </a:t>
            </a:r>
            <a:r>
              <a:rPr lang="cs-CZ" u="sng" dirty="0" smtClean="0">
                <a:solidFill>
                  <a:srgbClr val="66FF33"/>
                </a:solidFill>
              </a:rPr>
              <a:t>2. Centrální atom kyseliny</a:t>
            </a:r>
            <a:r>
              <a:rPr lang="cs-CZ" u="sng" dirty="0" smtClean="0">
                <a:solidFill>
                  <a:srgbClr val="FFFF00"/>
                </a:solidFill>
              </a:rPr>
              <a:t>, </a:t>
            </a:r>
            <a:r>
              <a:rPr lang="cs-CZ" u="sng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3. Vodíky, kyslíky</a:t>
            </a:r>
            <a:r>
              <a:rPr lang="cs-CZ" u="sng" dirty="0" smtClean="0">
                <a:solidFill>
                  <a:schemeClr val="bg1"/>
                </a:solidFill>
              </a:rPr>
              <a:t>):</a:t>
            </a:r>
            <a:endParaRPr lang="cs-CZ" u="sng" dirty="0">
              <a:solidFill>
                <a:schemeClr val="bg1"/>
              </a:solidFill>
            </a:endParaRPr>
          </a:p>
          <a:p>
            <a:r>
              <a:rPr lang="cs-CZ" sz="2200" dirty="0">
                <a:solidFill>
                  <a:srgbClr val="FF0000"/>
                </a:solidFill>
              </a:rPr>
              <a:t>6</a:t>
            </a:r>
            <a:r>
              <a:rPr lang="cs-CZ" sz="2200" dirty="0">
                <a:solidFill>
                  <a:schemeClr val="bg1"/>
                </a:solidFill>
              </a:rPr>
              <a:t>K</a:t>
            </a:r>
            <a:r>
              <a:rPr lang="cs-CZ" sz="2200" dirty="0">
                <a:solidFill>
                  <a:srgbClr val="6666FF"/>
                </a:solidFill>
              </a:rPr>
              <a:t>I</a:t>
            </a:r>
            <a:r>
              <a:rPr lang="cs-CZ" sz="2200" dirty="0">
                <a:solidFill>
                  <a:schemeClr val="bg1"/>
                </a:solidFill>
              </a:rPr>
              <a:t>    +    </a:t>
            </a:r>
            <a:r>
              <a:rPr lang="cs-CZ" sz="2200" i="1" dirty="0">
                <a:solidFill>
                  <a:srgbClr val="0066FF"/>
                </a:solidFill>
              </a:rPr>
              <a:t>1</a:t>
            </a:r>
            <a:r>
              <a:rPr lang="cs-CZ" sz="2200" dirty="0">
                <a:solidFill>
                  <a:schemeClr val="bg1"/>
                </a:solidFill>
              </a:rPr>
              <a:t>K</a:t>
            </a:r>
            <a:r>
              <a:rPr lang="cs-CZ" sz="2200" baseline="-25000" dirty="0">
                <a:solidFill>
                  <a:schemeClr val="bg1"/>
                </a:solidFill>
              </a:rPr>
              <a:t>2</a:t>
            </a:r>
            <a:r>
              <a:rPr lang="cs-CZ" sz="2200" dirty="0">
                <a:solidFill>
                  <a:srgbClr val="FF0000"/>
                </a:solidFill>
              </a:rPr>
              <a:t>Cr</a:t>
            </a:r>
            <a:r>
              <a:rPr lang="cs-CZ" sz="2200" baseline="-25000" dirty="0">
                <a:solidFill>
                  <a:srgbClr val="FF0000"/>
                </a:solidFill>
              </a:rPr>
              <a:t>2</a:t>
            </a:r>
            <a:r>
              <a:rPr lang="cs-CZ" sz="2200" dirty="0">
                <a:solidFill>
                  <a:schemeClr val="bg1"/>
                </a:solidFill>
              </a:rPr>
              <a:t>O</a:t>
            </a:r>
            <a:r>
              <a:rPr lang="cs-CZ" sz="2200" baseline="-25000" dirty="0">
                <a:solidFill>
                  <a:schemeClr val="bg1"/>
                </a:solidFill>
              </a:rPr>
              <a:t>7</a:t>
            </a:r>
            <a:r>
              <a:rPr lang="cs-CZ" sz="2200" dirty="0">
                <a:solidFill>
                  <a:schemeClr val="bg1"/>
                </a:solidFill>
              </a:rPr>
              <a:t>   +   </a:t>
            </a:r>
            <a:r>
              <a:rPr lang="cs-CZ" sz="2200" dirty="0" smtClean="0">
                <a:solidFill>
                  <a:srgbClr val="66FF33"/>
                </a:solidFill>
              </a:rPr>
              <a:t>7</a:t>
            </a:r>
            <a:r>
              <a:rPr lang="cs-CZ" sz="2200" dirty="0" smtClean="0">
                <a:solidFill>
                  <a:schemeClr val="bg1"/>
                </a:solidFill>
              </a:rPr>
              <a:t>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 </a:t>
            </a:r>
            <a:r>
              <a:rPr lang="cs-CZ" sz="2200" dirty="0">
                <a:solidFill>
                  <a:schemeClr val="bg1"/>
                </a:solidFill>
              </a:rPr>
              <a:t>→   </a:t>
            </a:r>
            <a:r>
              <a:rPr lang="cs-CZ" sz="2200" dirty="0">
                <a:solidFill>
                  <a:srgbClr val="FF0000"/>
                </a:solidFill>
              </a:rPr>
              <a:t>3</a:t>
            </a:r>
            <a:r>
              <a:rPr lang="cs-CZ" sz="2200" dirty="0">
                <a:solidFill>
                  <a:srgbClr val="6666FF"/>
                </a:solidFill>
              </a:rPr>
              <a:t>I</a:t>
            </a:r>
            <a:r>
              <a:rPr lang="cs-CZ" sz="2200" baseline="-25000" dirty="0">
                <a:solidFill>
                  <a:srgbClr val="6666FF"/>
                </a:solidFill>
              </a:rPr>
              <a:t>2</a:t>
            </a:r>
            <a:r>
              <a:rPr lang="cs-CZ" sz="2200" dirty="0">
                <a:solidFill>
                  <a:schemeClr val="bg1"/>
                </a:solidFill>
              </a:rPr>
              <a:t>    +   </a:t>
            </a:r>
            <a:r>
              <a:rPr lang="cs-CZ" sz="2200" i="1" dirty="0">
                <a:solidFill>
                  <a:srgbClr val="0066FF"/>
                </a:solidFill>
              </a:rPr>
              <a:t>1</a:t>
            </a:r>
            <a:r>
              <a:rPr lang="cs-CZ" sz="2200" dirty="0">
                <a:solidFill>
                  <a:srgbClr val="FF0000"/>
                </a:solidFill>
              </a:rPr>
              <a:t>Cr</a:t>
            </a:r>
            <a:r>
              <a:rPr lang="cs-CZ" sz="2200" baseline="-25000" dirty="0">
                <a:solidFill>
                  <a:srgbClr val="FF0000"/>
                </a:solidFill>
              </a:rPr>
              <a:t>2</a:t>
            </a:r>
            <a:r>
              <a:rPr lang="cs-CZ" sz="2200" dirty="0">
                <a:solidFill>
                  <a:schemeClr val="bg1"/>
                </a:solidFill>
              </a:rPr>
              <a:t>(SO</a:t>
            </a:r>
            <a:r>
              <a:rPr lang="cs-CZ" sz="2200" baseline="-25000" dirty="0">
                <a:solidFill>
                  <a:schemeClr val="bg1"/>
                </a:solidFill>
              </a:rPr>
              <a:t>4</a:t>
            </a:r>
            <a:r>
              <a:rPr lang="cs-CZ" sz="2200" dirty="0">
                <a:solidFill>
                  <a:schemeClr val="bg1"/>
                </a:solidFill>
              </a:rPr>
              <a:t>)</a:t>
            </a:r>
            <a:r>
              <a:rPr lang="cs-CZ" sz="2200" baseline="-25000" dirty="0">
                <a:solidFill>
                  <a:schemeClr val="bg1"/>
                </a:solidFill>
              </a:rPr>
              <a:t>3</a:t>
            </a:r>
            <a:r>
              <a:rPr lang="cs-CZ" sz="2200" dirty="0">
                <a:solidFill>
                  <a:schemeClr val="bg1"/>
                </a:solidFill>
              </a:rPr>
              <a:t> </a:t>
            </a:r>
            <a:r>
              <a:rPr lang="cs-CZ" sz="2200" dirty="0" smtClean="0">
                <a:solidFill>
                  <a:schemeClr val="bg1"/>
                </a:solidFill>
              </a:rPr>
              <a:t>+ </a:t>
            </a:r>
            <a:r>
              <a:rPr lang="cs-CZ" sz="2200" dirty="0" smtClean="0">
                <a:solidFill>
                  <a:srgbClr val="FFFF00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K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SO</a:t>
            </a:r>
            <a:r>
              <a:rPr lang="cs-CZ" sz="2200" baseline="-25000" dirty="0" smtClean="0">
                <a:solidFill>
                  <a:schemeClr val="bg1"/>
                </a:solidFill>
              </a:rPr>
              <a:t>4</a:t>
            </a:r>
            <a:r>
              <a:rPr lang="cs-CZ" sz="2200" dirty="0" smtClean="0">
                <a:solidFill>
                  <a:schemeClr val="bg1"/>
                </a:solidFill>
              </a:rPr>
              <a:t>     +</a:t>
            </a:r>
            <a:r>
              <a:rPr lang="cs-CZ" sz="2200" dirty="0" smtClean="0"/>
              <a:t>  </a:t>
            </a:r>
            <a:r>
              <a:rPr lang="cs-CZ" sz="2200" dirty="0" smtClean="0">
                <a:solidFill>
                  <a:srgbClr val="FFC000"/>
                </a:solidFill>
              </a:rPr>
              <a:t>7</a:t>
            </a:r>
            <a:r>
              <a:rPr lang="cs-CZ" sz="2200" dirty="0" smtClean="0">
                <a:solidFill>
                  <a:schemeClr val="bg1"/>
                </a:solidFill>
              </a:rPr>
              <a:t>H</a:t>
            </a:r>
            <a:r>
              <a:rPr lang="cs-CZ" sz="2200" baseline="-25000" dirty="0" smtClean="0">
                <a:solidFill>
                  <a:schemeClr val="bg1"/>
                </a:solidFill>
              </a:rPr>
              <a:t>2</a:t>
            </a:r>
            <a:r>
              <a:rPr lang="cs-CZ" sz="2200" dirty="0" smtClean="0">
                <a:solidFill>
                  <a:schemeClr val="bg1"/>
                </a:solidFill>
              </a:rPr>
              <a:t>O</a:t>
            </a:r>
            <a:endParaRPr lang="cs-CZ" sz="2400" u="sng" dirty="0">
              <a:solidFill>
                <a:schemeClr val="bg1"/>
              </a:solidFill>
            </a:endParaRPr>
          </a:p>
          <a:p>
            <a:r>
              <a:rPr lang="cs-CZ" sz="2200" u="sng" dirty="0" smtClean="0"/>
              <a:t>                                       </a:t>
            </a:r>
            <a:endParaRPr lang="cs-CZ" sz="2200" u="sng" dirty="0"/>
          </a:p>
          <a:p>
            <a:endParaRPr lang="cs-CZ" u="sng" dirty="0" smtClean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  <p:cxnSp>
        <p:nvCxnSpPr>
          <p:cNvPr id="3" name="Přímá spojnice se šipkou 2"/>
          <p:cNvCxnSpPr/>
          <p:nvPr/>
        </p:nvCxnSpPr>
        <p:spPr>
          <a:xfrm>
            <a:off x="7974962" y="3699764"/>
            <a:ext cx="650631" cy="301987"/>
          </a:xfrm>
          <a:prstGeom prst="straightConnector1">
            <a:avLst/>
          </a:prstGeom>
          <a:ln w="28575"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7974962" y="3691108"/>
            <a:ext cx="650631" cy="3019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497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9144000" cy="3136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Agrochemie</a:t>
            </a:r>
            <a:endParaRPr lang="cs-CZ" dirty="0"/>
          </a:p>
        </p:txBody>
      </p:sp>
      <p:sp>
        <p:nvSpPr>
          <p:cNvPr id="5" name="Rectangle 4"/>
          <p:cNvSpPr/>
          <p:nvPr/>
        </p:nvSpPr>
        <p:spPr>
          <a:xfrm>
            <a:off x="185195" y="3460831"/>
            <a:ext cx="6713316" cy="3397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/>
              <a:t>TAbule</a:t>
            </a:r>
            <a:endParaRPr lang="cs-CZ" dirty="0"/>
          </a:p>
        </p:txBody>
      </p:sp>
      <p:sp>
        <p:nvSpPr>
          <p:cNvPr id="6" name="Rectangle 5"/>
          <p:cNvSpPr/>
          <p:nvPr/>
        </p:nvSpPr>
        <p:spPr>
          <a:xfrm>
            <a:off x="7222604" y="3460832"/>
            <a:ext cx="1921396" cy="33971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Vedle </a:t>
            </a:r>
            <a:r>
              <a:rPr lang="cs-CZ" dirty="0" err="1" smtClean="0"/>
              <a:t>TAbule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2830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-180031"/>
            <a:ext cx="9144000" cy="12335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400" u="sng" dirty="0" smtClean="0"/>
              <a:t> Sestavování chemických rovnic</a:t>
            </a:r>
          </a:p>
        </p:txBody>
      </p:sp>
      <p:sp>
        <p:nvSpPr>
          <p:cNvPr id="2" name="Obdélník 1"/>
          <p:cNvSpPr/>
          <p:nvPr/>
        </p:nvSpPr>
        <p:spPr>
          <a:xfrm>
            <a:off x="185195" y="816934"/>
            <a:ext cx="3058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2400" dirty="0" smtClean="0">
                <a:solidFill>
                  <a:srgbClr val="FF7C80"/>
                </a:solidFill>
              </a:rPr>
              <a:t>R</a:t>
            </a:r>
            <a:r>
              <a:rPr lang="cs-CZ" sz="2400" dirty="0" smtClean="0">
                <a:solidFill>
                  <a:schemeClr val="bg1"/>
                </a:solidFill>
              </a:rPr>
              <a:t>1 + 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cs-CZ" sz="2400" dirty="0" smtClean="0">
                <a:solidFill>
                  <a:srgbClr val="FF7C80"/>
                </a:solidFill>
              </a:rPr>
              <a:t>R</a:t>
            </a:r>
            <a:r>
              <a:rPr lang="cs-CZ" sz="2400" dirty="0" smtClean="0">
                <a:solidFill>
                  <a:schemeClr val="bg1"/>
                </a:solidFill>
              </a:rPr>
              <a:t>2 → 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cs-CZ" sz="2400" dirty="0" smtClean="0">
                <a:solidFill>
                  <a:srgbClr val="00B050"/>
                </a:solidFill>
              </a:rPr>
              <a:t>P</a:t>
            </a:r>
            <a:r>
              <a:rPr lang="cs-CZ" sz="2400" dirty="0" smtClean="0">
                <a:solidFill>
                  <a:schemeClr val="bg1"/>
                </a:solidFill>
              </a:rPr>
              <a:t>1 + 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cs-CZ" sz="2400" dirty="0" smtClean="0">
                <a:solidFill>
                  <a:srgbClr val="00B050"/>
                </a:solidFill>
              </a:rPr>
              <a:t>P</a:t>
            </a:r>
            <a:r>
              <a:rPr lang="cs-CZ" sz="2400" dirty="0" smtClean="0">
                <a:solidFill>
                  <a:schemeClr val="bg1"/>
                </a:solidFill>
              </a:rPr>
              <a:t>2</a:t>
            </a:r>
            <a:endParaRPr lang="cs-CZ" sz="2400" baseline="30000" dirty="0">
              <a:solidFill>
                <a:schemeClr val="bg1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85195" y="1286429"/>
            <a:ext cx="774936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smtClean="0">
                <a:solidFill>
                  <a:srgbClr val="FF7C80"/>
                </a:solidFill>
              </a:rPr>
              <a:t>R</a:t>
            </a:r>
            <a:r>
              <a:rPr lang="cs-CZ" sz="2400" dirty="0" smtClean="0">
                <a:solidFill>
                  <a:schemeClr val="bg1"/>
                </a:solidFill>
              </a:rPr>
              <a:t> – Reaktanty</a:t>
            </a:r>
          </a:p>
          <a:p>
            <a:r>
              <a:rPr lang="cs-CZ" sz="2400" dirty="0" smtClean="0">
                <a:solidFill>
                  <a:srgbClr val="00B050"/>
                </a:solidFill>
              </a:rPr>
              <a:t>P</a:t>
            </a:r>
            <a:r>
              <a:rPr lang="cs-CZ" sz="2400" dirty="0" smtClean="0">
                <a:solidFill>
                  <a:schemeClr val="bg1"/>
                </a:solidFill>
              </a:rPr>
              <a:t> – Produkty</a:t>
            </a:r>
          </a:p>
          <a:p>
            <a:r>
              <a:rPr lang="cs-CZ" sz="2400" dirty="0" smtClean="0">
                <a:solidFill>
                  <a:srgbClr val="FF7C80"/>
                </a:solidFill>
              </a:rPr>
              <a:t>R</a:t>
            </a:r>
            <a:r>
              <a:rPr lang="cs-CZ" sz="2400" dirty="0" smtClean="0">
                <a:solidFill>
                  <a:schemeClr val="bg1"/>
                </a:solidFill>
              </a:rPr>
              <a:t> a </a:t>
            </a:r>
            <a:r>
              <a:rPr lang="cs-CZ" sz="2400" dirty="0" smtClean="0">
                <a:solidFill>
                  <a:srgbClr val="00B050"/>
                </a:solidFill>
              </a:rPr>
              <a:t>P</a:t>
            </a:r>
            <a:r>
              <a:rPr lang="cs-CZ" sz="2400" dirty="0" smtClean="0">
                <a:solidFill>
                  <a:schemeClr val="bg1"/>
                </a:solidFill>
              </a:rPr>
              <a:t> – reakční složky</a:t>
            </a:r>
          </a:p>
          <a:p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a</a:t>
            </a:r>
            <a:r>
              <a:rPr lang="cs-CZ" sz="2400" dirty="0" smtClean="0">
                <a:solidFill>
                  <a:schemeClr val="bg1"/>
                </a:solidFill>
              </a:rPr>
              <a:t>, 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b</a:t>
            </a:r>
            <a:r>
              <a:rPr lang="cs-CZ" sz="2400" dirty="0" smtClean="0">
                <a:solidFill>
                  <a:schemeClr val="bg1"/>
                </a:solidFill>
              </a:rPr>
              <a:t>, 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c</a:t>
            </a:r>
            <a:r>
              <a:rPr lang="cs-CZ" sz="2400" dirty="0" smtClean="0">
                <a:solidFill>
                  <a:schemeClr val="bg1"/>
                </a:solidFill>
              </a:rPr>
              <a:t>, </a:t>
            </a:r>
            <a:r>
              <a:rPr lang="cs-CZ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</a:t>
            </a:r>
            <a:r>
              <a:rPr lang="cs-CZ" sz="2400" dirty="0" smtClean="0">
                <a:solidFill>
                  <a:schemeClr val="bg1"/>
                </a:solidFill>
              </a:rPr>
              <a:t> – stechiometrické koeficienty (počet molekul, molů)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12335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u="sng" dirty="0" smtClean="0">
                <a:ln/>
                <a:solidFill>
                  <a:schemeClr val="accent4"/>
                </a:solidFill>
              </a:rPr>
              <a:t> 1. Rovnice beze změn oxidačních čísel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7723" y="1233578"/>
            <a:ext cx="278191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accent4"/>
                </a:solidFill>
              </a:rPr>
              <a:t>1.1. Neutralizační</a:t>
            </a:r>
            <a:endParaRPr lang="cs-CZ" sz="2800" b="1" baseline="30000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173247" y="1999678"/>
            <a:ext cx="505901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rgbClr val="FF7C80"/>
                </a:solidFill>
              </a:rPr>
              <a:t>kyselina</a:t>
            </a:r>
            <a:r>
              <a:rPr lang="cs-CZ" sz="2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cs-CZ" sz="2800" b="1" dirty="0" smtClean="0">
                <a:ln/>
                <a:solidFill>
                  <a:schemeClr val="bg1"/>
                </a:solidFill>
              </a:rPr>
              <a:t>+</a:t>
            </a:r>
            <a:r>
              <a:rPr lang="cs-CZ" sz="2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cs-CZ" sz="2800" b="1" dirty="0" smtClean="0">
                <a:ln/>
                <a:solidFill>
                  <a:srgbClr val="6666FF"/>
                </a:solidFill>
              </a:rPr>
              <a:t>hydroxid</a:t>
            </a:r>
            <a:r>
              <a:rPr lang="cs-CZ" sz="2800" b="1" dirty="0" smtClean="0">
                <a:ln/>
                <a:solidFill>
                  <a:schemeClr val="accent4"/>
                </a:solidFill>
              </a:rPr>
              <a:t> → sůl </a:t>
            </a:r>
            <a:r>
              <a:rPr lang="cs-CZ" sz="2800" b="1" dirty="0" smtClean="0">
                <a:ln/>
                <a:solidFill>
                  <a:schemeClr val="bg1"/>
                </a:solidFill>
              </a:rPr>
              <a:t>+</a:t>
            </a:r>
            <a:r>
              <a:rPr lang="cs-CZ" sz="2800" b="1" dirty="0" smtClean="0">
                <a:ln/>
                <a:solidFill>
                  <a:schemeClr val="accent4"/>
                </a:solidFill>
              </a:rPr>
              <a:t> </a:t>
            </a:r>
            <a:r>
              <a:rPr lang="cs-CZ" sz="2800" b="1" dirty="0" smtClean="0">
                <a:ln/>
                <a:solidFill>
                  <a:srgbClr val="6666FF"/>
                </a:solidFill>
              </a:rPr>
              <a:t>voda</a:t>
            </a:r>
            <a:endParaRPr lang="cs-CZ" sz="2800" b="1" baseline="30000" dirty="0">
              <a:ln/>
              <a:solidFill>
                <a:srgbClr val="66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12335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u="sng" dirty="0" smtClean="0">
                <a:ln/>
                <a:solidFill>
                  <a:schemeClr val="accent4"/>
                </a:solidFill>
              </a:rPr>
              <a:t> 1. Rovnice beze změn oxidačních čísel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7723" y="1233578"/>
            <a:ext cx="278191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accent4"/>
                </a:solidFill>
              </a:rPr>
              <a:t>1.1. Neutralizační</a:t>
            </a:r>
            <a:endParaRPr lang="cs-CZ" sz="2800" b="1" baseline="30000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028428" y="1747808"/>
            <a:ext cx="757045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bg1"/>
                </a:solidFill>
              </a:rPr>
              <a:t>Reaguje </a:t>
            </a:r>
            <a:r>
              <a:rPr lang="cs-CZ" sz="2800" b="1" dirty="0" smtClean="0">
                <a:ln/>
                <a:solidFill>
                  <a:srgbClr val="6666FF"/>
                </a:solidFill>
              </a:rPr>
              <a:t>hydroxid vápenatý</a:t>
            </a:r>
            <a:r>
              <a:rPr lang="cs-CZ" sz="2800" b="1" dirty="0" smtClean="0">
                <a:ln/>
                <a:solidFill>
                  <a:schemeClr val="bg1"/>
                </a:solidFill>
              </a:rPr>
              <a:t> s </a:t>
            </a:r>
            <a:r>
              <a:rPr lang="cs-CZ" sz="2800" b="1" dirty="0" smtClean="0">
                <a:ln/>
                <a:solidFill>
                  <a:srgbClr val="FF7C80"/>
                </a:solidFill>
              </a:rPr>
              <a:t>kyselinou dusičnou </a:t>
            </a:r>
            <a:r>
              <a:rPr lang="cs-CZ" sz="2800" b="1" dirty="0" smtClean="0">
                <a:ln/>
                <a:solidFill>
                  <a:schemeClr val="bg1"/>
                </a:solidFill>
              </a:rPr>
              <a:t>za vzniku </a:t>
            </a:r>
            <a:r>
              <a:rPr lang="cs-CZ" sz="2800" b="1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dusičnanu vápenatého</a:t>
            </a:r>
            <a:r>
              <a:rPr lang="cs-CZ" sz="2800" b="1" dirty="0" smtClean="0">
                <a:ln/>
                <a:solidFill>
                  <a:schemeClr val="bg1"/>
                </a:solidFill>
              </a:rPr>
              <a:t> a </a:t>
            </a:r>
            <a:r>
              <a:rPr lang="cs-CZ" sz="2800" b="1" dirty="0" smtClean="0">
                <a:ln/>
                <a:solidFill>
                  <a:schemeClr val="accent1">
                    <a:lumMod val="40000"/>
                    <a:lumOff val="60000"/>
                  </a:schemeClr>
                </a:solidFill>
              </a:rPr>
              <a:t>vody</a:t>
            </a:r>
            <a:endParaRPr lang="cs-CZ" sz="2800" b="1" baseline="30000" dirty="0">
              <a:ln/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741351" y="3428909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rgbClr val="0070C0"/>
                </a:solidFill>
              </a:rPr>
              <a:t>Ca(OH)</a:t>
            </a:r>
            <a:r>
              <a:rPr lang="cs-CZ" sz="2400" baseline="-25000" dirty="0" smtClean="0">
                <a:solidFill>
                  <a:srgbClr val="0070C0"/>
                </a:solidFill>
              </a:rPr>
              <a:t>2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741351" y="4068559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rgbClr val="FF7C80"/>
                </a:solidFill>
              </a:rPr>
              <a:t>HNO</a:t>
            </a:r>
            <a:r>
              <a:rPr lang="cs-CZ" sz="2400" baseline="-25000" dirty="0" smtClean="0">
                <a:solidFill>
                  <a:srgbClr val="FF7C80"/>
                </a:solidFill>
              </a:rPr>
              <a:t>3</a:t>
            </a:r>
            <a:endParaRPr lang="cs-CZ" sz="2400" baseline="-25000" dirty="0">
              <a:solidFill>
                <a:srgbClr val="FF7C8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729603" y="4698287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Ca(NO</a:t>
            </a:r>
            <a:r>
              <a:rPr lang="cs-CZ" sz="2400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</a:t>
            </a:r>
            <a:r>
              <a:rPr lang="cs-CZ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  <a:r>
              <a:rPr lang="cs-CZ" sz="2400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endParaRPr lang="cs-CZ" sz="2400" baseline="-25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729603" y="5328015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</a:t>
            </a:r>
            <a:r>
              <a:rPr lang="cs-CZ" sz="2400" baseline="-25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</a:t>
            </a:r>
            <a:r>
              <a:rPr lang="cs-CZ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0</a:t>
            </a:r>
            <a:endParaRPr lang="cs-CZ" sz="2400" baseline="-25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185195" y="3460831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r>
              <a:rPr lang="cs-CZ" u="sng" dirty="0" smtClean="0"/>
              <a:t>Pravidla vyčíslování</a:t>
            </a:r>
          </a:p>
          <a:p>
            <a:r>
              <a:rPr lang="cs-CZ" dirty="0" smtClean="0">
                <a:solidFill>
                  <a:srgbClr val="92D050"/>
                </a:solidFill>
              </a:rPr>
              <a:t>1. Kationty</a:t>
            </a:r>
          </a:p>
          <a:p>
            <a:r>
              <a:rPr lang="cs-CZ" dirty="0" smtClean="0">
                <a:solidFill>
                  <a:srgbClr val="FF9999"/>
                </a:solidFill>
              </a:rPr>
              <a:t>2. Centrální atomy kyselin</a:t>
            </a:r>
            <a:endParaRPr lang="cs-CZ" dirty="0">
              <a:solidFill>
                <a:srgbClr val="FF9999"/>
              </a:solidFill>
            </a:endParaRPr>
          </a:p>
          <a:p>
            <a:r>
              <a:rPr lang="cs-CZ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3. Vodíky a kyslíky</a:t>
            </a:r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969157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5" grpId="0" animBg="1"/>
      <p:bldP spid="8" grpId="0" animBg="1"/>
      <p:bldP spid="10" grpId="0" animBg="1"/>
      <p:bldP spid="11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12335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u="sng" dirty="0" smtClean="0">
                <a:ln/>
                <a:solidFill>
                  <a:schemeClr val="accent4"/>
                </a:solidFill>
              </a:rPr>
              <a:t> 1. Rovnice beze změn oxidačních čísel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7723" y="1233578"/>
            <a:ext cx="278191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accent4"/>
                </a:solidFill>
              </a:rPr>
              <a:t>1.1. Neutralizační</a:t>
            </a:r>
            <a:endParaRPr lang="cs-CZ" sz="2800" b="1" baseline="30000" dirty="0">
              <a:ln/>
              <a:solidFill>
                <a:schemeClr val="accent4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59150" y="1747824"/>
            <a:ext cx="757045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bg1"/>
                </a:solidFill>
              </a:rPr>
              <a:t>Reaguje </a:t>
            </a:r>
            <a:r>
              <a:rPr lang="cs-CZ" sz="2800" b="1" dirty="0" smtClean="0">
                <a:ln/>
                <a:solidFill>
                  <a:srgbClr val="6666FF"/>
                </a:solidFill>
              </a:rPr>
              <a:t>hydroxid železitý</a:t>
            </a:r>
            <a:r>
              <a:rPr lang="cs-CZ" sz="2800" b="1" dirty="0" smtClean="0">
                <a:ln/>
                <a:solidFill>
                  <a:schemeClr val="bg1"/>
                </a:solidFill>
              </a:rPr>
              <a:t> s </a:t>
            </a:r>
            <a:r>
              <a:rPr lang="cs-CZ" sz="2800" b="1" dirty="0" smtClean="0">
                <a:ln/>
                <a:solidFill>
                  <a:srgbClr val="FF7C80"/>
                </a:solidFill>
              </a:rPr>
              <a:t>kyselinou siřičitou</a:t>
            </a:r>
            <a:r>
              <a:rPr lang="cs-CZ" sz="2800" b="1" dirty="0" smtClean="0">
                <a:ln/>
                <a:solidFill>
                  <a:schemeClr val="bg1"/>
                </a:solidFill>
              </a:rPr>
              <a:t> za vzniku </a:t>
            </a:r>
            <a:r>
              <a:rPr lang="cs-CZ" sz="2800" b="1" dirty="0" smtClean="0">
                <a:ln/>
                <a:solidFill>
                  <a:schemeClr val="accent4">
                    <a:lumMod val="40000"/>
                    <a:lumOff val="60000"/>
                  </a:schemeClr>
                </a:solidFill>
              </a:rPr>
              <a:t>siřičitanu železitého</a:t>
            </a:r>
            <a:r>
              <a:rPr lang="cs-CZ" sz="2800" b="1" dirty="0" smtClean="0">
                <a:ln/>
                <a:solidFill>
                  <a:schemeClr val="bg1"/>
                </a:solidFill>
              </a:rPr>
              <a:t> a </a:t>
            </a:r>
            <a:r>
              <a:rPr lang="cs-CZ" sz="2800" b="1" dirty="0" smtClean="0">
                <a:ln/>
                <a:solidFill>
                  <a:schemeClr val="accent1">
                    <a:lumMod val="40000"/>
                    <a:lumOff val="60000"/>
                  </a:schemeClr>
                </a:solidFill>
              </a:rPr>
              <a:t>vody</a:t>
            </a:r>
            <a:endParaRPr lang="cs-CZ" sz="2800" b="1" baseline="30000" dirty="0">
              <a:ln/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90706" y="3486078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>
                <a:solidFill>
                  <a:srgbClr val="0070C0"/>
                </a:solidFill>
              </a:rPr>
              <a:t>Fe</a:t>
            </a:r>
            <a:r>
              <a:rPr lang="cs-CZ" sz="2400" dirty="0" smtClean="0">
                <a:solidFill>
                  <a:srgbClr val="0070C0"/>
                </a:solidFill>
              </a:rPr>
              <a:t>(OH)</a:t>
            </a:r>
            <a:r>
              <a:rPr lang="cs-CZ" sz="2400" baseline="-25000" dirty="0" smtClean="0">
                <a:solidFill>
                  <a:srgbClr val="0070C0"/>
                </a:solidFill>
              </a:rPr>
              <a:t>3</a:t>
            </a:r>
            <a:endParaRPr lang="cs-CZ" sz="2400" baseline="-25000" dirty="0">
              <a:solidFill>
                <a:srgbClr val="0070C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590706" y="4035558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rgbClr val="FF7C80"/>
                </a:solidFill>
              </a:rPr>
              <a:t>H</a:t>
            </a:r>
            <a:r>
              <a:rPr lang="cs-CZ" sz="2400" baseline="-25000" dirty="0" smtClean="0">
                <a:solidFill>
                  <a:srgbClr val="FF7C80"/>
                </a:solidFill>
              </a:rPr>
              <a:t>2</a:t>
            </a:r>
            <a:r>
              <a:rPr lang="cs-CZ" sz="2400" dirty="0" smtClean="0">
                <a:solidFill>
                  <a:srgbClr val="FF7C80"/>
                </a:solidFill>
              </a:rPr>
              <a:t>SO</a:t>
            </a:r>
            <a:r>
              <a:rPr lang="cs-CZ" sz="2400" baseline="-25000" dirty="0" smtClean="0">
                <a:solidFill>
                  <a:srgbClr val="FF7C80"/>
                </a:solidFill>
              </a:rPr>
              <a:t>3</a:t>
            </a:r>
            <a:endParaRPr lang="cs-CZ" sz="2400" baseline="-25000" dirty="0">
              <a:solidFill>
                <a:srgbClr val="FF7C8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90706" y="4665286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Fe</a:t>
            </a:r>
            <a:r>
              <a:rPr lang="cs-CZ" sz="2400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2</a:t>
            </a:r>
            <a:r>
              <a:rPr lang="cs-CZ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(SO</a:t>
            </a:r>
            <a:r>
              <a:rPr lang="cs-CZ" sz="2400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</a:t>
            </a:r>
            <a:r>
              <a:rPr lang="cs-CZ" sz="24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)</a:t>
            </a:r>
            <a:r>
              <a:rPr lang="cs-CZ" sz="2400" baseline="-250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3</a:t>
            </a:r>
            <a:endParaRPr lang="cs-CZ" sz="2400" baseline="-250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590706" y="5279474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H</a:t>
            </a:r>
            <a:r>
              <a:rPr lang="cs-CZ" sz="2400" baseline="-25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2</a:t>
            </a:r>
            <a:r>
              <a:rPr lang="cs-CZ" sz="24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0</a:t>
            </a:r>
            <a:endParaRPr lang="cs-CZ" sz="2400" baseline="-250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185195" y="3460831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r>
              <a:rPr lang="cs-CZ" u="sng" dirty="0" smtClean="0"/>
              <a:t>Pravidla vyčíslování</a:t>
            </a:r>
          </a:p>
          <a:p>
            <a:r>
              <a:rPr lang="cs-CZ" dirty="0" smtClean="0">
                <a:solidFill>
                  <a:srgbClr val="92D050"/>
                </a:solidFill>
              </a:rPr>
              <a:t>1. kationty</a:t>
            </a:r>
          </a:p>
          <a:p>
            <a:r>
              <a:rPr lang="cs-CZ" dirty="0" smtClean="0">
                <a:solidFill>
                  <a:srgbClr val="FF9999"/>
                </a:solidFill>
              </a:rPr>
              <a:t>2. Centrální atomy kyselin</a:t>
            </a:r>
            <a:endParaRPr lang="cs-CZ" dirty="0">
              <a:solidFill>
                <a:srgbClr val="FF9999"/>
              </a:solidFill>
            </a:endParaRPr>
          </a:p>
          <a:p>
            <a:r>
              <a:rPr lang="cs-CZ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3. Vodíky a kyslíky</a:t>
            </a:r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284331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5" grpId="0" animBg="1"/>
      <p:bldP spid="8" grpId="0" animBg="1"/>
      <p:bldP spid="10" grpId="0" animBg="1"/>
      <p:bldP spid="11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12335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u="sng" dirty="0" smtClean="0">
                <a:ln/>
                <a:solidFill>
                  <a:schemeClr val="accent4"/>
                </a:solidFill>
              </a:rPr>
              <a:t> 1. Rovnice beze změn oxidačních čísel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7723" y="1233578"/>
            <a:ext cx="565757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1.2. Reakce mezi solemi a kyselinami</a:t>
            </a:r>
            <a:endParaRPr lang="cs-CZ" sz="2800" b="1" baseline="30000" dirty="0">
              <a:ln/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20696" y="1855730"/>
            <a:ext cx="757045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chemeClr val="bg1"/>
                </a:solidFill>
              </a:rPr>
              <a:t>Reaguje uhličitan draselný s kyselinou fluorovodíkovou za vzniku kyseliny uhličité a fluoridu draselného</a:t>
            </a:r>
            <a:endParaRPr lang="cs-CZ" sz="24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63556" y="3402176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K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CO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546697" y="4073521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HF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46697" y="4726868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H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CO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563556" y="5339647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KF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185195" y="3460831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r>
              <a:rPr lang="cs-CZ" u="sng" dirty="0" smtClean="0"/>
              <a:t>Pravidla vyčíslování</a:t>
            </a:r>
          </a:p>
          <a:p>
            <a:r>
              <a:rPr lang="cs-CZ" dirty="0" smtClean="0">
                <a:solidFill>
                  <a:srgbClr val="92D050"/>
                </a:solidFill>
              </a:rPr>
              <a:t>1. Kationty</a:t>
            </a:r>
          </a:p>
          <a:p>
            <a:r>
              <a:rPr lang="cs-CZ" dirty="0" smtClean="0">
                <a:solidFill>
                  <a:srgbClr val="FF9999"/>
                </a:solidFill>
              </a:rPr>
              <a:t>2. Centrální atomy kyselin</a:t>
            </a:r>
            <a:endParaRPr lang="cs-CZ" dirty="0">
              <a:solidFill>
                <a:srgbClr val="FF9999"/>
              </a:solidFill>
            </a:endParaRPr>
          </a:p>
          <a:p>
            <a:r>
              <a:rPr lang="cs-CZ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3. Vodíky a kyslíky</a:t>
            </a:r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</p:spTree>
    <p:extLst>
      <p:ext uri="{BB962C8B-B14F-4D97-AF65-F5344CB8AC3E}">
        <p14:creationId xmlns:p14="http://schemas.microsoft.com/office/powerpoint/2010/main" val="3363690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5" grpId="0" animBg="1"/>
      <p:bldP spid="8" grpId="0" animBg="1"/>
      <p:bldP spid="10" grpId="0" animBg="1"/>
      <p:bldP spid="11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12335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u="sng" dirty="0" smtClean="0">
                <a:ln/>
                <a:solidFill>
                  <a:schemeClr val="accent4"/>
                </a:solidFill>
              </a:rPr>
              <a:t> 1. Rovnice beze změn oxidačních čísel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7723" y="1233578"/>
            <a:ext cx="5657574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1.3. Reakce mezi solemi a kyselinami</a:t>
            </a:r>
            <a:endParaRPr lang="cs-CZ" sz="2800" b="1" baseline="30000" dirty="0">
              <a:ln/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71957" y="1793487"/>
            <a:ext cx="789858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chemeClr val="bg1"/>
                </a:solidFill>
              </a:rPr>
              <a:t>Reaguje tetraboritan sodný s kyselinou chlorovodíkovou a vodou za vzniku kyseliny </a:t>
            </a:r>
            <a:r>
              <a:rPr lang="cs-CZ" sz="2400" b="1" dirty="0" err="1" smtClean="0">
                <a:ln/>
                <a:solidFill>
                  <a:schemeClr val="bg1"/>
                </a:solidFill>
              </a:rPr>
              <a:t>trihydrogenborité</a:t>
            </a:r>
            <a:r>
              <a:rPr lang="cs-CZ" sz="2400" b="1" dirty="0" smtClean="0">
                <a:ln/>
                <a:solidFill>
                  <a:schemeClr val="bg1"/>
                </a:solidFill>
              </a:rPr>
              <a:t> chloridu sodného</a:t>
            </a:r>
            <a:endParaRPr lang="cs-CZ" sz="24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63556" y="3445791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Na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B</a:t>
            </a:r>
            <a:r>
              <a:rPr lang="cs-CZ" sz="2400" baseline="-25000" dirty="0" smtClean="0">
                <a:solidFill>
                  <a:schemeClr val="bg1"/>
                </a:solidFill>
              </a:rPr>
              <a:t>4</a:t>
            </a:r>
            <a:r>
              <a:rPr lang="cs-CZ" sz="2400" dirty="0" smtClean="0">
                <a:solidFill>
                  <a:schemeClr val="bg1"/>
                </a:solidFill>
              </a:rPr>
              <a:t>O</a:t>
            </a:r>
            <a:r>
              <a:rPr lang="cs-CZ" sz="2400" baseline="-25000" dirty="0" smtClean="0">
                <a:solidFill>
                  <a:schemeClr val="bg1"/>
                </a:solidFill>
              </a:rPr>
              <a:t>7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563556" y="4075519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HCl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63556" y="4716594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H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O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563556" y="5291692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H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r>
              <a:rPr lang="cs-CZ" sz="2400" dirty="0" smtClean="0">
                <a:solidFill>
                  <a:schemeClr val="bg1"/>
                </a:solidFill>
              </a:rPr>
              <a:t>BO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185195" y="4545623"/>
            <a:ext cx="6713316" cy="23651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r>
              <a:rPr lang="cs-CZ" u="sng" dirty="0" smtClean="0"/>
              <a:t>Pravidla vyčíslování</a:t>
            </a:r>
          </a:p>
          <a:p>
            <a:r>
              <a:rPr lang="cs-CZ" dirty="0" smtClean="0">
                <a:solidFill>
                  <a:srgbClr val="92D050"/>
                </a:solidFill>
              </a:rPr>
              <a:t>1. Kationty</a:t>
            </a:r>
          </a:p>
          <a:p>
            <a:r>
              <a:rPr lang="cs-CZ" dirty="0" smtClean="0">
                <a:solidFill>
                  <a:srgbClr val="FF9999"/>
                </a:solidFill>
              </a:rPr>
              <a:t>2. Centrální atomy kyselin</a:t>
            </a:r>
            <a:endParaRPr lang="cs-CZ" dirty="0">
              <a:solidFill>
                <a:srgbClr val="FF9999"/>
              </a:solidFill>
            </a:endParaRPr>
          </a:p>
          <a:p>
            <a:r>
              <a:rPr lang="cs-CZ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3. Vodíky a kyslíky</a:t>
            </a:r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  <p:sp>
        <p:nvSpPr>
          <p:cNvPr id="12" name="Obdélník 11"/>
          <p:cNvSpPr/>
          <p:nvPr/>
        </p:nvSpPr>
        <p:spPr>
          <a:xfrm>
            <a:off x="7563556" y="5879814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NaCl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71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5" grpId="0" animBg="1"/>
      <p:bldP spid="8" grpId="0" animBg="1"/>
      <p:bldP spid="10" grpId="0" animBg="1"/>
      <p:bldP spid="11" grpId="0" animBg="1"/>
      <p:bldP spid="13" grpId="0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12335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u="sng" dirty="0" smtClean="0">
                <a:ln/>
                <a:solidFill>
                  <a:schemeClr val="accent4"/>
                </a:solidFill>
              </a:rPr>
              <a:t> 1. Rovnice beze změn oxidačních čísel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7723" y="1233578"/>
            <a:ext cx="4816575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accent6">
                    <a:lumMod val="40000"/>
                    <a:lumOff val="60000"/>
                  </a:schemeClr>
                </a:solidFill>
              </a:rPr>
              <a:t>1.4. Reakce mezi dvěma solemi</a:t>
            </a:r>
            <a:endParaRPr lang="cs-CZ" sz="2800" b="1" baseline="30000" dirty="0">
              <a:ln/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824875" y="1877262"/>
            <a:ext cx="7570450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chemeClr val="bg1"/>
                </a:solidFill>
              </a:rPr>
              <a:t>Reaguje dusičnan vápenatý s chloridem draselným za vzniku dusičnanu draselného a chloridu vápenatého</a:t>
            </a:r>
            <a:endParaRPr lang="cs-CZ" sz="24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21401" y="3438831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Ca(NO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621401" y="4068559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KCl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628745" y="4694858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KNO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628745" y="5321157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CaCl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185195" y="3460831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r>
              <a:rPr lang="cs-CZ" u="sng" dirty="0" smtClean="0"/>
              <a:t>Pravidla vyčíslování</a:t>
            </a:r>
          </a:p>
          <a:p>
            <a:r>
              <a:rPr lang="cs-CZ" dirty="0" smtClean="0">
                <a:solidFill>
                  <a:srgbClr val="FF7C80"/>
                </a:solidFill>
              </a:rPr>
              <a:t>1. Centrální atomy kyselin </a:t>
            </a:r>
          </a:p>
          <a:p>
            <a:r>
              <a:rPr lang="cs-CZ" dirty="0" smtClean="0">
                <a:solidFill>
                  <a:srgbClr val="FF7C80"/>
                </a:solidFill>
              </a:rPr>
              <a:t>2. Kationty</a:t>
            </a:r>
            <a:endParaRPr lang="cs-CZ" dirty="0">
              <a:solidFill>
                <a:srgbClr val="FF7C80"/>
              </a:solidFill>
            </a:endParaRPr>
          </a:p>
          <a:p>
            <a:r>
              <a:rPr lang="cs-CZ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3. Vodíky a kyslíky</a:t>
            </a:r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4085" t="14152" r="5030" b="3488"/>
          <a:stretch>
            <a:fillRect/>
          </a:stretch>
        </p:blipFill>
        <p:spPr bwMode="auto">
          <a:xfrm>
            <a:off x="2314575" y="3351899"/>
            <a:ext cx="4591050" cy="3506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uzivatel\Desktop\Fotky\Smajlík\Smajlík 31.5\IMG_93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2916" y="3488873"/>
            <a:ext cx="4492169" cy="3369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Šipka doleva 11"/>
          <p:cNvSpPr/>
          <p:nvPr/>
        </p:nvSpPr>
        <p:spPr>
          <a:xfrm rot="20451637">
            <a:off x="4986571" y="4058681"/>
            <a:ext cx="2797628" cy="381000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574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  <p:bldP spid="5" grpId="0" animBg="1"/>
      <p:bldP spid="8" grpId="0" animBg="1"/>
      <p:bldP spid="10" grpId="0" animBg="1"/>
      <p:bldP spid="11" grpId="0" animBg="1"/>
      <p:bldP spid="13" grpId="0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0"/>
            <a:ext cx="9144000" cy="12335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cs-CZ" sz="4400" b="1" u="sng" dirty="0" smtClean="0">
                <a:ln/>
                <a:solidFill>
                  <a:schemeClr val="accent4"/>
                </a:solidFill>
              </a:rPr>
              <a:t> 1. Rovnice beze změn oxidačních čísel</a:t>
            </a:r>
          </a:p>
        </p:txBody>
      </p:sp>
      <p:sp>
        <p:nvSpPr>
          <p:cNvPr id="9" name="Obdélník 8"/>
          <p:cNvSpPr/>
          <p:nvPr/>
        </p:nvSpPr>
        <p:spPr>
          <a:xfrm>
            <a:off x="357723" y="1233578"/>
            <a:ext cx="1547218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800" b="1" dirty="0" smtClean="0">
                <a:ln/>
                <a:solidFill>
                  <a:schemeClr val="accent6">
                    <a:lumMod val="60000"/>
                    <a:lumOff val="40000"/>
                  </a:schemeClr>
                </a:solidFill>
              </a:rPr>
              <a:t>1.4. Další</a:t>
            </a:r>
            <a:endParaRPr lang="cs-CZ" sz="2800" b="1" baseline="30000" dirty="0">
              <a:ln/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719203" y="1887051"/>
            <a:ext cx="7898586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cs-CZ" sz="2400" b="1" dirty="0" smtClean="0">
                <a:ln/>
                <a:solidFill>
                  <a:schemeClr val="bg1"/>
                </a:solidFill>
              </a:rPr>
              <a:t>Reaguje síran hlinitý s hydroxidem sodným za vzniku hydroxidu hlinitého a síranu sodného</a:t>
            </a:r>
            <a:endParaRPr lang="cs-CZ" sz="2400" b="1" baseline="30000" dirty="0">
              <a:ln/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564720" y="3423483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Al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(SO</a:t>
            </a:r>
            <a:r>
              <a:rPr lang="cs-CZ" sz="2400" baseline="-25000" dirty="0" smtClean="0">
                <a:solidFill>
                  <a:schemeClr val="bg1"/>
                </a:solidFill>
              </a:rPr>
              <a:t>4</a:t>
            </a:r>
            <a:r>
              <a:rPr lang="cs-CZ" sz="2400" dirty="0" smtClean="0">
                <a:solidFill>
                  <a:schemeClr val="bg1"/>
                </a:solidFill>
              </a:rPr>
              <a:t>)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7546697" y="4074399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err="1" smtClean="0">
                <a:solidFill>
                  <a:schemeClr val="bg1"/>
                </a:solidFill>
              </a:rPr>
              <a:t>NaOH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7590706" y="4718115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AlOH</a:t>
            </a:r>
            <a:r>
              <a:rPr lang="cs-CZ" sz="2400" baseline="-25000" dirty="0" smtClean="0">
                <a:solidFill>
                  <a:schemeClr val="bg1"/>
                </a:solidFill>
              </a:rPr>
              <a:t>3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7541838" y="5284595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bg1"/>
                </a:solidFill>
              </a:rPr>
              <a:t>Na</a:t>
            </a:r>
            <a:r>
              <a:rPr lang="cs-CZ" sz="2400" baseline="-25000" dirty="0" smtClean="0">
                <a:solidFill>
                  <a:schemeClr val="bg1"/>
                </a:solidFill>
              </a:rPr>
              <a:t>2</a:t>
            </a:r>
            <a:r>
              <a:rPr lang="cs-CZ" sz="2400" dirty="0" smtClean="0">
                <a:solidFill>
                  <a:schemeClr val="bg1"/>
                </a:solidFill>
              </a:rPr>
              <a:t>SO</a:t>
            </a:r>
            <a:r>
              <a:rPr lang="cs-CZ" sz="2400" baseline="-25000" dirty="0" smtClean="0">
                <a:solidFill>
                  <a:schemeClr val="bg1"/>
                </a:solidFill>
              </a:rPr>
              <a:t>4</a:t>
            </a:r>
            <a:endParaRPr lang="cs-CZ" sz="2400" baseline="-25000" dirty="0">
              <a:solidFill>
                <a:schemeClr val="bg1"/>
              </a:solidFill>
            </a:endParaRPr>
          </a:p>
        </p:txBody>
      </p:sp>
      <p:sp>
        <p:nvSpPr>
          <p:cNvPr id="13" name="Rectangle 4"/>
          <p:cNvSpPr/>
          <p:nvPr/>
        </p:nvSpPr>
        <p:spPr>
          <a:xfrm>
            <a:off x="185195" y="3460831"/>
            <a:ext cx="6713316" cy="3397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r>
              <a:rPr lang="cs-CZ" u="sng" dirty="0" smtClean="0"/>
              <a:t>Pravidla vyčíslování</a:t>
            </a:r>
          </a:p>
          <a:p>
            <a:r>
              <a:rPr lang="cs-CZ" dirty="0">
                <a:solidFill>
                  <a:srgbClr val="FF7C80"/>
                </a:solidFill>
              </a:rPr>
              <a:t>1. Centrální atomy kyselin </a:t>
            </a:r>
          </a:p>
          <a:p>
            <a:r>
              <a:rPr lang="cs-CZ" dirty="0">
                <a:solidFill>
                  <a:srgbClr val="FF7C80"/>
                </a:solidFill>
              </a:rPr>
              <a:t>2. Kationty</a:t>
            </a:r>
          </a:p>
          <a:p>
            <a:r>
              <a:rPr lang="cs-CZ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3. Vodíky a kyslíky</a:t>
            </a:r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  <a:p>
            <a:endParaRPr lang="cs-CZ" u="sng" dirty="0" smtClean="0"/>
          </a:p>
          <a:p>
            <a:endParaRPr lang="cs-CZ" u="sng" dirty="0"/>
          </a:p>
        </p:txBody>
      </p:sp>
      <p:sp>
        <p:nvSpPr>
          <p:cNvPr id="14" name="Obdélník 13"/>
          <p:cNvSpPr/>
          <p:nvPr/>
        </p:nvSpPr>
        <p:spPr>
          <a:xfrm>
            <a:off x="7546697" y="4665286"/>
            <a:ext cx="1921396" cy="6297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Al(OH)</a:t>
            </a:r>
            <a:r>
              <a:rPr lang="cs-CZ" sz="2400" baseline="-250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</a:t>
            </a:r>
            <a:endParaRPr lang="cs-CZ" sz="2400" baseline="-250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6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 animBg="1"/>
      <p:bldP spid="8" grpId="0" animBg="1"/>
      <p:bldP spid="10" grpId="0" animBg="1"/>
      <p:bldP spid="11" grpId="0" animBg="1"/>
      <p:bldP spid="13" grpId="0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3245</TotalTime>
  <Words>947</Words>
  <Application>Microsoft Office PowerPoint</Application>
  <PresentationFormat>Předvádění na obrazovce (4:3)</PresentationFormat>
  <Paragraphs>363</Paragraphs>
  <Slides>19</Slides>
  <Notes>0</Notes>
  <HiddenSlides>2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CZU - FAPPZ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reviewer</cp:lastModifiedBy>
  <cp:revision>85</cp:revision>
  <dcterms:created xsi:type="dcterms:W3CDTF">2016-10-04T08:23:22Z</dcterms:created>
  <dcterms:modified xsi:type="dcterms:W3CDTF">2021-10-15T13:27:16Z</dcterms:modified>
</cp:coreProperties>
</file>