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</p:sldMasterIdLst>
  <p:sldIdLst>
    <p:sldId id="431" r:id="rId4"/>
    <p:sldId id="430" r:id="rId5"/>
    <p:sldId id="383" r:id="rId6"/>
    <p:sldId id="265" r:id="rId7"/>
    <p:sldId id="402" r:id="rId8"/>
    <p:sldId id="420" r:id="rId9"/>
    <p:sldId id="404" r:id="rId10"/>
    <p:sldId id="384" r:id="rId11"/>
    <p:sldId id="405" r:id="rId12"/>
    <p:sldId id="407" r:id="rId13"/>
    <p:sldId id="406" r:id="rId14"/>
    <p:sldId id="427" r:id="rId15"/>
    <p:sldId id="429" r:id="rId16"/>
    <p:sldId id="409" r:id="rId17"/>
    <p:sldId id="425" r:id="rId18"/>
    <p:sldId id="410" r:id="rId19"/>
    <p:sldId id="411" r:id="rId20"/>
    <p:sldId id="412" r:id="rId21"/>
    <p:sldId id="413" r:id="rId22"/>
    <p:sldId id="414" r:id="rId23"/>
    <p:sldId id="415" r:id="rId24"/>
    <p:sldId id="418" r:id="rId25"/>
    <p:sldId id="428" r:id="rId26"/>
    <p:sldId id="419" r:id="rId27"/>
    <p:sldId id="403" r:id="rId28"/>
    <p:sldId id="421" r:id="rId29"/>
    <p:sldId id="426" r:id="rId30"/>
    <p:sldId id="422" r:id="rId31"/>
    <p:sldId id="423" r:id="rId3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66FF33"/>
    <a:srgbClr val="FF9999"/>
    <a:srgbClr val="800000"/>
    <a:srgbClr val="FF7C80"/>
    <a:srgbClr val="6666FF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>
        <p:guide orient="horz" pos="220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4.21405" units="1/cm"/>
          <inkml:channelProperty channel="Y" name="resolution" value="32.14286" units="1/cm"/>
          <inkml:channelProperty channel="T" name="resolution" value="1" units="1/dev"/>
        </inkml:channelProperties>
      </inkml:inkSource>
      <inkml:timestamp xml:id="ts0" timeString="2021-11-29T11:10:53.822"/>
    </inkml:context>
    <inkml:brush xml:id="br0">
      <inkml:brushProperty name="width" value="0.05292" units="cm"/>
      <inkml:brushProperty name="height" value="0.05292" units="cm"/>
      <inkml:brushProperty name="color" value="#00B050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0070C0"/>
    </inkml:brush>
    <inkml:brush xml:id="br3">
      <inkml:brushProperty name="width" value="0.05292" units="cm"/>
      <inkml:brushProperty name="height" value="0.05292" units="cm"/>
    </inkml:brush>
  </inkml:definitions>
  <inkml:trace contextRef="#ctx0" brushRef="#br0">8802 11218 0,'0'36'109,"0"-19"-109,0 1 16,0 17-16,0-17 15,0-1 16,0 19-15,0-19 62,0 1-78,0 0 16,0-1-1,0 1 17,0 17 46,0-17-63,17-1 1,-17 1 0,0 0-16,0-1 15,0 1 1,0 0 0,0-1-1,18 1 1,-18 0 15,0-1-15,0 1-1,0 0 1,0 17 0,0-18-1</inkml:trace>
  <inkml:trace contextRef="#ctx0" brushRef="#br0" timeOffset="1570.8889">9049 11307 0,'0'17'62,"0"1"-62,0 17 0,0 18 16,0-18 0,0 18 15,0-35-15,0 17-1,17-17 1,-17-1 46,0 19-46,0-19 0,0 1-1,0 0 188,0-1-187,0 1 0,0 0 15,-17-18 31</inkml:trace>
  <inkml:trace contextRef="#ctx0" brushRef="#br0" timeOffset="2329.623">8837 11501 0,'18'0'63,"-1"0"-48,1 0 1,17 0-16,1 0 16,-19 0-16,1 0 15,-1 0-15,1 0 16</inkml:trace>
  <inkml:trace contextRef="#ctx0" brushRef="#br0" timeOffset="3988.378">9137 11765 0,'0'-17'47,"18"17"-32,-1 0 1,-17-18 0,18 18-1,0 0 1,-1 0 78,1 0-79,-18 18 1,0-1 15,0 1-31,0-1 31,0 1 110,-18-18-125,18 18 30,18-18-30,-1 0 0,1 0-1,17 17 17,-17-17-17,17 0 1,-35 18-1,0 0 1,0-1 47,0 1-32,-17-18-16,-1 35 1,-35-35 0,18 18-1,17-18 17,1 0 14,-1 0-46,0 0 32,1 0 61,17-18-61,17 18-1,1 0-31,0-17 31</inkml:trace>
  <inkml:trace contextRef="#ctx0" brushRef="#br0" timeOffset="5899.4829">9684 11412 0,'0'0'0,"-18"0"0,0 0 31,1 0-15,-1 0 124,1 0-124,-1 0 0,-17 0-16,17 18 15,0 0 1,1-1 46,17 1-46,0 0 0,0-1-1,0 1 17,0-1 14,0 1-46,0 0 32,0-1-17,17-17 1,1 18 0,-18 0-1,18-1 63,-1-17-46,1 18-32,-18 0 31,18-18-31,-1 0 15,1 17 1,-1-17 0,1 0-1,0 0 157,-1 0-156,1 0-1,0 0 1</inkml:trace>
  <inkml:trace contextRef="#ctx0" brushRef="#br0" timeOffset="6907.377">9966 11536 0,'18'0'172,"-1"0"-156,54 0 0,-54 0-1,1 0 1</inkml:trace>
  <inkml:trace contextRef="#ctx0" brushRef="#br0" timeOffset="11279.973">10513 11395 0,'-18'0'110,"1"0"-95,-1 0 1,0 0 0,1 35-1,-19-35 1,36 18-1,-17-18 64,17 17-64,-18 1-15,0 0 16,1-1-1,17 18 17,0-17-17,0 0 1,0-1 0,0 1-16,0 0 31,17-1-16,1-17 1,-18 18 0,0 0-1,18-18-15,-1 0 16,1 17 0,0-17-1,17 18 1,-17-18-1,-1 0 1</inkml:trace>
  <inkml:trace contextRef="#ctx0" brushRef="#br0" timeOffset="12548.3579">10689 11377 0,'0'18'63,"0"-1"-48,0 1 1,0 17-1,0 1 17,0-19-32,0 1 15,0-1 1,0 1 0,0 0-1,0-1 1,0 1-1,0 0 1,0-1 0,0 1-1,0 0 220</inkml:trace>
  <inkml:trace contextRef="#ctx0" brushRef="#br0" timeOffset="13887.395">10936 11412 0,'0'18'94,"0"35"-78,0-35-16,0 34 31,0-16-16,0-1 1,0-17 0,0-1-1,0 1 17,0 0-17,0 17 1,0-17-1,0-1 1,-18-52 203</inkml:trace>
  <inkml:trace contextRef="#ctx0" brushRef="#br0" timeOffset="14422.292">10707 11553 0,'17'0'16,"1"0"-16,0 0 15,17 0 1,0 0 0,-17 0-1,0 0-15,17 0 94,-18 18-78,1-18-1,0 0 1,-1 0-1</inkml:trace>
  <inkml:trace contextRef="#ctx0" brushRef="#br0" timeOffset="15041.872">11148 11606 0,'17'0'78,"19"0"-78,-19 0 16,19 0-1,-19 0 1,1 0 0,0 0-1,-1 0 32</inkml:trace>
  <inkml:trace contextRef="#ctx0" brushRef="#br0" timeOffset="16244.054">11748 11448 0,'0'-18'16,"0"0"-1,-18 18 1,0 0 0,1 0-1,-1 0 48,0 0-48,1 18 1,-19 0 0,19 17 15,-1-17-15,0-18-1,18 17 1,0 1-1,0-1 1,0 1 0,0 17-1,0-17 1,0 0 0,0-1-1,18-17-15,-18 18 16,18 0 31,17-18-32,-17 35 1,17-17 0,0-1-1,-17-17 1,0 0-1,-1 0-15,1 0 32,-18 18-17,17-18 1,1 0 93,0 0-77</inkml:trace>
  <inkml:trace contextRef="#ctx0" brushRef="#br0" timeOffset="17458.728">12030 11395 0,'0'17'47,"0"1"-31,0 0-16,0 35 16,0-18-1,0 0 1,17 18 15,-17-35-31,0-1 31,0 1 1,0 0-17,0-1 1,0 1-1,18-18 251,0 0-250,17-18 15</inkml:trace>
  <inkml:trace contextRef="#ctx0" brushRef="#br0" timeOffset="18253.08">12312 11465 0,'0'18'94,"0"17"-94,0 18 0,0-18 16,0 1-1,18 17 1,-18-18-1,0 0 1,0-17 15,0-1 1,0 1-1,0-36 94</inkml:trace>
  <inkml:trace contextRef="#ctx0" brushRef="#br0" timeOffset="18821.022">12030 11589 0,'0'0'0,"0"-18"15,17 18 1,19 0-16,-19 0 31,1 0-15,0 0-16,-1 0 15,1 0 1,-1 0-16,19 0 16,-19 0 15,1 0 16,0 0-32,17 0 1,-17 0 0</inkml:trace>
  <inkml:trace contextRef="#ctx0" brushRef="#br0" timeOffset="20028.506">12541 11606 0,'36'0'125,"-19"0"-110,18 0-15,-17 0 0,0 0 16,-1 0 0,1 0-1,0 0 16,-1 0-31</inkml:trace>
  <inkml:trace contextRef="#ctx0" brushRef="#br0" timeOffset="21289.882">13247 11430 0,'-18'0'78,"1"0"-63,-19 0 1,19 0 0,-1 0-1,0 0 1,1 0 0,17 18-1,-18-18 1,18 17-1,-35 19 1,17-36 0,18 17-1,-17 1 17,17-1-17,0 1 1,0 0-1,0 17 1,0-17 0,0-1-16,0 1 15,0 0 1,17-18 0,-17 17-1,18 1 1,-1-18-1,19 35 17,-1-35-17,0 18 1,1-18 0,-19 17-1,18 1 1,-17-18-1,0 0 1,-1-18 93</inkml:trace>
  <inkml:trace contextRef="#ctx0" brushRef="#br0" timeOffset="22402.082">13458 11377 0,'0'-18'16,"0"1"-16,18-1 15,0 1 1,-1-1-16,1 0 16,0 18-1,-1-17 1,19-1-1,17 0 1,-18 1-16,0-1 16,0 0-16,-17 18 15,70-35 1,-53 35 0,-17-35-1,0 35 16,-18-18-15,17 18 0,-17-17-1,0-1 1,18 18 15</inkml:trace>
  <inkml:trace contextRef="#ctx0" brushRef="#br0" timeOffset="24810.938">13335 11271 0,'18'0'78,"-1"0"-62,1 0-16,-18-17 15,18 17 1,-1 0-16,-17-18 16,18 18-16,-18-18 15,17 18 1,-17-17-1,18 17-15,-18-18 16,18 18-16,-1 0 16,-17-18-16,18 1 15,0-1 1,-1 18 15,-17-17-15,18 17-1,-18-18 1,18 0 15,-1 18-31,-17-17 16,18 17 0,0 0-16,-18-18 15,17 18 1,-17-18 15,18 1-31,-1 17 16,1 0 77,-18-18-93,0 0 16,18 18-16,-18-17 172,17-1-172,1 18 16,0 0-16,-18-18 15</inkml:trace>
  <inkml:trace contextRef="#ctx0" brushRef="#br0" timeOffset="26840.883">14182 10724 0,'-18'0'32,"18"18"-32,0 0 15,0-1 1,-18 1 0,18 17-1,0 1 16,0-19-15,0 1 0,0 17-1,0-17 1,0-1 0,0 1-1,0 0-15,0-1 16,0 1-1,18-18 1,-18 18 0,18-18-1,-18 17 17,17-17-17,1 18 1,0-18 46,-1 0-62,1 0 16,17 0 0,-17 0-1,-1 0-15,1 0 16,0 0-16,-18-18 31,17 1-15,-17-1-1,0 0 1,18 1 15,0 17 0,-18-18-15,0 0 0,0 1-16,0-1 15,0 0 1,0 1 0,0-1-1,-18 1 1,18-1-1,-18 18 1,18-18 0,0 1-1,-17 17 17,17-18-17,-18 18 1,0 0-1,18-18 1,-17 1 62,17-1 32,-18 18-95,1 0 1,-1-18-1,0 18-15,1 0 110,-1 0-110,0 0 15,1 0 95,-1 0-79,18 18-15,-18 0-1,18-1-15,-35 19 16</inkml:trace>
  <inkml:trace contextRef="#ctx0" brushRef="#br0" timeOffset="30047.21">13353 11906 0,'17'0'47,"1"36"-31,17-1-1,18 0 1,-18 18 0,1-35 15,-36-1-16,17 1 1,1-18 0,-18 18-1,18-18 1,-18 17 0,17-17 484,1 18-469,0-18-31,-18 17 15</inkml:trace>
  <inkml:trace contextRef="#ctx0" brushRef="#br0" timeOffset="32268.701">13899 12188 0,'0'18'141,"0"0"-126,0-1 1,18-17 0,-18 18-1,0 0 16,18-1-15,-18 1 0,0 0-1,17-1-15,-17 1 16,18 0 0,-18-1-1,18-17 1,-1 35-1,1-17 32,0-18-47,-18 18 16,17-18-16,1 0 16,-1 17 15,1-17-16,17 0 1,-17 0 0,35 0-1,-18 0 1,-17-17 0,-18-1-1,18 18-15,-18-18 16,0 1-16,0-1 15,0 1 1,0-1 0,0 0 15,0 1-31,0-1 16,0 0-1,0 1 1,0-1-1,0 0 1,-18 1 0,18-1-1,-18 0 1,1 1 0,17-1-1,-18 18 1,0 0 15,18-17 0,-17 17-15,-19 0 0,19-18-1,-19 18 1,19 0-1,-1 0 1,1 0 0,-1 0 15,0 0-31,1 0 31,-1 18-15,0-18-1,1 0 17,17 17 15,0 1-32,0-1 1,0 1-1,0 0 1,0-1 15,0 1-15,35 0 15,18-18-15</inkml:trace>
  <inkml:trace contextRef="#ctx0" brushRef="#br0" timeOffset="33447.566">14429 12136 0,'0'17'63,"0"1"-48,0-1-15,0 1 32,0 0-32,0 17 15,0-17-15,0-1 16,0 1-1,0 0 1,0-1 0,0 1-1,0 17 1,0-17 0,0 17-1,0-17 1,0-1-1</inkml:trace>
  <inkml:trace contextRef="#ctx0" brushRef="#br0" timeOffset="34679.712">14623 12188 0,'17'0'46,"-17"18"-30,0 17-16,0 1 16,0 17-1,0-36 1,0 1 0,0 0-1,0 17 63,0-18-62,0 19 0,0-19-1,-17 1 1</inkml:trace>
  <inkml:trace contextRef="#ctx0" brushRef="#br0" timeOffset="35492.313">14429 12312 0,'0'-18'15,"17"18"-15,1 0 16,0 0 15,-1 0-31,1 0 16,-1 0 0,1 0-1,17 0 1,-17 0 15,0 0-15,-18 18 171</inkml:trace>
  <inkml:trace contextRef="#ctx0" brushRef="#br1" timeOffset="50670.657">11924 12100 0,'18'0'187,"-18"18"-187,0 0 16,0-1-16,0 1 16,0-1-1,0 1 16,0 0 1,17-1-1,-17 1-31,0 0 31,0-1 16,0 1-31,0 0-1,0-1 1,0 1 15,0 0-15,0-1 15,0 1 0</inkml:trace>
  <inkml:trace contextRef="#ctx0" brushRef="#br1" timeOffset="58111.325">11765 12471 0,'0'17'47,"0"1"-47,0 0 32,0-1-17,0 1-15,0 0 16,0-1-1,0 1 1,0-1 0,0 1-1,0 0 1,0-1 0,0 19-1,0-19 1,0 1-1,0 0-15,0-1 16,0 1 0,0-1 15,0 1-31,0 0 47,0-1-32,0 1 17,0 0-17,0-1 17,18-17 93,17-35-110</inkml:trace>
  <inkml:trace contextRef="#ctx0" brushRef="#br1" timeOffset="59954.7209">11836 12541 0,'0'18'79,"0"0"-64,0-1 1,17 1-16,-17-1 15,0 19 17,18-19-17,-18 1 1,0 0 0,0-1-1,18-17 1,-1 18-1,-17 0 1,18 17 0,0-35 15,-18 17-31,0 1 47,17-18-32,1 18 17,-18-1-1,17 1 94,1-18-109,-18 18-1,18-18 95,-1-36-110,-17 19 15,18-1 1,-18 0-1,0 1 1,0-18 0,0 17-1,0 0 1,0 1 0,0-1-1,18 0-15,-18 1 16,0-1-1,0 0 17,0 1-17,0-1 17,17 18 124</inkml:trace>
  <inkml:trace contextRef="#ctx0" brushRef="#br1" timeOffset="60729.063">11818 12488 0,'0'18'110</inkml:trace>
  <inkml:trace contextRef="#ctx0" brushRef="#br1" timeOffset="62256.997">12259 12559 0,'0'18'141,"0"-1"-126,0 1 1,0-1 0,0 1-1,0 0 1,0-1 0,0 1-1,0 0 1,-18-18-1,18 17 1,0 1 0,0 0-1,0-1 17,0 1-17,0-1 1,0 1-1,0 0 1,0-1 15,0 1-15,0 0 31,0-1 93</inkml:trace>
  <inkml:trace contextRef="#ctx0" brushRef="#br1" timeOffset="63435.976">12453 12559 0,'0'18'47,"0"-1"-31,0 18-1,18 1 1,-18-1 0,17-17-1,-17 17 1,0-17-1,0-1-15,0 1 16,0-1 0,0 1-1,0 0 32,18-18-31,-18 17-1,0 1 1,0 0 15,0-1 16</inkml:trace>
  <inkml:trace contextRef="#ctx0" brushRef="#br1" timeOffset="64068.7629">12224 12718 0,'0'0'0,"35"-18"16,0 18-1,-17 0 1,17 0-1,1 0-15,-19 0 16,1 0 0,-1 0 62,19 0-78,-19 0 15,36 0 1,-17 0 0,-19 0-16</inkml:trace>
  <inkml:trace contextRef="#ctx0" brushRef="#br1" timeOffset="66225.687">12682 13000 0,'0'-18'125,"18"1"-94,0 17-15,-1-18-16,1 18 16,0 0-1,-1 0 48,-17 18-32,0-1 0,0 1-31,0 0 31,0-1-15,0 1 0,0-1-1,-17 1 1,17 0 0,-18-18-16,0 0 15,18 17 1,0 1-1,-17-18 17,17 18-32,-18-18 31,18 17-15,-18-17-1,1 18 1,34-18 109,1 18-110,17-18 1,18 0 15,18 0-15,-36 17 0,-17-17-1,-1 0 1</inkml:trace>
  <inkml:trace contextRef="#ctx0" brushRef="#br2" timeOffset="88997.508">10636 10707 0,'0'17'63,"0"1"-47,0 0-1,0 17 1,0 0-1,0-17 1,0 17-16,0-17 16,0 17-1,0-17 1,0-1 0,0 1-1,0 0 16,0-1-15,0 1 15,0 0 16,0-1 141,0 1-126</inkml:trace>
  <inkml:trace contextRef="#ctx0" brushRef="#br2" timeOffset="91631.9669">10530 10248 0,'0'18'15,"-17"-18"-15,17 17 16,0 1 15,0 0-15,0-1-1,0 1 1,0 0 15,0-1-15,0 1 0,17 0-1,1-1 1,0-17 15,-1 18-15,1 0 15,0-18-15,-1 0-1,1 0 79,0 0-78,17-18-1,-35 0 1,0 1 78,0-1-79,17 18 1,-17-18-16,0 1 47,0-1-32,0 0 17,0 1-1,0-1-16,-17 18 17,17-18-17,-18 18 110,1-35-125,-1 35 32,18-17-32,-18 17 218,-17 0-202,0 0-16,-1 0 31,1 0-15,18 0-1,-1 17 126,18 1-125,-18-18-1,18 17 1,0 1-16,0 0 16,0-1 15</inkml:trace>
  <inkml:trace contextRef="#ctx0" brushRef="#br2" timeOffset="93084.666">10901 10248 0,'0'18'79,"0"17"-48,0-17-16,-18-18 1,18 17 0,0 19-1,0-19 1,-17-17 15,17 18-15,0 17-1,0-17 1,0 0 15,0-1-15,0 1 15,0-1 0</inkml:trace>
  <inkml:trace contextRef="#ctx0" brushRef="#br2" timeOffset="94007.573">11077 10248 0,'0'18'78,"0"-1"-62,0 1-1,0 0-15,0-1 16,0 1 15,0 17-31,0-17 16,0 0 0,0-1-1,0 1 1,0 0-1,0-1 1,0 1 0</inkml:trace>
  <inkml:trace contextRef="#ctx0" brushRef="#br2" timeOffset="94902.315">10901 10407 0,'0'-18'16,"17"18"15,1 0-15,0 0 0,-1 0-1,1 0 1,0 0-1,-1 0 1,1 0 0,0 0-1,-1 0 1</inkml:trace>
  <inkml:trace contextRef="#ctx0" brushRef="#br0" timeOffset="117619.217">11977 14358 0,'-18'0'391,"1"0"-391,-1 0 31,0 18-31,1-1 203,17 1-203,0 0 16,-18-1-16,0-17 15,1 36 1,17-19 109,0 1-109,0-1-1,0 1 17,0 0-17,17-1 63,1 1-62,-18 0 0,18-18-1,-18 17 1,17-17-1,1 18 1,0-18 0,-1 0-1,1 18 1,17-18 0,-17 17-1,-1-17 110,1 0-125,0 0 16,-18-17-1,17 17 1,-17-18 78,18 18-79,-18-18 32,-18 1 0</inkml:trace>
  <inkml:trace contextRef="#ctx0" brushRef="#br0" timeOffset="119412.101">12030 14376 0,'35'0'515,"-17"0"-499,-1 0 0,-17-18 296,-17 0-296,-1 18-1,0 0 1,1 0 0,-1 0-1</inkml:trace>
  <inkml:trace contextRef="#ctx0" brushRef="#br0" timeOffset="120855.458">11465 13970 0,'18'0'156,"-18"18"-140,18-1-16,-1 19 15,18-19 1,-35 18-1,18-35 1,0 18 125,-1 0-126,1-1-15,0 1 16,-1-18 0,-17 18 62,18-18-78,0 0 15,-1 17 1</inkml:trace>
  <inkml:trace contextRef="#ctx0" brushRef="#br0" timeOffset="121907.267">11553 13899 0,'18'0'62,"0"36"-46,-1-36-16,1 35 16,17-17-1,-17-1 17,0 1-17,-1 0 1,1-1-1,0 1 64,-1-1-64,1 1-15,-1-18 16,-17 18-1</inkml:trace>
  <inkml:trace contextRef="#ctx0" brushRef="#br0" timeOffset="123919.822">11024 13547 0,'0'35'109,"0"0"-93,0 1-16,0 34 15,0-17 1,18-18 0,-18-17-1,0 0 1,18-18 0,-1 17 15,1-17-16,0 18 17,-1-18-17,1 0 1,-1 0 0,1 0-1,0 0 1,-1 0-16,1 0 15,0 0-15,17 0 16,0 0 0,-17-18-1,-18 1 17,17-1-17,1 0 1,0 18-1,-18-17 1,0-1 0,0 0-1,0-35 1,0 36 0,0-18-16,0 17 15,-18 0 1,18 1-1,-18-1 1,18 0 0,-17-17-1,-1 17 1,1 18 0,17-17-1,-18-1 48,0 18-63,1 0 15,-1 0 1,-17 0 0,17 0-1,0 0 1,-17 0-1,35 18 1,-17-18 0,-1 17-1,18 1 188</inkml:trace>
  <inkml:trace contextRef="#ctx0" brushRef="#br0" timeOffset="125483.994">12241 14323 0,'0'-18'31,"18"18"-15,-18-17-16,35-1 15,36-17 1,-53 17-1,17 18-15,-18-18 16,1 1 0,0-1 31,-1 18-32,-17-18 157,18 18-156,-18-17-16,18-1 15,-1 0 17,1 18-17,-18-17 1</inkml:trace>
  <inkml:trace contextRef="#ctx0" brushRef="#br0" timeOffset="127513.499">12841 13811 0,'-18'0'110,"1"0"-110,-1 18 31,18 0-15,0-1-16,0 1 15,0-1 1,0 1 0,0 0-1,0-1-15,0 1 16,0 0 15,0-1 0,0 1-15,18-18 0,-1 0-1,-17 18 1,18-18-16,0 0 31,-1 17-15,1-17-1,0 0 1,-1 0 0,1 0 15,0 0-31,-1-35 15,1 35 1,0-53 0,-1 35-1,1 1 17,-18-1-17,17 0 1,-17 1-16,0-18 15,0 17-15,0 0 16,0 1 0,0-1-1,0 0-15,0 1 32,-17 17-17,17-18 1,-18 0-1,18 1 17,-17 17-1,-1 0 0,0 0 0,-17 0-15,0 0 0,17 0-1,-17 0 1,35 17 62,-18 1-62,0 0 15,18-1 0,0 1 0</inkml:trace>
  <inkml:trace contextRef="#ctx0" brushRef="#br0" timeOffset="128763.132">13229 13723 0,'0'18'62,"0"-1"-46,18 19-16,-18-19 16,0 36-1,0-35 1,0-1 0,17 1-1,-17 0 1,0-1-16,0 19 31,0-19-15,0 1-1,0 0 1,0-1 0,0 1 15,0-1-16,0-34 204,18-1-203,-18-17-16</inkml:trace>
  <inkml:trace contextRef="#ctx0" brushRef="#br0" timeOffset="130655.095">13476 13741 0,'0'17'140,"0"36"-124,18-17-16,-1 52 15,1-18 1,-18-34 15,0-19 594,0 1-609</inkml:trace>
  <inkml:trace contextRef="#ctx0" brushRef="#br0" timeOffset="131608.267">13282 13917 0,'18'0'94,"-1"0"-78,36 0-16,0 0 15,-18 0 17</inkml:trace>
  <inkml:trace contextRef="#ctx0" brushRef="#br0" timeOffset="136667.3229">11994 14817 0,'-17'0'141,"17"17"-141,-18 1 15,18 0 1,-17 17 0,17-17-1,0-1 17,-18-17 593,18-17-625,0-1 78,0 0-47,0 1-15,0 34 296,0 1-281,0 0 126,0 17-142,0-18 1,0 1 15,0 0-31,18-1 31,-18 1-15,0 0 0,0-1 15,0 1 0,0 0 0,0-1 297,0 18-312,0-17 0,0 0-16,0-1 15</inkml:trace>
  <inkml:trace contextRef="#ctx0" brushRef="#br0" timeOffset="138244.069">11906 15452 0,'0'-18'94,"-17"18"-94,-1 0 15,0 0 1,-17-18 0,17 18-1,1 0-15,-1 0 16,1 0 93,-1 0-93,0 18-16,18 0 16,-17-1-1,17 1 1,0 0-1,0-1 32,0 1-31,0 0-16,17-1 16,-17 1-1,18-18 1,-18 17-1,0 1 1,18-18 0,-1 18-1,1-1 1,-18 1 0,17-18-1,1 0 126,17 18-126,18-18 1,-17 0 0,-1 0-1,-18 0 1,-17-18 109,0 0-94</inkml:trace>
  <inkml:trace contextRef="#ctx0" brushRef="#br0" timeOffset="139249.657">12100 15416 0,'0'18'78,"0"0"-78,0-1 15,0 19-15,0-1 47,0 0-31,0-17-16,0-1 16,0 1-16,0 0 0,0-1 15,0 1 63,0 0-46,0-36 108,0 0-124</inkml:trace>
  <inkml:trace contextRef="#ctx0" brushRef="#br0" timeOffset="140329.848">12241 15399 0,'18'35'94,"-18"0"-94,0-17 16,0 0-16,0 17 15,0-17 1,0-1 15,0 1-15,0-1-1,0 1 1,0 0 0,0 17-1,0-17 1,0-1 15,0 1 188,0 0-219</inkml:trace>
  <inkml:trace contextRef="#ctx0" brushRef="#br0" timeOffset="141454.3829">12065 15540 0,'0'0'0,"18"0"16,-1 0-1,1 0 1,0 0-1,-1 0 1,1 0 0,17 0 296,0 0-296,1 0-16,17 0 15,-36 0 1,1 0-16</inkml:trace>
  <inkml:trace contextRef="#ctx0" brushRef="#br0" timeOffset="143564.765">11977 15857 0,'-18'0'31,"18"18"-16,0 17 1,0-17 0,0 17-1,0 0 1,0-17 15,0 17-15,0-17-1,0 0-15,0-1 16,0 1 0,0 0 296,-17-1-296,17 1-16,0 0 15</inkml:trace>
  <inkml:trace contextRef="#ctx0" brushRef="#br0" timeOffset="145504.308">11906 16422 0,'0'-18'16,"-17"18"15,-1 0-15,0 0-1,1 0-15,-1 0 16,0 0 15,1 0 1,-1 0-17,1 0 1,-1 18-1,18 17 126,-18-17-125,18-1-16,0 1 31,-17 17-15,17-17-1,0 0 16,0-1-15,0 1 0,17-18-1,-17 17 1,18-17-16,0 18 16,-1-18-1,-17 18-15,18-1 16,-1-17-1,1 18 1,0 0 0,-1-18-1,1 0-15,0 0 235,17 0-220,-17 0 1,-1 0 171,1 0-46,-1 0-125,1 0-16,0-18 15</inkml:trace>
  <inkml:trace contextRef="#ctx0" brushRef="#br0" timeOffset="146957.4359">12118 16404 0,'0'53'94,"0"-18"-79,0-17-15,0 0 16,0-1-16,0 1 15,0 0 1,0-1-16,0 1 31,0-1 1,0 1-1,0 0 0,0-1 0,0 1 329</inkml:trace>
  <inkml:trace contextRef="#ctx0" brushRef="#br0" timeOffset="148136.8599">12312 16475 0,'18'0'110,"-18"17"-110,0 1 31,0 17-31,0 18 31,0-35-31,0-1 16,0 1-16,0 0 0,0-1 78,0 1-62</inkml:trace>
  <inkml:trace contextRef="#ctx0" brushRef="#br0" timeOffset="149220.297">12171 16545 0,'17'0'78,"36"18"-62,-35-18-1,17 0 1,36 0 0,-36 0-1</inkml:trace>
  <inkml:trace contextRef="#ctx0" brushRef="#br0" timeOffset="149969.096">12312 16369 0,'0'35'94,"0"-17"-94,0-1 0,0 19 15,0-19 1,0 1 109</inkml:trace>
  <inkml:trace contextRef="#ctx0" brushRef="#br0" timeOffset="152166.158">11924 16969 0,'-18'0'0,"18"17"31,0 1-31,-17 0 16,17-1 0,-36 1-1,36 17 1,0-17-1,0-1 1,-17 1 0,17 0-1,0-1 17,0 19-17,0-19-15,0 18 16,0-17-1,0 0 79,0-1-78,17-17 109,-17 18-94</inkml:trace>
  <inkml:trace contextRef="#ctx0" brushRef="#br0" timeOffset="153717.62">11800 17515 0,'0'-17'47,"0"-1"0,-17 18-16,-1 0-15,1 0 0,-1 0 15,0 0-16,1 18 1,-1-18 0,0 17-1,18 1 1,-17-18 0,17 18 15,0-1-16,0 1 1,0 0 0,0-1-16,0 1 31,0 0-31,0-1 0,0 1 16,0-1-1,0 1 16,17-18-31,1 18 32,-18-1-32,18-17 31,-1 18-15,1-18-1,-18 18 1,0-1-1,18-17 1,-1 0 0,1 18 15,-1-18-31,1 0 16,0 0-1,-1 0 1,-17-35 203</inkml:trace>
  <inkml:trace contextRef="#ctx0" brushRef="#br0" timeOffset="154764.8889">11977 17480 0,'0'35'78,"0"-17"-62,0 0-16,0-1 16,0 19-1,0-19 1,0 19 0,0-19-1,0 18 1,0-17-1,0 0 48,0-1-32,0 1 0,17-18 1,-17 18 30,18-18-46,-18 17-1,18-17 32,-1 0-15</inkml:trace>
  <inkml:trace contextRef="#ctx0" brushRef="#br0" timeOffset="155796.46">12224 17463 0,'0'17'47,"0"1"-31,-18 35-16,18-18 31,0-17-31,0 17 16,0-17-16,0-1 15,0 18 1,0 1-1,0-19 1,0 1 0,0 0 31,18-18 78,-18 17-125,17-17 171,-17-17-155</inkml:trace>
  <inkml:trace contextRef="#ctx0" brushRef="#br0" timeOffset="156747.692">11977 17639 0,'17'0'62,"19"0"-46,-19 0 15,1 0-15,0 0-1,-1 0 16,1 0-15,0 0 0,-1 0-1,1 0 1,-18 18 78</inkml:trace>
  <inkml:trace contextRef="#ctx0" brushRef="#br0" timeOffset="158652.1589">12400 17851 0,'0'-18'31,"18"18"1,-18-18-17,17 18 1,1 0 46,0 0-46,-1 0 0,1 0-1,-18 18 32,0 0-47,0-1 16,0 1-1,0-1 17,0 1-1,-18-18 63,1 0-79,-1 0 1,18 18 31,18-18-32,-18 17 1,17-17 0,-17 18-1,18 0 1,0-18-1,-1 17 1,1-17 0,-18 18 15,0 0 0,0-1-15,0 1 15,-18-18 16,18 18-31,-17-18-16,-1 0 15,0 0 1,-17 0-1,0 0 1,0 0 0,17 0 15,0 0-15,1 0 62</inkml:trace>
  <inkml:trace contextRef="#ctx0" brushRef="#br1" timeOffset="172235.562">12506 15575 0,'18'0'110,"-1"0"-95,1 0-15,0 0 16,-1 0-16,1 0 31,-1 0-15,19 0-1,-19 0 1,1 0 15,17 0-31,-17 0 32,0 0-17</inkml:trace>
  <inkml:trace contextRef="#ctx0" brushRef="#br1" timeOffset="173562.6239">12929 15399 0,'0'17'94,"0"19"-78,0-19-1,0 1 1,-17 0-16,17-1 31,0 19-15,0-19-16,0 1 16,0-1 46,0 1-62,0 0 16,0-1 15,0 1 94,0 0-125,0-1 16,-18-17 265,18-17-250,-18 17 0</inkml:trace>
  <inkml:trace contextRef="#ctx0" brushRef="#br1" timeOffset="175467.163">12929 15399 0,'18'0'31,"0"17"1,-18 1-32,35 0 15,-17 35 1,-1-18 15,18 0-15,-35-17-1,18-1 1,-18 1 0,18 0-1,-18-1 17,17-17-17,-17 18 1,18-18-1,-18 18 32,18-18-31,-18 17 0,17-17 202,1-17-186,-18-1-17,0 0-15,0 1 16,0-1-1,0 0 1,0 1 0,0-1 31,0 1-32,0-1 1,0-17-1,0 17 1,0 0 0,0 1-1,0-1 17,0 0-1</inkml:trace>
  <inkml:trace contextRef="#ctx0" brushRef="#br1" timeOffset="176601.588">13317 15416 0,'0'18'31,"0"17"-15,0-17-1,0 0 1,-17-1 0,17 19-1,0-19 1,0 1-1,0-1 1,0 1 0,0 0-1,0-1 1,0 1 31,0 0-32,0-1 17,17-17 15,1-17 156,0-1-188,-1 0 17</inkml:trace>
  <inkml:trace contextRef="#ctx0" brushRef="#br1" timeOffset="177614.532">13547 15434 0,'0'18'31,"0"-1"-31,0 1 16,0 0-16,0 35 15,0-36 1,0 1 0,17 17-1,-17-17 1,18-1 15,-18 19-15,18-36-1,-18 17-15,0 1 32,17 0-17,-17-36 126,0 0-110</inkml:trace>
  <inkml:trace contextRef="#ctx0" brushRef="#br1" timeOffset="178382.397">13282 15575 0,'35'0'47,"1"0"-32,34 0 1,-17 0-1,-35 18 1,-1-18 15,1 0 63,-18 17-78</inkml:trace>
  <inkml:trace contextRef="#ctx0" brushRef="#br1" timeOffset="180001.136">13776 15787 0,'18'0'63,"-18"-18"-48,17 18 79,-17 18-31,0-1-32,0 1 0,-17 0 0,-1-1 1,0 1-17,1-18-15,17 18 31,-18-18-15,18 17 0,-18 1 31,18 0-16,-17-18-16,17 17 1,0 1 62,17-18-47,1 0-15,0 0-16,-1 0 16,1 0 15,0 0-15,-1 0-1,1 0 1,0 0-1,-18-18 204</inkml:trace>
  <inkml:trace contextRef="#ctx0" brushRef="#br1" timeOffset="181245.557">13688 15804 0,'17'0'188,"-17"-17"-173,18 17 17,-18-18-32,18 18 31</inkml:trace>
  <inkml:trace contextRef="#ctx0" brushRef="#br2" timeOffset="186638.082">11289 16563 0,'18'0'31,"17"0"-15,-18 0-16,36 0 16,-35 0-1,53 0 1,-54 0 0,1 0-1,-1 0 63,1 0-62</inkml:trace>
  <inkml:trace contextRef="#ctx0" brushRef="#br2" timeOffset="188650.422">10407 16387 0,'0'17'47,"-18"1"-16,18-1-16,0 19 1,0-1 0,0-17-1,0 17 1,18-17 0,0-1-1,-1 18 1,1-35-1,0 18 1,-1-18 0,1 18-1,17-1 17,-17-17-32,-1 0 31,1 0-16,17 0 1,-17 0 0,17 0-1,0-17-15,-17 17 32,-18-18-17,0 0 1,18-17-1,-18 18 1,0-1 0,0-17 15,0 17 0,-36 0-15,19 1-1,-18-1-15,17 18 32,18-18-17,-18 18 17,18-17-17,-35-1 1,17 18-1,1 0 1,-1 0 0,0 0 15,1 0-15,-1 18 93,1-1-93,17 1 15,35-18 0</inkml:trace>
  <inkml:trace contextRef="#ctx0" brushRef="#br2" timeOffset="189855.137">10901 16439 0,'0'18'62,"0"17"-46,0-17 0,0 17-1,0-17 1,17 17 0,-17 0 15,0-17-16,18-18 1,-18 18-16,0-1 16,0 1 15</inkml:trace>
  <inkml:trace contextRef="#ctx0" brushRef="#br2" timeOffset="190961.221">11077 16404 0,'18'18'46,"0"-18"-30,-18 17-16,0 1 16,0 0-1,17-1 1,-17 1 0,0 17-1,0-17 1,0 17-1,0-17 1,0-1 0,0 1 15,0 0-15,0-1 46,0-34 79</inkml:trace>
  <inkml:trace contextRef="#ctx0" brushRef="#br2" timeOffset="191596.8039">10954 16563 0,'17'0'63,"1"0"-48,17 18-15,-17-18 16,35 17 0,-35-17-1,-1 0 1</inkml:trace>
  <inkml:trace contextRef="#ctx0" brushRef="#br2" timeOffset="192529.087">10495 16457 0,'-17'0'235,"-1"0"-220,0 0 1</inkml:trace>
  <inkml:trace contextRef="#ctx0" brushRef="#br3" timeOffset="-209762.19">9701 13035 0,'18'0'62,"0"0"-46,17 0 0,-17 0-16,52 0 31,36 0-15,-35 0-1,17 0 1,-53 18-1,-17-18 1,17 0-16,-17 0 16</inkml:trace>
  <inkml:trace contextRef="#ctx0" brushRef="#br3" timeOffset="-208642.443">9966 12771 0,'0'17'46,"0"1"-46,0-1 16,0 19 0,0-1-1,0 36 17,18-36-32,-1-17 15,-17-1-15,0 1 16,0-1-1,0 1 1,18-18 0,-18 35-16,0-17 31,0 0-31,0-1 31,0 19-15,0-19-1,0 1 1,0-1 0</inkml:trace>
  <inkml:trace contextRef="#ctx0" brushRef="#br3" timeOffset="-204288.5889">19632 14111 0,'18'0'62,"-1"0"-62,19 0 16,17 0-1,35 0 1,0-18 0,-35 18-1,-18 0 1,18 0-16,0 0 31,0 0-15,-35 0 249,17 0-249,-18 0-16,36 0 16,0 18-1,-35-18 1,0 0 15</inkml:trace>
  <inkml:trace contextRef="#ctx0" brushRef="#br3" timeOffset="-202867.4939">19614 14305 0,'18'0'47,"17"0"-16,36 0-31,-18 0 16,53 0-1,-18 18 1,-53-18-16,-17 0 16,17 0-16,0 17 0,1-17 15,-19 0 1,1 0 187,0 0-187,34 18-1,-16-18-15,17 0 16,-36 0-16,1 0 15,0 0 48,-1 0-47,1 0-1,17 0-15,-17 0 16</inkml:trace>
  <inkml:trace contextRef="#ctx0" brushRef="#br3" timeOffset="-201297.8899">20179 13776 0,'18'0'94,"-18"18"-79,0-1-15,17-17 32,1 18-17,17 0-15,36 52 16,-36-52-1,0 17-15,18 0 16,0 18 0,-18-18-1,36 36 1,-36-53 0,18 35-1,-18-36 1,-35 1-1,-17 0 267,-19-18-267,-52 52-15,-88 19 16,70-18 0,53-18-1,35-35 1,1 18-1,-1-18 1,1 17 0,-1 1 15,0 0-15</inkml:trace>
  <inkml:trace contextRef="#ctx0" brushRef="#br3" timeOffset="-185249.572">21131 13811 0,'18'18'31,"-18"0"-16,0-1-15,0 1 16,0 17 0,18-17-1,-1 17 1,-17 0 0,18 1-1,-18-19 1,18 18 15,-18-17-15,17 17-1,1 1 1,-18-19 0,0 19-1,18-19 1,-18 19-1,17-1 1,-17-18 0,0 1-1,0 0 1,18-1 15,-18 1 79,0 0-48</inkml:trace>
  <inkml:trace contextRef="#ctx0" brushRef="#br3" timeOffset="-183877.232">21431 13917 0,'0'18'63,"0"-1"-48,0 1-15,0 17 16,0-17-1,0 0 1,0 17 0,0 0-16,0-17 15,0 35 1,0-36 0,0 1-1,0 0 63,0-1-78,0 1 16,0 0 0,0 17 202,0-18-202,0 1 171,18-18-171,-18 18 15</inkml:trace>
  <inkml:trace contextRef="#ctx0" brushRef="#br3" timeOffset="-183054.263">21273 14129 0,'17'0'16,"-17"-18"-1,18 18 1,-1 0 0,19 0-1,52-18 17,-53 18-17,-17 0 1,-1 0 156</inkml:trace>
  <inkml:trace contextRef="#ctx0" brushRef="#br3" timeOffset="-181708.99">21572 14376 0,'0'-18'31,"18"18"-16,-18-18 1,18 18-16,-18-17 16,0 34 46,17-17-46,-17 18-1,18 0 1,-18-1 0,0 1-1,0 0 1,0 17 0,0-17 15,0-1-16,0 1 17,0-1-17,-18 1 1,-17 17 0,35-17-1,-18-18 1,54 0 249,17 0-249,-36 0 0,1 0-1,-1 0 32</inkml:trace>
  <inkml:trace contextRef="#ctx0" brushRef="#br3" timeOffset="-180034.411">21855 13935 0,'-18'0'78,"18"17"-62,-18 19-16,18-1 15,0-17 1,0-1 0,0 1-1,0-1 1,0 19-1,0 17 17,0-36-17,0 1 1,0 17 0,0-17-1,18-18 48,-18 18-48,35-1-15,-17 1 16,0-18 0,17 17 15,-18 1-16,1-18 1,0 0 0,17 0-1,-17 0 1,-18-18 0,17 1-1,1 17 1,0-18-1,-18 1 1,17-1 0,-17 0 15,0 1-31,0-1 16,0-17-1,0 17 1,0-17-1,0 17 1,0 0 0,0 1-1,0-18 1,-17-1 0,-1 19-1,0 17 1,18-18-1,-17 18 64,-1-18-64,0 1 1,-17-1-1,0 0 1,0 18 0,17 0 62,0 0-63,1 0 1,-1 0-16,18 36 31,-18-36-15</inkml:trace>
  <inkml:trace contextRef="#ctx0" brushRef="#br3" timeOffset="-179120.105">22437 14146 0,'17'0'16,"19"0"0,-19-17-16,36 17 0,0 0 15,-35 0 1,-1 0-16,19 0 16,-19 0 265</inkml:trace>
  <inkml:trace contextRef="#ctx0" brushRef="#br3" timeOffset="-177971.377">22631 13952 0,'-18'0'79,"18"18"-64,-18 0-15,18 35 16,0-18-1,0 0 1,0-17 15,0-1-15,0 19 0,0-19-1,0 1 63,0 0 16,0-1-63,0 1 1,0 0 93,0-1-94,0 1-16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75988-C721-45AD-8C63-96BA459AB312}" type="datetimeFigureOut">
              <a:rPr lang="cs-CZ" smtClean="0"/>
              <a:pPr/>
              <a:t>30.11.2021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8D43-DC55-459F-B95A-0D8E7E01E19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8406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75988-C721-45AD-8C63-96BA459AB312}" type="datetimeFigureOut">
              <a:rPr lang="cs-CZ" smtClean="0"/>
              <a:pPr/>
              <a:t>30.11.2021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8D43-DC55-459F-B95A-0D8E7E01E19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8006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75988-C721-45AD-8C63-96BA459AB312}" type="datetimeFigureOut">
              <a:rPr lang="cs-CZ" smtClean="0"/>
              <a:pPr/>
              <a:t>30.11.2021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8D43-DC55-459F-B95A-0D8E7E01E19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05822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204BD-EA6A-4985-B2A1-4207381E79E2}" type="datetimeFigureOut">
              <a:rPr lang="cs-CZ" smtClean="0"/>
              <a:pPr/>
              <a:t>30.11.2021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BE3D0-B9D2-479D-9EBC-EC28C78E29C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57414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204BD-EA6A-4985-B2A1-4207381E79E2}" type="datetimeFigureOut">
              <a:rPr lang="cs-CZ" smtClean="0"/>
              <a:pPr/>
              <a:t>30.11.2021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BE3D0-B9D2-479D-9EBC-EC28C78E29C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09625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204BD-EA6A-4985-B2A1-4207381E79E2}" type="datetimeFigureOut">
              <a:rPr lang="cs-CZ" smtClean="0"/>
              <a:pPr/>
              <a:t>30.11.2021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BE3D0-B9D2-479D-9EBC-EC28C78E29C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79640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204BD-EA6A-4985-B2A1-4207381E79E2}" type="datetimeFigureOut">
              <a:rPr lang="cs-CZ" smtClean="0"/>
              <a:pPr/>
              <a:t>30.11.2021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BE3D0-B9D2-479D-9EBC-EC28C78E29C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58224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204BD-EA6A-4985-B2A1-4207381E79E2}" type="datetimeFigureOut">
              <a:rPr lang="cs-CZ" smtClean="0"/>
              <a:pPr/>
              <a:t>30.11.2021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BE3D0-B9D2-479D-9EBC-EC28C78E29C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90675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204BD-EA6A-4985-B2A1-4207381E79E2}" type="datetimeFigureOut">
              <a:rPr lang="cs-CZ" smtClean="0"/>
              <a:pPr/>
              <a:t>30.11.2021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BE3D0-B9D2-479D-9EBC-EC28C78E29C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38933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204BD-EA6A-4985-B2A1-4207381E79E2}" type="datetimeFigureOut">
              <a:rPr lang="cs-CZ" smtClean="0"/>
              <a:pPr/>
              <a:t>30.11.2021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BE3D0-B9D2-479D-9EBC-EC28C78E29C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7928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204BD-EA6A-4985-B2A1-4207381E79E2}" type="datetimeFigureOut">
              <a:rPr lang="cs-CZ" smtClean="0"/>
              <a:pPr/>
              <a:t>30.11.2021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BE3D0-B9D2-479D-9EBC-EC28C78E29C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1651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75988-C721-45AD-8C63-96BA459AB312}" type="datetimeFigureOut">
              <a:rPr lang="cs-CZ" smtClean="0"/>
              <a:pPr/>
              <a:t>30.11.2021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8D43-DC55-459F-B95A-0D8E7E01E19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14443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204BD-EA6A-4985-B2A1-4207381E79E2}" type="datetimeFigureOut">
              <a:rPr lang="cs-CZ" smtClean="0"/>
              <a:pPr/>
              <a:t>30.11.2021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BE3D0-B9D2-479D-9EBC-EC28C78E29C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76555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204BD-EA6A-4985-B2A1-4207381E79E2}" type="datetimeFigureOut">
              <a:rPr lang="cs-CZ" smtClean="0"/>
              <a:pPr/>
              <a:t>30.11.2021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BE3D0-B9D2-479D-9EBC-EC28C78E29C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95228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204BD-EA6A-4985-B2A1-4207381E79E2}" type="datetimeFigureOut">
              <a:rPr lang="cs-CZ" smtClean="0"/>
              <a:pPr/>
              <a:t>30.11.2021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BE3D0-B9D2-479D-9EBC-EC28C78E29C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44065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ED052-3F6F-4968-A2E8-776688B73CB7}" type="datetimeFigureOut">
              <a:rPr lang="cs-CZ" smtClean="0"/>
              <a:t>30.11.2021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84E6E-1C51-4C35-98D1-AB34AC61D6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24696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ED052-3F6F-4968-A2E8-776688B73CB7}" type="datetimeFigureOut">
              <a:rPr lang="cs-CZ" smtClean="0"/>
              <a:t>30.11.2021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84E6E-1C51-4C35-98D1-AB34AC61D6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79360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ED052-3F6F-4968-A2E8-776688B73CB7}" type="datetimeFigureOut">
              <a:rPr lang="cs-CZ" smtClean="0"/>
              <a:t>30.11.2021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84E6E-1C51-4C35-98D1-AB34AC61D6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90796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ED052-3F6F-4968-A2E8-776688B73CB7}" type="datetimeFigureOut">
              <a:rPr lang="cs-CZ" smtClean="0"/>
              <a:t>30.11.2021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84E6E-1C51-4C35-98D1-AB34AC61D6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07315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ED052-3F6F-4968-A2E8-776688B73CB7}" type="datetimeFigureOut">
              <a:rPr lang="cs-CZ" smtClean="0"/>
              <a:t>30.11.2021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84E6E-1C51-4C35-98D1-AB34AC61D6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91806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ED052-3F6F-4968-A2E8-776688B73CB7}" type="datetimeFigureOut">
              <a:rPr lang="cs-CZ" smtClean="0"/>
              <a:t>30.11.2021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84E6E-1C51-4C35-98D1-AB34AC61D6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87426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ED052-3F6F-4968-A2E8-776688B73CB7}" type="datetimeFigureOut">
              <a:rPr lang="cs-CZ" smtClean="0"/>
              <a:t>30.11.2021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84E6E-1C51-4C35-98D1-AB34AC61D6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3401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75988-C721-45AD-8C63-96BA459AB312}" type="datetimeFigureOut">
              <a:rPr lang="cs-CZ" smtClean="0"/>
              <a:pPr/>
              <a:t>30.11.2021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8D43-DC55-459F-B95A-0D8E7E01E19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94983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ED052-3F6F-4968-A2E8-776688B73CB7}" type="datetimeFigureOut">
              <a:rPr lang="cs-CZ" smtClean="0"/>
              <a:t>30.11.2021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84E6E-1C51-4C35-98D1-AB34AC61D6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80728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ED052-3F6F-4968-A2E8-776688B73CB7}" type="datetimeFigureOut">
              <a:rPr lang="cs-CZ" smtClean="0"/>
              <a:t>30.11.2021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84E6E-1C51-4C35-98D1-AB34AC61D6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70956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ED052-3F6F-4968-A2E8-776688B73CB7}" type="datetimeFigureOut">
              <a:rPr lang="cs-CZ" smtClean="0"/>
              <a:t>30.11.2021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84E6E-1C51-4C35-98D1-AB34AC61D6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52434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ED052-3F6F-4968-A2E8-776688B73CB7}" type="datetimeFigureOut">
              <a:rPr lang="cs-CZ" smtClean="0"/>
              <a:t>30.11.2021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84E6E-1C51-4C35-98D1-AB34AC61D6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4464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75988-C721-45AD-8C63-96BA459AB312}" type="datetimeFigureOut">
              <a:rPr lang="cs-CZ" smtClean="0"/>
              <a:pPr/>
              <a:t>30.11.2021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8D43-DC55-459F-B95A-0D8E7E01E19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7591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75988-C721-45AD-8C63-96BA459AB312}" type="datetimeFigureOut">
              <a:rPr lang="cs-CZ" smtClean="0"/>
              <a:pPr/>
              <a:t>30.11.2021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8D43-DC55-459F-B95A-0D8E7E01E19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9182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75988-C721-45AD-8C63-96BA459AB312}" type="datetimeFigureOut">
              <a:rPr lang="cs-CZ" smtClean="0"/>
              <a:pPr/>
              <a:t>30.11.2021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8D43-DC55-459F-B95A-0D8E7E01E19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6781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75988-C721-45AD-8C63-96BA459AB312}" type="datetimeFigureOut">
              <a:rPr lang="cs-CZ" smtClean="0"/>
              <a:pPr/>
              <a:t>30.11.2021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8D43-DC55-459F-B95A-0D8E7E01E19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4098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75988-C721-45AD-8C63-96BA459AB312}" type="datetimeFigureOut">
              <a:rPr lang="cs-CZ" smtClean="0"/>
              <a:pPr/>
              <a:t>30.11.2021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8D43-DC55-459F-B95A-0D8E7E01E19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1391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75988-C721-45AD-8C63-96BA459AB312}" type="datetimeFigureOut">
              <a:rPr lang="cs-CZ" smtClean="0"/>
              <a:pPr/>
              <a:t>30.11.2021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8D43-DC55-459F-B95A-0D8E7E01E19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1680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75988-C721-45AD-8C63-96BA459AB312}" type="datetimeFigureOut">
              <a:rPr lang="cs-CZ" smtClean="0"/>
              <a:pPr/>
              <a:t>30.11.2021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9D8D43-DC55-459F-B95A-0D8E7E01E19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8977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C204BD-EA6A-4985-B2A1-4207381E79E2}" type="datetimeFigureOut">
              <a:rPr lang="cs-CZ" smtClean="0"/>
              <a:pPr/>
              <a:t>30.11.2021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9BE3D0-B9D2-479D-9EBC-EC28C78E29C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9053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2ED052-3F6F-4968-A2E8-776688B73CB7}" type="datetimeFigureOut">
              <a:rPr lang="cs-CZ" smtClean="0"/>
              <a:t>30.11.2021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384E6E-1C51-4C35-98D1-AB34AC61D6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5900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30955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709196" y="414262"/>
            <a:ext cx="89588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>
                <a:solidFill>
                  <a:schemeClr val="bg1"/>
                </a:solidFill>
              </a:rPr>
              <a:t>Příklad: Kolik litrů kyslíku a kolik litrů vodíku můžeme získat rozkladem 1 litru (kg) vody?</a:t>
            </a:r>
          </a:p>
        </p:txBody>
      </p:sp>
      <p:sp>
        <p:nvSpPr>
          <p:cNvPr id="4" name="Obdélník 3"/>
          <p:cNvSpPr/>
          <p:nvPr/>
        </p:nvSpPr>
        <p:spPr>
          <a:xfrm>
            <a:off x="4231168" y="3428999"/>
            <a:ext cx="48189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>
                <a:solidFill>
                  <a:srgbClr val="66FF33"/>
                </a:solidFill>
              </a:rPr>
              <a:t>                2H</a:t>
            </a:r>
            <a:r>
              <a:rPr lang="cs-CZ" sz="2400" b="1" baseline="-25000" dirty="0">
                <a:solidFill>
                  <a:srgbClr val="66FF33"/>
                </a:solidFill>
              </a:rPr>
              <a:t>2</a:t>
            </a:r>
            <a:r>
              <a:rPr lang="cs-CZ" sz="2400" b="1" dirty="0">
                <a:solidFill>
                  <a:srgbClr val="66FF33"/>
                </a:solidFill>
              </a:rPr>
              <a:t>O →           2H</a:t>
            </a:r>
            <a:r>
              <a:rPr lang="cs-CZ" sz="2400" b="1" baseline="-25000" dirty="0">
                <a:solidFill>
                  <a:srgbClr val="66FF33"/>
                </a:solidFill>
              </a:rPr>
              <a:t>2</a:t>
            </a:r>
            <a:r>
              <a:rPr lang="cs-CZ" sz="2400" b="1" dirty="0">
                <a:solidFill>
                  <a:srgbClr val="66FF33"/>
                </a:solidFill>
              </a:rPr>
              <a:t>    +      O</a:t>
            </a:r>
            <a:r>
              <a:rPr lang="cs-CZ" sz="2400" b="1" baseline="-25000" dirty="0">
                <a:solidFill>
                  <a:srgbClr val="66FF33"/>
                </a:solidFill>
              </a:rPr>
              <a:t>2</a:t>
            </a:r>
          </a:p>
        </p:txBody>
      </p:sp>
      <p:sp>
        <p:nvSpPr>
          <p:cNvPr id="9" name="Obdélník 8"/>
          <p:cNvSpPr/>
          <p:nvPr/>
        </p:nvSpPr>
        <p:spPr>
          <a:xfrm>
            <a:off x="6733310" y="1667513"/>
            <a:ext cx="3663088" cy="5541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>
                <a:solidFill>
                  <a:schemeClr val="tx1"/>
                </a:solidFill>
              </a:rPr>
              <a:t>Ar: O – 16; H – 1  </a:t>
            </a:r>
          </a:p>
        </p:txBody>
      </p:sp>
      <p:sp>
        <p:nvSpPr>
          <p:cNvPr id="16" name="Rectangle 4"/>
          <p:cNvSpPr/>
          <p:nvPr/>
        </p:nvSpPr>
        <p:spPr>
          <a:xfrm>
            <a:off x="528151" y="3512742"/>
            <a:ext cx="2170078" cy="33204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000" dirty="0">
                <a:solidFill>
                  <a:schemeClr val="bg1"/>
                </a:solidFill>
              </a:rPr>
              <a:t>1. Výpočty z chemických rovnic</a:t>
            </a:r>
          </a:p>
          <a:p>
            <a:endParaRPr lang="cs-CZ" sz="2000" dirty="0"/>
          </a:p>
          <a:p>
            <a:r>
              <a:rPr lang="cs-CZ" sz="2000" dirty="0">
                <a:solidFill>
                  <a:srgbClr val="66FF33"/>
                </a:solidFill>
              </a:rPr>
              <a:t>1.2. Výpočet objemu plynů</a:t>
            </a:r>
          </a:p>
          <a:p>
            <a:endParaRPr lang="cs-CZ" sz="2000" dirty="0"/>
          </a:p>
          <a:p>
            <a:r>
              <a:rPr lang="cs-CZ" sz="2000" dirty="0"/>
              <a:t>2. výpočty pH</a:t>
            </a:r>
          </a:p>
          <a:p>
            <a:endParaRPr lang="cs-CZ" sz="2000" dirty="0"/>
          </a:p>
          <a:p>
            <a:r>
              <a:rPr lang="cs-CZ" sz="2000" dirty="0"/>
              <a:t>3. Peptidická vazba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53815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449704" y="32097"/>
            <a:ext cx="112792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>
                <a:solidFill>
                  <a:schemeClr val="bg1"/>
                </a:solidFill>
              </a:rPr>
              <a:t>Příklad: Uhličitan vápenatý reaguje s kyselinou chlorovodíkovou za vzniku chloridu vápenatého, oxidu uhličitého a vody. Kolik litrů oxidu uhličitého vznikne z 10 g uhličitanu vápenatého, </a:t>
            </a:r>
            <a:r>
              <a:rPr lang="cs-CZ" sz="2400" dirty="0">
                <a:solidFill>
                  <a:srgbClr val="FFFF00"/>
                </a:solidFill>
              </a:rPr>
              <a:t>který obsahuje 16 % nečistot</a:t>
            </a:r>
            <a:r>
              <a:rPr lang="cs-CZ" sz="2400" dirty="0">
                <a:solidFill>
                  <a:schemeClr val="bg1"/>
                </a:solidFill>
              </a:rPr>
              <a:t>?</a:t>
            </a:r>
            <a:endParaRPr lang="cs-CZ" sz="24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3090650" y="3452085"/>
            <a:ext cx="75773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>
                <a:solidFill>
                  <a:srgbClr val="66FF33"/>
                </a:solidFill>
              </a:rPr>
              <a:t>                CaCO</a:t>
            </a:r>
            <a:r>
              <a:rPr lang="cs-CZ" sz="2400" b="1" baseline="-25000" dirty="0">
                <a:solidFill>
                  <a:srgbClr val="66FF33"/>
                </a:solidFill>
              </a:rPr>
              <a:t>3</a:t>
            </a:r>
            <a:r>
              <a:rPr lang="cs-CZ" sz="2400" b="1" dirty="0">
                <a:solidFill>
                  <a:srgbClr val="66FF33"/>
                </a:solidFill>
              </a:rPr>
              <a:t> + 2HCl               →  CaCl</a:t>
            </a:r>
            <a:r>
              <a:rPr lang="cs-CZ" sz="2400" b="1" baseline="-25000" dirty="0">
                <a:solidFill>
                  <a:srgbClr val="66FF33"/>
                </a:solidFill>
              </a:rPr>
              <a:t>2 </a:t>
            </a:r>
            <a:r>
              <a:rPr lang="cs-CZ" sz="2400" b="1" dirty="0">
                <a:solidFill>
                  <a:srgbClr val="66FF33"/>
                </a:solidFill>
              </a:rPr>
              <a:t>  +   CO</a:t>
            </a:r>
            <a:r>
              <a:rPr lang="cs-CZ" sz="2400" b="1" baseline="-25000" dirty="0">
                <a:solidFill>
                  <a:srgbClr val="66FF33"/>
                </a:solidFill>
              </a:rPr>
              <a:t>2</a:t>
            </a:r>
            <a:r>
              <a:rPr lang="cs-CZ" sz="2400" b="1" dirty="0">
                <a:solidFill>
                  <a:srgbClr val="66FF33"/>
                </a:solidFill>
              </a:rPr>
              <a:t>    +      H</a:t>
            </a:r>
            <a:r>
              <a:rPr lang="cs-CZ" sz="2400" b="1" baseline="-25000" dirty="0">
                <a:solidFill>
                  <a:srgbClr val="66FF33"/>
                </a:solidFill>
              </a:rPr>
              <a:t>2</a:t>
            </a:r>
            <a:r>
              <a:rPr lang="cs-CZ" sz="2400" b="1" dirty="0">
                <a:solidFill>
                  <a:srgbClr val="66FF33"/>
                </a:solidFill>
              </a:rPr>
              <a:t>O</a:t>
            </a:r>
          </a:p>
        </p:txBody>
      </p:sp>
      <p:sp>
        <p:nvSpPr>
          <p:cNvPr id="9" name="Obdélník 8"/>
          <p:cNvSpPr/>
          <p:nvPr/>
        </p:nvSpPr>
        <p:spPr>
          <a:xfrm>
            <a:off x="8418984" y="2398880"/>
            <a:ext cx="3663088" cy="5541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>
                <a:solidFill>
                  <a:schemeClr val="tx1"/>
                </a:solidFill>
              </a:rPr>
              <a:t>Ar: Ca – 40; C – 12; O – 16; H – 1  </a:t>
            </a:r>
          </a:p>
        </p:txBody>
      </p:sp>
      <p:sp>
        <p:nvSpPr>
          <p:cNvPr id="16" name="Rectangle 4"/>
          <p:cNvSpPr/>
          <p:nvPr/>
        </p:nvSpPr>
        <p:spPr>
          <a:xfrm>
            <a:off x="528151" y="3512742"/>
            <a:ext cx="2170078" cy="33204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000" dirty="0">
                <a:solidFill>
                  <a:schemeClr val="bg1"/>
                </a:solidFill>
              </a:rPr>
              <a:t>1. Výpočty z chemických rovnic</a:t>
            </a:r>
          </a:p>
          <a:p>
            <a:endParaRPr lang="cs-CZ" sz="2000" dirty="0"/>
          </a:p>
          <a:p>
            <a:r>
              <a:rPr lang="cs-CZ" sz="2000" dirty="0">
                <a:solidFill>
                  <a:srgbClr val="66FF33"/>
                </a:solidFill>
              </a:rPr>
              <a:t>1.2. Výpočet objemu plynů</a:t>
            </a:r>
          </a:p>
          <a:p>
            <a:endParaRPr lang="cs-CZ" sz="2000" dirty="0"/>
          </a:p>
          <a:p>
            <a:r>
              <a:rPr lang="cs-CZ" sz="2000" dirty="0"/>
              <a:t>2. výpočty pH</a:t>
            </a:r>
          </a:p>
          <a:p>
            <a:endParaRPr lang="cs-CZ" sz="2000" dirty="0"/>
          </a:p>
          <a:p>
            <a:r>
              <a:rPr lang="cs-CZ" sz="2000" dirty="0"/>
              <a:t>3. Peptidická vazba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53815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7500" t="7952" r="57550"/>
          <a:stretch/>
        </p:blipFill>
        <p:spPr>
          <a:xfrm>
            <a:off x="1524000" y="0"/>
            <a:ext cx="9144000" cy="6773254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 rot="837985">
            <a:off x="6413880" y="1189567"/>
            <a:ext cx="3622431" cy="100224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13164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439615" y="588278"/>
            <a:ext cx="117523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>
                <a:solidFill>
                  <a:schemeClr val="bg1"/>
                </a:solidFill>
              </a:rPr>
              <a:t>Příklad: Kolik litrů </a:t>
            </a:r>
            <a:r>
              <a:rPr lang="cs-CZ" sz="2400" dirty="0" smtClean="0">
                <a:solidFill>
                  <a:schemeClr val="bg1"/>
                </a:solidFill>
              </a:rPr>
              <a:t>vodíku </a:t>
            </a:r>
            <a:r>
              <a:rPr lang="cs-CZ" sz="2400" dirty="0">
                <a:solidFill>
                  <a:schemeClr val="bg1"/>
                </a:solidFill>
              </a:rPr>
              <a:t>vyrobíte reakcí 50 g sodíku s vodou (vzniká hydroxid sodný a </a:t>
            </a:r>
            <a:r>
              <a:rPr lang="cs-CZ" sz="2400" dirty="0" smtClean="0">
                <a:solidFill>
                  <a:schemeClr val="bg1"/>
                </a:solidFill>
              </a:rPr>
              <a:t>voda)?</a:t>
            </a:r>
            <a:endParaRPr lang="cs-CZ" sz="24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3090650" y="3452085"/>
            <a:ext cx="75773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>
                <a:solidFill>
                  <a:srgbClr val="66FF33"/>
                </a:solidFill>
              </a:rPr>
              <a:t>                </a:t>
            </a:r>
            <a:r>
              <a:rPr lang="cs-CZ" sz="2400" b="1" dirty="0" smtClean="0">
                <a:solidFill>
                  <a:srgbClr val="66FF33"/>
                </a:solidFill>
              </a:rPr>
              <a:t>2Na </a:t>
            </a:r>
            <a:r>
              <a:rPr lang="cs-CZ" sz="2400" b="1" dirty="0">
                <a:solidFill>
                  <a:srgbClr val="66FF33"/>
                </a:solidFill>
              </a:rPr>
              <a:t>+ </a:t>
            </a:r>
            <a:r>
              <a:rPr lang="cs-CZ" sz="2400" b="1" dirty="0" smtClean="0">
                <a:solidFill>
                  <a:srgbClr val="66FF33"/>
                </a:solidFill>
              </a:rPr>
              <a:t>2H</a:t>
            </a:r>
            <a:r>
              <a:rPr lang="cs-CZ" sz="2400" b="1" baseline="-25000" dirty="0" smtClean="0">
                <a:solidFill>
                  <a:srgbClr val="66FF33"/>
                </a:solidFill>
              </a:rPr>
              <a:t>2</a:t>
            </a:r>
            <a:r>
              <a:rPr lang="cs-CZ" sz="2400" b="1" dirty="0" smtClean="0">
                <a:solidFill>
                  <a:srgbClr val="66FF33"/>
                </a:solidFill>
              </a:rPr>
              <a:t>O                       </a:t>
            </a:r>
            <a:r>
              <a:rPr lang="cs-CZ" sz="2400" b="1" dirty="0">
                <a:solidFill>
                  <a:srgbClr val="66FF33"/>
                </a:solidFill>
              </a:rPr>
              <a:t>→    </a:t>
            </a:r>
            <a:r>
              <a:rPr lang="cs-CZ" sz="2400" b="1" dirty="0" smtClean="0">
                <a:solidFill>
                  <a:srgbClr val="66FF33"/>
                </a:solidFill>
              </a:rPr>
              <a:t>2NaOH </a:t>
            </a:r>
            <a:r>
              <a:rPr lang="cs-CZ" sz="2400" b="1" dirty="0">
                <a:solidFill>
                  <a:srgbClr val="66FF33"/>
                </a:solidFill>
              </a:rPr>
              <a:t>+  H</a:t>
            </a:r>
            <a:r>
              <a:rPr lang="cs-CZ" sz="2400" b="1" baseline="-25000" dirty="0">
                <a:solidFill>
                  <a:srgbClr val="66FF33"/>
                </a:solidFill>
              </a:rPr>
              <a:t>2</a:t>
            </a:r>
            <a:endParaRPr lang="cs-CZ" sz="2400" b="1" dirty="0">
              <a:solidFill>
                <a:srgbClr val="66FF33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8418984" y="2398880"/>
            <a:ext cx="3663088" cy="5541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>
                <a:solidFill>
                  <a:schemeClr val="tx1"/>
                </a:solidFill>
              </a:rPr>
              <a:t>Ar: Ca – 40; C – 12; O – 16; H – 1  </a:t>
            </a:r>
          </a:p>
        </p:txBody>
      </p:sp>
      <p:sp>
        <p:nvSpPr>
          <p:cNvPr id="16" name="Rectangle 4"/>
          <p:cNvSpPr/>
          <p:nvPr/>
        </p:nvSpPr>
        <p:spPr>
          <a:xfrm>
            <a:off x="528151" y="3512742"/>
            <a:ext cx="2170078" cy="33204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000" dirty="0">
                <a:solidFill>
                  <a:schemeClr val="bg1"/>
                </a:solidFill>
              </a:rPr>
              <a:t>1. Výpočty z chemických rovnic</a:t>
            </a:r>
          </a:p>
          <a:p>
            <a:endParaRPr lang="cs-CZ" sz="2000" dirty="0"/>
          </a:p>
          <a:p>
            <a:r>
              <a:rPr lang="cs-CZ" sz="2000" dirty="0">
                <a:solidFill>
                  <a:srgbClr val="66FF33"/>
                </a:solidFill>
              </a:rPr>
              <a:t>1.2. Výpočet objemu plynů</a:t>
            </a:r>
          </a:p>
          <a:p>
            <a:endParaRPr lang="cs-CZ" sz="2000" dirty="0"/>
          </a:p>
          <a:p>
            <a:r>
              <a:rPr lang="cs-CZ" sz="2000" dirty="0"/>
              <a:t>2. výpočty pH</a:t>
            </a:r>
          </a:p>
          <a:p>
            <a:endParaRPr lang="cs-CZ" sz="2000" dirty="0"/>
          </a:p>
          <a:p>
            <a:r>
              <a:rPr lang="cs-CZ" sz="2000" dirty="0"/>
              <a:t>3. Peptidická vazba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463032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449704" y="0"/>
            <a:ext cx="89588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u="sng" dirty="0">
                <a:solidFill>
                  <a:schemeClr val="bg1"/>
                </a:solidFill>
              </a:rPr>
              <a:t>2. Výpočet pH</a:t>
            </a:r>
          </a:p>
        </p:txBody>
      </p:sp>
      <p:sp>
        <p:nvSpPr>
          <p:cNvPr id="7" name="Obdélník 6"/>
          <p:cNvSpPr/>
          <p:nvPr/>
        </p:nvSpPr>
        <p:spPr>
          <a:xfrm>
            <a:off x="1445245" y="976115"/>
            <a:ext cx="8307018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dirty="0">
                <a:solidFill>
                  <a:schemeClr val="bg1"/>
                </a:solidFill>
              </a:rPr>
              <a:t>pH – záporný dekadický logaritmus koncentrace vodíkových iontů</a:t>
            </a:r>
          </a:p>
          <a:p>
            <a:endParaRPr lang="cs-CZ" sz="2400" dirty="0">
              <a:solidFill>
                <a:schemeClr val="bg1"/>
              </a:solidFill>
            </a:endParaRPr>
          </a:p>
          <a:p>
            <a:r>
              <a:rPr lang="cs-CZ" sz="2400" dirty="0">
                <a:solidFill>
                  <a:schemeClr val="bg1"/>
                </a:solidFill>
              </a:rPr>
              <a:t>Kyseliny – schopné štěpit (uvolňovat) </a:t>
            </a:r>
            <a:r>
              <a:rPr lang="cs-CZ" sz="2400" dirty="0">
                <a:solidFill>
                  <a:srgbClr val="66FF33"/>
                </a:solidFill>
              </a:rPr>
              <a:t>H</a:t>
            </a:r>
            <a:r>
              <a:rPr lang="cs-CZ" sz="2400" baseline="30000" dirty="0">
                <a:solidFill>
                  <a:srgbClr val="66FF33"/>
                </a:solidFill>
              </a:rPr>
              <a:t>+</a:t>
            </a:r>
            <a:r>
              <a:rPr lang="cs-CZ" sz="2400" dirty="0">
                <a:solidFill>
                  <a:schemeClr val="bg1"/>
                </a:solidFill>
              </a:rPr>
              <a:t> ionty.</a:t>
            </a:r>
          </a:p>
          <a:p>
            <a:r>
              <a:rPr lang="cs-CZ" sz="2400" dirty="0">
                <a:solidFill>
                  <a:schemeClr val="bg1"/>
                </a:solidFill>
              </a:rPr>
              <a:t>Zásady – schopné </a:t>
            </a:r>
            <a:r>
              <a:rPr lang="cs-CZ" sz="2400" dirty="0" err="1">
                <a:solidFill>
                  <a:schemeClr val="bg1"/>
                </a:solidFill>
              </a:rPr>
              <a:t>přijímart</a:t>
            </a:r>
            <a:r>
              <a:rPr lang="cs-CZ" sz="2400" dirty="0">
                <a:solidFill>
                  <a:schemeClr val="bg1"/>
                </a:solidFill>
              </a:rPr>
              <a:t> </a:t>
            </a:r>
            <a:r>
              <a:rPr lang="cs-CZ" sz="2400" dirty="0">
                <a:solidFill>
                  <a:srgbClr val="66FF33"/>
                </a:solidFill>
              </a:rPr>
              <a:t>H</a:t>
            </a:r>
            <a:r>
              <a:rPr lang="cs-CZ" sz="2400" baseline="30000" dirty="0">
                <a:solidFill>
                  <a:srgbClr val="66FF33"/>
                </a:solidFill>
              </a:rPr>
              <a:t>+</a:t>
            </a:r>
            <a:r>
              <a:rPr lang="cs-CZ" sz="2400" dirty="0">
                <a:solidFill>
                  <a:schemeClr val="bg1"/>
                </a:solidFill>
              </a:rPr>
              <a:t> ionty</a:t>
            </a:r>
          </a:p>
          <a:p>
            <a:endParaRPr lang="cs-CZ" sz="2400" dirty="0">
              <a:solidFill>
                <a:schemeClr val="bg1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954509" y="3482170"/>
            <a:ext cx="1059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Hodnoty:</a:t>
            </a:r>
          </a:p>
        </p:txBody>
      </p:sp>
      <p:sp>
        <p:nvSpPr>
          <p:cNvPr id="14" name="Rectangle 4"/>
          <p:cNvSpPr/>
          <p:nvPr/>
        </p:nvSpPr>
        <p:spPr>
          <a:xfrm>
            <a:off x="528151" y="3512742"/>
            <a:ext cx="2170078" cy="33204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000" dirty="0">
                <a:solidFill>
                  <a:schemeClr val="bg1"/>
                </a:solidFill>
              </a:rPr>
              <a:t>1. Výpočty z chemických rovnic</a:t>
            </a:r>
          </a:p>
          <a:p>
            <a:endParaRPr lang="cs-CZ" sz="2000" dirty="0"/>
          </a:p>
          <a:p>
            <a:r>
              <a:rPr lang="cs-CZ" sz="2000" dirty="0">
                <a:solidFill>
                  <a:schemeClr val="bg1"/>
                </a:solidFill>
              </a:rPr>
              <a:t>1.2. Výpočet objemu plynů</a:t>
            </a:r>
          </a:p>
          <a:p>
            <a:endParaRPr lang="cs-CZ" sz="2000" dirty="0"/>
          </a:p>
          <a:p>
            <a:r>
              <a:rPr lang="cs-CZ" sz="2000" dirty="0">
                <a:solidFill>
                  <a:srgbClr val="66FF33"/>
                </a:solidFill>
              </a:rPr>
              <a:t>2. výpočty pH</a:t>
            </a:r>
          </a:p>
          <a:p>
            <a:endParaRPr lang="cs-CZ" sz="2000" dirty="0"/>
          </a:p>
          <a:p>
            <a:r>
              <a:rPr lang="cs-CZ" sz="2000" dirty="0"/>
              <a:t>3. Peptidická vazba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538156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2495600" y="1052736"/>
          <a:ext cx="7200800" cy="5275655"/>
        </p:xfrm>
        <a:graphic>
          <a:graphicData uri="http://schemas.openxmlformats.org/drawingml/2006/table">
            <a:tbl>
              <a:tblPr/>
              <a:tblGrid>
                <a:gridCol w="6480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666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660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921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latin typeface="Times New Roman"/>
                          <a:ea typeface="Calibri"/>
                          <a:cs typeface="Times New Roman"/>
                        </a:rPr>
                        <a:t>Kyselost</a:t>
                      </a:r>
                      <a:endParaRPr lang="cs-CZ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latin typeface="Times New Roman"/>
                          <a:ea typeface="Calibri"/>
                          <a:cs typeface="Times New Roman"/>
                        </a:rPr>
                        <a:t>Zásaditost</a:t>
                      </a:r>
                      <a:endParaRPr lang="cs-CZ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2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latin typeface="Times New Roman"/>
                          <a:ea typeface="Calibri"/>
                          <a:cs typeface="Times New Roman"/>
                        </a:rPr>
                        <a:t>pH</a:t>
                      </a:r>
                      <a:endParaRPr lang="cs-CZ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 err="1">
                          <a:latin typeface="Times New Roman"/>
                          <a:ea typeface="Calibri"/>
                          <a:cs typeface="Times New Roman"/>
                        </a:rPr>
                        <a:t>Koncenrace</a:t>
                      </a:r>
                      <a:r>
                        <a:rPr lang="cs-CZ" sz="1800" b="1" dirty="0">
                          <a:latin typeface="Times New Roman"/>
                          <a:ea typeface="Calibri"/>
                          <a:cs typeface="Times New Roman"/>
                        </a:rPr>
                        <a:t> H</a:t>
                      </a:r>
                      <a:r>
                        <a:rPr lang="cs-CZ" sz="1800" b="1" baseline="30000" dirty="0"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cs-CZ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latin typeface="Times New Roman"/>
                          <a:ea typeface="Calibri"/>
                          <a:cs typeface="Times New Roman"/>
                        </a:rPr>
                        <a:t>Koncentrace OH</a:t>
                      </a:r>
                      <a:r>
                        <a:rPr lang="cs-CZ" sz="1800" b="1" baseline="30000" dirty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cs-CZ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 err="1">
                          <a:latin typeface="Times New Roman"/>
                          <a:ea typeface="Calibri"/>
                          <a:cs typeface="Times New Roman"/>
                        </a:rPr>
                        <a:t>pOH</a:t>
                      </a:r>
                      <a:endParaRPr lang="cs-CZ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92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cs-CZ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latin typeface="Times New Roman"/>
                          <a:ea typeface="Calibri"/>
                          <a:cs typeface="Times New Roman"/>
                        </a:rPr>
                        <a:t>1,0</a:t>
                      </a:r>
                      <a:endParaRPr lang="cs-CZ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0,00000000000001</a:t>
                      </a:r>
                      <a:endParaRPr lang="cs-CZ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endParaRPr lang="cs-CZ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92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cs-CZ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latin typeface="Times New Roman"/>
                          <a:ea typeface="Calibri"/>
                          <a:cs typeface="Times New Roman"/>
                        </a:rPr>
                        <a:t>0,1</a:t>
                      </a:r>
                      <a:endParaRPr lang="cs-CZ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0,0000000000001</a:t>
                      </a:r>
                      <a:endParaRPr lang="cs-CZ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cs-CZ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92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cs-CZ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latin typeface="Times New Roman"/>
                          <a:ea typeface="Calibri"/>
                          <a:cs typeface="Times New Roman"/>
                        </a:rPr>
                        <a:t>0,01</a:t>
                      </a:r>
                      <a:endParaRPr lang="cs-CZ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0,000000000001</a:t>
                      </a:r>
                      <a:endParaRPr lang="cs-CZ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cs-CZ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92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cs-CZ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latin typeface="Times New Roman"/>
                          <a:ea typeface="Calibri"/>
                          <a:cs typeface="Times New Roman"/>
                        </a:rPr>
                        <a:t>0,001</a:t>
                      </a:r>
                      <a:endParaRPr lang="cs-CZ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0,00000000001</a:t>
                      </a:r>
                      <a:endParaRPr lang="cs-CZ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cs-CZ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92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cs-CZ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latin typeface="Times New Roman"/>
                          <a:ea typeface="Calibri"/>
                          <a:cs typeface="Times New Roman"/>
                        </a:rPr>
                        <a:t>0,0001</a:t>
                      </a:r>
                      <a:endParaRPr lang="cs-CZ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0,0000000001</a:t>
                      </a:r>
                      <a:endParaRPr lang="cs-CZ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cs-CZ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92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cs-CZ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0,00001</a:t>
                      </a:r>
                      <a:endParaRPr lang="cs-CZ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latin typeface="Times New Roman"/>
                          <a:ea typeface="Calibri"/>
                          <a:cs typeface="Times New Roman"/>
                        </a:rPr>
                        <a:t>0,000000001</a:t>
                      </a:r>
                      <a:endParaRPr lang="cs-CZ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cs-CZ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92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cs-CZ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0,000001</a:t>
                      </a:r>
                      <a:endParaRPr lang="cs-CZ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latin typeface="Times New Roman"/>
                          <a:ea typeface="Calibri"/>
                          <a:cs typeface="Times New Roman"/>
                        </a:rPr>
                        <a:t>0,00000001</a:t>
                      </a:r>
                      <a:endParaRPr lang="cs-CZ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cs-CZ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92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cs-CZ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0,0000001</a:t>
                      </a:r>
                      <a:endParaRPr lang="cs-CZ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latin typeface="Times New Roman"/>
                          <a:ea typeface="Calibri"/>
                          <a:cs typeface="Times New Roman"/>
                        </a:rPr>
                        <a:t>0,0000001</a:t>
                      </a:r>
                      <a:endParaRPr lang="cs-CZ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cs-CZ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92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cs-CZ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0,00000001</a:t>
                      </a:r>
                      <a:endParaRPr lang="cs-CZ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latin typeface="Times New Roman"/>
                          <a:ea typeface="Calibri"/>
                          <a:cs typeface="Times New Roman"/>
                        </a:rPr>
                        <a:t>0,000001</a:t>
                      </a:r>
                      <a:endParaRPr lang="cs-CZ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cs-CZ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92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cs-CZ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0,000000001</a:t>
                      </a:r>
                      <a:endParaRPr lang="cs-CZ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latin typeface="Times New Roman"/>
                          <a:ea typeface="Calibri"/>
                          <a:cs typeface="Times New Roman"/>
                        </a:rPr>
                        <a:t>0,00001</a:t>
                      </a:r>
                      <a:endParaRPr lang="cs-CZ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cs-CZ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92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cs-CZ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0,0000000001</a:t>
                      </a:r>
                      <a:endParaRPr lang="cs-CZ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latin typeface="Times New Roman"/>
                          <a:ea typeface="Calibri"/>
                          <a:cs typeface="Times New Roman"/>
                        </a:rPr>
                        <a:t>0,0001</a:t>
                      </a:r>
                      <a:endParaRPr lang="cs-CZ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cs-CZ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92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cs-CZ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0,00000000001</a:t>
                      </a:r>
                      <a:endParaRPr lang="cs-CZ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latin typeface="Times New Roman"/>
                          <a:ea typeface="Calibri"/>
                          <a:cs typeface="Times New Roman"/>
                        </a:rPr>
                        <a:t>0,001</a:t>
                      </a:r>
                      <a:endParaRPr lang="cs-CZ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cs-CZ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92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cs-CZ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0,000000000001</a:t>
                      </a:r>
                      <a:endParaRPr lang="cs-CZ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latin typeface="Times New Roman"/>
                          <a:ea typeface="Calibri"/>
                          <a:cs typeface="Times New Roman"/>
                        </a:rPr>
                        <a:t>0,01</a:t>
                      </a:r>
                      <a:endParaRPr lang="cs-CZ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cs-CZ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92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cs-CZ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0,0000000000001</a:t>
                      </a:r>
                      <a:endParaRPr lang="cs-CZ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latin typeface="Times New Roman"/>
                          <a:ea typeface="Calibri"/>
                          <a:cs typeface="Times New Roman"/>
                        </a:rPr>
                        <a:t>0,1</a:t>
                      </a:r>
                      <a:endParaRPr lang="cs-CZ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cs-CZ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092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endParaRPr lang="cs-CZ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0,00000000000001</a:t>
                      </a:r>
                      <a:endParaRPr lang="cs-CZ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latin typeface="Times New Roman"/>
                          <a:ea typeface="Calibri"/>
                          <a:cs typeface="Times New Roman"/>
                        </a:rPr>
                        <a:t>1,0</a:t>
                      </a:r>
                      <a:endParaRPr lang="cs-CZ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cs-CZ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847528" y="476673"/>
            <a:ext cx="871296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b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Příklady poměrů pH a </a:t>
            </a:r>
            <a:r>
              <a:rPr lang="cs-CZ" b="1" dirty="0" err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pOH</a:t>
            </a:r>
            <a:r>
              <a:rPr lang="cs-CZ" b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v roztoku ke koncentracím kyselých a zásaditých roztoků</a:t>
            </a:r>
            <a:endParaRPr lang="cs-CZ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cs-CZ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8065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479260" y="7803"/>
            <a:ext cx="89588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u="sng" dirty="0">
                <a:solidFill>
                  <a:schemeClr val="bg1"/>
                </a:solidFill>
              </a:rPr>
              <a:t>2. Výpočet pH</a:t>
            </a:r>
          </a:p>
        </p:txBody>
      </p:sp>
      <p:sp>
        <p:nvSpPr>
          <p:cNvPr id="7" name="Obdélník 6"/>
          <p:cNvSpPr/>
          <p:nvPr/>
        </p:nvSpPr>
        <p:spPr>
          <a:xfrm>
            <a:off x="1734968" y="970641"/>
            <a:ext cx="4550476" cy="2677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dirty="0">
                <a:solidFill>
                  <a:schemeClr val="bg1"/>
                </a:solidFill>
              </a:rPr>
              <a:t>Pro roztoky silných kyselin platí, že:</a:t>
            </a:r>
          </a:p>
          <a:p>
            <a:r>
              <a:rPr lang="cs-CZ" sz="2400" dirty="0">
                <a:solidFill>
                  <a:schemeClr val="bg1"/>
                </a:solidFill>
              </a:rPr>
              <a:t>                          - pH = - log c (H</a:t>
            </a:r>
            <a:r>
              <a:rPr lang="cs-CZ" sz="2400" baseline="30000" dirty="0">
                <a:solidFill>
                  <a:schemeClr val="bg1"/>
                </a:solidFill>
              </a:rPr>
              <a:t>+</a:t>
            </a:r>
            <a:r>
              <a:rPr lang="cs-CZ" sz="2400" dirty="0">
                <a:solidFill>
                  <a:schemeClr val="bg1"/>
                </a:solidFill>
              </a:rPr>
              <a:t>)</a:t>
            </a:r>
          </a:p>
          <a:p>
            <a:endParaRPr lang="cs-CZ" sz="2400" dirty="0">
              <a:solidFill>
                <a:schemeClr val="bg1"/>
              </a:solidFill>
            </a:endParaRPr>
          </a:p>
          <a:p>
            <a:r>
              <a:rPr lang="cs-CZ" sz="2400" dirty="0">
                <a:solidFill>
                  <a:schemeClr val="bg1"/>
                </a:solidFill>
              </a:rPr>
              <a:t>Pro roztoky silných zásad platí, že:</a:t>
            </a:r>
          </a:p>
          <a:p>
            <a:r>
              <a:rPr lang="cs-CZ" sz="2400" dirty="0">
                <a:solidFill>
                  <a:schemeClr val="bg1"/>
                </a:solidFill>
              </a:rPr>
              <a:t>                          - </a:t>
            </a:r>
            <a:r>
              <a:rPr lang="cs-CZ" sz="2400" dirty="0" err="1">
                <a:solidFill>
                  <a:schemeClr val="bg1"/>
                </a:solidFill>
              </a:rPr>
              <a:t>pOH</a:t>
            </a:r>
            <a:r>
              <a:rPr lang="cs-CZ" sz="2400" dirty="0">
                <a:solidFill>
                  <a:schemeClr val="bg1"/>
                </a:solidFill>
              </a:rPr>
              <a:t> = - log c (OH</a:t>
            </a:r>
            <a:r>
              <a:rPr lang="cs-CZ" sz="2400" baseline="30000" dirty="0">
                <a:solidFill>
                  <a:schemeClr val="bg1"/>
                </a:solidFill>
              </a:rPr>
              <a:t>-</a:t>
            </a:r>
            <a:r>
              <a:rPr lang="cs-CZ" sz="2400" dirty="0">
                <a:solidFill>
                  <a:schemeClr val="bg1"/>
                </a:solidFill>
              </a:rPr>
              <a:t>)</a:t>
            </a:r>
          </a:p>
          <a:p>
            <a:endParaRPr lang="cs-CZ" sz="2400" dirty="0">
              <a:solidFill>
                <a:schemeClr val="bg1"/>
              </a:solidFill>
            </a:endParaRPr>
          </a:p>
          <a:p>
            <a:endParaRPr lang="cs-CZ" sz="2400" dirty="0">
              <a:solidFill>
                <a:schemeClr val="bg1"/>
              </a:solidFill>
            </a:endParaRPr>
          </a:p>
        </p:txBody>
      </p:sp>
      <p:cxnSp>
        <p:nvCxnSpPr>
          <p:cNvPr id="8" name="Přímá spojovací šipka 7"/>
          <p:cNvCxnSpPr/>
          <p:nvPr/>
        </p:nvCxnSpPr>
        <p:spPr>
          <a:xfrm>
            <a:off x="6326546" y="1199771"/>
            <a:ext cx="1070717" cy="327468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ovací šipka 11"/>
          <p:cNvCxnSpPr/>
          <p:nvPr/>
        </p:nvCxnSpPr>
        <p:spPr>
          <a:xfrm flipV="1">
            <a:off x="6209846" y="2309469"/>
            <a:ext cx="1187417" cy="199523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bdélník 15"/>
          <p:cNvSpPr/>
          <p:nvPr/>
        </p:nvSpPr>
        <p:spPr>
          <a:xfrm>
            <a:off x="7516777" y="681643"/>
            <a:ext cx="3069758" cy="19389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cs-CZ" sz="2400" dirty="0"/>
              <a:t>Obecně platí, že:</a:t>
            </a:r>
          </a:p>
          <a:p>
            <a:endParaRPr lang="cs-CZ" sz="2400" dirty="0"/>
          </a:p>
          <a:p>
            <a:r>
              <a:rPr lang="cs-CZ" sz="2400" dirty="0"/>
              <a:t>pH + </a:t>
            </a:r>
            <a:r>
              <a:rPr lang="cs-CZ" sz="2400" dirty="0" err="1"/>
              <a:t>pOH</a:t>
            </a:r>
            <a:r>
              <a:rPr lang="cs-CZ" sz="2400" dirty="0"/>
              <a:t> =</a:t>
            </a:r>
          </a:p>
          <a:p>
            <a:endParaRPr lang="cs-CZ" sz="2400" dirty="0"/>
          </a:p>
          <a:p>
            <a:endParaRPr lang="cs-CZ" sz="2400" dirty="0"/>
          </a:p>
        </p:txBody>
      </p:sp>
      <p:sp>
        <p:nvSpPr>
          <p:cNvPr id="17" name="Obdélník 16"/>
          <p:cNvSpPr/>
          <p:nvPr/>
        </p:nvSpPr>
        <p:spPr>
          <a:xfrm>
            <a:off x="8942416" y="1420306"/>
            <a:ext cx="4956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dirty="0"/>
              <a:t>14</a:t>
            </a:r>
          </a:p>
        </p:txBody>
      </p:sp>
      <p:sp>
        <p:nvSpPr>
          <p:cNvPr id="18" name="Obdélník 17"/>
          <p:cNvSpPr/>
          <p:nvPr/>
        </p:nvSpPr>
        <p:spPr>
          <a:xfrm>
            <a:off x="7510542" y="1947565"/>
            <a:ext cx="21771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dirty="0">
                <a:solidFill>
                  <a:schemeClr val="accent1">
                    <a:lumMod val="50000"/>
                  </a:schemeClr>
                </a:solidFill>
              </a:rPr>
              <a:t>(pH = 14 – </a:t>
            </a:r>
            <a:r>
              <a:rPr lang="cs-CZ" sz="2400" dirty="0" err="1">
                <a:solidFill>
                  <a:schemeClr val="accent1">
                    <a:lumMod val="50000"/>
                  </a:schemeClr>
                </a:solidFill>
              </a:rPr>
              <a:t>pOH</a:t>
            </a:r>
            <a:r>
              <a:rPr lang="cs-CZ" sz="2400" dirty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</p:txBody>
      </p:sp>
      <p:sp>
        <p:nvSpPr>
          <p:cNvPr id="23" name="Rectangle 4"/>
          <p:cNvSpPr/>
          <p:nvPr/>
        </p:nvSpPr>
        <p:spPr>
          <a:xfrm>
            <a:off x="528151" y="3512742"/>
            <a:ext cx="2170078" cy="33204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000" dirty="0">
                <a:solidFill>
                  <a:schemeClr val="bg1"/>
                </a:solidFill>
              </a:rPr>
              <a:t>1. Výpočty z chemických rovnic</a:t>
            </a:r>
          </a:p>
          <a:p>
            <a:endParaRPr lang="cs-CZ" sz="2000" dirty="0"/>
          </a:p>
          <a:p>
            <a:r>
              <a:rPr lang="cs-CZ" sz="2000" dirty="0">
                <a:solidFill>
                  <a:schemeClr val="bg1"/>
                </a:solidFill>
              </a:rPr>
              <a:t>1.2. Výpočet objemu plynů</a:t>
            </a:r>
          </a:p>
          <a:p>
            <a:endParaRPr lang="cs-CZ" sz="2000" dirty="0"/>
          </a:p>
          <a:p>
            <a:r>
              <a:rPr lang="cs-CZ" sz="2000" dirty="0">
                <a:solidFill>
                  <a:srgbClr val="66FF33"/>
                </a:solidFill>
              </a:rPr>
              <a:t>2. výpočty pH</a:t>
            </a:r>
          </a:p>
          <a:p>
            <a:endParaRPr lang="cs-CZ" sz="2000" dirty="0"/>
          </a:p>
          <a:p>
            <a:r>
              <a:rPr lang="cs-CZ" sz="2000" dirty="0"/>
              <a:t>3. Peptidická vazba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53815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1" animBg="1"/>
      <p:bldP spid="17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624156" y="140117"/>
            <a:ext cx="89588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u="sng" dirty="0">
                <a:solidFill>
                  <a:schemeClr val="bg1"/>
                </a:solidFill>
              </a:rPr>
              <a:t>2. Výpočet pH - </a:t>
            </a:r>
          </a:p>
        </p:txBody>
      </p:sp>
      <p:sp>
        <p:nvSpPr>
          <p:cNvPr id="7" name="Obdélník 6"/>
          <p:cNvSpPr/>
          <p:nvPr/>
        </p:nvSpPr>
        <p:spPr>
          <a:xfrm>
            <a:off x="1709195" y="994996"/>
            <a:ext cx="817371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>
                <a:solidFill>
                  <a:schemeClr val="bg1"/>
                </a:solidFill>
              </a:rPr>
              <a:t>Bezkyslíkaté a kyslíkaté: </a:t>
            </a:r>
            <a:r>
              <a:rPr lang="cs-CZ" sz="2400" dirty="0" err="1">
                <a:solidFill>
                  <a:schemeClr val="bg1"/>
                </a:solidFill>
              </a:rPr>
              <a:t>H</a:t>
            </a:r>
            <a:r>
              <a:rPr lang="cs-CZ" sz="2400" baseline="-25000" dirty="0" err="1">
                <a:solidFill>
                  <a:schemeClr val="bg1"/>
                </a:solidFill>
              </a:rPr>
              <a:t>h</a:t>
            </a:r>
            <a:r>
              <a:rPr lang="cs-CZ" sz="2400" dirty="0" err="1">
                <a:solidFill>
                  <a:schemeClr val="bg1"/>
                </a:solidFill>
              </a:rPr>
              <a:t>X</a:t>
            </a:r>
            <a:r>
              <a:rPr lang="cs-CZ" sz="2400" dirty="0">
                <a:solidFill>
                  <a:schemeClr val="bg1"/>
                </a:solidFill>
              </a:rPr>
              <a:t>; </a:t>
            </a:r>
            <a:r>
              <a:rPr lang="cs-CZ" sz="2400" dirty="0" err="1">
                <a:solidFill>
                  <a:schemeClr val="bg1"/>
                </a:solidFill>
              </a:rPr>
              <a:t>H</a:t>
            </a:r>
            <a:r>
              <a:rPr lang="cs-CZ" sz="2400" baseline="-25000" dirty="0" err="1">
                <a:solidFill>
                  <a:schemeClr val="bg1"/>
                </a:solidFill>
              </a:rPr>
              <a:t>h</a:t>
            </a:r>
            <a:r>
              <a:rPr lang="cs-CZ" sz="2400" dirty="0" err="1">
                <a:solidFill>
                  <a:schemeClr val="bg1"/>
                </a:solidFill>
              </a:rPr>
              <a:t>X</a:t>
            </a:r>
            <a:r>
              <a:rPr lang="cs-CZ" sz="2400" baseline="-25000" dirty="0" err="1">
                <a:solidFill>
                  <a:schemeClr val="bg1"/>
                </a:solidFill>
              </a:rPr>
              <a:t>x</a:t>
            </a:r>
            <a:r>
              <a:rPr lang="cs-CZ" sz="2400" dirty="0" err="1">
                <a:solidFill>
                  <a:schemeClr val="bg1"/>
                </a:solidFill>
              </a:rPr>
              <a:t>O</a:t>
            </a:r>
            <a:r>
              <a:rPr lang="cs-CZ" sz="2400" baseline="-25000" dirty="0" err="1">
                <a:solidFill>
                  <a:schemeClr val="bg1"/>
                </a:solidFill>
              </a:rPr>
              <a:t>o</a:t>
            </a:r>
            <a:endParaRPr lang="cs-CZ" sz="2400" baseline="-25000" dirty="0">
              <a:solidFill>
                <a:schemeClr val="bg1"/>
              </a:solidFill>
            </a:endParaRPr>
          </a:p>
          <a:p>
            <a:r>
              <a:rPr lang="cs-CZ" sz="2400" dirty="0">
                <a:solidFill>
                  <a:schemeClr val="bg1"/>
                </a:solidFill>
              </a:rPr>
              <a:t>        atomy H</a:t>
            </a:r>
            <a:r>
              <a:rPr lang="cs-CZ" sz="2400" baseline="30000" dirty="0">
                <a:solidFill>
                  <a:schemeClr val="bg1"/>
                </a:solidFill>
              </a:rPr>
              <a:t>+</a:t>
            </a:r>
            <a:r>
              <a:rPr lang="cs-CZ" sz="2400" dirty="0">
                <a:solidFill>
                  <a:schemeClr val="bg1"/>
                </a:solidFill>
              </a:rPr>
              <a:t> jsou zcela odštěpeny – platí tedy, že:</a:t>
            </a:r>
          </a:p>
          <a:p>
            <a:endParaRPr lang="cs-CZ" sz="2400" dirty="0">
              <a:solidFill>
                <a:schemeClr val="bg1"/>
              </a:solidFill>
            </a:endParaRPr>
          </a:p>
          <a:p>
            <a:endParaRPr lang="cs-CZ" sz="2400" dirty="0">
              <a:solidFill>
                <a:schemeClr val="bg1"/>
              </a:solidFill>
            </a:endParaRPr>
          </a:p>
          <a:p>
            <a:endParaRPr lang="cs-CZ" sz="2400" dirty="0">
              <a:solidFill>
                <a:schemeClr val="bg1"/>
              </a:solidFill>
            </a:endParaRPr>
          </a:p>
          <a:p>
            <a:endParaRPr lang="cs-CZ" sz="2400" dirty="0">
              <a:solidFill>
                <a:schemeClr val="bg1"/>
              </a:solidFill>
            </a:endParaRPr>
          </a:p>
          <a:p>
            <a:endParaRPr lang="cs-CZ" sz="2400" dirty="0">
              <a:solidFill>
                <a:schemeClr val="bg1"/>
              </a:solidFill>
            </a:endParaRPr>
          </a:p>
          <a:p>
            <a:endParaRPr lang="cs-CZ" sz="2400" dirty="0">
              <a:solidFill>
                <a:schemeClr val="bg1"/>
              </a:solidFill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3752316" y="140117"/>
            <a:ext cx="3088230" cy="646331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cs-CZ" sz="3600" dirty="0"/>
              <a:t>Silných kyselin</a:t>
            </a:r>
          </a:p>
        </p:txBody>
      </p:sp>
      <p:sp>
        <p:nvSpPr>
          <p:cNvPr id="13" name="Vodorovný svitek 12"/>
          <p:cNvSpPr/>
          <p:nvPr/>
        </p:nvSpPr>
        <p:spPr>
          <a:xfrm>
            <a:off x="6463182" y="1981784"/>
            <a:ext cx="5089237" cy="803564"/>
          </a:xfrm>
          <a:prstGeom prst="horizontalScroll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>
                <a:solidFill>
                  <a:srgbClr val="FF0000"/>
                </a:solidFill>
              </a:rPr>
              <a:t>c (H</a:t>
            </a:r>
            <a:r>
              <a:rPr lang="cs-CZ" sz="2800" baseline="30000" dirty="0">
                <a:solidFill>
                  <a:srgbClr val="FF0000"/>
                </a:solidFill>
              </a:rPr>
              <a:t>+</a:t>
            </a:r>
            <a:r>
              <a:rPr lang="cs-CZ" sz="2800" dirty="0">
                <a:solidFill>
                  <a:srgbClr val="FF0000"/>
                </a:solidFill>
              </a:rPr>
              <a:t>) = </a:t>
            </a:r>
            <a:r>
              <a:rPr lang="cs-CZ" sz="2800" dirty="0" err="1">
                <a:solidFill>
                  <a:srgbClr val="FF0000"/>
                </a:solidFill>
              </a:rPr>
              <a:t>h</a:t>
            </a:r>
            <a:r>
              <a:rPr lang="cs-CZ" sz="2800" dirty="0">
                <a:solidFill>
                  <a:srgbClr val="FF0000"/>
                </a:solidFill>
              </a:rPr>
              <a:t> </a:t>
            </a:r>
            <a:r>
              <a:rPr lang="cs-CZ" dirty="0">
                <a:solidFill>
                  <a:srgbClr val="FF0000"/>
                </a:solidFill>
              </a:rPr>
              <a:t>(počet vodíků)</a:t>
            </a:r>
            <a:r>
              <a:rPr lang="cs-CZ" sz="2800" dirty="0">
                <a:solidFill>
                  <a:srgbClr val="FF0000"/>
                </a:solidFill>
              </a:rPr>
              <a:t> . c </a:t>
            </a:r>
            <a:r>
              <a:rPr lang="cs-CZ" dirty="0">
                <a:solidFill>
                  <a:srgbClr val="FF0000"/>
                </a:solidFill>
              </a:rPr>
              <a:t>(</a:t>
            </a:r>
            <a:r>
              <a:rPr lang="cs-CZ" dirty="0" err="1">
                <a:solidFill>
                  <a:srgbClr val="FF0000"/>
                </a:solidFill>
              </a:rPr>
              <a:t>konc</a:t>
            </a:r>
            <a:r>
              <a:rPr lang="cs-CZ" dirty="0">
                <a:solidFill>
                  <a:srgbClr val="FF0000"/>
                </a:solidFill>
              </a:rPr>
              <a:t>. kyseliny)</a:t>
            </a:r>
          </a:p>
        </p:txBody>
      </p:sp>
      <p:sp>
        <p:nvSpPr>
          <p:cNvPr id="19" name="Rectangle 4"/>
          <p:cNvSpPr/>
          <p:nvPr/>
        </p:nvSpPr>
        <p:spPr>
          <a:xfrm>
            <a:off x="528151" y="3512742"/>
            <a:ext cx="2170078" cy="33204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000" dirty="0">
                <a:solidFill>
                  <a:schemeClr val="bg1"/>
                </a:solidFill>
              </a:rPr>
              <a:t>1. Výpočty z chemických rovnic</a:t>
            </a:r>
          </a:p>
          <a:p>
            <a:endParaRPr lang="cs-CZ" sz="2000" dirty="0"/>
          </a:p>
          <a:p>
            <a:r>
              <a:rPr lang="cs-CZ" sz="2000" dirty="0">
                <a:solidFill>
                  <a:schemeClr val="bg1"/>
                </a:solidFill>
              </a:rPr>
              <a:t>1.2. Výpočet objemu plynů</a:t>
            </a:r>
          </a:p>
          <a:p>
            <a:endParaRPr lang="cs-CZ" sz="2000" dirty="0"/>
          </a:p>
          <a:p>
            <a:r>
              <a:rPr lang="cs-CZ" sz="2000" dirty="0">
                <a:solidFill>
                  <a:srgbClr val="66FF33"/>
                </a:solidFill>
              </a:rPr>
              <a:t>2. výpočty pH</a:t>
            </a:r>
          </a:p>
          <a:p>
            <a:endParaRPr lang="cs-CZ" sz="2000" dirty="0"/>
          </a:p>
          <a:p>
            <a:r>
              <a:rPr lang="cs-CZ" sz="2000" dirty="0"/>
              <a:t>3. Peptidická vazba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538156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578840" y="69380"/>
            <a:ext cx="89588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u="sng" dirty="0">
                <a:solidFill>
                  <a:schemeClr val="bg1"/>
                </a:solidFill>
              </a:rPr>
              <a:t>2. Výpočet pH - </a:t>
            </a:r>
          </a:p>
        </p:txBody>
      </p:sp>
      <p:sp>
        <p:nvSpPr>
          <p:cNvPr id="7" name="Obdélník 6"/>
          <p:cNvSpPr/>
          <p:nvPr/>
        </p:nvSpPr>
        <p:spPr>
          <a:xfrm>
            <a:off x="2494286" y="1946427"/>
            <a:ext cx="81737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>
                <a:solidFill>
                  <a:schemeClr val="bg1"/>
                </a:solidFill>
              </a:rPr>
              <a:t>Příklad – Vypočtěte pH </a:t>
            </a:r>
            <a:r>
              <a:rPr lang="cs-CZ" sz="2400" dirty="0" smtClean="0">
                <a:solidFill>
                  <a:schemeClr val="bg1"/>
                </a:solidFill>
              </a:rPr>
              <a:t>0,002 </a:t>
            </a:r>
            <a:r>
              <a:rPr lang="cs-CZ" sz="2400" dirty="0">
                <a:solidFill>
                  <a:schemeClr val="bg1"/>
                </a:solidFill>
              </a:rPr>
              <a:t>mol/l kyseliny chlorovodíkové.</a:t>
            </a:r>
          </a:p>
          <a:p>
            <a:endParaRPr lang="cs-CZ" sz="2400" dirty="0">
              <a:solidFill>
                <a:schemeClr val="bg1"/>
              </a:solidFill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3672502" y="58078"/>
            <a:ext cx="3088230" cy="646331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cs-CZ" sz="3600" dirty="0"/>
              <a:t>Silných kyselin</a:t>
            </a:r>
          </a:p>
        </p:txBody>
      </p:sp>
      <p:sp>
        <p:nvSpPr>
          <p:cNvPr id="13" name="Vodorovný svitek 12"/>
          <p:cNvSpPr/>
          <p:nvPr/>
        </p:nvSpPr>
        <p:spPr>
          <a:xfrm>
            <a:off x="1836218" y="923636"/>
            <a:ext cx="5089237" cy="803564"/>
          </a:xfrm>
          <a:prstGeom prst="horizontalScroll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>
                <a:solidFill>
                  <a:srgbClr val="FF0000"/>
                </a:solidFill>
              </a:rPr>
              <a:t>c (H</a:t>
            </a:r>
            <a:r>
              <a:rPr lang="cs-CZ" sz="2800" baseline="30000" dirty="0">
                <a:solidFill>
                  <a:srgbClr val="FF0000"/>
                </a:solidFill>
              </a:rPr>
              <a:t>+</a:t>
            </a:r>
            <a:r>
              <a:rPr lang="cs-CZ" sz="2800" dirty="0">
                <a:solidFill>
                  <a:srgbClr val="FF0000"/>
                </a:solidFill>
              </a:rPr>
              <a:t>) = </a:t>
            </a:r>
            <a:r>
              <a:rPr lang="cs-CZ" sz="2800" dirty="0" err="1">
                <a:solidFill>
                  <a:srgbClr val="FF0000"/>
                </a:solidFill>
              </a:rPr>
              <a:t>h</a:t>
            </a:r>
            <a:r>
              <a:rPr lang="cs-CZ" sz="2800" dirty="0">
                <a:solidFill>
                  <a:srgbClr val="FF0000"/>
                </a:solidFill>
              </a:rPr>
              <a:t> </a:t>
            </a:r>
            <a:r>
              <a:rPr lang="cs-CZ" dirty="0">
                <a:solidFill>
                  <a:srgbClr val="FF0000"/>
                </a:solidFill>
              </a:rPr>
              <a:t>(počet vodíků)</a:t>
            </a:r>
            <a:r>
              <a:rPr lang="cs-CZ" sz="2800" dirty="0">
                <a:solidFill>
                  <a:srgbClr val="FF0000"/>
                </a:solidFill>
              </a:rPr>
              <a:t> . c </a:t>
            </a:r>
            <a:r>
              <a:rPr lang="cs-CZ" dirty="0">
                <a:solidFill>
                  <a:srgbClr val="FF0000"/>
                </a:solidFill>
              </a:rPr>
              <a:t>(</a:t>
            </a:r>
            <a:r>
              <a:rPr lang="cs-CZ" dirty="0" err="1">
                <a:solidFill>
                  <a:srgbClr val="FF0000"/>
                </a:solidFill>
              </a:rPr>
              <a:t>konc</a:t>
            </a:r>
            <a:r>
              <a:rPr lang="cs-CZ" dirty="0">
                <a:solidFill>
                  <a:srgbClr val="FF0000"/>
                </a:solidFill>
              </a:rPr>
              <a:t>. kyseliny)</a:t>
            </a:r>
          </a:p>
        </p:txBody>
      </p:sp>
      <p:sp>
        <p:nvSpPr>
          <p:cNvPr id="19" name="Rectangle 4"/>
          <p:cNvSpPr/>
          <p:nvPr/>
        </p:nvSpPr>
        <p:spPr>
          <a:xfrm>
            <a:off x="528151" y="3512742"/>
            <a:ext cx="2170078" cy="33204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000" dirty="0">
                <a:solidFill>
                  <a:schemeClr val="bg1"/>
                </a:solidFill>
              </a:rPr>
              <a:t>1. Výpočty z chemických rovnic</a:t>
            </a:r>
          </a:p>
          <a:p>
            <a:endParaRPr lang="cs-CZ" sz="2000" dirty="0"/>
          </a:p>
          <a:p>
            <a:r>
              <a:rPr lang="cs-CZ" sz="2000" dirty="0">
                <a:solidFill>
                  <a:schemeClr val="bg1"/>
                </a:solidFill>
              </a:rPr>
              <a:t>1.2. Výpočet objemu plynů</a:t>
            </a:r>
          </a:p>
          <a:p>
            <a:endParaRPr lang="cs-CZ" sz="2000" dirty="0"/>
          </a:p>
          <a:p>
            <a:r>
              <a:rPr lang="cs-CZ" sz="2000" dirty="0">
                <a:solidFill>
                  <a:srgbClr val="66FF33"/>
                </a:solidFill>
              </a:rPr>
              <a:t>2. výpočty pH</a:t>
            </a:r>
          </a:p>
          <a:p>
            <a:endParaRPr lang="cs-CZ" sz="2000" dirty="0"/>
          </a:p>
          <a:p>
            <a:r>
              <a:rPr lang="cs-CZ" sz="2000" dirty="0"/>
              <a:t>3. Peptidická vazba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538156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747662" y="138488"/>
            <a:ext cx="89588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u="sng" dirty="0">
                <a:solidFill>
                  <a:schemeClr val="bg1"/>
                </a:solidFill>
              </a:rPr>
              <a:t>2. Výpočet pH - </a:t>
            </a:r>
          </a:p>
        </p:txBody>
      </p:sp>
      <p:sp>
        <p:nvSpPr>
          <p:cNvPr id="7" name="Obdélník 6"/>
          <p:cNvSpPr/>
          <p:nvPr/>
        </p:nvSpPr>
        <p:spPr>
          <a:xfrm>
            <a:off x="2494285" y="1727201"/>
            <a:ext cx="86719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>
                <a:solidFill>
                  <a:schemeClr val="bg1"/>
                </a:solidFill>
              </a:rPr>
              <a:t>Příklad – Vypočtěte pH 0,05 mol/l kyseliny </a:t>
            </a:r>
            <a:r>
              <a:rPr lang="cs-CZ" sz="2400" dirty="0" err="1" smtClean="0">
                <a:solidFill>
                  <a:schemeClr val="bg1"/>
                </a:solidFill>
              </a:rPr>
              <a:t>tihydrogenfosforečné</a:t>
            </a:r>
            <a:r>
              <a:rPr lang="cs-CZ" sz="2400" dirty="0" smtClean="0">
                <a:solidFill>
                  <a:schemeClr val="bg1"/>
                </a:solidFill>
              </a:rPr>
              <a:t>.</a:t>
            </a:r>
            <a:endParaRPr lang="cs-CZ" sz="2400" dirty="0">
              <a:solidFill>
                <a:schemeClr val="bg1"/>
              </a:solidFill>
            </a:endParaRPr>
          </a:p>
          <a:p>
            <a:endParaRPr lang="cs-CZ" sz="2400" dirty="0">
              <a:solidFill>
                <a:schemeClr val="bg1"/>
              </a:solidFill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3880324" y="138488"/>
            <a:ext cx="3088230" cy="646331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cs-CZ" sz="3600" dirty="0"/>
              <a:t>Silných kyselin</a:t>
            </a:r>
          </a:p>
        </p:txBody>
      </p:sp>
      <p:sp>
        <p:nvSpPr>
          <p:cNvPr id="13" name="Vodorovný svitek 12"/>
          <p:cNvSpPr/>
          <p:nvPr/>
        </p:nvSpPr>
        <p:spPr>
          <a:xfrm>
            <a:off x="1930401" y="785091"/>
            <a:ext cx="5089237" cy="803564"/>
          </a:xfrm>
          <a:prstGeom prst="horizontalScroll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>
                <a:solidFill>
                  <a:srgbClr val="FF0000"/>
                </a:solidFill>
              </a:rPr>
              <a:t>c (H</a:t>
            </a:r>
            <a:r>
              <a:rPr lang="cs-CZ" sz="2800" baseline="30000" dirty="0">
                <a:solidFill>
                  <a:srgbClr val="FF0000"/>
                </a:solidFill>
              </a:rPr>
              <a:t>+</a:t>
            </a:r>
            <a:r>
              <a:rPr lang="cs-CZ" sz="2800" dirty="0">
                <a:solidFill>
                  <a:srgbClr val="FF0000"/>
                </a:solidFill>
              </a:rPr>
              <a:t>) = </a:t>
            </a:r>
            <a:r>
              <a:rPr lang="cs-CZ" sz="2800" dirty="0" err="1">
                <a:solidFill>
                  <a:srgbClr val="FF0000"/>
                </a:solidFill>
              </a:rPr>
              <a:t>h</a:t>
            </a:r>
            <a:r>
              <a:rPr lang="cs-CZ" sz="2800" dirty="0">
                <a:solidFill>
                  <a:srgbClr val="FF0000"/>
                </a:solidFill>
              </a:rPr>
              <a:t> </a:t>
            </a:r>
            <a:r>
              <a:rPr lang="cs-CZ" dirty="0">
                <a:solidFill>
                  <a:srgbClr val="FF0000"/>
                </a:solidFill>
              </a:rPr>
              <a:t>(počet vodíků)</a:t>
            </a:r>
            <a:r>
              <a:rPr lang="cs-CZ" sz="2800" dirty="0">
                <a:solidFill>
                  <a:srgbClr val="FF0000"/>
                </a:solidFill>
              </a:rPr>
              <a:t> . c </a:t>
            </a:r>
            <a:r>
              <a:rPr lang="cs-CZ" dirty="0">
                <a:solidFill>
                  <a:srgbClr val="FF0000"/>
                </a:solidFill>
              </a:rPr>
              <a:t>(</a:t>
            </a:r>
            <a:r>
              <a:rPr lang="cs-CZ" dirty="0" err="1">
                <a:solidFill>
                  <a:srgbClr val="FF0000"/>
                </a:solidFill>
              </a:rPr>
              <a:t>konc</a:t>
            </a:r>
            <a:r>
              <a:rPr lang="cs-CZ" dirty="0">
                <a:solidFill>
                  <a:srgbClr val="FF0000"/>
                </a:solidFill>
              </a:rPr>
              <a:t>. kyseliny)</a:t>
            </a:r>
          </a:p>
        </p:txBody>
      </p:sp>
      <p:sp>
        <p:nvSpPr>
          <p:cNvPr id="18" name="Rectangle 4"/>
          <p:cNvSpPr/>
          <p:nvPr/>
        </p:nvSpPr>
        <p:spPr>
          <a:xfrm>
            <a:off x="528151" y="3512742"/>
            <a:ext cx="2170078" cy="33204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000" dirty="0">
                <a:solidFill>
                  <a:schemeClr val="bg1"/>
                </a:solidFill>
              </a:rPr>
              <a:t>1. Výpočty z chemických rovnic</a:t>
            </a:r>
          </a:p>
          <a:p>
            <a:endParaRPr lang="cs-CZ" sz="2000" dirty="0"/>
          </a:p>
          <a:p>
            <a:r>
              <a:rPr lang="cs-CZ" sz="2000" dirty="0">
                <a:solidFill>
                  <a:schemeClr val="bg1"/>
                </a:solidFill>
              </a:rPr>
              <a:t>1.2. Výpočet objemu plynů</a:t>
            </a:r>
          </a:p>
          <a:p>
            <a:endParaRPr lang="cs-CZ" sz="2000" dirty="0"/>
          </a:p>
          <a:p>
            <a:r>
              <a:rPr lang="cs-CZ" sz="2000" dirty="0">
                <a:solidFill>
                  <a:srgbClr val="66FF33"/>
                </a:solidFill>
              </a:rPr>
              <a:t>2. výpočty pH</a:t>
            </a:r>
          </a:p>
          <a:p>
            <a:endParaRPr lang="cs-CZ" sz="2000" dirty="0"/>
          </a:p>
          <a:p>
            <a:r>
              <a:rPr lang="cs-CZ" sz="2000" dirty="0"/>
              <a:t>3. Peptidická vazba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53815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9704" y="-23639"/>
            <a:ext cx="10515600" cy="1325563"/>
          </a:xfrm>
        </p:spPr>
        <p:txBody>
          <a:bodyPr/>
          <a:lstStyle/>
          <a:p>
            <a:r>
              <a:rPr lang="cs-CZ" dirty="0"/>
              <a:t>Opakování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30941" y="1051194"/>
            <a:ext cx="12019402" cy="4351338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Ze 150 g 40% roztoku síranu hořečnatého bylo odpařeno 50 g vody. Kolikaprocentní roztok síranu hořečnatého vznikne? </a:t>
            </a:r>
          </a:p>
          <a:p>
            <a:pPr marL="0" indent="0">
              <a:buNone/>
            </a:pPr>
            <a:r>
              <a:rPr lang="cs-CZ" dirty="0"/>
              <a:t>(Ar: Mg = 24, S = 32, O = 16)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         </a:t>
            </a:r>
          </a:p>
        </p:txBody>
      </p:sp>
      <p:pic>
        <p:nvPicPr>
          <p:cNvPr id="4" name="Picture 4" descr="Výsledek obrázku pro becherglass 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346" y="4265286"/>
            <a:ext cx="1176533" cy="1384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Výsledek obrázku pro becherglass 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732" y="4271057"/>
            <a:ext cx="1147725" cy="1413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623" y="3690967"/>
            <a:ext cx="1315913" cy="1422205"/>
          </a:xfrm>
          <a:prstGeom prst="rect">
            <a:avLst/>
          </a:prstGeom>
        </p:spPr>
      </p:pic>
      <p:sp>
        <p:nvSpPr>
          <p:cNvPr id="9" name="Zaoblený obdélník 8"/>
          <p:cNvSpPr/>
          <p:nvPr/>
        </p:nvSpPr>
        <p:spPr>
          <a:xfrm>
            <a:off x="3347977" y="4756638"/>
            <a:ext cx="699643" cy="813411"/>
          </a:xfrm>
          <a:prstGeom prst="roundRect">
            <a:avLst>
              <a:gd name="adj" fmla="val 156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4476231" y="5113171"/>
            <a:ext cx="470469" cy="8813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7026561" y="4909916"/>
            <a:ext cx="470469" cy="8813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7026560" y="5113172"/>
            <a:ext cx="470469" cy="8813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4" descr="Výsledek obrázku pro becherglass 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1752" y="4252431"/>
            <a:ext cx="1202813" cy="1491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Zaoblený obdélník 14"/>
          <p:cNvSpPr/>
          <p:nvPr/>
        </p:nvSpPr>
        <p:spPr>
          <a:xfrm>
            <a:off x="7802318" y="5223539"/>
            <a:ext cx="744242" cy="421473"/>
          </a:xfrm>
          <a:prstGeom prst="roundRect">
            <a:avLst>
              <a:gd name="adj" fmla="val 15612"/>
            </a:avLst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3132108" y="3480262"/>
            <a:ext cx="67944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dirty="0"/>
              <a:t>m1 x w1    –   m2 x w2         = (m1-m2) x w3</a:t>
            </a:r>
          </a:p>
        </p:txBody>
      </p:sp>
      <p:sp>
        <p:nvSpPr>
          <p:cNvPr id="5" name="Zaoblený obdélník 4"/>
          <p:cNvSpPr/>
          <p:nvPr/>
        </p:nvSpPr>
        <p:spPr>
          <a:xfrm>
            <a:off x="5371186" y="4998051"/>
            <a:ext cx="706789" cy="620646"/>
          </a:xfrm>
          <a:prstGeom prst="roundRect">
            <a:avLst>
              <a:gd name="adj" fmla="val 15612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Obdélník 29"/>
          <p:cNvSpPr/>
          <p:nvPr/>
        </p:nvSpPr>
        <p:spPr>
          <a:xfrm>
            <a:off x="-1" y="2953062"/>
            <a:ext cx="2817161" cy="390493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Obdélník 30"/>
          <p:cNvSpPr/>
          <p:nvPr/>
        </p:nvSpPr>
        <p:spPr>
          <a:xfrm>
            <a:off x="10793414" y="2953061"/>
            <a:ext cx="1408581" cy="390493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Obdélník 31"/>
          <p:cNvSpPr/>
          <p:nvPr/>
        </p:nvSpPr>
        <p:spPr>
          <a:xfrm>
            <a:off x="2802666" y="2955518"/>
            <a:ext cx="7990249" cy="48588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Obdélník 32"/>
          <p:cNvSpPr/>
          <p:nvPr/>
        </p:nvSpPr>
        <p:spPr>
          <a:xfrm>
            <a:off x="115185" y="-23640"/>
            <a:ext cx="365340" cy="390493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4" name="Obdélník 33"/>
          <p:cNvSpPr/>
          <p:nvPr/>
        </p:nvSpPr>
        <p:spPr>
          <a:xfrm>
            <a:off x="11949952" y="-23640"/>
            <a:ext cx="242021" cy="390493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2733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5" grpId="0" animBg="1"/>
      <p:bldP spid="8" grpId="0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700528" y="145250"/>
            <a:ext cx="89588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u="sng" dirty="0">
                <a:solidFill>
                  <a:schemeClr val="bg1"/>
                </a:solidFill>
              </a:rPr>
              <a:t>2. Výpočet pH - </a:t>
            </a:r>
          </a:p>
        </p:txBody>
      </p:sp>
      <p:sp>
        <p:nvSpPr>
          <p:cNvPr id="7" name="Obdélník 6"/>
          <p:cNvSpPr/>
          <p:nvPr/>
        </p:nvSpPr>
        <p:spPr>
          <a:xfrm>
            <a:off x="1093073" y="936831"/>
            <a:ext cx="817371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>
                <a:solidFill>
                  <a:schemeClr val="bg1"/>
                </a:solidFill>
              </a:rPr>
              <a:t>Obecný vzorec: M(OH)</a:t>
            </a:r>
            <a:r>
              <a:rPr lang="cs-CZ" sz="2400" baseline="-25000" dirty="0">
                <a:solidFill>
                  <a:schemeClr val="bg1"/>
                </a:solidFill>
              </a:rPr>
              <a:t>p       </a:t>
            </a:r>
            <a:r>
              <a:rPr lang="cs-CZ" sz="2400" dirty="0">
                <a:solidFill>
                  <a:schemeClr val="bg1"/>
                </a:solidFill>
              </a:rPr>
              <a:t>(M – symbol prvku tvořícího hydroxid) </a:t>
            </a:r>
            <a:endParaRPr lang="cs-CZ" sz="2400" baseline="-25000" dirty="0">
              <a:solidFill>
                <a:schemeClr val="bg1"/>
              </a:solidFill>
            </a:endParaRPr>
          </a:p>
          <a:p>
            <a:r>
              <a:rPr lang="cs-CZ" sz="2400" dirty="0">
                <a:solidFill>
                  <a:schemeClr val="bg1"/>
                </a:solidFill>
              </a:rPr>
              <a:t>        skupiny OH</a:t>
            </a:r>
            <a:r>
              <a:rPr lang="cs-CZ" sz="2400" baseline="30000" dirty="0">
                <a:solidFill>
                  <a:schemeClr val="bg1"/>
                </a:solidFill>
              </a:rPr>
              <a:t>-</a:t>
            </a:r>
            <a:r>
              <a:rPr lang="cs-CZ" sz="2400" dirty="0">
                <a:solidFill>
                  <a:schemeClr val="bg1"/>
                </a:solidFill>
              </a:rPr>
              <a:t> jsou zcela odštěpeny – platí tedy, že:</a:t>
            </a:r>
          </a:p>
          <a:p>
            <a:endParaRPr lang="cs-CZ" sz="2400" dirty="0">
              <a:solidFill>
                <a:schemeClr val="bg1"/>
              </a:solidFill>
            </a:endParaRPr>
          </a:p>
          <a:p>
            <a:endParaRPr lang="cs-CZ" sz="2400" dirty="0">
              <a:solidFill>
                <a:schemeClr val="bg1"/>
              </a:solidFill>
            </a:endParaRPr>
          </a:p>
          <a:p>
            <a:endParaRPr lang="cs-CZ" sz="2400" dirty="0">
              <a:solidFill>
                <a:schemeClr val="bg1"/>
              </a:solidFill>
            </a:endParaRPr>
          </a:p>
          <a:p>
            <a:endParaRPr lang="cs-CZ" sz="2400" dirty="0">
              <a:solidFill>
                <a:schemeClr val="bg1"/>
              </a:solidFill>
            </a:endParaRPr>
          </a:p>
          <a:p>
            <a:endParaRPr lang="cs-CZ" sz="2400" dirty="0">
              <a:solidFill>
                <a:schemeClr val="bg1"/>
              </a:solidFill>
            </a:endParaRPr>
          </a:p>
          <a:p>
            <a:endParaRPr lang="cs-CZ" sz="2400" dirty="0">
              <a:solidFill>
                <a:schemeClr val="bg1"/>
              </a:solidFill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3703474" y="72989"/>
            <a:ext cx="2709539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cs-CZ" sz="3600" dirty="0"/>
              <a:t>Silných zásad</a:t>
            </a:r>
          </a:p>
        </p:txBody>
      </p:sp>
      <p:sp>
        <p:nvSpPr>
          <p:cNvPr id="13" name="Vodorovný svitek 12"/>
          <p:cNvSpPr/>
          <p:nvPr/>
        </p:nvSpPr>
        <p:spPr>
          <a:xfrm>
            <a:off x="5058244" y="1714926"/>
            <a:ext cx="5209309" cy="803564"/>
          </a:xfrm>
          <a:prstGeom prst="horizontalScroll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>
                <a:solidFill>
                  <a:schemeClr val="accent5">
                    <a:lumMod val="50000"/>
                  </a:schemeClr>
                </a:solidFill>
              </a:rPr>
              <a:t>c (OH</a:t>
            </a:r>
            <a:r>
              <a:rPr lang="cs-CZ" sz="2800" baseline="30000" dirty="0">
                <a:solidFill>
                  <a:schemeClr val="accent5">
                    <a:lumMod val="50000"/>
                  </a:schemeClr>
                </a:solidFill>
              </a:rPr>
              <a:t>-</a:t>
            </a:r>
            <a:r>
              <a:rPr lang="cs-CZ" sz="2800" dirty="0">
                <a:solidFill>
                  <a:schemeClr val="accent5">
                    <a:lumMod val="50000"/>
                  </a:schemeClr>
                </a:solidFill>
              </a:rPr>
              <a:t>) = p </a:t>
            </a:r>
            <a:r>
              <a:rPr lang="cs-CZ" dirty="0">
                <a:solidFill>
                  <a:schemeClr val="accent5">
                    <a:lumMod val="50000"/>
                  </a:schemeClr>
                </a:solidFill>
              </a:rPr>
              <a:t>(počet OH</a:t>
            </a:r>
            <a:r>
              <a:rPr lang="cs-CZ" baseline="30000" dirty="0">
                <a:solidFill>
                  <a:schemeClr val="accent5">
                    <a:lumMod val="50000"/>
                  </a:schemeClr>
                </a:solidFill>
              </a:rPr>
              <a:t>-</a:t>
            </a:r>
            <a:r>
              <a:rPr lang="cs-CZ" dirty="0">
                <a:solidFill>
                  <a:schemeClr val="accent5">
                    <a:lumMod val="50000"/>
                  </a:schemeClr>
                </a:solidFill>
              </a:rPr>
              <a:t>)</a:t>
            </a:r>
            <a:r>
              <a:rPr lang="cs-CZ" sz="2800" dirty="0">
                <a:solidFill>
                  <a:schemeClr val="accent5">
                    <a:lumMod val="50000"/>
                  </a:schemeClr>
                </a:solidFill>
              </a:rPr>
              <a:t> . c </a:t>
            </a:r>
            <a:r>
              <a:rPr lang="cs-CZ" dirty="0">
                <a:solidFill>
                  <a:schemeClr val="accent5">
                    <a:lumMod val="50000"/>
                  </a:schemeClr>
                </a:solidFill>
              </a:rPr>
              <a:t>(</a:t>
            </a:r>
            <a:r>
              <a:rPr lang="cs-CZ" dirty="0" err="1">
                <a:solidFill>
                  <a:schemeClr val="accent5">
                    <a:lumMod val="50000"/>
                  </a:schemeClr>
                </a:solidFill>
              </a:rPr>
              <a:t>konc</a:t>
            </a:r>
            <a:r>
              <a:rPr lang="cs-CZ" dirty="0">
                <a:solidFill>
                  <a:schemeClr val="accent5">
                    <a:lumMod val="50000"/>
                  </a:schemeClr>
                </a:solidFill>
              </a:rPr>
              <a:t>. hydroxidu)</a:t>
            </a:r>
          </a:p>
        </p:txBody>
      </p:sp>
      <p:sp>
        <p:nvSpPr>
          <p:cNvPr id="18" name="Rectangle 4"/>
          <p:cNvSpPr/>
          <p:nvPr/>
        </p:nvSpPr>
        <p:spPr>
          <a:xfrm>
            <a:off x="528151" y="3512742"/>
            <a:ext cx="2170078" cy="33204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000" dirty="0">
                <a:solidFill>
                  <a:schemeClr val="bg1"/>
                </a:solidFill>
              </a:rPr>
              <a:t>1. Výpočty z chemických rovnic</a:t>
            </a:r>
          </a:p>
          <a:p>
            <a:endParaRPr lang="cs-CZ" sz="2000" dirty="0"/>
          </a:p>
          <a:p>
            <a:r>
              <a:rPr lang="cs-CZ" sz="2000" dirty="0">
                <a:solidFill>
                  <a:schemeClr val="bg1"/>
                </a:solidFill>
              </a:rPr>
              <a:t>1.2. Výpočet objemu plynů</a:t>
            </a:r>
          </a:p>
          <a:p>
            <a:endParaRPr lang="cs-CZ" sz="2000" dirty="0"/>
          </a:p>
          <a:p>
            <a:r>
              <a:rPr lang="cs-CZ" sz="2000" dirty="0">
                <a:solidFill>
                  <a:srgbClr val="66FF33"/>
                </a:solidFill>
              </a:rPr>
              <a:t>2. výpočty pH</a:t>
            </a:r>
          </a:p>
          <a:p>
            <a:endParaRPr lang="cs-CZ" sz="2000" dirty="0"/>
          </a:p>
          <a:p>
            <a:r>
              <a:rPr lang="cs-CZ" sz="2000" dirty="0"/>
              <a:t>3. Peptidická vazba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538156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672247" y="106081"/>
            <a:ext cx="89588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u="sng" dirty="0">
                <a:solidFill>
                  <a:schemeClr val="bg1"/>
                </a:solidFill>
              </a:rPr>
              <a:t>2. Výpočet pH - </a:t>
            </a:r>
          </a:p>
        </p:txBody>
      </p:sp>
      <p:sp>
        <p:nvSpPr>
          <p:cNvPr id="7" name="Obdélník 6"/>
          <p:cNvSpPr/>
          <p:nvPr/>
        </p:nvSpPr>
        <p:spPr>
          <a:xfrm>
            <a:off x="1294417" y="1660180"/>
            <a:ext cx="91439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>
                <a:solidFill>
                  <a:schemeClr val="bg1"/>
                </a:solidFill>
              </a:rPr>
              <a:t>Příklad: </a:t>
            </a:r>
          </a:p>
          <a:p>
            <a:r>
              <a:rPr lang="cs-CZ" sz="2400" dirty="0">
                <a:solidFill>
                  <a:schemeClr val="bg1"/>
                </a:solidFill>
              </a:rPr>
              <a:t>     Vypočtěte hodnotu pH hydroxidu sodného o koncentraci 0,04 mol/l.</a:t>
            </a:r>
          </a:p>
        </p:txBody>
      </p:sp>
      <p:sp>
        <p:nvSpPr>
          <p:cNvPr id="16" name="Obdélník 15"/>
          <p:cNvSpPr/>
          <p:nvPr/>
        </p:nvSpPr>
        <p:spPr>
          <a:xfrm>
            <a:off x="3796879" y="106081"/>
            <a:ext cx="2709539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cs-CZ" sz="3600" dirty="0"/>
              <a:t>Silných zásad</a:t>
            </a:r>
          </a:p>
        </p:txBody>
      </p:sp>
      <p:sp>
        <p:nvSpPr>
          <p:cNvPr id="13" name="Vodorovný svitek 12"/>
          <p:cNvSpPr/>
          <p:nvPr/>
        </p:nvSpPr>
        <p:spPr>
          <a:xfrm>
            <a:off x="3070854" y="821132"/>
            <a:ext cx="5209309" cy="803564"/>
          </a:xfrm>
          <a:prstGeom prst="horizontalScroll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>
                <a:solidFill>
                  <a:schemeClr val="accent5">
                    <a:lumMod val="50000"/>
                  </a:schemeClr>
                </a:solidFill>
              </a:rPr>
              <a:t>c (OH</a:t>
            </a:r>
            <a:r>
              <a:rPr lang="cs-CZ" sz="2800" baseline="30000" dirty="0">
                <a:solidFill>
                  <a:schemeClr val="accent5">
                    <a:lumMod val="50000"/>
                  </a:schemeClr>
                </a:solidFill>
              </a:rPr>
              <a:t>-</a:t>
            </a:r>
            <a:r>
              <a:rPr lang="cs-CZ" sz="2800" dirty="0">
                <a:solidFill>
                  <a:schemeClr val="accent5">
                    <a:lumMod val="50000"/>
                  </a:schemeClr>
                </a:solidFill>
              </a:rPr>
              <a:t>) = p </a:t>
            </a:r>
            <a:r>
              <a:rPr lang="cs-CZ" dirty="0">
                <a:solidFill>
                  <a:schemeClr val="accent5">
                    <a:lumMod val="50000"/>
                  </a:schemeClr>
                </a:solidFill>
              </a:rPr>
              <a:t>(počet OH</a:t>
            </a:r>
            <a:r>
              <a:rPr lang="cs-CZ" baseline="30000" dirty="0">
                <a:solidFill>
                  <a:schemeClr val="accent5">
                    <a:lumMod val="50000"/>
                  </a:schemeClr>
                </a:solidFill>
              </a:rPr>
              <a:t>-</a:t>
            </a:r>
            <a:r>
              <a:rPr lang="cs-CZ" dirty="0">
                <a:solidFill>
                  <a:schemeClr val="accent5">
                    <a:lumMod val="50000"/>
                  </a:schemeClr>
                </a:solidFill>
              </a:rPr>
              <a:t>)</a:t>
            </a:r>
            <a:r>
              <a:rPr lang="cs-CZ" sz="2800" dirty="0">
                <a:solidFill>
                  <a:schemeClr val="accent5">
                    <a:lumMod val="50000"/>
                  </a:schemeClr>
                </a:solidFill>
              </a:rPr>
              <a:t> . c </a:t>
            </a:r>
            <a:r>
              <a:rPr lang="cs-CZ" dirty="0">
                <a:solidFill>
                  <a:schemeClr val="accent5">
                    <a:lumMod val="50000"/>
                  </a:schemeClr>
                </a:solidFill>
              </a:rPr>
              <a:t>(</a:t>
            </a:r>
            <a:r>
              <a:rPr lang="cs-CZ" dirty="0" err="1">
                <a:solidFill>
                  <a:schemeClr val="accent5">
                    <a:lumMod val="50000"/>
                  </a:schemeClr>
                </a:solidFill>
              </a:rPr>
              <a:t>konc</a:t>
            </a:r>
            <a:r>
              <a:rPr lang="cs-CZ" dirty="0">
                <a:solidFill>
                  <a:schemeClr val="accent5">
                    <a:lumMod val="50000"/>
                  </a:schemeClr>
                </a:solidFill>
              </a:rPr>
              <a:t>. hydroxidu)</a:t>
            </a:r>
          </a:p>
        </p:txBody>
      </p:sp>
      <p:sp>
        <p:nvSpPr>
          <p:cNvPr id="18" name="Rectangle 4"/>
          <p:cNvSpPr/>
          <p:nvPr/>
        </p:nvSpPr>
        <p:spPr>
          <a:xfrm>
            <a:off x="528151" y="3512742"/>
            <a:ext cx="2170078" cy="33204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000" dirty="0">
                <a:solidFill>
                  <a:schemeClr val="bg1"/>
                </a:solidFill>
              </a:rPr>
              <a:t>1. Výpočty z chemických rovnic</a:t>
            </a:r>
          </a:p>
          <a:p>
            <a:endParaRPr lang="cs-CZ" sz="2000" dirty="0"/>
          </a:p>
          <a:p>
            <a:r>
              <a:rPr lang="cs-CZ" sz="2000" dirty="0">
                <a:solidFill>
                  <a:schemeClr val="bg1"/>
                </a:solidFill>
              </a:rPr>
              <a:t>1.2. Výpočet objemu plynů</a:t>
            </a:r>
          </a:p>
          <a:p>
            <a:endParaRPr lang="cs-CZ" sz="2000" dirty="0"/>
          </a:p>
          <a:p>
            <a:r>
              <a:rPr lang="cs-CZ" sz="2000" dirty="0">
                <a:solidFill>
                  <a:srgbClr val="66FF33"/>
                </a:solidFill>
              </a:rPr>
              <a:t>2. výpočty pH</a:t>
            </a:r>
          </a:p>
          <a:p>
            <a:endParaRPr lang="cs-CZ" sz="2000" dirty="0"/>
          </a:p>
          <a:p>
            <a:r>
              <a:rPr lang="cs-CZ" sz="2000" dirty="0"/>
              <a:t>3. Peptidická vazba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538156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569758" y="98541"/>
            <a:ext cx="89588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u="sng" dirty="0">
                <a:solidFill>
                  <a:schemeClr val="bg1"/>
                </a:solidFill>
              </a:rPr>
              <a:t>2. Výpočet pH - </a:t>
            </a:r>
          </a:p>
        </p:txBody>
      </p:sp>
      <p:sp>
        <p:nvSpPr>
          <p:cNvPr id="7" name="Obdélník 6"/>
          <p:cNvSpPr/>
          <p:nvPr/>
        </p:nvSpPr>
        <p:spPr>
          <a:xfrm>
            <a:off x="1693888" y="1769687"/>
            <a:ext cx="91439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>
                <a:solidFill>
                  <a:schemeClr val="bg1"/>
                </a:solidFill>
              </a:rPr>
              <a:t>Příklad: </a:t>
            </a:r>
          </a:p>
          <a:p>
            <a:r>
              <a:rPr lang="cs-CZ" sz="2400" dirty="0">
                <a:solidFill>
                  <a:schemeClr val="bg1"/>
                </a:solidFill>
              </a:rPr>
              <a:t>     Vypočtěte hodnotu pH hydroxidu hlinitého o koncentraci 0,005 mol/l.</a:t>
            </a:r>
          </a:p>
        </p:txBody>
      </p:sp>
      <p:sp>
        <p:nvSpPr>
          <p:cNvPr id="16" name="Obdélník 15"/>
          <p:cNvSpPr/>
          <p:nvPr/>
        </p:nvSpPr>
        <p:spPr>
          <a:xfrm>
            <a:off x="3663552" y="55216"/>
            <a:ext cx="2709539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cs-CZ" sz="3600" dirty="0"/>
              <a:t>Silných zásad</a:t>
            </a:r>
          </a:p>
        </p:txBody>
      </p:sp>
      <p:sp>
        <p:nvSpPr>
          <p:cNvPr id="13" name="Vodorovný svitek 12"/>
          <p:cNvSpPr/>
          <p:nvPr/>
        </p:nvSpPr>
        <p:spPr>
          <a:xfrm>
            <a:off x="3768437" y="748146"/>
            <a:ext cx="5209309" cy="803564"/>
          </a:xfrm>
          <a:prstGeom prst="horizontalScroll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>
                <a:solidFill>
                  <a:schemeClr val="accent5">
                    <a:lumMod val="50000"/>
                  </a:schemeClr>
                </a:solidFill>
              </a:rPr>
              <a:t>c (OH</a:t>
            </a:r>
            <a:r>
              <a:rPr lang="cs-CZ" sz="2800" baseline="30000" dirty="0">
                <a:solidFill>
                  <a:schemeClr val="accent5">
                    <a:lumMod val="50000"/>
                  </a:schemeClr>
                </a:solidFill>
              </a:rPr>
              <a:t>-</a:t>
            </a:r>
            <a:r>
              <a:rPr lang="cs-CZ" sz="2800" dirty="0">
                <a:solidFill>
                  <a:schemeClr val="accent5">
                    <a:lumMod val="50000"/>
                  </a:schemeClr>
                </a:solidFill>
              </a:rPr>
              <a:t>) = p </a:t>
            </a:r>
            <a:r>
              <a:rPr lang="cs-CZ" dirty="0">
                <a:solidFill>
                  <a:schemeClr val="accent5">
                    <a:lumMod val="50000"/>
                  </a:schemeClr>
                </a:solidFill>
              </a:rPr>
              <a:t>(počet OH</a:t>
            </a:r>
            <a:r>
              <a:rPr lang="cs-CZ" baseline="30000" dirty="0">
                <a:solidFill>
                  <a:schemeClr val="accent5">
                    <a:lumMod val="50000"/>
                  </a:schemeClr>
                </a:solidFill>
              </a:rPr>
              <a:t>-</a:t>
            </a:r>
            <a:r>
              <a:rPr lang="cs-CZ" dirty="0">
                <a:solidFill>
                  <a:schemeClr val="accent5">
                    <a:lumMod val="50000"/>
                  </a:schemeClr>
                </a:solidFill>
              </a:rPr>
              <a:t>)</a:t>
            </a:r>
            <a:r>
              <a:rPr lang="cs-CZ" sz="2800" dirty="0">
                <a:solidFill>
                  <a:schemeClr val="accent5">
                    <a:lumMod val="50000"/>
                  </a:schemeClr>
                </a:solidFill>
              </a:rPr>
              <a:t> . c </a:t>
            </a:r>
            <a:r>
              <a:rPr lang="cs-CZ" dirty="0">
                <a:solidFill>
                  <a:schemeClr val="accent5">
                    <a:lumMod val="50000"/>
                  </a:schemeClr>
                </a:solidFill>
              </a:rPr>
              <a:t>(</a:t>
            </a:r>
            <a:r>
              <a:rPr lang="cs-CZ" dirty="0" err="1">
                <a:solidFill>
                  <a:schemeClr val="accent5">
                    <a:lumMod val="50000"/>
                  </a:schemeClr>
                </a:solidFill>
              </a:rPr>
              <a:t>konc</a:t>
            </a:r>
            <a:r>
              <a:rPr lang="cs-CZ" dirty="0">
                <a:solidFill>
                  <a:schemeClr val="accent5">
                    <a:lumMod val="50000"/>
                  </a:schemeClr>
                </a:solidFill>
              </a:rPr>
              <a:t>. hydroxidu)</a:t>
            </a:r>
          </a:p>
        </p:txBody>
      </p:sp>
      <p:sp>
        <p:nvSpPr>
          <p:cNvPr id="18" name="Rectangle 4"/>
          <p:cNvSpPr/>
          <p:nvPr/>
        </p:nvSpPr>
        <p:spPr>
          <a:xfrm>
            <a:off x="528151" y="3512742"/>
            <a:ext cx="2170078" cy="33204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000" dirty="0">
                <a:solidFill>
                  <a:schemeClr val="bg1"/>
                </a:solidFill>
              </a:rPr>
              <a:t>1. Výpočty z chemických rovnic</a:t>
            </a:r>
          </a:p>
          <a:p>
            <a:endParaRPr lang="cs-CZ" sz="2000" dirty="0"/>
          </a:p>
          <a:p>
            <a:r>
              <a:rPr lang="cs-CZ" sz="2000" dirty="0">
                <a:solidFill>
                  <a:schemeClr val="bg1"/>
                </a:solidFill>
              </a:rPr>
              <a:t>1.2. Výpočet objemu plynů</a:t>
            </a:r>
          </a:p>
          <a:p>
            <a:endParaRPr lang="cs-CZ" sz="2000" dirty="0"/>
          </a:p>
          <a:p>
            <a:r>
              <a:rPr lang="cs-CZ" sz="2000" dirty="0">
                <a:solidFill>
                  <a:srgbClr val="66FF33"/>
                </a:solidFill>
              </a:rPr>
              <a:t>2. výpočty pH</a:t>
            </a:r>
          </a:p>
          <a:p>
            <a:endParaRPr lang="cs-CZ" sz="2000" dirty="0"/>
          </a:p>
          <a:p>
            <a:r>
              <a:rPr lang="cs-CZ" sz="2000" dirty="0"/>
              <a:t>3. Peptidická vazba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538156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28151" y="0"/>
            <a:ext cx="10515600" cy="1325563"/>
          </a:xfrm>
        </p:spPr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3. Peptidická vazba</a:t>
            </a:r>
          </a:p>
        </p:txBody>
      </p:sp>
      <p:sp>
        <p:nvSpPr>
          <p:cNvPr id="10" name="Obdélník 9"/>
          <p:cNvSpPr/>
          <p:nvPr/>
        </p:nvSpPr>
        <p:spPr>
          <a:xfrm>
            <a:off x="2833140" y="3431357"/>
            <a:ext cx="3807502" cy="34266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6925455" y="3428999"/>
            <a:ext cx="3807502" cy="34266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Rectangle 4"/>
          <p:cNvSpPr/>
          <p:nvPr/>
        </p:nvSpPr>
        <p:spPr>
          <a:xfrm>
            <a:off x="528151" y="3512742"/>
            <a:ext cx="2170078" cy="33204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000" dirty="0">
                <a:solidFill>
                  <a:schemeClr val="bg1"/>
                </a:solidFill>
              </a:rPr>
              <a:t>1. Výpočty z chemických rovnic</a:t>
            </a:r>
          </a:p>
          <a:p>
            <a:endParaRPr lang="cs-CZ" sz="2000" dirty="0"/>
          </a:p>
          <a:p>
            <a:r>
              <a:rPr lang="cs-CZ" sz="2000" dirty="0">
                <a:solidFill>
                  <a:schemeClr val="bg1"/>
                </a:solidFill>
              </a:rPr>
              <a:t>1.2. Výpočet objemu plynů</a:t>
            </a:r>
          </a:p>
          <a:p>
            <a:endParaRPr lang="cs-CZ" sz="2000" dirty="0"/>
          </a:p>
          <a:p>
            <a:r>
              <a:rPr lang="cs-CZ" sz="2000" dirty="0">
                <a:solidFill>
                  <a:schemeClr val="bg1"/>
                </a:solidFill>
              </a:rPr>
              <a:t>2. výpočty pH</a:t>
            </a:r>
          </a:p>
          <a:p>
            <a:endParaRPr lang="cs-CZ" sz="2000" dirty="0"/>
          </a:p>
          <a:p>
            <a:r>
              <a:rPr lang="cs-CZ" sz="2000" dirty="0">
                <a:solidFill>
                  <a:srgbClr val="66FF33"/>
                </a:solidFill>
              </a:rPr>
              <a:t>3. Peptidická vazba</a:t>
            </a:r>
          </a:p>
          <a:p>
            <a:endParaRPr lang="cs-CZ" sz="2000" dirty="0"/>
          </a:p>
        </p:txBody>
      </p:sp>
      <p:sp>
        <p:nvSpPr>
          <p:cNvPr id="13" name="Obdélník 12"/>
          <p:cNvSpPr/>
          <p:nvPr/>
        </p:nvSpPr>
        <p:spPr>
          <a:xfrm>
            <a:off x="1213951" y="1244384"/>
            <a:ext cx="94071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>
                <a:solidFill>
                  <a:schemeClr val="bg1"/>
                </a:solidFill>
              </a:rPr>
              <a:t>Příklad: </a:t>
            </a:r>
          </a:p>
          <a:p>
            <a:r>
              <a:rPr lang="cs-CZ" sz="2400" dirty="0">
                <a:solidFill>
                  <a:schemeClr val="bg1"/>
                </a:solidFill>
              </a:rPr>
              <a:t>     Popište chemickou rovnicí příklad vzniku peptidické vazby mezi  </a:t>
            </a:r>
          </a:p>
          <a:p>
            <a:r>
              <a:rPr lang="cs-CZ" sz="2400" dirty="0">
                <a:solidFill>
                  <a:schemeClr val="bg1"/>
                </a:solidFill>
              </a:rPr>
              <a:t>     dvěma molekulami </a:t>
            </a:r>
            <a:r>
              <a:rPr lang="cs-CZ" sz="2400" dirty="0" err="1" smtClean="0">
                <a:solidFill>
                  <a:schemeClr val="bg1"/>
                </a:solidFill>
              </a:rPr>
              <a:t>threoninu</a:t>
            </a:r>
            <a:r>
              <a:rPr lang="cs-CZ" sz="2400" dirty="0" smtClean="0">
                <a:solidFill>
                  <a:schemeClr val="bg1"/>
                </a:solidFill>
              </a:rPr>
              <a:t> </a:t>
            </a:r>
            <a:r>
              <a:rPr lang="cs-CZ" sz="2400" dirty="0">
                <a:solidFill>
                  <a:schemeClr val="bg1"/>
                </a:solidFill>
              </a:rPr>
              <a:t>(</a:t>
            </a:r>
            <a:r>
              <a:rPr lang="cs-CZ" sz="2400" dirty="0" smtClean="0">
                <a:solidFill>
                  <a:srgbClr val="FF0000"/>
                </a:solidFill>
              </a:rPr>
              <a:t>2-amino</a:t>
            </a:r>
            <a:r>
              <a:rPr lang="cs-CZ" sz="2400" dirty="0" smtClean="0">
                <a:solidFill>
                  <a:schemeClr val="bg1"/>
                </a:solidFill>
              </a:rPr>
              <a:t>-</a:t>
            </a:r>
            <a:r>
              <a:rPr lang="cs-CZ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3-hydroxy</a:t>
            </a:r>
            <a:r>
              <a:rPr lang="cs-CZ" sz="2400" dirty="0" smtClean="0">
                <a:solidFill>
                  <a:srgbClr val="66FF33"/>
                </a:solidFill>
              </a:rPr>
              <a:t>butanové </a:t>
            </a:r>
            <a:r>
              <a:rPr lang="cs-CZ" sz="2400" dirty="0">
                <a:solidFill>
                  <a:srgbClr val="66FF33"/>
                </a:solidFill>
              </a:rPr>
              <a:t>kyseliny</a:t>
            </a:r>
            <a:r>
              <a:rPr lang="cs-CZ" sz="2400" dirty="0">
                <a:solidFill>
                  <a:schemeClr val="bg1"/>
                </a:solidFill>
              </a:rPr>
              <a:t>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4" name="Rukopis 13"/>
              <p14:cNvContentPartPr/>
              <p14:nvPr/>
            </p14:nvContentPartPr>
            <p14:xfrm>
              <a:off x="3168720" y="3683160"/>
              <a:ext cx="5004000" cy="2832480"/>
            </p14:xfrm>
          </p:contentPart>
        </mc:Choice>
        <mc:Fallback xmlns="">
          <p:pic>
            <p:nvPicPr>
              <p:cNvPr id="14" name="Rukopis 1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59360" y="3673800"/>
                <a:ext cx="5022720" cy="2851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645084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49451" y="540617"/>
            <a:ext cx="3989532" cy="1325563"/>
          </a:xfrm>
        </p:spPr>
        <p:txBody>
          <a:bodyPr/>
          <a:lstStyle/>
          <a:p>
            <a:r>
              <a:rPr lang="cs-CZ" dirty="0"/>
              <a:t>Na procvičování</a:t>
            </a:r>
          </a:p>
        </p:txBody>
      </p:sp>
      <p:sp>
        <p:nvSpPr>
          <p:cNvPr id="4" name="Rectangle 4"/>
          <p:cNvSpPr/>
          <p:nvPr/>
        </p:nvSpPr>
        <p:spPr>
          <a:xfrm>
            <a:off x="1744364" y="3396342"/>
            <a:ext cx="6713316" cy="346165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630315" y="386595"/>
            <a:ext cx="113190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/>
              <a:t>Příklad1: reaguje hydroxid draselný s kyselinou chlorovodíkovou a </a:t>
            </a:r>
            <a:r>
              <a:rPr lang="cs-CZ" sz="2400" dirty="0" err="1"/>
              <a:t>vznikáchlorid</a:t>
            </a:r>
            <a:r>
              <a:rPr lang="cs-CZ" sz="2400" dirty="0"/>
              <a:t> draselný a voda. Kolik g 34% kyseliny chlorovodíkové je třeba na přípravu 149 g chloridu draselného?</a:t>
            </a:r>
          </a:p>
          <a:p>
            <a:r>
              <a:rPr lang="cs-CZ" sz="2400" dirty="0"/>
              <a:t> </a:t>
            </a:r>
          </a:p>
        </p:txBody>
      </p:sp>
      <p:sp>
        <p:nvSpPr>
          <p:cNvPr id="4" name="Obdélník 3"/>
          <p:cNvSpPr/>
          <p:nvPr/>
        </p:nvSpPr>
        <p:spPr>
          <a:xfrm>
            <a:off x="559420" y="3684714"/>
            <a:ext cx="59829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/>
              <a:t>                KOH +          </a:t>
            </a:r>
            <a:r>
              <a:rPr lang="cs-CZ" sz="2400" b="1" dirty="0" err="1"/>
              <a:t>HCl</a:t>
            </a:r>
            <a:r>
              <a:rPr lang="cs-CZ" sz="2400" b="1" dirty="0"/>
              <a:t>    →       </a:t>
            </a:r>
            <a:r>
              <a:rPr lang="cs-CZ" sz="2400" b="1" dirty="0" err="1"/>
              <a:t>KCl</a:t>
            </a:r>
            <a:r>
              <a:rPr lang="cs-CZ" sz="2400" b="1" dirty="0"/>
              <a:t> +      H</a:t>
            </a:r>
            <a:r>
              <a:rPr lang="cs-CZ" sz="2400" b="1" baseline="-25000" dirty="0"/>
              <a:t>2</a:t>
            </a:r>
            <a:r>
              <a:rPr lang="cs-CZ" sz="2400" b="1" dirty="0"/>
              <a:t>O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6954983" y="1667513"/>
            <a:ext cx="3441415" cy="5541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>
                <a:solidFill>
                  <a:schemeClr val="tx1"/>
                </a:solidFill>
              </a:rPr>
              <a:t>Ar: K – 39; Cl – 35,5; H – 1 </a:t>
            </a:r>
          </a:p>
        </p:txBody>
      </p:sp>
      <p:sp>
        <p:nvSpPr>
          <p:cNvPr id="7" name="Rectangle 4"/>
          <p:cNvSpPr/>
          <p:nvPr/>
        </p:nvSpPr>
        <p:spPr>
          <a:xfrm>
            <a:off x="1524000" y="3460831"/>
            <a:ext cx="6713316" cy="78459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9" name="Rectangle 4"/>
          <p:cNvSpPr/>
          <p:nvPr/>
        </p:nvSpPr>
        <p:spPr>
          <a:xfrm>
            <a:off x="1524000" y="4245430"/>
            <a:ext cx="6713316" cy="261257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0" name="Nadpis 1"/>
          <p:cNvSpPr txBox="1">
            <a:spLocks/>
          </p:cNvSpPr>
          <p:nvPr/>
        </p:nvSpPr>
        <p:spPr>
          <a:xfrm>
            <a:off x="1524000" y="4306094"/>
            <a:ext cx="5598102" cy="705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cs-CZ" sz="2800" dirty="0">
                <a:ea typeface="+mj-ea"/>
                <a:cs typeface="+mj-cs"/>
              </a:rPr>
              <a:t>Řešení: 73 g 100 % </a:t>
            </a:r>
            <a:r>
              <a:rPr lang="cs-CZ" sz="2800" dirty="0" err="1">
                <a:ea typeface="+mj-ea"/>
                <a:cs typeface="+mj-cs"/>
              </a:rPr>
              <a:t>HCl</a:t>
            </a:r>
            <a:r>
              <a:rPr lang="cs-CZ" sz="2800" dirty="0">
                <a:ea typeface="+mj-ea"/>
                <a:cs typeface="+mj-cs"/>
              </a:rPr>
              <a:t>; 214,7 g 34 % </a:t>
            </a:r>
            <a:r>
              <a:rPr lang="cs-CZ" sz="2800" dirty="0" err="1">
                <a:ea typeface="+mj-ea"/>
                <a:cs typeface="+mj-cs"/>
              </a:rPr>
              <a:t>HCl</a:t>
            </a:r>
            <a:endParaRPr lang="cs-CZ" sz="2800" baseline="-25000" dirty="0"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3815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1524000" y="4306094"/>
            <a:ext cx="5598102" cy="705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cs-CZ" sz="2800" dirty="0">
                <a:ea typeface="+mj-ea"/>
                <a:cs typeface="+mj-cs"/>
              </a:rPr>
              <a:t>Řešení: 227,5 g </a:t>
            </a:r>
            <a:r>
              <a:rPr lang="cs-CZ" sz="2800" dirty="0" err="1">
                <a:ea typeface="+mj-ea"/>
                <a:cs typeface="+mj-cs"/>
              </a:rPr>
              <a:t>Pb</a:t>
            </a:r>
            <a:r>
              <a:rPr lang="cs-CZ" sz="2800" dirty="0">
                <a:ea typeface="+mj-ea"/>
                <a:cs typeface="+mj-cs"/>
              </a:rPr>
              <a:t>, 369,2 g HNO</a:t>
            </a:r>
            <a:r>
              <a:rPr lang="cs-CZ" sz="2800" baseline="-25000" dirty="0">
                <a:ea typeface="+mj-ea"/>
                <a:cs typeface="+mj-cs"/>
              </a:rPr>
              <a:t>3</a:t>
            </a: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1640165" y="3389068"/>
            <a:ext cx="6664902" cy="705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cs-CZ" sz="2800" dirty="0">
                <a:ea typeface="+mj-ea"/>
                <a:cs typeface="+mj-cs"/>
              </a:rPr>
              <a:t>3 </a:t>
            </a:r>
            <a:r>
              <a:rPr lang="cs-CZ" sz="2800" dirty="0" err="1">
                <a:ea typeface="+mj-ea"/>
                <a:cs typeface="+mj-cs"/>
              </a:rPr>
              <a:t>Pb</a:t>
            </a:r>
            <a:r>
              <a:rPr lang="cs-CZ" sz="2800" dirty="0">
                <a:ea typeface="+mj-ea"/>
                <a:cs typeface="+mj-cs"/>
              </a:rPr>
              <a:t> + 16 HNO</a:t>
            </a:r>
            <a:r>
              <a:rPr lang="cs-CZ" sz="2800" baseline="-25000" dirty="0">
                <a:ea typeface="+mj-ea"/>
                <a:cs typeface="+mj-cs"/>
              </a:rPr>
              <a:t>3</a:t>
            </a:r>
            <a:r>
              <a:rPr lang="cs-CZ" sz="2800" dirty="0">
                <a:ea typeface="+mj-ea"/>
                <a:cs typeface="+mj-cs"/>
              </a:rPr>
              <a:t> → 3 </a:t>
            </a:r>
            <a:r>
              <a:rPr lang="cs-CZ" sz="2800" dirty="0" err="1">
                <a:ea typeface="+mj-ea"/>
                <a:cs typeface="+mj-cs"/>
              </a:rPr>
              <a:t>Pb</a:t>
            </a:r>
            <a:r>
              <a:rPr lang="cs-CZ" sz="2800" dirty="0">
                <a:ea typeface="+mj-ea"/>
                <a:cs typeface="+mj-cs"/>
              </a:rPr>
              <a:t>(NO</a:t>
            </a:r>
            <a:r>
              <a:rPr lang="cs-CZ" sz="2800" baseline="-25000" dirty="0">
                <a:ea typeface="+mj-ea"/>
                <a:cs typeface="+mj-cs"/>
              </a:rPr>
              <a:t>3</a:t>
            </a:r>
            <a:r>
              <a:rPr lang="cs-CZ" sz="2800" dirty="0">
                <a:ea typeface="+mj-ea"/>
                <a:cs typeface="+mj-cs"/>
              </a:rPr>
              <a:t>)</a:t>
            </a:r>
            <a:r>
              <a:rPr lang="cs-CZ" sz="2800" baseline="-25000" dirty="0">
                <a:ea typeface="+mj-ea"/>
                <a:cs typeface="+mj-cs"/>
              </a:rPr>
              <a:t>4</a:t>
            </a:r>
            <a:r>
              <a:rPr lang="cs-CZ" sz="2800" dirty="0">
                <a:ea typeface="+mj-ea"/>
                <a:cs typeface="+mj-cs"/>
              </a:rPr>
              <a:t> + </a:t>
            </a:r>
            <a:r>
              <a:rPr lang="cs-CZ" sz="2800" dirty="0" err="1">
                <a:ea typeface="+mj-ea"/>
                <a:cs typeface="+mj-cs"/>
              </a:rPr>
              <a:t>4</a:t>
            </a:r>
            <a:r>
              <a:rPr lang="cs-CZ" sz="2800" dirty="0">
                <a:ea typeface="+mj-ea"/>
                <a:cs typeface="+mj-cs"/>
              </a:rPr>
              <a:t> NO + 8 H</a:t>
            </a:r>
            <a:r>
              <a:rPr lang="cs-CZ" sz="2800" baseline="-25000" dirty="0">
                <a:ea typeface="+mj-ea"/>
                <a:cs typeface="+mj-cs"/>
              </a:rPr>
              <a:t>2</a:t>
            </a:r>
            <a:r>
              <a:rPr lang="cs-CZ" sz="2800" dirty="0">
                <a:ea typeface="+mj-ea"/>
                <a:cs typeface="+mj-cs"/>
              </a:rPr>
              <a:t>O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4000" y="254290"/>
            <a:ext cx="9144000" cy="1325563"/>
          </a:xfrm>
        </p:spPr>
        <p:txBody>
          <a:bodyPr>
            <a:normAutofit fontScale="90000"/>
          </a:bodyPr>
          <a:lstStyle/>
          <a:p>
            <a:r>
              <a:rPr lang="cs-CZ" sz="2800" dirty="0">
                <a:latin typeface="+mn-lt"/>
              </a:rPr>
              <a:t>Příklad 2.: Reaguje olovo s kyselinou dusičnou, vzniká dusičnan </a:t>
            </a:r>
            <a:r>
              <a:rPr lang="cs-CZ" sz="2800" dirty="0" err="1">
                <a:latin typeface="+mn-lt"/>
              </a:rPr>
              <a:t>olovičitý</a:t>
            </a:r>
            <a:r>
              <a:rPr lang="cs-CZ" sz="2800" dirty="0">
                <a:latin typeface="+mn-lt"/>
              </a:rPr>
              <a:t>, oxid dusnatý a voda. Kolik g olova a kolik g kyselin dusičné je třeba použít , aby vzniklo 500 g dusičnanu </a:t>
            </a:r>
            <a:r>
              <a:rPr lang="cs-CZ" sz="2800" dirty="0" err="1">
                <a:latin typeface="+mn-lt"/>
              </a:rPr>
              <a:t>olovičitého</a:t>
            </a:r>
            <a:r>
              <a:rPr lang="cs-CZ" sz="2800" dirty="0">
                <a:latin typeface="+mn-lt"/>
              </a:rPr>
              <a:t>.</a:t>
            </a:r>
          </a:p>
        </p:txBody>
      </p:sp>
      <p:sp>
        <p:nvSpPr>
          <p:cNvPr id="4" name="Rectangle 4"/>
          <p:cNvSpPr/>
          <p:nvPr/>
        </p:nvSpPr>
        <p:spPr>
          <a:xfrm>
            <a:off x="1524000" y="3389068"/>
            <a:ext cx="6713316" cy="78459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6477000" y="1667513"/>
            <a:ext cx="3919398" cy="5541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>
                <a:solidFill>
                  <a:schemeClr val="tx1"/>
                </a:solidFill>
              </a:rPr>
              <a:t>Ar: </a:t>
            </a:r>
            <a:r>
              <a:rPr lang="cs-CZ" sz="2000" dirty="0" err="1">
                <a:solidFill>
                  <a:schemeClr val="tx1"/>
                </a:solidFill>
              </a:rPr>
              <a:t>Pb</a:t>
            </a:r>
            <a:r>
              <a:rPr lang="cs-CZ" sz="2000" dirty="0">
                <a:solidFill>
                  <a:schemeClr val="tx1"/>
                </a:solidFill>
              </a:rPr>
              <a:t> – 207; N – 14; O – 16; H - 1</a:t>
            </a:r>
          </a:p>
        </p:txBody>
      </p:sp>
      <p:sp>
        <p:nvSpPr>
          <p:cNvPr id="9" name="Rectangle 4"/>
          <p:cNvSpPr/>
          <p:nvPr/>
        </p:nvSpPr>
        <p:spPr>
          <a:xfrm>
            <a:off x="1524000" y="4173667"/>
            <a:ext cx="6713316" cy="261257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1524000" y="4306094"/>
            <a:ext cx="5598102" cy="705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cs-CZ" sz="2800" dirty="0">
                <a:ea typeface="+mj-ea"/>
                <a:cs typeface="+mj-cs"/>
              </a:rPr>
              <a:t>Řešení: 229 g</a:t>
            </a:r>
            <a:endParaRPr lang="cs-CZ" sz="2800" baseline="-25000" dirty="0">
              <a:ea typeface="+mj-ea"/>
              <a:cs typeface="+mj-cs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1640165" y="3389068"/>
            <a:ext cx="6664902" cy="705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cs-CZ" sz="2800" dirty="0">
                <a:ea typeface="+mj-ea"/>
                <a:cs typeface="+mj-cs"/>
              </a:rPr>
              <a:t>2KOH + H</a:t>
            </a:r>
            <a:r>
              <a:rPr lang="cs-CZ" sz="2800" baseline="-25000" dirty="0">
                <a:ea typeface="+mj-ea"/>
                <a:cs typeface="+mj-cs"/>
              </a:rPr>
              <a:t>2</a:t>
            </a:r>
            <a:r>
              <a:rPr lang="cs-CZ" sz="2800" dirty="0">
                <a:ea typeface="+mj-ea"/>
                <a:cs typeface="+mj-cs"/>
              </a:rPr>
              <a:t>SO</a:t>
            </a:r>
            <a:r>
              <a:rPr lang="cs-CZ" sz="2800" baseline="-25000" dirty="0">
                <a:ea typeface="+mj-ea"/>
                <a:cs typeface="+mj-cs"/>
              </a:rPr>
              <a:t>4</a:t>
            </a:r>
            <a:r>
              <a:rPr lang="cs-CZ" sz="2800" dirty="0">
                <a:ea typeface="+mj-ea"/>
                <a:cs typeface="+mj-cs"/>
              </a:rPr>
              <a:t> → </a:t>
            </a:r>
            <a:r>
              <a:rPr lang="cs-CZ" sz="2800" dirty="0"/>
              <a:t>K</a:t>
            </a:r>
            <a:r>
              <a:rPr lang="cs-CZ" sz="2800" baseline="-25000" dirty="0"/>
              <a:t>2</a:t>
            </a:r>
            <a:r>
              <a:rPr lang="cs-CZ" sz="2800" dirty="0"/>
              <a:t>SO</a:t>
            </a:r>
            <a:r>
              <a:rPr lang="cs-CZ" sz="2800" baseline="-25000" dirty="0"/>
              <a:t>4</a:t>
            </a:r>
            <a:r>
              <a:rPr lang="cs-CZ" sz="2800" dirty="0">
                <a:ea typeface="+mj-ea"/>
                <a:cs typeface="+mj-cs"/>
              </a:rPr>
              <a:t> + 2H</a:t>
            </a:r>
            <a:r>
              <a:rPr lang="cs-CZ" sz="2800" baseline="-25000" dirty="0">
                <a:ea typeface="+mj-ea"/>
                <a:cs typeface="+mj-cs"/>
              </a:rPr>
              <a:t>2</a:t>
            </a:r>
            <a:r>
              <a:rPr lang="cs-CZ" sz="2800" dirty="0">
                <a:ea typeface="+mj-ea"/>
                <a:cs typeface="+mj-cs"/>
              </a:rPr>
              <a:t>O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1437" y="254290"/>
            <a:ext cx="11570563" cy="1325563"/>
          </a:xfrm>
        </p:spPr>
        <p:txBody>
          <a:bodyPr>
            <a:noAutofit/>
          </a:bodyPr>
          <a:lstStyle/>
          <a:p>
            <a:r>
              <a:rPr lang="cs-CZ" sz="2500" dirty="0">
                <a:latin typeface="+mn-lt"/>
              </a:rPr>
              <a:t>Příklad 3.: </a:t>
            </a:r>
            <a:r>
              <a:rPr lang="cs-CZ" sz="2500" b="1" dirty="0"/>
              <a:t>Vypočtěte, kolik gramů pevného hydroxidu draselného se zanedbatelným množstvím nečistot potřebujeme na úplnou neutralizaci 500 g 40%ního roztoku kyseliny sírové. Uveďte celou rovnici (vzniká síran draselný a voda).</a:t>
            </a:r>
            <a:endParaRPr lang="cs-CZ" sz="2500" dirty="0">
              <a:latin typeface="+mn-lt"/>
            </a:endParaRPr>
          </a:p>
        </p:txBody>
      </p:sp>
      <p:sp>
        <p:nvSpPr>
          <p:cNvPr id="4" name="Rectangle 4"/>
          <p:cNvSpPr/>
          <p:nvPr/>
        </p:nvSpPr>
        <p:spPr>
          <a:xfrm>
            <a:off x="1524000" y="3499821"/>
            <a:ext cx="6713316" cy="78459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6477000" y="1667513"/>
            <a:ext cx="3919398" cy="5541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>
                <a:solidFill>
                  <a:schemeClr val="tx1"/>
                </a:solidFill>
              </a:rPr>
              <a:t>Ar: K – 39; S – 32; O – 16; H - 1</a:t>
            </a:r>
          </a:p>
        </p:txBody>
      </p:sp>
      <p:sp>
        <p:nvSpPr>
          <p:cNvPr id="9" name="Rectangle 4"/>
          <p:cNvSpPr/>
          <p:nvPr/>
        </p:nvSpPr>
        <p:spPr>
          <a:xfrm>
            <a:off x="1524000" y="4262747"/>
            <a:ext cx="6713316" cy="261257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86108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1620166" y="3990656"/>
            <a:ext cx="5598102" cy="705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cs-CZ" sz="2800" dirty="0">
                <a:ea typeface="+mj-ea"/>
                <a:cs typeface="+mj-cs"/>
              </a:rPr>
              <a:t>Řešení: 471 g</a:t>
            </a:r>
            <a:endParaRPr lang="cs-CZ" sz="2800" baseline="-25000" dirty="0">
              <a:ea typeface="+mj-ea"/>
              <a:cs typeface="+mj-cs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1620166" y="3293650"/>
            <a:ext cx="6664902" cy="705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cs-CZ" sz="2800" dirty="0">
                <a:ea typeface="+mj-ea"/>
                <a:cs typeface="+mj-cs"/>
              </a:rPr>
              <a:t>Ca(OH)</a:t>
            </a:r>
            <a:r>
              <a:rPr lang="cs-CZ" sz="2800" baseline="-25000" dirty="0">
                <a:ea typeface="+mj-ea"/>
                <a:cs typeface="+mj-cs"/>
              </a:rPr>
              <a:t>2</a:t>
            </a:r>
            <a:r>
              <a:rPr lang="cs-CZ" sz="2800" dirty="0">
                <a:ea typeface="+mj-ea"/>
                <a:cs typeface="+mj-cs"/>
              </a:rPr>
              <a:t> + </a:t>
            </a:r>
            <a:r>
              <a:rPr lang="cs-CZ" sz="2800" dirty="0" err="1">
                <a:ea typeface="+mj-ea"/>
                <a:cs typeface="+mj-cs"/>
              </a:rPr>
              <a:t>2</a:t>
            </a:r>
            <a:r>
              <a:rPr lang="cs-CZ" sz="2800" dirty="0">
                <a:ea typeface="+mj-ea"/>
                <a:cs typeface="+mj-cs"/>
              </a:rPr>
              <a:t> HNO</a:t>
            </a:r>
            <a:r>
              <a:rPr lang="cs-CZ" sz="2800" baseline="-25000" dirty="0">
                <a:ea typeface="+mj-ea"/>
                <a:cs typeface="+mj-cs"/>
              </a:rPr>
              <a:t>3</a:t>
            </a:r>
            <a:r>
              <a:rPr lang="cs-CZ" sz="2800" dirty="0">
                <a:ea typeface="+mj-ea"/>
                <a:cs typeface="+mj-cs"/>
              </a:rPr>
              <a:t> → Ca(NO</a:t>
            </a:r>
            <a:r>
              <a:rPr lang="cs-CZ" sz="2800" baseline="-25000" dirty="0">
                <a:ea typeface="+mj-ea"/>
                <a:cs typeface="+mj-cs"/>
              </a:rPr>
              <a:t>3</a:t>
            </a:r>
            <a:r>
              <a:rPr lang="cs-CZ" sz="2800" dirty="0">
                <a:ea typeface="+mj-ea"/>
                <a:cs typeface="+mj-cs"/>
              </a:rPr>
              <a:t>)</a:t>
            </a:r>
            <a:r>
              <a:rPr lang="cs-CZ" sz="2800" baseline="-25000" dirty="0">
                <a:ea typeface="+mj-ea"/>
                <a:cs typeface="+mj-cs"/>
              </a:rPr>
              <a:t>2</a:t>
            </a:r>
            <a:r>
              <a:rPr lang="cs-CZ" sz="2800" dirty="0">
                <a:ea typeface="+mj-ea"/>
                <a:cs typeface="+mj-cs"/>
              </a:rPr>
              <a:t> + </a:t>
            </a:r>
            <a:r>
              <a:rPr lang="cs-CZ" sz="2800" dirty="0" err="1">
                <a:ea typeface="+mj-ea"/>
                <a:cs typeface="+mj-cs"/>
              </a:rPr>
              <a:t>2</a:t>
            </a:r>
            <a:r>
              <a:rPr lang="cs-CZ" sz="2800" dirty="0">
                <a:ea typeface="+mj-ea"/>
                <a:cs typeface="+mj-cs"/>
              </a:rPr>
              <a:t> H</a:t>
            </a:r>
            <a:r>
              <a:rPr lang="cs-CZ" sz="2800" baseline="-25000" dirty="0">
                <a:ea typeface="+mj-ea"/>
                <a:cs typeface="+mj-cs"/>
              </a:rPr>
              <a:t>2</a:t>
            </a:r>
            <a:r>
              <a:rPr lang="cs-CZ" sz="2800" dirty="0">
                <a:ea typeface="+mj-ea"/>
                <a:cs typeface="+mj-cs"/>
              </a:rPr>
              <a:t>O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4905" y="254290"/>
            <a:ext cx="11212497" cy="1325563"/>
          </a:xfrm>
        </p:spPr>
        <p:txBody>
          <a:bodyPr>
            <a:normAutofit/>
          </a:bodyPr>
          <a:lstStyle/>
          <a:p>
            <a:r>
              <a:rPr lang="cs-CZ" sz="2800" dirty="0">
                <a:latin typeface="+mn-lt"/>
              </a:rPr>
              <a:t>Příklad 4.: Reaguje hydroxid vápenatý s kyselinou dusičnou za vzniku dusičnanu vápenatého a vody. Kolik g 65% roztoku kyseliny dusičné je třeba použít na neutralizaci 180 g hydroxidu vápenatého?</a:t>
            </a:r>
          </a:p>
        </p:txBody>
      </p:sp>
      <p:sp>
        <p:nvSpPr>
          <p:cNvPr id="4" name="Rectangle 4"/>
          <p:cNvSpPr/>
          <p:nvPr/>
        </p:nvSpPr>
        <p:spPr>
          <a:xfrm>
            <a:off x="1524000" y="3226705"/>
            <a:ext cx="6713316" cy="83902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6477000" y="1667513"/>
            <a:ext cx="3919398" cy="5541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>
                <a:solidFill>
                  <a:schemeClr val="tx1"/>
                </a:solidFill>
              </a:rPr>
              <a:t>Ar: Ca – 40; N – 14; O – 16; H - 1</a:t>
            </a:r>
          </a:p>
        </p:txBody>
      </p:sp>
      <p:sp>
        <p:nvSpPr>
          <p:cNvPr id="8" name="Rectangle 4"/>
          <p:cNvSpPr/>
          <p:nvPr/>
        </p:nvSpPr>
        <p:spPr>
          <a:xfrm>
            <a:off x="1524000" y="4033750"/>
            <a:ext cx="6713316" cy="255897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1524000" y="4406190"/>
            <a:ext cx="6777842" cy="705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cs-CZ" sz="2000" dirty="0">
                <a:ea typeface="+mj-ea"/>
                <a:cs typeface="+mj-cs"/>
              </a:rPr>
              <a:t>Řešení: </a:t>
            </a:r>
            <a:r>
              <a:rPr lang="cs-CZ" sz="2000" dirty="0">
                <a:solidFill>
                  <a:schemeClr val="accent6">
                    <a:lumMod val="75000"/>
                  </a:schemeClr>
                </a:solidFill>
                <a:ea typeface="+mj-ea"/>
                <a:cs typeface="+mj-cs"/>
              </a:rPr>
              <a:t>55,4 g NH</a:t>
            </a:r>
            <a:r>
              <a:rPr lang="cs-CZ" sz="2000" baseline="-25000" dirty="0">
                <a:solidFill>
                  <a:schemeClr val="accent6">
                    <a:lumMod val="75000"/>
                  </a:schemeClr>
                </a:solidFill>
                <a:ea typeface="+mj-ea"/>
                <a:cs typeface="+mj-cs"/>
              </a:rPr>
              <a:t>3</a:t>
            </a:r>
            <a:r>
              <a:rPr lang="cs-CZ" sz="2000" dirty="0">
                <a:solidFill>
                  <a:schemeClr val="accent6">
                    <a:lumMod val="75000"/>
                  </a:schemeClr>
                </a:solidFill>
                <a:ea typeface="+mj-ea"/>
                <a:cs typeface="+mj-cs"/>
              </a:rPr>
              <a:t>; 182,6 g O</a:t>
            </a:r>
            <a:r>
              <a:rPr lang="cs-CZ" sz="2000" baseline="-25000" dirty="0">
                <a:solidFill>
                  <a:schemeClr val="accent6">
                    <a:lumMod val="75000"/>
                  </a:schemeClr>
                </a:solidFill>
                <a:ea typeface="+mj-ea"/>
                <a:cs typeface="+mj-cs"/>
              </a:rPr>
              <a:t>2</a:t>
            </a:r>
            <a:r>
              <a:rPr lang="cs-CZ" sz="2000" dirty="0">
                <a:ea typeface="+mj-ea"/>
                <a:cs typeface="+mj-cs"/>
              </a:rPr>
              <a:t>/ </a:t>
            </a:r>
            <a:r>
              <a:rPr lang="cs-CZ" sz="2000" dirty="0">
                <a:solidFill>
                  <a:srgbClr val="FF0000"/>
                </a:solidFill>
                <a:ea typeface="+mj-ea"/>
                <a:cs typeface="+mj-cs"/>
              </a:rPr>
              <a:t>73 l NH</a:t>
            </a:r>
            <a:r>
              <a:rPr lang="cs-CZ" sz="2000" baseline="-25000" dirty="0">
                <a:solidFill>
                  <a:srgbClr val="FF0000"/>
                </a:solidFill>
                <a:ea typeface="+mj-ea"/>
                <a:cs typeface="+mj-cs"/>
              </a:rPr>
              <a:t>3</a:t>
            </a:r>
            <a:r>
              <a:rPr lang="cs-CZ" sz="2000" dirty="0">
                <a:solidFill>
                  <a:srgbClr val="FF0000"/>
                </a:solidFill>
                <a:ea typeface="+mj-ea"/>
                <a:cs typeface="+mj-cs"/>
              </a:rPr>
              <a:t>; 127,8 l O</a:t>
            </a:r>
            <a:r>
              <a:rPr lang="cs-CZ" sz="2000" baseline="-25000" dirty="0">
                <a:solidFill>
                  <a:srgbClr val="FF0000"/>
                </a:solidFill>
                <a:ea typeface="+mj-ea"/>
                <a:cs typeface="+mj-cs"/>
              </a:rPr>
              <a:t>2</a:t>
            </a: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1745673" y="3568808"/>
            <a:ext cx="6664902" cy="705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cs-CZ" sz="2800" dirty="0">
                <a:ea typeface="+mj-ea"/>
                <a:cs typeface="+mj-cs"/>
              </a:rPr>
              <a:t>4 NH</a:t>
            </a:r>
            <a:r>
              <a:rPr lang="cs-CZ" sz="2800" baseline="-25000" dirty="0">
                <a:ea typeface="+mj-ea"/>
                <a:cs typeface="+mj-cs"/>
              </a:rPr>
              <a:t>3</a:t>
            </a:r>
            <a:r>
              <a:rPr lang="cs-CZ" sz="2800" dirty="0">
                <a:ea typeface="+mj-ea"/>
                <a:cs typeface="+mj-cs"/>
              </a:rPr>
              <a:t> + 7 O</a:t>
            </a:r>
            <a:r>
              <a:rPr lang="cs-CZ" sz="2800" baseline="-25000" dirty="0">
                <a:ea typeface="+mj-ea"/>
                <a:cs typeface="+mj-cs"/>
              </a:rPr>
              <a:t>2</a:t>
            </a:r>
            <a:r>
              <a:rPr lang="cs-CZ" sz="2800" dirty="0">
                <a:ea typeface="+mj-ea"/>
                <a:cs typeface="+mj-cs"/>
              </a:rPr>
              <a:t> → 4 NO</a:t>
            </a:r>
            <a:r>
              <a:rPr lang="cs-CZ" sz="2800" baseline="-25000" dirty="0">
                <a:ea typeface="+mj-ea"/>
                <a:cs typeface="+mj-cs"/>
              </a:rPr>
              <a:t>2</a:t>
            </a:r>
            <a:r>
              <a:rPr lang="cs-CZ" sz="2800" dirty="0">
                <a:ea typeface="+mj-ea"/>
                <a:cs typeface="+mj-cs"/>
              </a:rPr>
              <a:t> + 6 H</a:t>
            </a:r>
            <a:r>
              <a:rPr lang="cs-CZ" sz="2800" baseline="-25000" dirty="0">
                <a:ea typeface="+mj-ea"/>
                <a:cs typeface="+mj-cs"/>
              </a:rPr>
              <a:t>2</a:t>
            </a:r>
            <a:r>
              <a:rPr lang="cs-CZ" sz="2800" dirty="0">
                <a:ea typeface="+mj-ea"/>
                <a:cs typeface="+mj-cs"/>
              </a:rPr>
              <a:t>O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3681" y="254290"/>
            <a:ext cx="11363417" cy="1325563"/>
          </a:xfrm>
        </p:spPr>
        <p:txBody>
          <a:bodyPr>
            <a:normAutofit/>
          </a:bodyPr>
          <a:lstStyle/>
          <a:p>
            <a:r>
              <a:rPr lang="cs-CZ" sz="2800" dirty="0">
                <a:latin typeface="+mn-lt"/>
              </a:rPr>
              <a:t>Příklad 5.: Reaguje amoniak s kyslíkem za vzniku oxidu dusičitého a vody. Kolik </a:t>
            </a:r>
            <a:r>
              <a:rPr lang="cs-CZ" sz="28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g</a:t>
            </a:r>
            <a:r>
              <a:rPr lang="cs-CZ" sz="2800" dirty="0">
                <a:latin typeface="+mn-lt"/>
              </a:rPr>
              <a:t> amoniaku a kyslíku je třeba použít, aby vzniklo 150 g oxidu dusičitého? Kolik </a:t>
            </a:r>
            <a:r>
              <a:rPr lang="cs-CZ" sz="2800" dirty="0">
                <a:solidFill>
                  <a:srgbClr val="FF0000"/>
                </a:solidFill>
                <a:latin typeface="+mn-lt"/>
              </a:rPr>
              <a:t>litrů</a:t>
            </a:r>
            <a:r>
              <a:rPr lang="cs-CZ" sz="2800" dirty="0">
                <a:latin typeface="+mn-lt"/>
              </a:rPr>
              <a:t> amoniaku a kyslíku je potřeba na toto množství oxidu dusičitého?</a:t>
            </a:r>
          </a:p>
        </p:txBody>
      </p:sp>
      <p:sp>
        <p:nvSpPr>
          <p:cNvPr id="4" name="Rectangle 4"/>
          <p:cNvSpPr/>
          <p:nvPr/>
        </p:nvSpPr>
        <p:spPr>
          <a:xfrm>
            <a:off x="1524000" y="3550848"/>
            <a:ext cx="6713316" cy="74105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6477000" y="1667513"/>
            <a:ext cx="3919398" cy="5541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>
                <a:solidFill>
                  <a:schemeClr val="tx1"/>
                </a:solidFill>
              </a:rPr>
              <a:t>Ar: N – 14; O – 16; H - 1</a:t>
            </a:r>
          </a:p>
        </p:txBody>
      </p:sp>
      <p:sp>
        <p:nvSpPr>
          <p:cNvPr id="8" name="Rectangle 4"/>
          <p:cNvSpPr/>
          <p:nvPr/>
        </p:nvSpPr>
        <p:spPr>
          <a:xfrm>
            <a:off x="1524000" y="4192692"/>
            <a:ext cx="6713316" cy="267788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-1"/>
            <a:ext cx="9144000" cy="313673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400" u="sng" dirty="0"/>
              <a:t>Agrochemie – 10. cvičení</a:t>
            </a:r>
          </a:p>
          <a:p>
            <a:pPr algn="ctr"/>
            <a:endParaRPr lang="cs-CZ" sz="4400" dirty="0"/>
          </a:p>
        </p:txBody>
      </p:sp>
    </p:spTree>
    <p:extLst>
      <p:ext uri="{BB962C8B-B14F-4D97-AF65-F5344CB8AC3E}">
        <p14:creationId xmlns:p14="http://schemas.microsoft.com/office/powerpoint/2010/main" val="38627796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/>
          <p:nvPr/>
        </p:nvSpPr>
        <p:spPr>
          <a:xfrm>
            <a:off x="1524000" y="0"/>
            <a:ext cx="9144000" cy="123357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000" u="sng" dirty="0"/>
              <a:t>1. Výpočty z chemických rovnic, výpočet pH</a:t>
            </a:r>
          </a:p>
        </p:txBody>
      </p:sp>
      <p:sp>
        <p:nvSpPr>
          <p:cNvPr id="2" name="Obdélník 1"/>
          <p:cNvSpPr/>
          <p:nvPr/>
        </p:nvSpPr>
        <p:spPr>
          <a:xfrm>
            <a:off x="1709196" y="848416"/>
            <a:ext cx="895880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>
                <a:solidFill>
                  <a:schemeClr val="bg1"/>
                </a:solidFill>
              </a:rPr>
              <a:t>Trocha teorie</a:t>
            </a:r>
          </a:p>
          <a:p>
            <a:pPr marL="342900" indent="-342900">
              <a:buFontTx/>
              <a:buChar char="-"/>
            </a:pPr>
            <a:r>
              <a:rPr lang="cs-CZ" sz="2400" dirty="0">
                <a:solidFill>
                  <a:schemeClr val="bg1"/>
                </a:solidFill>
              </a:rPr>
              <a:t>Z jedné reakční složky je možné dopočítat ostatní</a:t>
            </a:r>
          </a:p>
          <a:p>
            <a:pPr marL="342900" indent="-342900"/>
            <a:endParaRPr lang="cs-CZ" sz="2400" dirty="0">
              <a:solidFill>
                <a:schemeClr val="bg1"/>
              </a:solidFill>
            </a:endParaRPr>
          </a:p>
          <a:p>
            <a:pPr marL="342900" indent="-342900"/>
            <a:r>
              <a:rPr lang="cs-CZ" sz="2400" dirty="0">
                <a:solidFill>
                  <a:schemeClr val="bg1"/>
                </a:solidFill>
              </a:rPr>
              <a:t>               </a:t>
            </a:r>
            <a:r>
              <a:rPr lang="cs-CZ" sz="2400" dirty="0">
                <a:solidFill>
                  <a:srgbClr val="FFFF00"/>
                </a:solidFill>
              </a:rPr>
              <a:t>R1</a:t>
            </a:r>
            <a:r>
              <a:rPr lang="cs-CZ" sz="2400" dirty="0">
                <a:solidFill>
                  <a:schemeClr val="bg1"/>
                </a:solidFill>
              </a:rPr>
              <a:t> +    </a:t>
            </a:r>
            <a:r>
              <a:rPr lang="cs-CZ" sz="2400" dirty="0">
                <a:solidFill>
                  <a:srgbClr val="FFFF00"/>
                </a:solidFill>
              </a:rPr>
              <a:t>R2</a:t>
            </a:r>
            <a:r>
              <a:rPr lang="cs-CZ" sz="2400" dirty="0">
                <a:solidFill>
                  <a:schemeClr val="bg1"/>
                </a:solidFill>
              </a:rPr>
              <a:t> </a:t>
            </a:r>
            <a:r>
              <a:rPr lang="cs-CZ" sz="2400" dirty="0">
                <a:solidFill>
                  <a:schemeClr val="bg1"/>
                </a:solidFill>
                <a:latin typeface="Franklin Gothic Medium"/>
              </a:rPr>
              <a:t>→    </a:t>
            </a:r>
            <a:r>
              <a:rPr lang="cs-CZ" sz="2400" dirty="0">
                <a:solidFill>
                  <a:schemeClr val="accent5">
                    <a:lumMod val="20000"/>
                    <a:lumOff val="80000"/>
                  </a:schemeClr>
                </a:solidFill>
                <a:latin typeface="Franklin Gothic Medium"/>
              </a:rPr>
              <a:t>P1</a:t>
            </a:r>
            <a:r>
              <a:rPr lang="cs-CZ" sz="2400" dirty="0">
                <a:solidFill>
                  <a:schemeClr val="bg1"/>
                </a:solidFill>
                <a:latin typeface="Franklin Gothic Medium"/>
              </a:rPr>
              <a:t> +    </a:t>
            </a:r>
            <a:r>
              <a:rPr lang="cs-CZ" sz="2400" dirty="0">
                <a:solidFill>
                  <a:schemeClr val="accent5">
                    <a:lumMod val="20000"/>
                    <a:lumOff val="80000"/>
                  </a:schemeClr>
                </a:solidFill>
                <a:latin typeface="Franklin Gothic Medium"/>
              </a:rPr>
              <a:t>P2</a:t>
            </a:r>
            <a:endParaRPr lang="cs-CZ" sz="24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2536573" y="1956412"/>
            <a:ext cx="31293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dirty="0">
                <a:solidFill>
                  <a:srgbClr val="66FF33"/>
                </a:solidFill>
              </a:rPr>
              <a:t>a          b            c            d</a:t>
            </a:r>
            <a:endParaRPr lang="cs-CZ" sz="2400" dirty="0">
              <a:solidFill>
                <a:schemeClr val="bg1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841973" y="3430163"/>
            <a:ext cx="248747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dirty="0">
                <a:solidFill>
                  <a:srgbClr val="FFFF00"/>
                </a:solidFill>
              </a:rPr>
              <a:t>R1 a 2 – reaktanty</a:t>
            </a:r>
          </a:p>
          <a:p>
            <a:r>
              <a:rPr lang="cs-CZ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P1 a 2 – produkty</a:t>
            </a:r>
          </a:p>
        </p:txBody>
      </p:sp>
      <p:sp>
        <p:nvSpPr>
          <p:cNvPr id="6" name="Obdélník 5"/>
          <p:cNvSpPr/>
          <p:nvPr/>
        </p:nvSpPr>
        <p:spPr>
          <a:xfrm>
            <a:off x="2857525" y="4219542"/>
            <a:ext cx="38075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dirty="0">
                <a:solidFill>
                  <a:srgbClr val="66FF33"/>
                </a:solidFill>
              </a:rPr>
              <a:t>a, b, c, d – číselné koeficienty</a:t>
            </a:r>
            <a:endParaRPr lang="cs-CZ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15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528151" y="160923"/>
            <a:ext cx="1130578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>
                <a:solidFill>
                  <a:schemeClr val="bg1"/>
                </a:solidFill>
              </a:rPr>
              <a:t>Příklad: reaguje hydroxid draselný s kyselinou dusičnou a vzniká dusičnan draselný a voda. Kolik g hydroxidu draselného a kolik g kyseliny dusičné je třeba na přípravu 200 g dusičnanu draselného?</a:t>
            </a:r>
            <a:endParaRPr lang="cs-CZ" sz="24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endParaRPr lang="cs-CZ" sz="2400" dirty="0">
              <a:solidFill>
                <a:schemeClr val="bg1"/>
              </a:solidFill>
            </a:endParaRPr>
          </a:p>
          <a:p>
            <a:endParaRPr lang="cs-CZ" sz="2400" dirty="0">
              <a:solidFill>
                <a:schemeClr val="bg1"/>
              </a:solidFill>
            </a:endParaRPr>
          </a:p>
          <a:p>
            <a:endParaRPr lang="cs-CZ" sz="2400" dirty="0">
              <a:solidFill>
                <a:schemeClr val="bg1"/>
              </a:solidFill>
            </a:endParaRPr>
          </a:p>
          <a:p>
            <a:r>
              <a:rPr lang="cs-CZ" sz="2400" dirty="0">
                <a:solidFill>
                  <a:schemeClr val="bg1"/>
                </a:solidFill>
              </a:rPr>
              <a:t> </a:t>
            </a:r>
            <a:endParaRPr lang="cs-CZ" sz="24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2683241" y="3517598"/>
            <a:ext cx="68107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>
                <a:solidFill>
                  <a:srgbClr val="66FF33"/>
                </a:solidFill>
              </a:rPr>
              <a:t>                KOH +          HNO</a:t>
            </a:r>
            <a:r>
              <a:rPr lang="cs-CZ" sz="2400" b="1" baseline="-25000" dirty="0">
                <a:solidFill>
                  <a:srgbClr val="66FF33"/>
                </a:solidFill>
              </a:rPr>
              <a:t>3</a:t>
            </a:r>
            <a:r>
              <a:rPr lang="cs-CZ" sz="2400" b="1" dirty="0">
                <a:solidFill>
                  <a:srgbClr val="66FF33"/>
                </a:solidFill>
              </a:rPr>
              <a:t>    →              KNO</a:t>
            </a:r>
            <a:r>
              <a:rPr lang="cs-CZ" sz="2400" b="1" baseline="-25000" dirty="0">
                <a:solidFill>
                  <a:srgbClr val="66FF33"/>
                </a:solidFill>
              </a:rPr>
              <a:t>3</a:t>
            </a:r>
            <a:r>
              <a:rPr lang="cs-CZ" sz="2400" b="1" dirty="0">
                <a:solidFill>
                  <a:srgbClr val="66FF33"/>
                </a:solidFill>
              </a:rPr>
              <a:t> +      H</a:t>
            </a:r>
            <a:r>
              <a:rPr lang="cs-CZ" sz="2400" b="1" baseline="-25000" dirty="0">
                <a:solidFill>
                  <a:srgbClr val="66FF33"/>
                </a:solidFill>
              </a:rPr>
              <a:t>2</a:t>
            </a:r>
            <a:r>
              <a:rPr lang="cs-CZ" sz="2400" b="1" dirty="0">
                <a:solidFill>
                  <a:srgbClr val="66FF33"/>
                </a:solidFill>
              </a:rPr>
              <a:t>O</a:t>
            </a:r>
            <a:endParaRPr lang="cs-CZ" sz="2400" b="1" dirty="0">
              <a:solidFill>
                <a:schemeClr val="bg1"/>
              </a:solidFill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8579067" y="2341639"/>
            <a:ext cx="3441415" cy="5541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>
                <a:solidFill>
                  <a:schemeClr val="tx1"/>
                </a:solidFill>
              </a:rPr>
              <a:t>Ar: K – 39; N – 14; O – 16; H – 1 </a:t>
            </a:r>
          </a:p>
        </p:txBody>
      </p:sp>
      <p:sp>
        <p:nvSpPr>
          <p:cNvPr id="16" name="Rectangle 4"/>
          <p:cNvSpPr/>
          <p:nvPr/>
        </p:nvSpPr>
        <p:spPr>
          <a:xfrm>
            <a:off x="528151" y="3512742"/>
            <a:ext cx="2170078" cy="33204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000" dirty="0">
                <a:solidFill>
                  <a:srgbClr val="66FF33"/>
                </a:solidFill>
              </a:rPr>
              <a:t>1. Výpočty z chemických rovnic</a:t>
            </a:r>
          </a:p>
          <a:p>
            <a:endParaRPr lang="cs-CZ" sz="2000" dirty="0"/>
          </a:p>
          <a:p>
            <a:r>
              <a:rPr lang="cs-CZ" sz="2000" dirty="0"/>
              <a:t>1.1. Výpočet objemu plynů</a:t>
            </a:r>
          </a:p>
          <a:p>
            <a:endParaRPr lang="cs-CZ" sz="2000" dirty="0"/>
          </a:p>
          <a:p>
            <a:r>
              <a:rPr lang="cs-CZ" sz="2000" dirty="0"/>
              <a:t>2. výpočty pH</a:t>
            </a:r>
          </a:p>
          <a:p>
            <a:endParaRPr lang="cs-CZ" sz="2000" dirty="0"/>
          </a:p>
          <a:p>
            <a:r>
              <a:rPr lang="cs-CZ" sz="2000" dirty="0"/>
              <a:t>3. Peptidická vazba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53815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 txBox="1">
            <a:spLocks/>
          </p:cNvSpPr>
          <p:nvPr/>
        </p:nvSpPr>
        <p:spPr>
          <a:xfrm>
            <a:off x="3593004" y="3362251"/>
            <a:ext cx="6664902" cy="705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cs-CZ" sz="2800" dirty="0">
                <a:solidFill>
                  <a:srgbClr val="66FF33"/>
                </a:solidFill>
                <a:ea typeface="+mj-ea"/>
                <a:cs typeface="+mj-cs"/>
              </a:rPr>
              <a:t>2NaOH + H</a:t>
            </a:r>
            <a:r>
              <a:rPr lang="cs-CZ" sz="2800" baseline="-25000" dirty="0">
                <a:solidFill>
                  <a:srgbClr val="66FF33"/>
                </a:solidFill>
                <a:ea typeface="+mj-ea"/>
                <a:cs typeface="+mj-cs"/>
              </a:rPr>
              <a:t>2</a:t>
            </a:r>
            <a:r>
              <a:rPr lang="cs-CZ" sz="2800" dirty="0">
                <a:solidFill>
                  <a:srgbClr val="66FF33"/>
                </a:solidFill>
                <a:ea typeface="+mj-ea"/>
                <a:cs typeface="+mj-cs"/>
              </a:rPr>
              <a:t>SO</a:t>
            </a:r>
            <a:r>
              <a:rPr lang="cs-CZ" sz="2800" baseline="-25000" dirty="0">
                <a:solidFill>
                  <a:srgbClr val="66FF33"/>
                </a:solidFill>
                <a:ea typeface="+mj-ea"/>
                <a:cs typeface="+mj-cs"/>
              </a:rPr>
              <a:t>4</a:t>
            </a:r>
            <a:r>
              <a:rPr lang="cs-CZ" sz="2800" dirty="0">
                <a:solidFill>
                  <a:srgbClr val="66FF33"/>
                </a:solidFill>
                <a:ea typeface="+mj-ea"/>
                <a:cs typeface="+mj-cs"/>
              </a:rPr>
              <a:t> →           Na</a:t>
            </a:r>
            <a:r>
              <a:rPr lang="cs-CZ" sz="2800" baseline="-25000" dirty="0">
                <a:solidFill>
                  <a:srgbClr val="66FF33"/>
                </a:solidFill>
                <a:ea typeface="+mj-ea"/>
                <a:cs typeface="+mj-cs"/>
              </a:rPr>
              <a:t>2</a:t>
            </a:r>
            <a:r>
              <a:rPr lang="cs-CZ" sz="2800" dirty="0">
                <a:solidFill>
                  <a:srgbClr val="66FF33"/>
                </a:solidFill>
                <a:ea typeface="+mj-ea"/>
                <a:cs typeface="+mj-cs"/>
              </a:rPr>
              <a:t>SO</a:t>
            </a:r>
            <a:r>
              <a:rPr lang="cs-CZ" sz="2800" baseline="-25000" dirty="0">
                <a:solidFill>
                  <a:srgbClr val="66FF33"/>
                </a:solidFill>
                <a:ea typeface="+mj-ea"/>
                <a:cs typeface="+mj-cs"/>
              </a:rPr>
              <a:t>4</a:t>
            </a:r>
            <a:r>
              <a:rPr lang="cs-CZ" sz="2800" dirty="0">
                <a:solidFill>
                  <a:srgbClr val="66FF33"/>
                </a:solidFill>
                <a:ea typeface="+mj-ea"/>
                <a:cs typeface="+mj-cs"/>
              </a:rPr>
              <a:t> + 2H</a:t>
            </a:r>
            <a:r>
              <a:rPr lang="cs-CZ" sz="2800" baseline="-25000" dirty="0">
                <a:solidFill>
                  <a:srgbClr val="66FF33"/>
                </a:solidFill>
                <a:ea typeface="+mj-ea"/>
                <a:cs typeface="+mj-cs"/>
              </a:rPr>
              <a:t>2</a:t>
            </a:r>
            <a:r>
              <a:rPr lang="cs-CZ" sz="2800" dirty="0">
                <a:solidFill>
                  <a:srgbClr val="66FF33"/>
                </a:solidFill>
                <a:ea typeface="+mj-ea"/>
                <a:cs typeface="+mj-cs"/>
              </a:rPr>
              <a:t>O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28151" y="476843"/>
            <a:ext cx="11079235" cy="1325563"/>
          </a:xfrm>
        </p:spPr>
        <p:txBody>
          <a:bodyPr>
            <a:normAutofit fontScale="90000"/>
          </a:bodyPr>
          <a:lstStyle/>
          <a:p>
            <a:r>
              <a:rPr lang="cs-CZ" sz="2800" dirty="0">
                <a:solidFill>
                  <a:schemeClr val="bg1"/>
                </a:solidFill>
                <a:latin typeface="+mn-lt"/>
              </a:rPr>
              <a:t>Příklad: 4. Reaguje kyselina sírová s hydroxidem sodným, vzniká síran sodný a voda. Uveďte celou rovnici popisující tento děj. Kyselina vstupuje do reakce ve formě 30ti% roztoku, hydroxid ve formě pevné látky se zanedbatelným množstvím nečistot. Vypočtěte, kolik gramů 30ti% roztoku kyseliny sírové potřebujeme na přípravu 330 g síranu sodného. </a:t>
            </a:r>
          </a:p>
        </p:txBody>
      </p:sp>
      <p:sp>
        <p:nvSpPr>
          <p:cNvPr id="7" name="Obdélník 6"/>
          <p:cNvSpPr/>
          <p:nvPr/>
        </p:nvSpPr>
        <p:spPr>
          <a:xfrm>
            <a:off x="8126573" y="2024527"/>
            <a:ext cx="3570724" cy="5541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>
                <a:solidFill>
                  <a:schemeClr val="tx1"/>
                </a:solidFill>
              </a:rPr>
              <a:t>Ar: Na – 23; S – 32; O – 16; H - 1</a:t>
            </a:r>
          </a:p>
        </p:txBody>
      </p:sp>
      <p:sp>
        <p:nvSpPr>
          <p:cNvPr id="15" name="Rectangle 4"/>
          <p:cNvSpPr/>
          <p:nvPr/>
        </p:nvSpPr>
        <p:spPr>
          <a:xfrm>
            <a:off x="528151" y="3512742"/>
            <a:ext cx="2170078" cy="33204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000" dirty="0">
                <a:solidFill>
                  <a:srgbClr val="66FF33"/>
                </a:solidFill>
              </a:rPr>
              <a:t>1. Výpočty z chemických rovnic</a:t>
            </a:r>
          </a:p>
          <a:p>
            <a:endParaRPr lang="cs-CZ" sz="2000" dirty="0"/>
          </a:p>
          <a:p>
            <a:r>
              <a:rPr lang="cs-CZ" sz="2000" dirty="0"/>
              <a:t>1.1. Výpočet objemu plynů</a:t>
            </a:r>
          </a:p>
          <a:p>
            <a:endParaRPr lang="cs-CZ" sz="2000" dirty="0"/>
          </a:p>
          <a:p>
            <a:r>
              <a:rPr lang="cs-CZ" sz="2000" dirty="0"/>
              <a:t>2. výpočty pH</a:t>
            </a:r>
          </a:p>
          <a:p>
            <a:endParaRPr lang="cs-CZ" sz="2000" dirty="0"/>
          </a:p>
          <a:p>
            <a:r>
              <a:rPr lang="cs-CZ" sz="2000" dirty="0"/>
              <a:t>3. Peptidická vazba</a:t>
            </a:r>
          </a:p>
          <a:p>
            <a:endParaRPr lang="cs-CZ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653890" y="424745"/>
            <a:ext cx="105674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>
                <a:solidFill>
                  <a:schemeClr val="bg1"/>
                </a:solidFill>
              </a:rPr>
              <a:t>Příklad: Kolik g dusíku a kolik g vodíku potřebuji na výrobu 224 g amoniaku</a:t>
            </a:r>
            <a:endParaRPr lang="cs-CZ" sz="24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3201395" y="3428999"/>
            <a:ext cx="46522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>
                <a:solidFill>
                  <a:srgbClr val="66FF33"/>
                </a:solidFill>
              </a:rPr>
              <a:t>                N</a:t>
            </a:r>
            <a:r>
              <a:rPr lang="cs-CZ" sz="2400" b="1" baseline="-25000" dirty="0">
                <a:solidFill>
                  <a:srgbClr val="66FF33"/>
                </a:solidFill>
              </a:rPr>
              <a:t>2</a:t>
            </a:r>
            <a:r>
              <a:rPr lang="cs-CZ" sz="2400" b="1" dirty="0">
                <a:solidFill>
                  <a:srgbClr val="66FF33"/>
                </a:solidFill>
              </a:rPr>
              <a:t> +          </a:t>
            </a:r>
            <a:r>
              <a:rPr lang="cs-CZ" sz="2400" b="1" dirty="0">
                <a:solidFill>
                  <a:schemeClr val="bg1"/>
                </a:solidFill>
              </a:rPr>
              <a:t>3</a:t>
            </a:r>
            <a:r>
              <a:rPr lang="cs-CZ" sz="2400" b="1" dirty="0">
                <a:solidFill>
                  <a:srgbClr val="66FF33"/>
                </a:solidFill>
              </a:rPr>
              <a:t>H</a:t>
            </a:r>
            <a:r>
              <a:rPr lang="cs-CZ" sz="2400" b="1" baseline="-25000" dirty="0">
                <a:solidFill>
                  <a:srgbClr val="66FF33"/>
                </a:solidFill>
              </a:rPr>
              <a:t>2</a:t>
            </a:r>
            <a:r>
              <a:rPr lang="cs-CZ" sz="2400" b="1" dirty="0">
                <a:solidFill>
                  <a:srgbClr val="66FF33"/>
                </a:solidFill>
              </a:rPr>
              <a:t>    →       </a:t>
            </a:r>
            <a:r>
              <a:rPr lang="cs-CZ" sz="2400" b="1" dirty="0">
                <a:solidFill>
                  <a:schemeClr val="bg1"/>
                </a:solidFill>
              </a:rPr>
              <a:t>2</a:t>
            </a:r>
            <a:r>
              <a:rPr lang="cs-CZ" sz="2400" b="1" dirty="0">
                <a:solidFill>
                  <a:srgbClr val="66FF33"/>
                </a:solidFill>
              </a:rPr>
              <a:t>NH</a:t>
            </a:r>
            <a:r>
              <a:rPr lang="cs-CZ" sz="2400" b="1" baseline="-25000" dirty="0">
                <a:solidFill>
                  <a:srgbClr val="66FF33"/>
                </a:solidFill>
              </a:rPr>
              <a:t>3</a:t>
            </a:r>
            <a:endParaRPr lang="cs-CZ" sz="2400" b="1" dirty="0">
              <a:solidFill>
                <a:schemeClr val="bg1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8111004" y="1959744"/>
            <a:ext cx="3441415" cy="5541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>
                <a:solidFill>
                  <a:schemeClr val="tx1"/>
                </a:solidFill>
              </a:rPr>
              <a:t>Ar: N – 14; H – 1 </a:t>
            </a:r>
          </a:p>
        </p:txBody>
      </p:sp>
      <p:sp>
        <p:nvSpPr>
          <p:cNvPr id="15" name="Rectangle 4"/>
          <p:cNvSpPr/>
          <p:nvPr/>
        </p:nvSpPr>
        <p:spPr>
          <a:xfrm>
            <a:off x="528151" y="3512742"/>
            <a:ext cx="2170078" cy="33204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000" dirty="0">
                <a:solidFill>
                  <a:srgbClr val="66FF33"/>
                </a:solidFill>
              </a:rPr>
              <a:t>1. Výpočty z chemických rovnic</a:t>
            </a:r>
          </a:p>
          <a:p>
            <a:endParaRPr lang="cs-CZ" sz="2000" dirty="0"/>
          </a:p>
          <a:p>
            <a:r>
              <a:rPr lang="cs-CZ" sz="2000" dirty="0"/>
              <a:t>1.1. Výpočet objemu plynů</a:t>
            </a:r>
          </a:p>
          <a:p>
            <a:endParaRPr lang="cs-CZ" sz="2000" dirty="0"/>
          </a:p>
          <a:p>
            <a:r>
              <a:rPr lang="cs-CZ" sz="2000" dirty="0"/>
              <a:t>2. výpočty pH</a:t>
            </a:r>
          </a:p>
          <a:p>
            <a:endParaRPr lang="cs-CZ" sz="2000" dirty="0"/>
          </a:p>
          <a:p>
            <a:r>
              <a:rPr lang="cs-CZ" sz="2000" dirty="0"/>
              <a:t>3. Peptidická vazba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53815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/>
          <p:nvPr/>
        </p:nvSpPr>
        <p:spPr>
          <a:xfrm>
            <a:off x="-1049518" y="-5153"/>
            <a:ext cx="9144000" cy="123357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u="sng" dirty="0"/>
              <a:t>1.2. Výpočty objemu plynů</a:t>
            </a:r>
          </a:p>
        </p:txBody>
      </p:sp>
      <p:sp>
        <p:nvSpPr>
          <p:cNvPr id="5" name="Obdélník 4"/>
          <p:cNvSpPr/>
          <p:nvPr/>
        </p:nvSpPr>
        <p:spPr>
          <a:xfrm>
            <a:off x="2609099" y="1704363"/>
            <a:ext cx="73135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Za normálních </a:t>
            </a:r>
            <a:r>
              <a:rPr lang="cs-CZ" sz="24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podmnínek</a:t>
            </a:r>
            <a:r>
              <a:rPr lang="cs-CZ" sz="24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zaujímá </a:t>
            </a:r>
            <a:r>
              <a:rPr lang="cs-CZ" sz="2400" u="sng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1 mol</a:t>
            </a:r>
            <a:r>
              <a:rPr lang="cs-CZ" sz="24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plynu </a:t>
            </a:r>
            <a:r>
              <a:rPr lang="cs-CZ" sz="2400" u="sng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22,4 litrů</a:t>
            </a:r>
          </a:p>
        </p:txBody>
      </p:sp>
      <p:sp>
        <p:nvSpPr>
          <p:cNvPr id="14" name="Rectangle 4"/>
          <p:cNvSpPr/>
          <p:nvPr/>
        </p:nvSpPr>
        <p:spPr>
          <a:xfrm>
            <a:off x="528151" y="3512742"/>
            <a:ext cx="2170078" cy="33204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000" dirty="0">
                <a:solidFill>
                  <a:schemeClr val="bg1"/>
                </a:solidFill>
              </a:rPr>
              <a:t>1. Výpočty z chemických rovnic</a:t>
            </a:r>
          </a:p>
          <a:p>
            <a:endParaRPr lang="cs-CZ" sz="2000" dirty="0"/>
          </a:p>
          <a:p>
            <a:r>
              <a:rPr lang="cs-CZ" sz="2000" dirty="0">
                <a:solidFill>
                  <a:srgbClr val="66FF33"/>
                </a:solidFill>
              </a:rPr>
              <a:t>1.2. Výpočet objemu plynů</a:t>
            </a:r>
          </a:p>
          <a:p>
            <a:endParaRPr lang="cs-CZ" sz="2000" dirty="0"/>
          </a:p>
          <a:p>
            <a:r>
              <a:rPr lang="cs-CZ" sz="2000" dirty="0"/>
              <a:t>2. výpočty pH</a:t>
            </a:r>
          </a:p>
          <a:p>
            <a:endParaRPr lang="cs-CZ" sz="2000" dirty="0"/>
          </a:p>
          <a:p>
            <a:r>
              <a:rPr lang="cs-CZ" sz="2000" dirty="0"/>
              <a:t>3. Peptidická vazba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2529704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709196" y="414262"/>
            <a:ext cx="895880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>
                <a:solidFill>
                  <a:schemeClr val="bg1"/>
                </a:solidFill>
              </a:rPr>
              <a:t>Příklad: Kolik </a:t>
            </a:r>
            <a:r>
              <a:rPr lang="cs-CZ" sz="3200" b="1" dirty="0">
                <a:solidFill>
                  <a:srgbClr val="FF0000"/>
                </a:solidFill>
                <a:latin typeface="French Script MT" pitchFamily="66" charset="0"/>
              </a:rPr>
              <a:t>l</a:t>
            </a:r>
            <a:r>
              <a:rPr lang="cs-CZ" sz="2400" dirty="0">
                <a:solidFill>
                  <a:schemeClr val="bg1"/>
                </a:solidFill>
              </a:rPr>
              <a:t> dusíku a kolik </a:t>
            </a:r>
            <a:r>
              <a:rPr lang="cs-CZ" sz="3200" b="1" dirty="0">
                <a:solidFill>
                  <a:srgbClr val="FF0000"/>
                </a:solidFill>
                <a:latin typeface="French Script MT" pitchFamily="66" charset="0"/>
              </a:rPr>
              <a:t>l</a:t>
            </a:r>
            <a:r>
              <a:rPr lang="cs-CZ" sz="2400" dirty="0">
                <a:solidFill>
                  <a:schemeClr val="bg1"/>
                </a:solidFill>
              </a:rPr>
              <a:t> vodíku potřebuji na výrobu 224 </a:t>
            </a:r>
            <a:r>
              <a:rPr lang="cs-CZ" sz="3200" b="1" dirty="0">
                <a:solidFill>
                  <a:srgbClr val="FF0000"/>
                </a:solidFill>
                <a:latin typeface="French Script MT" pitchFamily="66" charset="0"/>
              </a:rPr>
              <a:t>l</a:t>
            </a:r>
            <a:r>
              <a:rPr lang="cs-CZ" sz="2400" dirty="0">
                <a:solidFill>
                  <a:schemeClr val="bg1"/>
                </a:solidFill>
              </a:rPr>
              <a:t> amoniaku</a:t>
            </a:r>
            <a:endParaRPr lang="cs-CZ" sz="24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3184447" y="3436003"/>
            <a:ext cx="50658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>
                <a:solidFill>
                  <a:srgbClr val="66FF33"/>
                </a:solidFill>
              </a:rPr>
              <a:t>                N</a:t>
            </a:r>
            <a:r>
              <a:rPr lang="cs-CZ" sz="2400" b="1" baseline="-25000" dirty="0">
                <a:solidFill>
                  <a:srgbClr val="66FF33"/>
                </a:solidFill>
              </a:rPr>
              <a:t>2</a:t>
            </a:r>
            <a:r>
              <a:rPr lang="cs-CZ" sz="2400" b="1" dirty="0">
                <a:solidFill>
                  <a:srgbClr val="66FF33"/>
                </a:solidFill>
              </a:rPr>
              <a:t> +          </a:t>
            </a:r>
            <a:r>
              <a:rPr lang="cs-CZ" sz="2400" b="1" dirty="0">
                <a:solidFill>
                  <a:schemeClr val="bg1"/>
                </a:solidFill>
              </a:rPr>
              <a:t>3</a:t>
            </a:r>
            <a:r>
              <a:rPr lang="cs-CZ" sz="2400" b="1" dirty="0">
                <a:solidFill>
                  <a:srgbClr val="66FF33"/>
                </a:solidFill>
              </a:rPr>
              <a:t>H</a:t>
            </a:r>
            <a:r>
              <a:rPr lang="cs-CZ" sz="2400" b="1" baseline="-25000" dirty="0">
                <a:solidFill>
                  <a:srgbClr val="66FF33"/>
                </a:solidFill>
              </a:rPr>
              <a:t>2</a:t>
            </a:r>
            <a:r>
              <a:rPr lang="cs-CZ" sz="2400" b="1" dirty="0">
                <a:solidFill>
                  <a:srgbClr val="66FF33"/>
                </a:solidFill>
              </a:rPr>
              <a:t>    →             </a:t>
            </a:r>
            <a:r>
              <a:rPr lang="cs-CZ" sz="2400" b="1" dirty="0">
                <a:solidFill>
                  <a:schemeClr val="bg1"/>
                </a:solidFill>
              </a:rPr>
              <a:t>2</a:t>
            </a:r>
            <a:r>
              <a:rPr lang="cs-CZ" sz="2400" b="1" dirty="0">
                <a:solidFill>
                  <a:srgbClr val="66FF33"/>
                </a:solidFill>
              </a:rPr>
              <a:t>NH</a:t>
            </a:r>
            <a:r>
              <a:rPr lang="cs-CZ" sz="2400" b="1" baseline="-25000" dirty="0">
                <a:solidFill>
                  <a:srgbClr val="66FF33"/>
                </a:solidFill>
              </a:rPr>
              <a:t>3</a:t>
            </a:r>
            <a:endParaRPr lang="cs-CZ" sz="2400" b="1" dirty="0">
              <a:solidFill>
                <a:schemeClr val="bg1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6954983" y="1667513"/>
            <a:ext cx="3441415" cy="5541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>
                <a:solidFill>
                  <a:schemeClr val="tx1"/>
                </a:solidFill>
              </a:rPr>
              <a:t>Ar: N – 14; H – 1 </a:t>
            </a:r>
          </a:p>
        </p:txBody>
      </p:sp>
      <p:sp>
        <p:nvSpPr>
          <p:cNvPr id="16" name="Rectangle 4"/>
          <p:cNvSpPr/>
          <p:nvPr/>
        </p:nvSpPr>
        <p:spPr>
          <a:xfrm>
            <a:off x="528151" y="3512742"/>
            <a:ext cx="2170078" cy="33204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000" dirty="0">
                <a:solidFill>
                  <a:schemeClr val="bg1"/>
                </a:solidFill>
              </a:rPr>
              <a:t>1. Výpočty z chemických rovnic</a:t>
            </a:r>
          </a:p>
          <a:p>
            <a:endParaRPr lang="cs-CZ" sz="2000" dirty="0"/>
          </a:p>
          <a:p>
            <a:r>
              <a:rPr lang="cs-CZ" sz="2000" dirty="0">
                <a:solidFill>
                  <a:srgbClr val="66FF33"/>
                </a:solidFill>
              </a:rPr>
              <a:t>1.2. Výpočet objemu plynů</a:t>
            </a:r>
          </a:p>
          <a:p>
            <a:endParaRPr lang="cs-CZ" sz="2000" dirty="0"/>
          </a:p>
          <a:p>
            <a:r>
              <a:rPr lang="cs-CZ" sz="2000" dirty="0"/>
              <a:t>2. výpočty pH</a:t>
            </a:r>
          </a:p>
          <a:p>
            <a:endParaRPr lang="cs-CZ" sz="2000" dirty="0"/>
          </a:p>
          <a:p>
            <a:r>
              <a:rPr lang="cs-CZ" sz="2000" dirty="0"/>
              <a:t>3. Peptidická vazba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53815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5231</TotalTime>
  <Words>1567</Words>
  <Application>Microsoft Office PowerPoint</Application>
  <PresentationFormat>Širokoúhlá obrazovka</PresentationFormat>
  <Paragraphs>308</Paragraphs>
  <Slides>29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3</vt:i4>
      </vt:variant>
      <vt:variant>
        <vt:lpstr>Nadpisy snímků</vt:lpstr>
      </vt:variant>
      <vt:variant>
        <vt:i4>29</vt:i4>
      </vt:variant>
    </vt:vector>
  </HeadingPairs>
  <TitlesOfParts>
    <vt:vector size="38" baseType="lpstr">
      <vt:lpstr>Arial</vt:lpstr>
      <vt:lpstr>Calibri</vt:lpstr>
      <vt:lpstr>Calibri Light</vt:lpstr>
      <vt:lpstr>Franklin Gothic Medium</vt:lpstr>
      <vt:lpstr>French Script MT</vt:lpstr>
      <vt:lpstr>Times New Roman</vt:lpstr>
      <vt:lpstr>Motiv sady Office</vt:lpstr>
      <vt:lpstr>Office Theme</vt:lpstr>
      <vt:lpstr>Motiv Office</vt:lpstr>
      <vt:lpstr>Prezentace aplikace PowerPoint</vt:lpstr>
      <vt:lpstr>Opakování</vt:lpstr>
      <vt:lpstr>Prezentace aplikace PowerPoint</vt:lpstr>
      <vt:lpstr>Prezentace aplikace PowerPoint</vt:lpstr>
      <vt:lpstr>Prezentace aplikace PowerPoint</vt:lpstr>
      <vt:lpstr>Příklad: 4. Reaguje kyselina sírová s hydroxidem sodným, vzniká síran sodný a voda. Uveďte celou rovnici popisující tento děj. Kyselina vstupuje do reakce ve formě 30ti% roztoku, hydroxid ve formě pevné látky se zanedbatelným množstvím nečistot. Vypočtěte, kolik gramů 30ti% roztoku kyseliny sírové potřebujeme na přípravu 330 g síranu sodného.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3. Peptidická vazba</vt:lpstr>
      <vt:lpstr>Na procvičování</vt:lpstr>
      <vt:lpstr>Prezentace aplikace PowerPoint</vt:lpstr>
      <vt:lpstr>Příklad 2.: Reaguje olovo s kyselinou dusičnou, vzniká dusičnan olovičitý, oxid dusnatý a voda. Kolik g olova a kolik g kyselin dusičné je třeba použít , aby vzniklo 500 g dusičnanu olovičitého.</vt:lpstr>
      <vt:lpstr>Příklad 3.: Vypočtěte, kolik gramů pevného hydroxidu draselného se zanedbatelným množstvím nečistot potřebujeme na úplnou neutralizaci 500 g 40%ního roztoku kyseliny sírové. Uveďte celou rovnici (vzniká síran draselný a voda).</vt:lpstr>
      <vt:lpstr>Příklad 4.: Reaguje hydroxid vápenatý s kyselinou dusičnou za vzniku dusičnanu vápenatého a vody. Kolik g 65% roztoku kyseliny dusičné je třeba použít na neutralizaci 180 g hydroxidu vápenatého?</vt:lpstr>
      <vt:lpstr>Příklad 5.: Reaguje amoniak s kyslíkem za vzniku oxidu dusičitého a vody. Kolik g amoniaku a kyslíku je třeba použít, aby vzniklo 150 g oxidu dusičitého? Kolik litrů amoniaku a kyslíku je potřeba na toto množství oxidu dusičitého?</vt:lpstr>
    </vt:vector>
  </TitlesOfParts>
  <Company>CZU - FAPPZ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teacher</dc:creator>
  <cp:lastModifiedBy>reviewer</cp:lastModifiedBy>
  <cp:revision>159</cp:revision>
  <dcterms:created xsi:type="dcterms:W3CDTF">2016-10-04T08:23:22Z</dcterms:created>
  <dcterms:modified xsi:type="dcterms:W3CDTF">2021-11-30T13:25:36Z</dcterms:modified>
</cp:coreProperties>
</file>