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2" r:id="rId3"/>
    <p:sldId id="284" r:id="rId4"/>
    <p:sldId id="256" r:id="rId5"/>
    <p:sldId id="257" r:id="rId6"/>
    <p:sldId id="258" r:id="rId7"/>
    <p:sldId id="260" r:id="rId8"/>
    <p:sldId id="262" r:id="rId9"/>
    <p:sldId id="263" r:id="rId10"/>
    <p:sldId id="265" r:id="rId11"/>
    <p:sldId id="266" r:id="rId12"/>
    <p:sldId id="270" r:id="rId13"/>
    <p:sldId id="271" r:id="rId14"/>
    <p:sldId id="269" r:id="rId15"/>
    <p:sldId id="272" r:id="rId16"/>
    <p:sldId id="268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7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10" y="7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8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61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0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27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45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18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8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840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38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074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17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77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6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52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02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21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9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7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8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25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07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3C57-D9B5-4A65-98E5-DC25364D9C03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DE77-CB3D-4A9E-A0EC-59B2185F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1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04BD-EA6A-4985-B2A1-4207381E79E2}" type="datetimeFigureOut">
              <a:rPr lang="cs-CZ" smtClean="0"/>
              <a:pPr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BE3D0-B9D2-479D-9EBC-EC28C78E29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47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931" y="165619"/>
            <a:ext cx="10515600" cy="1325563"/>
          </a:xfrm>
        </p:spPr>
        <p:txBody>
          <a:bodyPr/>
          <a:lstStyle/>
          <a:p>
            <a:r>
              <a:rPr lang="cs-CZ" dirty="0" smtClean="0"/>
              <a:t>Opakování (v testu → 1 ks = 1 bod)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75289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Hydrid sodný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Oxid seleničitý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Hydroxid železitý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Sulfid Hlinitý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Peroxid draselný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950527" y="1825625"/>
            <a:ext cx="27528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IF</a:t>
            </a:r>
            <a:r>
              <a:rPr lang="cs-CZ" baseline="-25000" dirty="0" smtClean="0"/>
              <a:t>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CaCl</a:t>
            </a:r>
            <a:r>
              <a:rPr lang="cs-CZ" baseline="-25000" dirty="0" smtClean="0"/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Ca(CN)</a:t>
            </a:r>
            <a:r>
              <a:rPr lang="cs-CZ" baseline="-25000" dirty="0" smtClean="0"/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MgO</a:t>
            </a:r>
            <a:r>
              <a:rPr lang="cs-CZ" baseline="-25000" dirty="0" smtClean="0"/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AsH</a:t>
            </a:r>
            <a:r>
              <a:rPr lang="cs-CZ" baseline="-25000" dirty="0" smtClean="0"/>
              <a:t>3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33630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2.2. Hydratované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046720" y="1087121"/>
            <a:ext cx="2712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err="1" smtClean="0"/>
              <a:t>H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44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4400" dirty="0" err="1" smtClean="0"/>
              <a:t>X</a:t>
            </a:r>
            <a:r>
              <a:rPr lang="cs-CZ" sz="4400" baseline="30000" dirty="0" err="1" smtClean="0"/>
              <a:t>+Y</a:t>
            </a:r>
            <a:r>
              <a:rPr lang="cs-CZ" sz="4400" dirty="0" err="1" smtClean="0"/>
              <a:t>O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4400" baseline="30000" dirty="0" err="1" smtClean="0">
                <a:solidFill>
                  <a:srgbClr val="00B050"/>
                </a:solidFill>
              </a:rPr>
              <a:t>-II</a:t>
            </a:r>
            <a:endParaRPr lang="cs-CZ" sz="4400" baseline="30000" dirty="0">
              <a:solidFill>
                <a:srgbClr val="00B05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09257" y="2106433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Příklady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85195" y="3460831"/>
            <a:ext cx="705136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Kyselina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pentahydrogenfosorečná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85195" y="4090559"/>
            <a:ext cx="5456761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SiO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lang="cs-CZ" sz="28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85194" y="4720287"/>
            <a:ext cx="7051368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Kyselina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pentahydrogeniodistá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5195" y="5350015"/>
            <a:ext cx="5456761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CrO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endParaRPr lang="cs-CZ" sz="28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141191" y="3380863"/>
            <a:ext cx="3088459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PO</a:t>
            </a:r>
            <a:r>
              <a:rPr lang="cs-CZ" sz="2800" baseline="-25000" dirty="0">
                <a:solidFill>
                  <a:schemeClr val="accent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482655" y="4081797"/>
            <a:ext cx="351109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K.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tetrahydrogenkřemičitá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141190" y="4683346"/>
            <a:ext cx="3088459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IO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endParaRPr lang="cs-CZ" sz="28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492966" y="5307007"/>
            <a:ext cx="3620852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K.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tetrahydrogenchromová</a:t>
            </a:r>
            <a:endParaRPr lang="cs-CZ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</a:rPr>
              <a:t>2.3. </a:t>
            </a:r>
            <a:r>
              <a:rPr lang="cs-CZ" sz="3600" dirty="0" err="1" smtClean="0">
                <a:solidFill>
                  <a:schemeClr val="tx2">
                    <a:lumMod val="50000"/>
                  </a:schemeClr>
                </a:solidFill>
              </a:rPr>
              <a:t>Polykyseliny</a:t>
            </a:r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94877" y="1705308"/>
            <a:ext cx="58516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</a:rPr>
              <a:t>vyšší počet atomů kyselinotvorného prvku </a:t>
            </a: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</a:rPr>
              <a:t>číselná předpona u kyselinotvorného prvku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</a:rPr>
              <a:t>Součet 2 molekul kyseliny a odečtení vody</a:t>
            </a: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220710" y="3062178"/>
            <a:ext cx="39703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err="1" smtClean="0">
                <a:solidFill>
                  <a:schemeClr val="tx2">
                    <a:lumMod val="50000"/>
                  </a:schemeClr>
                </a:solidFill>
              </a:rPr>
              <a:t>H</a:t>
            </a:r>
            <a:r>
              <a:rPr lang="cs-CZ" sz="66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66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6600" dirty="0" err="1" smtClean="0">
                <a:solidFill>
                  <a:schemeClr val="tx2">
                    <a:lumMod val="50000"/>
                  </a:schemeClr>
                </a:solidFill>
              </a:rPr>
              <a:t>X</a:t>
            </a:r>
            <a:r>
              <a:rPr lang="cs-CZ" sz="66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6600" baseline="30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+Y</a:t>
            </a:r>
            <a:r>
              <a:rPr lang="cs-CZ" sz="6600" dirty="0" err="1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cs-CZ" sz="66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6600" baseline="30000" dirty="0" err="1" smtClean="0">
                <a:solidFill>
                  <a:srgbClr val="00B050"/>
                </a:solidFill>
              </a:rPr>
              <a:t>-II</a:t>
            </a:r>
            <a:endParaRPr lang="cs-CZ" sz="6600" baseline="30000" dirty="0">
              <a:solidFill>
                <a:srgbClr val="00B05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5905589" y="3785165"/>
            <a:ext cx="414435" cy="3850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</a:rPr>
              <a:t>2.3. </a:t>
            </a:r>
            <a:r>
              <a:rPr lang="cs-CZ" sz="3600" dirty="0" err="1" smtClean="0">
                <a:solidFill>
                  <a:schemeClr val="tx2">
                    <a:lumMod val="50000"/>
                  </a:schemeClr>
                </a:solidFill>
              </a:rPr>
              <a:t>Polykyseliny</a:t>
            </a:r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4274" y="2025875"/>
            <a:ext cx="1624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endParaRPr lang="cs-CZ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087499" y="944753"/>
            <a:ext cx="2475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err="1" smtClean="0">
                <a:solidFill>
                  <a:schemeClr val="tx2">
                    <a:lumMod val="50000"/>
                  </a:schemeClr>
                </a:solidFill>
              </a:rPr>
              <a:t>H</a:t>
            </a:r>
            <a:r>
              <a:rPr lang="cs-CZ" sz="40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40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4000" dirty="0" err="1" smtClean="0">
                <a:solidFill>
                  <a:schemeClr val="tx2">
                    <a:lumMod val="50000"/>
                  </a:schemeClr>
                </a:solidFill>
              </a:rPr>
              <a:t>X</a:t>
            </a:r>
            <a:r>
              <a:rPr lang="cs-CZ" sz="40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4000" baseline="30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+Y</a:t>
            </a:r>
            <a:r>
              <a:rPr lang="cs-CZ" sz="4000" dirty="0" err="1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cs-CZ" sz="40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4000" baseline="30000" dirty="0" err="1" smtClean="0">
                <a:solidFill>
                  <a:srgbClr val="00B050"/>
                </a:solidFill>
              </a:rPr>
              <a:t>-II</a:t>
            </a:r>
            <a:endParaRPr lang="cs-CZ" sz="4000" baseline="30000" dirty="0">
              <a:solidFill>
                <a:srgbClr val="00B05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10065070" y="1352288"/>
            <a:ext cx="414435" cy="3850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222604" y="5359846"/>
            <a:ext cx="368038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K. </a:t>
            </a:r>
            <a:r>
              <a:rPr lang="cs-CZ" dirty="0" err="1" smtClean="0">
                <a:solidFill>
                  <a:schemeClr val="tx1"/>
                </a:solidFill>
              </a:rPr>
              <a:t>pentahydrogentrifosforečná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85195" y="4090559"/>
            <a:ext cx="7221148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tx1"/>
                </a:solidFill>
              </a:rPr>
              <a:t>H</a:t>
            </a:r>
            <a:r>
              <a:rPr lang="cs-CZ" sz="2800" baseline="-25000" dirty="0" smtClean="0">
                <a:solidFill>
                  <a:schemeClr val="tx1"/>
                </a:solidFill>
              </a:rPr>
              <a:t>2</a:t>
            </a:r>
            <a:r>
              <a:rPr lang="cs-CZ" sz="2800" dirty="0" smtClean="0">
                <a:solidFill>
                  <a:schemeClr val="tx1"/>
                </a:solidFill>
              </a:rPr>
              <a:t>Cr</a:t>
            </a:r>
            <a:r>
              <a:rPr lang="cs-CZ" sz="2800" baseline="-25000" dirty="0" smtClean="0">
                <a:solidFill>
                  <a:schemeClr val="tx1"/>
                </a:solidFill>
              </a:rPr>
              <a:t>2</a:t>
            </a:r>
            <a:r>
              <a:rPr lang="cs-CZ" sz="2800" dirty="0" smtClean="0">
                <a:solidFill>
                  <a:schemeClr val="tx1"/>
                </a:solidFill>
              </a:rPr>
              <a:t>O</a:t>
            </a:r>
            <a:r>
              <a:rPr lang="cs-CZ" sz="2800" baseline="-25000" dirty="0" smtClean="0">
                <a:solidFill>
                  <a:schemeClr val="tx1"/>
                </a:solidFill>
              </a:rPr>
              <a:t>7</a:t>
            </a:r>
            <a:endParaRPr lang="cs-CZ" sz="2800" baseline="-25000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85194" y="4720287"/>
            <a:ext cx="9331354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tx1"/>
                </a:solidFill>
              </a:rPr>
              <a:t>Kyselina </a:t>
            </a:r>
            <a:r>
              <a:rPr lang="cs-CZ" sz="2800" dirty="0" err="1" smtClean="0">
                <a:solidFill>
                  <a:schemeClr val="tx1"/>
                </a:solidFill>
              </a:rPr>
              <a:t>trisírová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85194" y="3438831"/>
            <a:ext cx="7221148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tx1"/>
                </a:solidFill>
              </a:rPr>
              <a:t>H</a:t>
            </a:r>
            <a:r>
              <a:rPr lang="cs-CZ" sz="2800" baseline="-25000" dirty="0" smtClean="0">
                <a:solidFill>
                  <a:schemeClr val="tx1"/>
                </a:solidFill>
              </a:rPr>
              <a:t>2</a:t>
            </a:r>
            <a:r>
              <a:rPr lang="cs-CZ" sz="2800" dirty="0" smtClean="0">
                <a:solidFill>
                  <a:schemeClr val="tx1"/>
                </a:solidFill>
              </a:rPr>
              <a:t>Si</a:t>
            </a:r>
            <a:r>
              <a:rPr lang="cs-CZ" sz="2800" baseline="-25000" dirty="0" smtClean="0">
                <a:solidFill>
                  <a:schemeClr val="tx1"/>
                </a:solidFill>
              </a:rPr>
              <a:t>2</a:t>
            </a:r>
            <a:r>
              <a:rPr lang="cs-CZ" sz="2800" dirty="0" smtClean="0">
                <a:solidFill>
                  <a:schemeClr val="tx1"/>
                </a:solidFill>
              </a:rPr>
              <a:t>O</a:t>
            </a:r>
            <a:r>
              <a:rPr lang="cs-CZ" sz="2800" baseline="-25000" dirty="0" smtClean="0">
                <a:solidFill>
                  <a:schemeClr val="tx1"/>
                </a:solidFill>
              </a:rPr>
              <a:t>5</a:t>
            </a:r>
            <a:endParaRPr lang="cs-CZ" sz="2800" baseline="-25000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85193" y="5286270"/>
            <a:ext cx="408708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tx1"/>
                </a:solidFill>
              </a:rPr>
              <a:t>H</a:t>
            </a:r>
            <a:r>
              <a:rPr lang="cs-CZ" sz="2800" baseline="-25000" dirty="0" smtClean="0">
                <a:solidFill>
                  <a:schemeClr val="tx1"/>
                </a:solidFill>
              </a:rPr>
              <a:t>5</a:t>
            </a:r>
            <a:r>
              <a:rPr lang="cs-CZ" sz="2800" dirty="0" smtClean="0">
                <a:solidFill>
                  <a:schemeClr val="tx1"/>
                </a:solidFill>
              </a:rPr>
              <a:t>P</a:t>
            </a:r>
            <a:r>
              <a:rPr lang="cs-CZ" sz="2800" baseline="-25000" dirty="0" smtClean="0">
                <a:solidFill>
                  <a:schemeClr val="tx1"/>
                </a:solidFill>
              </a:rPr>
              <a:t>3</a:t>
            </a:r>
            <a:r>
              <a:rPr lang="cs-CZ" sz="2800" dirty="0" smtClean="0">
                <a:solidFill>
                  <a:schemeClr val="tx1"/>
                </a:solidFill>
              </a:rPr>
              <a:t>O</a:t>
            </a:r>
            <a:r>
              <a:rPr lang="cs-CZ" sz="2800" baseline="-25000" dirty="0" smtClean="0">
                <a:solidFill>
                  <a:schemeClr val="tx1"/>
                </a:solidFill>
              </a:rPr>
              <a:t>10</a:t>
            </a:r>
            <a:endParaRPr lang="cs-CZ" sz="2800" baseline="-250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222604" y="4068559"/>
            <a:ext cx="408708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FF0000"/>
                </a:solidFill>
              </a:rPr>
              <a:t>K. dichromová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222604" y="4665286"/>
            <a:ext cx="408708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tx1"/>
                </a:solidFill>
              </a:rPr>
              <a:t>H</a:t>
            </a:r>
            <a:r>
              <a:rPr lang="cs-CZ" sz="2800" baseline="-25000" dirty="0" smtClean="0">
                <a:solidFill>
                  <a:schemeClr val="tx1"/>
                </a:solidFill>
              </a:rPr>
              <a:t>2</a:t>
            </a:r>
            <a:r>
              <a:rPr lang="cs-CZ" sz="2800" dirty="0" smtClean="0">
                <a:solidFill>
                  <a:schemeClr val="tx1"/>
                </a:solidFill>
              </a:rPr>
              <a:t>S</a:t>
            </a:r>
            <a:r>
              <a:rPr lang="cs-CZ" sz="2800" baseline="-25000" dirty="0" smtClean="0">
                <a:solidFill>
                  <a:schemeClr val="tx1"/>
                </a:solidFill>
              </a:rPr>
              <a:t>3</a:t>
            </a:r>
            <a:r>
              <a:rPr lang="cs-CZ" sz="2800" dirty="0" smtClean="0">
                <a:solidFill>
                  <a:schemeClr val="tx1"/>
                </a:solidFill>
              </a:rPr>
              <a:t>O</a:t>
            </a:r>
            <a:r>
              <a:rPr lang="cs-CZ" sz="2800" baseline="-25000" dirty="0" smtClean="0">
                <a:solidFill>
                  <a:schemeClr val="tx1"/>
                </a:solidFill>
              </a:rPr>
              <a:t>10</a:t>
            </a:r>
            <a:endParaRPr lang="cs-CZ" sz="2800" baseline="-25000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222604" y="3443643"/>
            <a:ext cx="408708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K. </a:t>
            </a:r>
            <a:r>
              <a:rPr lang="cs-CZ" sz="2400" dirty="0" err="1" smtClean="0">
                <a:solidFill>
                  <a:schemeClr val="tx1"/>
                </a:solidFill>
              </a:rPr>
              <a:t>dikřemičitá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2.4. Thiokyseliny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34109" y="1582197"/>
            <a:ext cx="62828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odvozené od jednoduchých kyslíkatých kyselin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jeden nebo více kyslíků nahradí ……..</a:t>
            </a:r>
          </a:p>
        </p:txBody>
      </p:sp>
      <p:sp>
        <p:nvSpPr>
          <p:cNvPr id="5" name="Obdélník 4"/>
          <p:cNvSpPr/>
          <p:nvPr/>
        </p:nvSpPr>
        <p:spPr>
          <a:xfrm>
            <a:off x="6948644" y="2281958"/>
            <a:ext cx="41532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 err="1" smtClean="0"/>
              <a:t>H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54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5400" dirty="0" err="1" smtClean="0"/>
              <a:t>X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5400" baseline="30000" dirty="0" err="1" smtClean="0"/>
              <a:t>+Y</a:t>
            </a:r>
            <a:r>
              <a:rPr lang="cs-CZ" sz="5400" dirty="0" err="1" smtClean="0"/>
              <a:t>O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5400" baseline="30000" dirty="0" err="1" smtClean="0">
                <a:solidFill>
                  <a:srgbClr val="00B050"/>
                </a:solidFill>
              </a:rPr>
              <a:t>-II</a:t>
            </a:r>
            <a:r>
              <a:rPr lang="cs-CZ" sz="5400" dirty="0" err="1" smtClean="0"/>
              <a:t>S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s</a:t>
            </a:r>
            <a:r>
              <a:rPr lang="cs-CZ" sz="5400" baseline="30000" dirty="0" err="1" smtClean="0">
                <a:solidFill>
                  <a:srgbClr val="00B050"/>
                </a:solidFill>
              </a:rPr>
              <a:t>-II</a:t>
            </a:r>
            <a:endParaRPr lang="cs-CZ" sz="5400" baseline="30000" dirty="0">
              <a:solidFill>
                <a:srgbClr val="00B050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161099" y="2743623"/>
            <a:ext cx="6713316" cy="3397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Ukázka tvorby názvu a vzorce:</a:t>
            </a:r>
          </a:p>
          <a:p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4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CO</a:t>
            </a:r>
            <a:r>
              <a:rPr lang="cs-CZ" sz="24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Kyselina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dithiouhličitá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2.4. Thiokyseliny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278680" y="1564194"/>
            <a:ext cx="2827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err="1" smtClean="0"/>
              <a:t>H</a:t>
            </a:r>
            <a:r>
              <a:rPr lang="cs-CZ" sz="36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36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3600" dirty="0" err="1" smtClean="0"/>
              <a:t>X</a:t>
            </a:r>
            <a:r>
              <a:rPr lang="cs-CZ" sz="36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3600" baseline="30000" dirty="0" err="1" smtClean="0"/>
              <a:t>+Y</a:t>
            </a:r>
            <a:r>
              <a:rPr lang="cs-CZ" sz="3600" dirty="0" err="1" smtClean="0"/>
              <a:t>O</a:t>
            </a:r>
            <a:r>
              <a:rPr lang="cs-CZ" sz="36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3600" baseline="30000" dirty="0" err="1" smtClean="0">
                <a:solidFill>
                  <a:srgbClr val="00B050"/>
                </a:solidFill>
              </a:rPr>
              <a:t>-II</a:t>
            </a:r>
            <a:r>
              <a:rPr lang="cs-CZ" sz="3600" dirty="0" err="1" smtClean="0"/>
              <a:t>S</a:t>
            </a:r>
            <a:r>
              <a:rPr lang="cs-CZ" sz="3600" baseline="-25000" dirty="0" err="1" smtClean="0">
                <a:solidFill>
                  <a:srgbClr val="FF0000"/>
                </a:solidFill>
              </a:rPr>
              <a:t>s</a:t>
            </a:r>
            <a:r>
              <a:rPr lang="cs-CZ" sz="3600" baseline="30000" dirty="0" err="1" smtClean="0">
                <a:solidFill>
                  <a:srgbClr val="00B050"/>
                </a:solidFill>
              </a:rPr>
              <a:t>-II</a:t>
            </a:r>
            <a:endParaRPr lang="cs-CZ" sz="3600" baseline="30000" dirty="0">
              <a:solidFill>
                <a:srgbClr val="00B050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63049" y="2480752"/>
            <a:ext cx="6713316" cy="1084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200" dirty="0" smtClean="0">
                <a:solidFill>
                  <a:schemeClr val="accent2">
                    <a:lumMod val="50000"/>
                  </a:schemeClr>
                </a:solidFill>
              </a:rPr>
              <a:t>Příklady:</a:t>
            </a:r>
          </a:p>
        </p:txBody>
      </p:sp>
      <p:sp>
        <p:nvSpPr>
          <p:cNvPr id="7" name="Obdélník 6"/>
          <p:cNvSpPr/>
          <p:nvPr/>
        </p:nvSpPr>
        <p:spPr>
          <a:xfrm>
            <a:off x="7112466" y="3565193"/>
            <a:ext cx="5016533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Kyselina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trithiouhličitá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127465" y="4309918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rgbClr val="00B050"/>
                </a:solidFill>
              </a:rPr>
              <a:t>H</a:t>
            </a:r>
            <a:r>
              <a:rPr lang="cs-CZ" sz="2800" baseline="-25000" dirty="0" smtClean="0">
                <a:solidFill>
                  <a:srgbClr val="00B050"/>
                </a:solidFill>
              </a:rPr>
              <a:t>2</a:t>
            </a:r>
            <a:r>
              <a:rPr lang="cs-CZ" sz="2800" dirty="0" smtClean="0">
                <a:solidFill>
                  <a:srgbClr val="00B050"/>
                </a:solidFill>
              </a:rPr>
              <a:t>S</a:t>
            </a:r>
            <a:r>
              <a:rPr lang="cs-CZ" sz="2800" baseline="-25000" dirty="0" smtClean="0">
                <a:solidFill>
                  <a:srgbClr val="00B050"/>
                </a:solidFill>
              </a:rPr>
              <a:t>2</a:t>
            </a:r>
            <a:r>
              <a:rPr lang="cs-CZ" sz="2800" dirty="0" smtClean="0">
                <a:solidFill>
                  <a:srgbClr val="00B050"/>
                </a:solidFill>
              </a:rPr>
              <a:t>O</a:t>
            </a:r>
            <a:r>
              <a:rPr lang="cs-CZ" sz="2800" baseline="-25000" dirty="0" smtClean="0">
                <a:solidFill>
                  <a:srgbClr val="00B050"/>
                </a:solidFill>
              </a:rPr>
              <a:t>3</a:t>
            </a:r>
            <a:endParaRPr lang="cs-CZ" sz="2800" baseline="-25000" dirty="0">
              <a:solidFill>
                <a:srgbClr val="00B05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85193" y="3530039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CS</a:t>
            </a:r>
            <a:r>
              <a:rPr lang="cs-CZ" sz="28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endParaRPr lang="cs-CZ" sz="28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85193" y="4386244"/>
            <a:ext cx="255951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K. thiosírová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112465" y="4309918"/>
            <a:ext cx="422979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rgbClr val="C00000"/>
                </a:solidFill>
              </a:rPr>
              <a:t>H</a:t>
            </a:r>
            <a:r>
              <a:rPr lang="cs-CZ" sz="2800" baseline="-25000" dirty="0" smtClean="0">
                <a:solidFill>
                  <a:srgbClr val="C00000"/>
                </a:solidFill>
              </a:rPr>
              <a:t>2</a:t>
            </a:r>
            <a:r>
              <a:rPr lang="cs-CZ" sz="2800" dirty="0" smtClean="0">
                <a:solidFill>
                  <a:srgbClr val="C00000"/>
                </a:solidFill>
              </a:rPr>
              <a:t>SO</a:t>
            </a:r>
            <a:r>
              <a:rPr lang="cs-CZ" sz="2800" baseline="-25000" dirty="0" smtClean="0">
                <a:solidFill>
                  <a:srgbClr val="C00000"/>
                </a:solidFill>
              </a:rPr>
              <a:t>3</a:t>
            </a:r>
            <a:r>
              <a:rPr lang="cs-CZ" sz="2800" dirty="0" smtClean="0">
                <a:solidFill>
                  <a:srgbClr val="C00000"/>
                </a:solidFill>
              </a:rPr>
              <a:t>S (ne zcela správně)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85193" y="5263167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Kyselina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dithiosírová</a:t>
            </a:r>
            <a:endParaRPr lang="cs-CZ" sz="28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112466" y="5234725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sz="2800" baseline="-25000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cs-CZ" sz="28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5523345" y="4645891"/>
            <a:ext cx="1253020" cy="9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 </a:t>
            </a: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0837" y="3833810"/>
            <a:ext cx="6713316" cy="3397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C00000"/>
                </a:solidFill>
              </a:rPr>
              <a:t>3.1. Odvozené od bezkyslíkatých kyselin</a:t>
            </a:r>
            <a:endParaRPr lang="cs-CZ" sz="2000" dirty="0">
              <a:solidFill>
                <a:srgbClr val="C00000"/>
              </a:solidFill>
            </a:endParaRPr>
          </a:p>
          <a:p>
            <a:endParaRPr lang="cs-CZ" sz="2000" u="sng" dirty="0" smtClean="0">
              <a:solidFill>
                <a:srgbClr val="C00000"/>
              </a:solidFill>
            </a:endParaRPr>
          </a:p>
          <a:p>
            <a:endParaRPr lang="cs-CZ" sz="2000" u="sng" dirty="0">
              <a:solidFill>
                <a:srgbClr val="C00000"/>
              </a:solidFill>
            </a:endParaRPr>
          </a:p>
          <a:p>
            <a:endParaRPr lang="cs-CZ" sz="2000" u="sng" dirty="0" smtClean="0">
              <a:solidFill>
                <a:srgbClr val="C00000"/>
              </a:solidFill>
            </a:endParaRPr>
          </a:p>
          <a:p>
            <a:endParaRPr lang="cs-CZ" sz="2000" u="sng" dirty="0">
              <a:solidFill>
                <a:srgbClr val="C00000"/>
              </a:solidFill>
            </a:endParaRPr>
          </a:p>
          <a:p>
            <a:endParaRPr lang="cs-CZ" sz="2000" u="sng" dirty="0" smtClean="0">
              <a:solidFill>
                <a:srgbClr val="C00000"/>
              </a:solidFill>
            </a:endParaRPr>
          </a:p>
          <a:p>
            <a:endParaRPr lang="cs-CZ" sz="2000" u="sng" dirty="0">
              <a:solidFill>
                <a:srgbClr val="C00000"/>
              </a:solidFill>
            </a:endParaRPr>
          </a:p>
          <a:p>
            <a:endParaRPr lang="cs-CZ" sz="2000" u="sng" dirty="0" smtClean="0">
              <a:solidFill>
                <a:srgbClr val="C00000"/>
              </a:solidFill>
            </a:endParaRPr>
          </a:p>
          <a:p>
            <a:endParaRPr lang="cs-CZ" sz="2000" u="sng" dirty="0">
              <a:solidFill>
                <a:srgbClr val="C00000"/>
              </a:solidFill>
            </a:endParaRPr>
          </a:p>
          <a:p>
            <a:endParaRPr lang="cs-CZ" sz="2000" u="sng" dirty="0" smtClean="0">
              <a:solidFill>
                <a:srgbClr val="C00000"/>
              </a:solidFill>
            </a:endParaRPr>
          </a:p>
          <a:p>
            <a:endParaRPr lang="cs-CZ" sz="2000" u="sng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10837" y="1638686"/>
            <a:ext cx="96597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u="sng" dirty="0" smtClean="0"/>
              <a:t>Odvozeny od anorganických kyselin </a:t>
            </a:r>
            <a:r>
              <a:rPr lang="cs-CZ" sz="2400" u="sng" dirty="0" smtClean="0"/>
              <a:t>(nahrazení H</a:t>
            </a:r>
            <a:r>
              <a:rPr lang="cs-CZ" sz="2400" u="sng" baseline="30000" dirty="0" smtClean="0"/>
              <a:t>+I</a:t>
            </a:r>
            <a:r>
              <a:rPr lang="cs-CZ" sz="2400" u="sng" dirty="0" smtClean="0"/>
              <a:t> jiným kationtem)</a:t>
            </a:r>
          </a:p>
          <a:p>
            <a:r>
              <a:rPr lang="cs-CZ" sz="2800" baseline="300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        - bezkyslíkatých ?</a:t>
            </a:r>
          </a:p>
          <a:p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        </a:t>
            </a:r>
            <a:r>
              <a:rPr lang="cs-CZ" sz="2800" dirty="0" smtClean="0">
                <a:solidFill>
                  <a:srgbClr val="0000CC"/>
                </a:solidFill>
              </a:rPr>
              <a:t>- kyslíkatých</a:t>
            </a:r>
            <a:endParaRPr lang="cs-CZ" sz="2800" baseline="30000" dirty="0">
              <a:solidFill>
                <a:srgbClr val="0000CC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1716" y="91018"/>
            <a:ext cx="1849447" cy="147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4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00CC"/>
                </a:solidFill>
              </a:rPr>
              <a:t>3.2. Soli kyslíkatých kyselin</a:t>
            </a: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10837" y="1638686"/>
            <a:ext cx="82345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smtClean="0"/>
              <a:t>Soli odvozené od kyslíkatých kyselin</a:t>
            </a:r>
          </a:p>
          <a:p>
            <a:r>
              <a:rPr lang="cs-CZ" sz="2800" dirty="0" smtClean="0"/>
              <a:t>        </a:t>
            </a:r>
            <a:r>
              <a:rPr lang="cs-CZ" sz="2800" dirty="0" smtClean="0">
                <a:solidFill>
                  <a:srgbClr val="0000CC"/>
                </a:solidFill>
              </a:rPr>
              <a:t>- nahrazení jednoho nebo více vodíkových kationtů</a:t>
            </a:r>
          </a:p>
          <a:p>
            <a:r>
              <a:rPr lang="cs-CZ" sz="2800" dirty="0" smtClean="0"/>
              <a:t>        </a:t>
            </a:r>
            <a:r>
              <a:rPr lang="cs-CZ" sz="2800" dirty="0" smtClean="0">
                <a:solidFill>
                  <a:schemeClr val="accent2">
                    <a:lumMod val="75000"/>
                  </a:schemeClr>
                </a:solidFill>
              </a:rPr>
              <a:t>- to co zůstává z kyseliny tvoří aniont</a:t>
            </a:r>
          </a:p>
        </p:txBody>
      </p:sp>
      <p:sp>
        <p:nvSpPr>
          <p:cNvPr id="7" name="Obdélník 6"/>
          <p:cNvSpPr/>
          <p:nvPr/>
        </p:nvSpPr>
        <p:spPr>
          <a:xfrm>
            <a:off x="6603319" y="3134220"/>
            <a:ext cx="42984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err="1" smtClean="0">
                <a:solidFill>
                  <a:srgbClr val="0000CC"/>
                </a:solidFill>
              </a:rPr>
              <a:t>Sůl</a:t>
            </a:r>
            <a:r>
              <a:rPr lang="cs-CZ" sz="6600" baseline="-25000" dirty="0" err="1" smtClean="0">
                <a:solidFill>
                  <a:srgbClr val="0000CC"/>
                </a:solidFill>
              </a:rPr>
              <a:t>s</a:t>
            </a:r>
            <a:r>
              <a:rPr lang="cs-CZ" sz="6600" baseline="30000" dirty="0" err="1" smtClean="0">
                <a:solidFill>
                  <a:srgbClr val="0000CC"/>
                </a:solidFill>
              </a:rPr>
              <a:t>+S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6600" dirty="0" err="1" smtClean="0">
                <a:solidFill>
                  <a:schemeClr val="accent2">
                    <a:lumMod val="75000"/>
                  </a:schemeClr>
                </a:solidFill>
              </a:rPr>
              <a:t>XO</a:t>
            </a:r>
            <a:r>
              <a:rPr lang="cs-CZ" sz="6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6600" baseline="30000" dirty="0" smtClean="0">
                <a:solidFill>
                  <a:schemeClr val="accent2">
                    <a:lumMod val="75000"/>
                  </a:schemeClr>
                </a:solidFill>
              </a:rPr>
              <a:t>-A</a:t>
            </a:r>
            <a:endParaRPr lang="cs-CZ" sz="66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1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00CC"/>
                </a:solidFill>
              </a:rPr>
              <a:t>3.2. Soli kyslíkatých kyselin</a:t>
            </a: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77700" y="1638686"/>
            <a:ext cx="245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smtClean="0"/>
              <a:t>Tvorba názvu</a:t>
            </a:r>
          </a:p>
        </p:txBody>
      </p:sp>
      <p:sp>
        <p:nvSpPr>
          <p:cNvPr id="7" name="Obdélník 6"/>
          <p:cNvSpPr/>
          <p:nvPr/>
        </p:nvSpPr>
        <p:spPr>
          <a:xfrm>
            <a:off x="3325321" y="1949703"/>
            <a:ext cx="3547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 err="1" smtClean="0">
                <a:solidFill>
                  <a:srgbClr val="0000CC"/>
                </a:solidFill>
              </a:rPr>
              <a:t>Sůl</a:t>
            </a:r>
            <a:r>
              <a:rPr lang="cs-CZ" sz="5400" baseline="-25000" dirty="0" err="1" smtClean="0">
                <a:solidFill>
                  <a:srgbClr val="0000CC"/>
                </a:solidFill>
              </a:rPr>
              <a:t>s</a:t>
            </a:r>
            <a:r>
              <a:rPr lang="cs-CZ" sz="5400" baseline="30000" dirty="0" err="1" smtClean="0">
                <a:solidFill>
                  <a:srgbClr val="0000CC"/>
                </a:solidFill>
              </a:rPr>
              <a:t>+S</a:t>
            </a:r>
            <a:r>
              <a:rPr lang="cs-CZ" sz="54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5400" dirty="0" err="1" smtClean="0">
                <a:solidFill>
                  <a:schemeClr val="accent2">
                    <a:lumMod val="75000"/>
                  </a:schemeClr>
                </a:solidFill>
              </a:rPr>
              <a:t>XO</a:t>
            </a:r>
            <a:r>
              <a:rPr lang="cs-CZ" sz="5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cs-CZ" sz="5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5400" baseline="30000" dirty="0" smtClean="0">
                <a:solidFill>
                  <a:schemeClr val="accent2">
                    <a:lumMod val="75000"/>
                  </a:schemeClr>
                </a:solidFill>
              </a:rPr>
              <a:t>-N</a:t>
            </a:r>
            <a:endParaRPr lang="cs-CZ" sz="54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737831" y="3629891"/>
            <a:ext cx="2355266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nan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</a:t>
            </a: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natan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-II</a:t>
            </a: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itan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</a:t>
            </a: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ičitan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-II</a:t>
            </a: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ičnan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ečnan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-</a:t>
            </a:r>
            <a:r>
              <a:rPr lang="cs-CZ" sz="2600" dirty="0" err="1" smtClean="0">
                <a:solidFill>
                  <a:srgbClr val="FF0000"/>
                </a:solidFill>
              </a:rPr>
              <a:t>an</a:t>
            </a:r>
            <a:r>
              <a:rPr lang="cs-CZ" sz="2600" dirty="0" smtClean="0">
                <a:solidFill>
                  <a:srgbClr val="FF0000"/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–II  </a:t>
            </a:r>
            <a:r>
              <a:rPr lang="cs-CZ" sz="2400" strike="dblStrike" dirty="0" smtClean="0">
                <a:solidFill>
                  <a:srgbClr val="FF0000"/>
                </a:solidFill>
              </a:rPr>
              <a:t>ne –</a:t>
            </a:r>
            <a:r>
              <a:rPr lang="cs-CZ" sz="2400" strike="dblStrike" dirty="0" err="1" smtClean="0">
                <a:solidFill>
                  <a:srgbClr val="FF0000"/>
                </a:solidFill>
              </a:rPr>
              <a:t>ovan</a:t>
            </a:r>
            <a:r>
              <a:rPr lang="cs-CZ" sz="2400" strike="dblStrike" dirty="0" smtClean="0">
                <a:solidFill>
                  <a:srgbClr val="FF0000"/>
                </a:solidFill>
              </a:rPr>
              <a:t>!</a:t>
            </a:r>
            <a:endParaRPr lang="cs-CZ" sz="2600" strike="dblStrike" dirty="0" smtClean="0">
              <a:solidFill>
                <a:srgbClr val="FF0000"/>
              </a:solidFill>
            </a:endParaRP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istan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</a:t>
            </a:r>
          </a:p>
          <a:p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cs-CZ" sz="2600" dirty="0" err="1" smtClean="0">
                <a:solidFill>
                  <a:schemeClr val="accent2">
                    <a:lumMod val="75000"/>
                  </a:schemeClr>
                </a:solidFill>
              </a:rPr>
              <a:t>ičelan</a:t>
            </a:r>
            <a:r>
              <a:rPr lang="cs-CZ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600" baseline="30000" dirty="0" smtClean="0">
                <a:solidFill>
                  <a:schemeClr val="accent6">
                    <a:lumMod val="75000"/>
                  </a:schemeClr>
                </a:solidFill>
              </a:rPr>
              <a:t>-II</a:t>
            </a:r>
            <a:endParaRPr lang="cs-CZ" sz="26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673686" y="3622756"/>
            <a:ext cx="1703810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ný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natý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itý</a:t>
            </a:r>
            <a:endParaRPr lang="cs-CZ" sz="26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ičitý</a:t>
            </a:r>
            <a:endParaRPr lang="cs-CZ" sz="26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ičný</a:t>
            </a:r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ečný</a:t>
            </a:r>
            <a:endParaRPr lang="cs-CZ" sz="26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ový</a:t>
            </a:r>
            <a:endParaRPr lang="cs-CZ" sz="26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istý</a:t>
            </a:r>
            <a:endParaRPr lang="cs-CZ" sz="26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2600" i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cs-CZ" sz="2600" i="1" dirty="0" err="1" smtClean="0">
                <a:solidFill>
                  <a:schemeClr val="bg2">
                    <a:lumMod val="50000"/>
                  </a:schemeClr>
                </a:solidFill>
              </a:rPr>
              <a:t>ičelý</a:t>
            </a:r>
            <a:endParaRPr lang="cs-CZ" sz="2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18332" y="3224396"/>
            <a:ext cx="7430795" cy="409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1) Zbytek kyseliny (</a:t>
            </a:r>
            <a:r>
              <a:rPr lang="cs-CZ" sz="2400" dirty="0" err="1" smtClean="0">
                <a:solidFill>
                  <a:schemeClr val="accent2">
                    <a:lumMod val="75000"/>
                  </a:schemeClr>
                </a:solidFill>
              </a:rPr>
              <a:t>ox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. č.) </a:t>
            </a:r>
            <a:r>
              <a:rPr lang="cs-CZ" sz="2400" dirty="0" smtClean="0">
                <a:solidFill>
                  <a:schemeClr val="tx1"/>
                </a:solidFill>
              </a:rPr>
              <a:t>                 </a:t>
            </a:r>
            <a:r>
              <a:rPr lang="cs-CZ" sz="2400" dirty="0" smtClean="0">
                <a:solidFill>
                  <a:srgbClr val="0000CC"/>
                </a:solidFill>
              </a:rPr>
              <a:t>2) Kationt (</a:t>
            </a:r>
            <a:r>
              <a:rPr lang="cs-CZ" sz="2400" dirty="0" err="1" smtClean="0">
                <a:solidFill>
                  <a:srgbClr val="0000CC"/>
                </a:solidFill>
              </a:rPr>
              <a:t>ox</a:t>
            </a:r>
            <a:r>
              <a:rPr lang="cs-CZ" sz="2400" dirty="0" smtClean="0">
                <a:solidFill>
                  <a:srgbClr val="0000CC"/>
                </a:solidFill>
              </a:rPr>
              <a:t>. č.)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3677626" y="2881258"/>
            <a:ext cx="1996060" cy="403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677626" y="2881258"/>
            <a:ext cx="2051766" cy="428641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3" t="-10070" r="-12260" b="-10446"/>
          <a:stretch/>
        </p:blipFill>
        <p:spPr>
          <a:xfrm>
            <a:off x="791880" y="3695406"/>
            <a:ext cx="548640" cy="5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00CC"/>
                </a:solidFill>
              </a:rPr>
              <a:t>3.2. Soli kyslíkatých kyselin - jednoduché</a:t>
            </a: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755233" y="1468078"/>
            <a:ext cx="42984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err="1" smtClean="0">
                <a:solidFill>
                  <a:srgbClr val="0000CC"/>
                </a:solidFill>
              </a:rPr>
              <a:t>Sůl</a:t>
            </a:r>
            <a:r>
              <a:rPr lang="cs-CZ" sz="6600" baseline="-25000" dirty="0" err="1" smtClean="0">
                <a:solidFill>
                  <a:srgbClr val="0000CC"/>
                </a:solidFill>
              </a:rPr>
              <a:t>s</a:t>
            </a:r>
            <a:r>
              <a:rPr lang="cs-CZ" sz="6600" baseline="30000" dirty="0" err="1" smtClean="0">
                <a:solidFill>
                  <a:srgbClr val="0000CC"/>
                </a:solidFill>
              </a:rPr>
              <a:t>+S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6600" dirty="0" err="1" smtClean="0">
                <a:solidFill>
                  <a:schemeClr val="accent2">
                    <a:lumMod val="75000"/>
                  </a:schemeClr>
                </a:solidFill>
              </a:rPr>
              <a:t>XO</a:t>
            </a:r>
            <a:r>
              <a:rPr lang="cs-CZ" sz="6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6600" baseline="30000" dirty="0" smtClean="0">
                <a:solidFill>
                  <a:schemeClr val="accent2">
                    <a:lumMod val="75000"/>
                  </a:schemeClr>
                </a:solidFill>
              </a:rPr>
              <a:t>-A</a:t>
            </a:r>
            <a:endParaRPr lang="cs-CZ" sz="66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85191" y="4794656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Dusičnan vápenatý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5190" y="5376994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MgSO</a:t>
            </a:r>
            <a:r>
              <a:rPr lang="cs-CZ" sz="2400" baseline="-25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5192" y="4053930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FF0000"/>
                </a:solidFill>
              </a:rPr>
              <a:t>Dichroman draselný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85194" y="2717651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Na</a:t>
            </a:r>
            <a:r>
              <a:rPr lang="cs-CZ" sz="2400" baseline="-25000" dirty="0" smtClean="0">
                <a:solidFill>
                  <a:srgbClr val="0000CC"/>
                </a:solidFill>
              </a:rPr>
              <a:t>2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CrO</a:t>
            </a:r>
            <a:r>
              <a:rPr lang="cs-CZ" sz="24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lang="cs-CZ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85193" y="3400827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CuSO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148712" y="4747266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Ca(NO</a:t>
            </a:r>
            <a:r>
              <a:rPr lang="cs-CZ" sz="2400" baseline="-25000" dirty="0" smtClean="0">
                <a:solidFill>
                  <a:schemeClr val="tx1"/>
                </a:solidFill>
              </a:rPr>
              <a:t>3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r>
              <a:rPr lang="cs-CZ" sz="2400" baseline="-25000" dirty="0" smtClean="0">
                <a:solidFill>
                  <a:schemeClr val="tx1"/>
                </a:solidFill>
              </a:rPr>
              <a:t>2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148712" y="5424384"/>
            <a:ext cx="2346269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Síran hořečnatý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148712" y="4092519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FF0000"/>
                </a:solidFill>
              </a:rPr>
              <a:t>K</a:t>
            </a:r>
            <a:r>
              <a:rPr lang="cs-CZ" sz="2400" baseline="-25000" dirty="0" smtClean="0">
                <a:solidFill>
                  <a:srgbClr val="FF0000"/>
                </a:solidFill>
              </a:rPr>
              <a:t>2</a:t>
            </a:r>
            <a:r>
              <a:rPr lang="cs-CZ" sz="2400" dirty="0" smtClean="0">
                <a:solidFill>
                  <a:srgbClr val="FF0000"/>
                </a:solidFill>
              </a:rPr>
              <a:t>Cr</a:t>
            </a:r>
            <a:r>
              <a:rPr lang="cs-CZ" sz="2400" baseline="-25000" dirty="0" smtClean="0">
                <a:solidFill>
                  <a:srgbClr val="FF0000"/>
                </a:solidFill>
              </a:rPr>
              <a:t>2</a:t>
            </a:r>
            <a:r>
              <a:rPr lang="cs-CZ" sz="2400" dirty="0" smtClean="0">
                <a:solidFill>
                  <a:srgbClr val="FF0000"/>
                </a:solidFill>
              </a:rPr>
              <a:t>O</a:t>
            </a:r>
            <a:r>
              <a:rPr lang="cs-CZ" sz="2400" baseline="-25000" dirty="0" smtClean="0">
                <a:solidFill>
                  <a:srgbClr val="FF0000"/>
                </a:solidFill>
              </a:rPr>
              <a:t>7</a:t>
            </a:r>
            <a:endParaRPr lang="cs-CZ" sz="2400" baseline="-25000" dirty="0">
              <a:solidFill>
                <a:srgbClr val="FF0000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148712" y="2783025"/>
            <a:ext cx="2558705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Chroman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rgbClr val="0000CC"/>
                </a:solidFill>
              </a:rPr>
              <a:t>sodný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222604" y="3437772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 smtClean="0">
                <a:solidFill>
                  <a:schemeClr val="tx1"/>
                </a:solidFill>
              </a:rPr>
              <a:t>Síran měďnatý</a:t>
            </a:r>
            <a:endParaRPr lang="cs-CZ" sz="2000" baseline="-25000" dirty="0">
              <a:solidFill>
                <a:schemeClr val="tx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85189" y="4737106"/>
            <a:ext cx="10002982" cy="15324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0" y="-489"/>
            <a:ext cx="12192000" cy="4599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nahoru 3"/>
          <p:cNvSpPr/>
          <p:nvPr/>
        </p:nvSpPr>
        <p:spPr>
          <a:xfrm>
            <a:off x="4863407" y="4264119"/>
            <a:ext cx="646546" cy="472987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17315" b="15593"/>
          <a:stretch/>
        </p:blipFill>
        <p:spPr>
          <a:xfrm>
            <a:off x="1122957" y="0"/>
            <a:ext cx="8773991" cy="441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8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 animBg="1"/>
      <p:bldP spid="1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6">
                    <a:lumMod val="50000"/>
                  </a:schemeClr>
                </a:solidFill>
              </a:rPr>
              <a:t>3.3. </a:t>
            </a:r>
            <a:r>
              <a:rPr lang="cs-CZ" sz="3600" dirty="0" err="1" smtClean="0">
                <a:solidFill>
                  <a:schemeClr val="accent6">
                    <a:lumMod val="50000"/>
                  </a:schemeClr>
                </a:solidFill>
              </a:rPr>
              <a:t>Hydrogensoli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67886" y="2719833"/>
            <a:ext cx="56562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err="1" smtClean="0">
                <a:solidFill>
                  <a:srgbClr val="0000CC"/>
                </a:solidFill>
              </a:rPr>
              <a:t>Sůl</a:t>
            </a:r>
            <a:r>
              <a:rPr lang="cs-CZ" sz="6600" baseline="-25000" dirty="0" err="1" smtClean="0">
                <a:solidFill>
                  <a:srgbClr val="0000CC"/>
                </a:solidFill>
              </a:rPr>
              <a:t>s</a:t>
            </a:r>
            <a:r>
              <a:rPr lang="cs-CZ" sz="6600" baseline="30000" dirty="0" err="1" smtClean="0">
                <a:solidFill>
                  <a:srgbClr val="0000CC"/>
                </a:solidFill>
              </a:rPr>
              <a:t>+S</a:t>
            </a:r>
            <a:r>
              <a:rPr lang="cs-CZ" sz="6600" dirty="0" err="1" smtClean="0">
                <a:solidFill>
                  <a:srgbClr val="FF0000"/>
                </a:solidFill>
              </a:rPr>
              <a:t>H</a:t>
            </a:r>
            <a:r>
              <a:rPr lang="cs-CZ" sz="66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66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6600" dirty="0" err="1" smtClean="0">
                <a:solidFill>
                  <a:schemeClr val="accent2">
                    <a:lumMod val="75000"/>
                  </a:schemeClr>
                </a:solidFill>
              </a:rPr>
              <a:t>XO</a:t>
            </a:r>
            <a:r>
              <a:rPr lang="cs-CZ" sz="6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6600" baseline="30000" dirty="0" smtClean="0">
                <a:solidFill>
                  <a:schemeClr val="accent2">
                    <a:lumMod val="75000"/>
                  </a:schemeClr>
                </a:solidFill>
              </a:rPr>
              <a:t>-A</a:t>
            </a:r>
            <a:endParaRPr lang="cs-CZ" sz="66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93144" y="1785751"/>
            <a:ext cx="5648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accent6">
                    <a:lumMod val="50000"/>
                  </a:schemeClr>
                </a:solidFill>
              </a:rPr>
              <a:t>– jeden nebo více vodíků zůstává</a:t>
            </a:r>
          </a:p>
        </p:txBody>
      </p:sp>
      <p:sp>
        <p:nvSpPr>
          <p:cNvPr id="17" name="Rectangle 4"/>
          <p:cNvSpPr/>
          <p:nvPr/>
        </p:nvSpPr>
        <p:spPr>
          <a:xfrm>
            <a:off x="678489" y="3838470"/>
            <a:ext cx="6713316" cy="3397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</a:rPr>
              <a:t>Tvorba názvu a vzorce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cs-CZ" dirty="0" smtClean="0">
                <a:solidFill>
                  <a:srgbClr val="FF0000"/>
                </a:solidFill>
              </a:rPr>
              <a:t>- od bezkyslíkatých kyselin?</a:t>
            </a:r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cs-CZ" dirty="0" smtClean="0">
                <a:solidFill>
                  <a:srgbClr val="0000CC"/>
                </a:solidFill>
              </a:rPr>
              <a:t>- od kyslíkatých kyselin</a:t>
            </a:r>
            <a:endParaRPr lang="cs-CZ" dirty="0">
              <a:solidFill>
                <a:srgbClr val="0000CC"/>
              </a:solidFill>
            </a:endParaRPr>
          </a:p>
          <a:p>
            <a:endParaRPr lang="cs-CZ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272" y="79511"/>
            <a:ext cx="9144000" cy="11131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5400" dirty="0" smtClean="0">
                <a:solidFill>
                  <a:prstClr val="white"/>
                </a:solidFill>
                <a:latin typeface="Calibri"/>
              </a:rPr>
              <a:t>Opakování - oxidy               </a:t>
            </a:r>
            <a:endParaRPr lang="cs-CZ" sz="5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34110" y="1192700"/>
            <a:ext cx="10286899" cy="8348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prstClr val="white"/>
                </a:solidFill>
                <a:latin typeface="Calibri"/>
              </a:rPr>
              <a:t>Aniont </a:t>
            </a:r>
          </a:p>
          <a:p>
            <a:r>
              <a:rPr lang="cs-CZ" sz="2000" dirty="0">
                <a:solidFill>
                  <a:prstClr val="white"/>
                </a:solidFill>
                <a:latin typeface="Calibri"/>
              </a:rPr>
              <a:t>– píše se v názvu vepředu (koncovka –id) a ve vzorci vzadu, dané záporné oxidační číslo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4110" y="2054089"/>
            <a:ext cx="10286899" cy="8348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prstClr val="white"/>
                </a:solidFill>
                <a:latin typeface="Calibri"/>
              </a:rPr>
              <a:t>Kationt </a:t>
            </a:r>
          </a:p>
          <a:p>
            <a:r>
              <a:rPr lang="cs-CZ" sz="2000" dirty="0">
                <a:solidFill>
                  <a:prstClr val="white"/>
                </a:solidFill>
                <a:latin typeface="Calibri"/>
              </a:rPr>
              <a:t>– píše se v názvu vzadu a ve vzorci vepředu, kladné oxidační číslo</a:t>
            </a:r>
          </a:p>
        </p:txBody>
      </p:sp>
      <p:sp>
        <p:nvSpPr>
          <p:cNvPr id="9" name="Obdélník 8"/>
          <p:cNvSpPr/>
          <p:nvPr/>
        </p:nvSpPr>
        <p:spPr>
          <a:xfrm>
            <a:off x="9008345" y="3302208"/>
            <a:ext cx="1307175" cy="3235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I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II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III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IV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V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VI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VII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+ VIII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000383" y="3299795"/>
            <a:ext cx="1702091" cy="3235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-ný</a:t>
            </a: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natý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itý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ičitý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ečný</a:t>
            </a:r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, 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ičný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ový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istý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  <a:p>
            <a:r>
              <a:rPr lang="cs-CZ" sz="26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-</a:t>
            </a:r>
            <a:r>
              <a:rPr lang="cs-CZ" sz="2600" dirty="0" err="1">
                <a:solidFill>
                  <a:srgbClr val="70AD47">
                    <a:lumMod val="40000"/>
                    <a:lumOff val="60000"/>
                  </a:srgbClr>
                </a:solidFill>
                <a:latin typeface="Calibri"/>
              </a:rPr>
              <a:t>ičelý</a:t>
            </a:r>
            <a:endParaRPr lang="cs-CZ" sz="2600" dirty="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9816955" y="1040295"/>
            <a:ext cx="1508211" cy="898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400" b="1" dirty="0">
                <a:solidFill>
                  <a:prstClr val="white"/>
                </a:solidFill>
                <a:latin typeface="Calibri"/>
              </a:rPr>
              <a:t>O</a:t>
            </a:r>
            <a:r>
              <a:rPr lang="cs-CZ" sz="4400" b="1" baseline="30000" dirty="0">
                <a:solidFill>
                  <a:prstClr val="white"/>
                </a:solidFill>
                <a:latin typeface="Calibri"/>
              </a:rPr>
              <a:t>-II</a:t>
            </a:r>
          </a:p>
        </p:txBody>
      </p:sp>
      <p:sp>
        <p:nvSpPr>
          <p:cNvPr id="12" name="Rectangle 4"/>
          <p:cNvSpPr/>
          <p:nvPr/>
        </p:nvSpPr>
        <p:spPr>
          <a:xfrm>
            <a:off x="1524000" y="2788613"/>
            <a:ext cx="983568" cy="828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400" b="1" dirty="0">
                <a:solidFill>
                  <a:prstClr val="white"/>
                </a:solidFill>
                <a:latin typeface="Calibri"/>
              </a:rPr>
              <a:t>O</a:t>
            </a:r>
            <a:r>
              <a:rPr lang="cs-CZ" sz="4400" b="1" baseline="30000" dirty="0">
                <a:solidFill>
                  <a:prstClr val="white"/>
                </a:solidFill>
                <a:latin typeface="Calibri"/>
              </a:rPr>
              <a:t>-2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709196" y="3460831"/>
            <a:ext cx="3394767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Oxid kademnatý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709196" y="4090559"/>
            <a:ext cx="3394767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Cu</a:t>
            </a:r>
            <a:r>
              <a:rPr lang="cs-CZ" sz="240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cs-CZ" sz="2400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09195" y="4720287"/>
            <a:ext cx="3394767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Oxid dusitý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709196" y="5350015"/>
            <a:ext cx="3394767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Mn</a:t>
            </a:r>
            <a:r>
              <a:rPr lang="cs-CZ" sz="240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cs-CZ" sz="2400" dirty="0">
                <a:solidFill>
                  <a:prstClr val="white"/>
                </a:solidFill>
                <a:latin typeface="Calibri"/>
              </a:rPr>
              <a:t>O</a:t>
            </a:r>
            <a:r>
              <a:rPr lang="cs-CZ" sz="2400" baseline="-2500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174604" y="3459735"/>
            <a:ext cx="1921396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>
                <a:solidFill>
                  <a:prstClr val="white"/>
                </a:solidFill>
                <a:latin typeface="Calibri"/>
              </a:rPr>
              <a:t>CdO</a:t>
            </a:r>
            <a:endParaRPr lang="cs-CZ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174604" y="4088366"/>
            <a:ext cx="1921396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Oxid měďný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4174604" y="4719556"/>
            <a:ext cx="1921396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prstClr val="white"/>
                </a:solidFill>
                <a:latin typeface="Calibri"/>
              </a:rPr>
              <a:t>N</a:t>
            </a:r>
            <a:r>
              <a:rPr lang="cs-CZ" sz="240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cs-CZ" sz="2400" dirty="0">
                <a:solidFill>
                  <a:prstClr val="white"/>
                </a:solidFill>
                <a:latin typeface="Calibri"/>
              </a:rPr>
              <a:t>O</a:t>
            </a:r>
            <a:r>
              <a:rPr lang="cs-CZ" sz="2400" baseline="-25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174604" y="5348553"/>
            <a:ext cx="1921396" cy="62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prstClr val="white"/>
                </a:solidFill>
                <a:latin typeface="Calibri"/>
              </a:rPr>
              <a:t>Oxid manganistý</a:t>
            </a:r>
            <a:endParaRPr lang="cs-CZ" sz="2000" baseline="-25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6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6">
                    <a:lumMod val="50000"/>
                  </a:schemeClr>
                </a:solidFill>
              </a:rPr>
              <a:t>3.3. </a:t>
            </a:r>
            <a:r>
              <a:rPr lang="cs-CZ" sz="3600" dirty="0" err="1" smtClean="0">
                <a:solidFill>
                  <a:schemeClr val="accent6">
                    <a:lumMod val="50000"/>
                  </a:schemeClr>
                </a:solidFill>
              </a:rPr>
              <a:t>Hydrogensoli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54276" y="1630582"/>
            <a:ext cx="56562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err="1" smtClean="0">
                <a:solidFill>
                  <a:srgbClr val="0000CC"/>
                </a:solidFill>
              </a:rPr>
              <a:t>Sůl</a:t>
            </a:r>
            <a:r>
              <a:rPr lang="cs-CZ" sz="6600" baseline="-25000" dirty="0" err="1" smtClean="0">
                <a:solidFill>
                  <a:srgbClr val="0000CC"/>
                </a:solidFill>
              </a:rPr>
              <a:t>s</a:t>
            </a:r>
            <a:r>
              <a:rPr lang="cs-CZ" sz="6600" baseline="30000" dirty="0" err="1" smtClean="0">
                <a:solidFill>
                  <a:srgbClr val="0000CC"/>
                </a:solidFill>
              </a:rPr>
              <a:t>+S</a:t>
            </a:r>
            <a:r>
              <a:rPr lang="cs-CZ" sz="6600" dirty="0" err="1" smtClean="0">
                <a:solidFill>
                  <a:srgbClr val="FF0000"/>
                </a:solidFill>
              </a:rPr>
              <a:t>H</a:t>
            </a:r>
            <a:r>
              <a:rPr lang="cs-CZ" sz="66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66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6600" dirty="0" err="1" smtClean="0">
                <a:solidFill>
                  <a:schemeClr val="accent2">
                    <a:lumMod val="75000"/>
                  </a:schemeClr>
                </a:solidFill>
              </a:rPr>
              <a:t>XO</a:t>
            </a:r>
            <a:r>
              <a:rPr lang="cs-CZ" sz="6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cs-CZ" sz="6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6600" baseline="30000" dirty="0" smtClean="0">
                <a:solidFill>
                  <a:schemeClr val="accent2">
                    <a:lumMod val="75000"/>
                  </a:schemeClr>
                </a:solidFill>
              </a:rPr>
              <a:t>-A</a:t>
            </a:r>
            <a:endParaRPr lang="cs-CZ" sz="66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449180" y="2738578"/>
            <a:ext cx="6713316" cy="858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chemeClr val="accent6">
                    <a:lumMod val="50000"/>
                  </a:schemeClr>
                </a:solidFill>
              </a:rPr>
              <a:t>Příklady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cs-CZ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49181" y="3673610"/>
            <a:ext cx="40244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Hydrogenuhličitan vápenatý</a:t>
            </a:r>
            <a:endParaRPr lang="cs-CZ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49181" y="4303338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KH</a:t>
            </a:r>
            <a:r>
              <a:rPr lang="cs-CZ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PO</a:t>
            </a:r>
            <a:r>
              <a:rPr lang="cs-CZ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cs-CZ" sz="2400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9180" y="4933066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 smtClean="0">
                <a:solidFill>
                  <a:schemeClr val="accent6">
                    <a:lumMod val="50000"/>
                  </a:schemeClr>
                </a:solidFill>
              </a:rPr>
              <a:t>Hydrogensulfid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 lithný</a:t>
            </a:r>
            <a:endParaRPr lang="cs-CZ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486591" y="3657996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Ca(HCO</a:t>
            </a:r>
            <a:r>
              <a:rPr lang="cs-CZ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cs-CZ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cs-CZ" sz="2400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486590" y="4281338"/>
            <a:ext cx="3955442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Dihydrogenfosforečnan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draselný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486590" y="4878065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 smtClean="0">
                <a:solidFill>
                  <a:schemeClr val="accent6">
                    <a:lumMod val="50000"/>
                  </a:schemeClr>
                </a:solidFill>
              </a:rPr>
              <a:t>LiHS</a:t>
            </a:r>
            <a:endParaRPr lang="cs-CZ" sz="2400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70C0"/>
                </a:solidFill>
              </a:rPr>
              <a:t>3.3. Hydráty solí</a:t>
            </a:r>
            <a:r>
              <a:rPr lang="cs-CZ" dirty="0" smtClean="0">
                <a:solidFill>
                  <a:srgbClr val="7030A0"/>
                </a:solidFill>
              </a:rPr>
              <a:t/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76482" y="1638686"/>
            <a:ext cx="345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rgbClr val="0070C0"/>
                </a:solidFill>
              </a:rPr>
              <a:t>- Vzorec: Sůl x XH</a:t>
            </a:r>
            <a:r>
              <a:rPr lang="cs-CZ" sz="3200" baseline="-25000" dirty="0" smtClean="0">
                <a:solidFill>
                  <a:srgbClr val="0070C0"/>
                </a:solidFill>
              </a:rPr>
              <a:t>2</a:t>
            </a:r>
            <a:r>
              <a:rPr lang="cs-CZ" sz="3200" dirty="0" smtClean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8" name="Rectangle 4"/>
          <p:cNvSpPr/>
          <p:nvPr/>
        </p:nvSpPr>
        <p:spPr>
          <a:xfrm>
            <a:off x="570205" y="3172074"/>
            <a:ext cx="6713316" cy="1455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Tvorba názvu a vzorce: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endParaRPr lang="cs-CZ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       </a:t>
            </a:r>
            <a:r>
              <a:rPr lang="cs-CZ" sz="3200" dirty="0" smtClean="0">
                <a:solidFill>
                  <a:schemeClr val="accent5">
                    <a:lumMod val="75000"/>
                  </a:schemeClr>
                </a:solidFill>
              </a:rPr>
              <a:t>CuSO</a:t>
            </a:r>
            <a:r>
              <a:rPr lang="cs-CZ" sz="3200" baseline="-25000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3200" dirty="0">
                <a:solidFill>
                  <a:schemeClr val="accent5">
                    <a:lumMod val="75000"/>
                  </a:schemeClr>
                </a:solidFill>
              </a:rPr>
              <a:t>x </a:t>
            </a:r>
            <a:r>
              <a:rPr lang="cs-CZ" sz="3200" dirty="0" smtClean="0">
                <a:solidFill>
                  <a:schemeClr val="accent5">
                    <a:lumMod val="75000"/>
                  </a:schemeClr>
                </a:solidFill>
              </a:rPr>
              <a:t>5H</a:t>
            </a:r>
            <a:r>
              <a:rPr lang="cs-CZ" sz="32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cs-CZ" sz="3200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</a:p>
          <a:p>
            <a:endParaRPr lang="cs-CZ" sz="3200" u="sng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47" y="2763520"/>
            <a:ext cx="5676053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70C0"/>
                </a:solidFill>
              </a:rPr>
              <a:t>3.3. Hydráty (solí)</a:t>
            </a:r>
            <a:r>
              <a:rPr lang="cs-CZ" dirty="0" smtClean="0">
                <a:solidFill>
                  <a:srgbClr val="7030A0"/>
                </a:solidFill>
              </a:rPr>
              <a:t/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76482" y="1638686"/>
            <a:ext cx="345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rgbClr val="0070C0"/>
                </a:solidFill>
              </a:rPr>
              <a:t>- Vzorec: Sůl x XH</a:t>
            </a:r>
            <a:r>
              <a:rPr lang="cs-CZ" sz="3200" baseline="-25000" dirty="0" smtClean="0">
                <a:solidFill>
                  <a:srgbClr val="0070C0"/>
                </a:solidFill>
              </a:rPr>
              <a:t>2</a:t>
            </a:r>
            <a:r>
              <a:rPr lang="cs-CZ" sz="3200" dirty="0" smtClean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8" name="Rectangle 4"/>
          <p:cNvSpPr/>
          <p:nvPr/>
        </p:nvSpPr>
        <p:spPr>
          <a:xfrm>
            <a:off x="82525" y="3064914"/>
            <a:ext cx="6713316" cy="1455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Příklady: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endParaRPr lang="cs-CZ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3200" u="sng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49181" y="3673610"/>
            <a:ext cx="40244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CaCl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x 7H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9181" y="4303338"/>
            <a:ext cx="4722259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Hexahydrát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křemičitanu vápenatého</a:t>
            </a:r>
            <a:endParaRPr lang="cs-CZ" sz="2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9180" y="4933066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Fe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x 2H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70320" y="3657996"/>
            <a:ext cx="5405119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Heptahydrát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chloridu vápenatého</a:t>
            </a:r>
            <a:endParaRPr lang="cs-CZ" sz="2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370320" y="4268031"/>
            <a:ext cx="3955442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CaSiO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x 6H</a:t>
            </a:r>
            <a:r>
              <a:rPr lang="cs-CZ" sz="2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370320" y="4878066"/>
            <a:ext cx="385197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Dihydrát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 oxidu železitého</a:t>
            </a:r>
            <a:endParaRPr lang="cs-CZ" sz="2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4410" y="4456972"/>
            <a:ext cx="1973580" cy="1710148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6408491" y="4347703"/>
            <a:ext cx="835589" cy="457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9718888" y="4303338"/>
            <a:ext cx="835589" cy="457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říž 14"/>
          <p:cNvSpPr/>
          <p:nvPr/>
        </p:nvSpPr>
        <p:spPr>
          <a:xfrm rot="2678407">
            <a:off x="8499528" y="4236882"/>
            <a:ext cx="749926" cy="761009"/>
          </a:xfrm>
          <a:prstGeom prst="plus">
            <a:avLst>
              <a:gd name="adj" fmla="val 401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FF0000"/>
                </a:solidFill>
              </a:rPr>
              <a:t>3.4. Amonné soli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1201" y="1638686"/>
            <a:ext cx="74433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</a:rPr>
              <a:t>Amoniak               =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</a:rPr>
              <a:t>Amonný kationt  =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</a:rPr>
              <a:t>Amonný kationt slouží jako běžný kationt:</a:t>
            </a:r>
          </a:p>
        </p:txBody>
      </p:sp>
      <p:sp>
        <p:nvSpPr>
          <p:cNvPr id="7" name="Obdélník 6"/>
          <p:cNvSpPr/>
          <p:nvPr/>
        </p:nvSpPr>
        <p:spPr>
          <a:xfrm>
            <a:off x="4176656" y="3610579"/>
            <a:ext cx="4164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(NH</a:t>
            </a:r>
            <a:r>
              <a:rPr lang="cs-CZ" sz="5400" baseline="-25000" dirty="0" smtClean="0">
                <a:solidFill>
                  <a:srgbClr val="FF0000"/>
                </a:solidFill>
              </a:rPr>
              <a:t>4</a:t>
            </a:r>
            <a:r>
              <a:rPr lang="cs-CZ" sz="5400" dirty="0" smtClean="0">
                <a:solidFill>
                  <a:srgbClr val="FF0000"/>
                </a:solidFill>
              </a:rPr>
              <a:t>)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54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5400" dirty="0" smtClean="0"/>
              <a:t>(</a:t>
            </a:r>
            <a:r>
              <a:rPr lang="cs-CZ" sz="5400" dirty="0" err="1" smtClean="0"/>
              <a:t>XO</a:t>
            </a:r>
            <a:r>
              <a:rPr lang="cs-CZ" sz="5400" baseline="-25000" dirty="0" err="1" smtClean="0"/>
              <a:t>o</a:t>
            </a:r>
            <a:r>
              <a:rPr lang="cs-CZ" sz="5400" dirty="0" smtClean="0"/>
              <a:t>)</a:t>
            </a:r>
            <a:r>
              <a:rPr lang="cs-CZ" sz="5400" baseline="30000" dirty="0" smtClean="0"/>
              <a:t>-A</a:t>
            </a:r>
            <a:endParaRPr lang="cs-CZ" sz="5400" baseline="30000" dirty="0"/>
          </a:p>
        </p:txBody>
      </p:sp>
      <p:sp>
        <p:nvSpPr>
          <p:cNvPr id="3" name="Obdélník 2"/>
          <p:cNvSpPr/>
          <p:nvPr/>
        </p:nvSpPr>
        <p:spPr>
          <a:xfrm>
            <a:off x="1121201" y="5040234"/>
            <a:ext cx="5647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</a:rPr>
              <a:t>Na konci názvu vždy „amonný“</a:t>
            </a:r>
          </a:p>
        </p:txBody>
      </p:sp>
    </p:spTree>
    <p:extLst>
      <p:ext uri="{BB962C8B-B14F-4D97-AF65-F5344CB8AC3E}">
        <p14:creationId xmlns:p14="http://schemas.microsoft.com/office/powerpoint/2010/main" val="21062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FF0000"/>
                </a:solidFill>
              </a:rPr>
              <a:t>3.4. Amonné soli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160488" y="1177021"/>
            <a:ext cx="4164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(NH</a:t>
            </a:r>
            <a:r>
              <a:rPr lang="cs-CZ" sz="5400" baseline="-25000" dirty="0" smtClean="0">
                <a:solidFill>
                  <a:srgbClr val="FF0000"/>
                </a:solidFill>
              </a:rPr>
              <a:t>4</a:t>
            </a:r>
            <a:r>
              <a:rPr lang="cs-CZ" sz="5400" dirty="0" smtClean="0">
                <a:solidFill>
                  <a:srgbClr val="FF0000"/>
                </a:solidFill>
              </a:rPr>
              <a:t>)</a:t>
            </a:r>
            <a:r>
              <a:rPr lang="cs-CZ" sz="5400" baseline="-25000" dirty="0" err="1" smtClean="0">
                <a:solidFill>
                  <a:srgbClr val="FF0000"/>
                </a:solidFill>
              </a:rPr>
              <a:t>x</a:t>
            </a:r>
            <a:r>
              <a:rPr lang="cs-CZ" sz="54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5400" dirty="0" smtClean="0"/>
              <a:t>(</a:t>
            </a:r>
            <a:r>
              <a:rPr lang="cs-CZ" sz="5400" dirty="0" err="1" smtClean="0"/>
              <a:t>XO</a:t>
            </a:r>
            <a:r>
              <a:rPr lang="cs-CZ" sz="5400" baseline="-25000" dirty="0" err="1" smtClean="0"/>
              <a:t>o</a:t>
            </a:r>
            <a:r>
              <a:rPr lang="cs-CZ" sz="5400" dirty="0" smtClean="0"/>
              <a:t>)</a:t>
            </a:r>
            <a:r>
              <a:rPr lang="cs-CZ" sz="5400" baseline="30000" dirty="0" smtClean="0"/>
              <a:t>-A</a:t>
            </a:r>
            <a:endParaRPr lang="cs-CZ" sz="5400" baseline="30000" dirty="0"/>
          </a:p>
        </p:txBody>
      </p:sp>
      <p:sp>
        <p:nvSpPr>
          <p:cNvPr id="6" name="Obdélník 5"/>
          <p:cNvSpPr/>
          <p:nvPr/>
        </p:nvSpPr>
        <p:spPr>
          <a:xfrm>
            <a:off x="185195" y="3460831"/>
            <a:ext cx="40244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Dusičnan </a:t>
            </a:r>
            <a:r>
              <a:rPr lang="cs-CZ" sz="2400" dirty="0" smtClean="0">
                <a:solidFill>
                  <a:srgbClr val="FF0000"/>
                </a:solidFill>
              </a:rPr>
              <a:t>amonný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5195" y="4090559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NH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r>
              <a:rPr lang="cs-CZ" sz="2400" dirty="0" smtClean="0">
                <a:solidFill>
                  <a:schemeClr val="tx1"/>
                </a:solidFill>
              </a:rPr>
              <a:t>Cl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85195" y="4666924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(NH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r>
              <a:rPr lang="cs-CZ" sz="2400" baseline="-25000" dirty="0" smtClean="0">
                <a:solidFill>
                  <a:schemeClr val="tx1"/>
                </a:solidFill>
              </a:rPr>
              <a:t>2</a:t>
            </a:r>
            <a:r>
              <a:rPr lang="cs-CZ" sz="2400" dirty="0" smtClean="0">
                <a:solidFill>
                  <a:schemeClr val="tx1"/>
                </a:solidFill>
              </a:rPr>
              <a:t>CO</a:t>
            </a:r>
            <a:r>
              <a:rPr lang="cs-CZ" sz="2400" baseline="-25000" dirty="0" smtClean="0">
                <a:solidFill>
                  <a:schemeClr val="tx1"/>
                </a:solidFill>
              </a:rPr>
              <a:t>3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22605" y="3445217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NH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r>
              <a:rPr lang="cs-CZ" sz="2400" dirty="0" smtClean="0">
                <a:solidFill>
                  <a:schemeClr val="tx1"/>
                </a:solidFill>
              </a:rPr>
              <a:t>NO</a:t>
            </a:r>
            <a:r>
              <a:rPr lang="cs-CZ" sz="2400" baseline="-25000" dirty="0" smtClean="0">
                <a:solidFill>
                  <a:schemeClr val="tx1"/>
                </a:solidFill>
              </a:rPr>
              <a:t>3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222604" y="4068559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Chlorid amonný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222604" y="4665286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Uhličitan amonný</a:t>
            </a:r>
            <a:endParaRPr lang="cs-CZ" baseline="-250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85194" y="5243289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Fosforečnan </a:t>
            </a:r>
            <a:r>
              <a:rPr lang="cs-CZ" sz="2400" dirty="0" err="1" smtClean="0">
                <a:solidFill>
                  <a:schemeClr val="tx1"/>
                </a:solidFill>
              </a:rPr>
              <a:t>triamonný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222604" y="5243289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tx1"/>
                </a:solidFill>
              </a:rPr>
              <a:t>(NH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r>
              <a:rPr lang="cs-CZ" sz="2400" baseline="-25000" dirty="0" smtClean="0">
                <a:solidFill>
                  <a:schemeClr val="tx1"/>
                </a:solidFill>
              </a:rPr>
              <a:t>3</a:t>
            </a:r>
            <a:r>
              <a:rPr lang="cs-CZ" sz="2400" dirty="0" smtClean="0">
                <a:solidFill>
                  <a:schemeClr val="tx1"/>
                </a:solidFill>
              </a:rPr>
              <a:t>PO</a:t>
            </a:r>
            <a:r>
              <a:rPr lang="cs-CZ" sz="2400" baseline="-25000" dirty="0" smtClean="0">
                <a:solidFill>
                  <a:schemeClr val="tx1"/>
                </a:solidFill>
              </a:rPr>
              <a:t>4</a:t>
            </a:r>
            <a:endParaRPr lang="cs-CZ" sz="2400" baseline="-250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02" y="2609646"/>
            <a:ext cx="2564118" cy="137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18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123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3. Soli anorganických kyselin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/>
              <a:t>3.5. Podvojné soli</a:t>
            </a: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29168" y="2101334"/>
            <a:ext cx="54572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Sůl1</a:t>
            </a:r>
            <a:r>
              <a:rPr lang="cs-CZ" sz="4400" baseline="-25000" dirty="0" smtClean="0"/>
              <a:t>s1</a:t>
            </a:r>
            <a:r>
              <a:rPr lang="cs-CZ" sz="4400" baseline="30000" dirty="0" smtClean="0"/>
              <a:t>+S1</a:t>
            </a:r>
            <a:r>
              <a:rPr lang="cs-CZ" sz="4400" dirty="0" smtClean="0"/>
              <a:t>Sůl2</a:t>
            </a:r>
            <a:r>
              <a:rPr lang="cs-CZ" sz="4400" baseline="-25000" dirty="0" smtClean="0"/>
              <a:t>s2</a:t>
            </a:r>
            <a:r>
              <a:rPr lang="cs-CZ" sz="4400" baseline="30000" dirty="0" smtClean="0"/>
              <a:t>+S2</a:t>
            </a:r>
            <a:r>
              <a:rPr lang="cs-CZ" sz="4400" dirty="0" smtClean="0"/>
              <a:t>(</a:t>
            </a:r>
            <a:r>
              <a:rPr lang="cs-CZ" sz="4400" dirty="0" err="1" smtClean="0"/>
              <a:t>XO</a:t>
            </a:r>
            <a:r>
              <a:rPr lang="cs-CZ" sz="4400" baseline="-25000" dirty="0" err="1" smtClean="0"/>
              <a:t>o</a:t>
            </a:r>
            <a:r>
              <a:rPr lang="cs-CZ" sz="4400" dirty="0" smtClean="0"/>
              <a:t>)</a:t>
            </a:r>
            <a:r>
              <a:rPr lang="cs-CZ" sz="4400" baseline="30000" dirty="0" smtClean="0"/>
              <a:t>-N</a:t>
            </a:r>
            <a:endParaRPr lang="cs-CZ" sz="4400" baseline="30000" dirty="0"/>
          </a:p>
        </p:txBody>
      </p:sp>
      <p:sp>
        <p:nvSpPr>
          <p:cNvPr id="8" name="Rectangle 4"/>
          <p:cNvSpPr/>
          <p:nvPr/>
        </p:nvSpPr>
        <p:spPr>
          <a:xfrm>
            <a:off x="329574" y="3380798"/>
            <a:ext cx="6713316" cy="830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200" dirty="0" smtClean="0">
                <a:solidFill>
                  <a:schemeClr val="tx1"/>
                </a:solidFill>
              </a:rPr>
              <a:t>Př.: KNaSO</a:t>
            </a:r>
            <a:r>
              <a:rPr lang="cs-CZ" sz="3200" baseline="-25000" dirty="0" smtClean="0">
                <a:solidFill>
                  <a:schemeClr val="tx1"/>
                </a:solidFill>
              </a:rPr>
              <a:t>4</a:t>
            </a:r>
            <a:r>
              <a:rPr lang="cs-CZ" sz="3200" dirty="0" smtClean="0">
                <a:solidFill>
                  <a:schemeClr val="tx1"/>
                </a:solidFill>
              </a:rPr>
              <a:t> – síran </a:t>
            </a:r>
            <a:r>
              <a:rPr lang="cs-CZ" sz="3200" dirty="0" err="1" smtClean="0">
                <a:solidFill>
                  <a:srgbClr val="0000CC"/>
                </a:solidFill>
              </a:rPr>
              <a:t>d</a:t>
            </a:r>
            <a:r>
              <a:rPr lang="cs-CZ" sz="3200" dirty="0" err="1" smtClean="0">
                <a:solidFill>
                  <a:schemeClr val="tx1"/>
                </a:solidFill>
              </a:rPr>
              <a:t>raselno</a:t>
            </a:r>
            <a:r>
              <a:rPr lang="cs-CZ" sz="3200" dirty="0" err="1" smtClean="0">
                <a:solidFill>
                  <a:srgbClr val="0000CC"/>
                </a:solidFill>
              </a:rPr>
              <a:t>s</a:t>
            </a:r>
            <a:r>
              <a:rPr lang="cs-CZ" sz="3200" dirty="0" err="1" smtClean="0">
                <a:solidFill>
                  <a:schemeClr val="tx1"/>
                </a:solidFill>
              </a:rPr>
              <a:t>odný</a:t>
            </a:r>
            <a:endParaRPr lang="cs-CZ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3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19641"/>
          <a:stretch/>
        </p:blipFill>
        <p:spPr>
          <a:xfrm>
            <a:off x="0" y="0"/>
            <a:ext cx="12192001" cy="68887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" y="0"/>
            <a:ext cx="9144000" cy="100584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cs-CZ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Anorganické kyseliny</a:t>
            </a:r>
            <a:endParaRPr lang="cs-CZ" b="1" dirty="0">
              <a:ln/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294" y="1266469"/>
            <a:ext cx="6284114" cy="57095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4000" b="1" dirty="0" smtClean="0">
                <a:ln/>
                <a:solidFill>
                  <a:schemeClr val="bg1">
                    <a:lumMod val="95000"/>
                  </a:schemeClr>
                </a:solidFill>
              </a:rPr>
              <a:t>Soli anorganických kyselin</a:t>
            </a:r>
            <a:endParaRPr lang="cs-CZ" sz="4000" b="1" dirty="0">
              <a:ln/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29" y="115743"/>
            <a:ext cx="10515600" cy="1325563"/>
          </a:xfrm>
        </p:spPr>
        <p:txBody>
          <a:bodyPr/>
          <a:lstStyle/>
          <a:p>
            <a:r>
              <a:rPr lang="cs-CZ" dirty="0" smtClean="0"/>
              <a:t>Definice kyselin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Schopnost štěpit vodík</a:t>
            </a:r>
          </a:p>
          <a:p>
            <a:r>
              <a:rPr lang="cs-CZ" dirty="0" smtClean="0"/>
              <a:t>Nízké pH</a:t>
            </a:r>
          </a:p>
          <a:p>
            <a:pPr lvl="1"/>
            <a:r>
              <a:rPr lang="cs-CZ" dirty="0" smtClean="0"/>
              <a:t>Co musí být ve vzorci kyselin?</a:t>
            </a:r>
          </a:p>
          <a:p>
            <a:r>
              <a:rPr lang="cs-CZ" dirty="0" smtClean="0"/>
              <a:t>Název: Kyselina …….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8284" t="31253" r="5495" b="10523"/>
          <a:stretch/>
        </p:blipFill>
        <p:spPr>
          <a:xfrm>
            <a:off x="6109855" y="2984268"/>
            <a:ext cx="5478087" cy="378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ál 5"/>
          <p:cNvSpPr/>
          <p:nvPr/>
        </p:nvSpPr>
        <p:spPr>
          <a:xfrm>
            <a:off x="6779491" y="5394036"/>
            <a:ext cx="341745" cy="3140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7" name="Ovál 6"/>
          <p:cNvSpPr/>
          <p:nvPr/>
        </p:nvSpPr>
        <p:spPr>
          <a:xfrm>
            <a:off x="8507153" y="5394036"/>
            <a:ext cx="405938" cy="3140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8" name="Ovál 7"/>
          <p:cNvSpPr/>
          <p:nvPr/>
        </p:nvSpPr>
        <p:spPr>
          <a:xfrm>
            <a:off x="10372436" y="5394035"/>
            <a:ext cx="314037" cy="3140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042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432" y="35309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1. Bezkyslíkaté kyseliny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5106334" y="2588570"/>
            <a:ext cx="2554914" cy="3397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rgbClr val="FF0000"/>
                </a:solidFill>
              </a:rPr>
              <a:t>Kyselé plyny: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= fluorovodík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= chlorovodík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= bromovodík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= jodovodík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= sirovodík = sulfan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849" y="2759340"/>
            <a:ext cx="1921396" cy="3397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HF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HCl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HBr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HI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H</a:t>
            </a:r>
            <a:r>
              <a:rPr lang="cs-CZ" sz="2000" baseline="-25000" dirty="0" smtClean="0">
                <a:solidFill>
                  <a:schemeClr val="tx1"/>
                </a:solidFill>
              </a:rPr>
              <a:t>2</a:t>
            </a:r>
            <a:r>
              <a:rPr lang="cs-CZ" sz="2000" dirty="0" smtClean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8554453" y="0"/>
            <a:ext cx="3637547" cy="66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3"/>
                </a:solidFill>
              </a:rPr>
              <a:t>Anorganické kyseliny</a:t>
            </a:r>
            <a:endParaRPr lang="cs-CZ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555519" y="2588570"/>
            <a:ext cx="3975612" cy="3397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Kyselina fluorovodíková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Kyselina chlorovodíková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Kyselina bromovodíková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Kyselina jodovodíková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Kyselina sirovodíková = sulfan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11986" r="23243" b="2222"/>
          <a:stretch/>
        </p:blipFill>
        <p:spPr>
          <a:xfrm>
            <a:off x="7490759" y="5293700"/>
            <a:ext cx="1491384" cy="155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00CC"/>
                </a:solidFill>
              </a:rPr>
              <a:t>2.1. Jednoduché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505" y="1705309"/>
            <a:ext cx="10515600" cy="4351338"/>
          </a:xfrm>
        </p:spPr>
        <p:txBody>
          <a:bodyPr/>
          <a:lstStyle/>
          <a:p>
            <a:r>
              <a:rPr lang="cs-CZ" dirty="0" smtClean="0"/>
              <a:t>Co bude určitě ve vzorci?               </a:t>
            </a:r>
            <a:r>
              <a:rPr lang="cs-CZ" dirty="0" smtClean="0">
                <a:solidFill>
                  <a:srgbClr val="FF0000"/>
                </a:solidFill>
              </a:rPr>
              <a:t>Kolik v nich bude vodíků?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Součet oxidačních čísel =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20966" y="2557539"/>
            <a:ext cx="4479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0" dirty="0" err="1" smtClean="0"/>
              <a:t>H</a:t>
            </a:r>
            <a:r>
              <a:rPr lang="cs-CZ" sz="80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80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8000" dirty="0" err="1" smtClean="0"/>
              <a:t>X</a:t>
            </a:r>
            <a:r>
              <a:rPr lang="cs-CZ" sz="8000" baseline="30000" dirty="0" err="1" smtClean="0"/>
              <a:t>+Y</a:t>
            </a:r>
            <a:r>
              <a:rPr lang="cs-CZ" sz="8000" dirty="0" err="1" smtClean="0"/>
              <a:t>O</a:t>
            </a:r>
            <a:r>
              <a:rPr lang="cs-CZ" sz="80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8000" baseline="30000" dirty="0" err="1" smtClean="0">
                <a:solidFill>
                  <a:srgbClr val="00B050"/>
                </a:solidFill>
              </a:rPr>
              <a:t>-II</a:t>
            </a:r>
            <a:endParaRPr lang="cs-CZ" sz="8000" baseline="30000" dirty="0">
              <a:solidFill>
                <a:srgbClr val="00B05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948399" y="2364956"/>
            <a:ext cx="1975968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rgbClr val="FF0000"/>
                </a:solidFill>
              </a:rPr>
              <a:t>Přípona: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-</a:t>
            </a:r>
            <a:r>
              <a:rPr lang="cs-CZ" sz="2600" dirty="0" err="1" smtClean="0">
                <a:solidFill>
                  <a:srgbClr val="FF0000"/>
                </a:solidFill>
              </a:rPr>
              <a:t>ná</a:t>
            </a:r>
            <a:endParaRPr lang="cs-CZ" sz="2600" dirty="0" smtClean="0">
              <a:solidFill>
                <a:srgbClr val="FF0000"/>
              </a:solidFill>
            </a:endParaRPr>
          </a:p>
          <a:p>
            <a:r>
              <a:rPr lang="cs-CZ" sz="2600" dirty="0" smtClean="0">
                <a:solidFill>
                  <a:srgbClr val="C00000"/>
                </a:solidFill>
              </a:rPr>
              <a:t>-</a:t>
            </a:r>
            <a:r>
              <a:rPr lang="cs-CZ" sz="2600" dirty="0" err="1" smtClean="0">
                <a:solidFill>
                  <a:srgbClr val="C00000"/>
                </a:solidFill>
              </a:rPr>
              <a:t>natá</a:t>
            </a:r>
            <a:endParaRPr lang="cs-CZ" sz="2600" dirty="0" smtClean="0">
              <a:solidFill>
                <a:srgbClr val="C00000"/>
              </a:solidFill>
            </a:endParaRPr>
          </a:p>
          <a:p>
            <a:r>
              <a:rPr lang="cs-CZ" sz="2600" dirty="0" smtClean="0">
                <a:solidFill>
                  <a:srgbClr val="FF0000"/>
                </a:solidFill>
              </a:rPr>
              <a:t>-</a:t>
            </a:r>
            <a:r>
              <a:rPr lang="cs-CZ" sz="2600" dirty="0" err="1" smtClean="0">
                <a:solidFill>
                  <a:srgbClr val="FF0000"/>
                </a:solidFill>
              </a:rPr>
              <a:t>itá</a:t>
            </a:r>
            <a:endParaRPr lang="cs-CZ" sz="2600" dirty="0" smtClean="0">
              <a:solidFill>
                <a:srgbClr val="FF0000"/>
              </a:solidFill>
            </a:endParaRPr>
          </a:p>
          <a:p>
            <a:r>
              <a:rPr lang="cs-CZ" sz="2600" dirty="0" smtClean="0">
                <a:solidFill>
                  <a:srgbClr val="C00000"/>
                </a:solidFill>
              </a:rPr>
              <a:t>-</a:t>
            </a:r>
            <a:r>
              <a:rPr lang="cs-CZ" sz="2600" dirty="0" err="1" smtClean="0">
                <a:solidFill>
                  <a:srgbClr val="C00000"/>
                </a:solidFill>
              </a:rPr>
              <a:t>ičitá</a:t>
            </a:r>
            <a:endParaRPr lang="cs-CZ" sz="2600" dirty="0" smtClean="0">
              <a:solidFill>
                <a:srgbClr val="C00000"/>
              </a:solidFill>
            </a:endParaRPr>
          </a:p>
          <a:p>
            <a:r>
              <a:rPr lang="cs-CZ" sz="2600" dirty="0" smtClean="0">
                <a:solidFill>
                  <a:srgbClr val="FF0000"/>
                </a:solidFill>
              </a:rPr>
              <a:t>-</a:t>
            </a:r>
            <a:r>
              <a:rPr lang="cs-CZ" sz="2600" dirty="0" err="1" smtClean="0">
                <a:solidFill>
                  <a:srgbClr val="FF0000"/>
                </a:solidFill>
              </a:rPr>
              <a:t>ičná</a:t>
            </a:r>
            <a:r>
              <a:rPr lang="cs-CZ" sz="2600" dirty="0" smtClean="0">
                <a:solidFill>
                  <a:srgbClr val="FF0000"/>
                </a:solidFill>
              </a:rPr>
              <a:t>, -</a:t>
            </a:r>
            <a:r>
              <a:rPr lang="cs-CZ" sz="2600" dirty="0" err="1" smtClean="0">
                <a:solidFill>
                  <a:srgbClr val="FF0000"/>
                </a:solidFill>
              </a:rPr>
              <a:t>ečná</a:t>
            </a:r>
            <a:endParaRPr lang="cs-CZ" sz="2600" dirty="0" smtClean="0">
              <a:solidFill>
                <a:srgbClr val="FF0000"/>
              </a:solidFill>
            </a:endParaRPr>
          </a:p>
          <a:p>
            <a:r>
              <a:rPr lang="cs-CZ" sz="2600" dirty="0" smtClean="0">
                <a:solidFill>
                  <a:srgbClr val="C00000"/>
                </a:solidFill>
              </a:rPr>
              <a:t>-</a:t>
            </a:r>
            <a:r>
              <a:rPr lang="cs-CZ" sz="2600" dirty="0" err="1" smtClean="0">
                <a:solidFill>
                  <a:srgbClr val="C00000"/>
                </a:solidFill>
              </a:rPr>
              <a:t>ová</a:t>
            </a:r>
            <a:endParaRPr lang="cs-CZ" sz="2600" dirty="0" smtClean="0">
              <a:solidFill>
                <a:srgbClr val="C00000"/>
              </a:solidFill>
            </a:endParaRPr>
          </a:p>
          <a:p>
            <a:r>
              <a:rPr lang="cs-CZ" sz="2600" dirty="0" smtClean="0">
                <a:solidFill>
                  <a:srgbClr val="FF0000"/>
                </a:solidFill>
              </a:rPr>
              <a:t>-</a:t>
            </a:r>
            <a:r>
              <a:rPr lang="cs-CZ" sz="2600" dirty="0" err="1" smtClean="0">
                <a:solidFill>
                  <a:srgbClr val="FF0000"/>
                </a:solidFill>
              </a:rPr>
              <a:t>istá</a:t>
            </a:r>
            <a:endParaRPr lang="cs-CZ" sz="2600" dirty="0" smtClean="0">
              <a:solidFill>
                <a:srgbClr val="FF0000"/>
              </a:solidFill>
            </a:endParaRPr>
          </a:p>
          <a:p>
            <a:r>
              <a:rPr lang="cs-CZ" sz="2600" dirty="0" smtClean="0">
                <a:solidFill>
                  <a:srgbClr val="C00000"/>
                </a:solidFill>
              </a:rPr>
              <a:t>-</a:t>
            </a:r>
            <a:r>
              <a:rPr lang="cs-CZ" sz="2600" dirty="0" err="1" smtClean="0">
                <a:solidFill>
                  <a:srgbClr val="C00000"/>
                </a:solidFill>
              </a:rPr>
              <a:t>ičelá</a:t>
            </a:r>
            <a:endParaRPr lang="cs-CZ" sz="2600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89920" y="2365403"/>
            <a:ext cx="1934924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rgbClr val="FF0000"/>
                </a:solidFill>
              </a:rPr>
              <a:t>Vodíky: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    1</a:t>
            </a:r>
          </a:p>
          <a:p>
            <a:r>
              <a:rPr lang="cs-CZ" sz="2600" dirty="0" smtClean="0">
                <a:solidFill>
                  <a:srgbClr val="C00000"/>
                </a:solidFill>
              </a:rPr>
              <a:t>    2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    1</a:t>
            </a:r>
          </a:p>
          <a:p>
            <a:r>
              <a:rPr lang="cs-CZ" sz="2600" dirty="0" smtClean="0">
                <a:solidFill>
                  <a:srgbClr val="C00000"/>
                </a:solidFill>
              </a:rPr>
              <a:t>    2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    1</a:t>
            </a:r>
          </a:p>
          <a:p>
            <a:r>
              <a:rPr lang="cs-CZ" sz="2600" dirty="0" smtClean="0">
                <a:solidFill>
                  <a:srgbClr val="C00000"/>
                </a:solidFill>
              </a:rPr>
              <a:t>    2</a:t>
            </a:r>
          </a:p>
          <a:p>
            <a:r>
              <a:rPr lang="cs-CZ" sz="2600" dirty="0" smtClean="0">
                <a:solidFill>
                  <a:srgbClr val="FF0000"/>
                </a:solidFill>
              </a:rPr>
              <a:t>    1</a:t>
            </a:r>
          </a:p>
          <a:p>
            <a:r>
              <a:rPr lang="cs-CZ" sz="2600" dirty="0" smtClean="0">
                <a:solidFill>
                  <a:srgbClr val="C00000"/>
                </a:solidFill>
              </a:rPr>
              <a:t>    2</a:t>
            </a:r>
            <a:endParaRPr lang="cs-CZ" sz="2600" dirty="0">
              <a:solidFill>
                <a:srgbClr val="C0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1" t="-10070" r="52801" b="-10446"/>
          <a:stretch/>
        </p:blipFill>
        <p:spPr>
          <a:xfrm>
            <a:off x="9144000" y="5786690"/>
            <a:ext cx="447040" cy="5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rgbClr val="0000CC"/>
                </a:solidFill>
              </a:rPr>
              <a:t>2.1. Jednoduché</a:t>
            </a:r>
            <a:endParaRPr lang="cs-CZ" sz="3600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505" y="1705309"/>
            <a:ext cx="10515600" cy="1158207"/>
          </a:xfrm>
        </p:spPr>
        <p:txBody>
          <a:bodyPr/>
          <a:lstStyle/>
          <a:p>
            <a:r>
              <a:rPr lang="cs-CZ" dirty="0" smtClean="0"/>
              <a:t>Příklady</a:t>
            </a:r>
          </a:p>
          <a:p>
            <a:pPr marL="0" indent="0">
              <a:buNone/>
            </a:pPr>
            <a:r>
              <a:rPr lang="cs-CZ" dirty="0" smtClean="0"/>
              <a:t>Sudá koncovka (-</a:t>
            </a:r>
            <a:r>
              <a:rPr lang="cs-CZ" dirty="0" err="1" smtClean="0"/>
              <a:t>natá</a:t>
            </a:r>
            <a:r>
              <a:rPr lang="cs-CZ" dirty="0" smtClean="0"/>
              <a:t>, -</a:t>
            </a:r>
            <a:r>
              <a:rPr lang="cs-CZ" dirty="0" err="1" smtClean="0"/>
              <a:t>ičitá</a:t>
            </a:r>
            <a:r>
              <a:rPr lang="cs-CZ" dirty="0" smtClean="0"/>
              <a:t>, -</a:t>
            </a:r>
            <a:r>
              <a:rPr lang="cs-CZ" dirty="0" err="1" smtClean="0"/>
              <a:t>ová</a:t>
            </a:r>
            <a:r>
              <a:rPr lang="cs-CZ" dirty="0" smtClean="0"/>
              <a:t>, -</a:t>
            </a:r>
            <a:r>
              <a:rPr lang="cs-CZ" dirty="0" err="1" smtClean="0"/>
              <a:t>ičelá</a:t>
            </a:r>
            <a:r>
              <a:rPr lang="cs-CZ" dirty="0" smtClean="0"/>
              <a:t> = 2 vodíky, jinak jeden)</a:t>
            </a: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520635" y="1517517"/>
            <a:ext cx="1902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err="1" smtClean="0"/>
              <a:t>H</a:t>
            </a:r>
            <a:r>
              <a:rPr lang="cs-CZ" sz="32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32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3200" dirty="0" err="1" smtClean="0"/>
              <a:t>X</a:t>
            </a:r>
            <a:r>
              <a:rPr lang="cs-CZ" sz="3200" baseline="30000" dirty="0" err="1" smtClean="0"/>
              <a:t>+Y</a:t>
            </a:r>
            <a:r>
              <a:rPr lang="cs-CZ" sz="3200" dirty="0" err="1" smtClean="0"/>
              <a:t>O</a:t>
            </a:r>
            <a:r>
              <a:rPr lang="cs-CZ" sz="32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3200" baseline="30000" dirty="0" err="1" smtClean="0">
                <a:solidFill>
                  <a:srgbClr val="00B050"/>
                </a:solidFill>
              </a:rPr>
              <a:t>-II</a:t>
            </a:r>
            <a:endParaRPr lang="cs-CZ" sz="3200" baseline="30000" dirty="0">
              <a:solidFill>
                <a:srgbClr val="00B05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9723" y="2977018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Kyselina dusičitá</a:t>
            </a:r>
            <a:endParaRPr lang="cs-CZ" sz="2400" dirty="0">
              <a:solidFill>
                <a:srgbClr val="0000CC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9723" y="3606746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HPO</a:t>
            </a:r>
            <a:r>
              <a:rPr lang="cs-CZ" sz="2400" baseline="-25000" dirty="0" smtClean="0">
                <a:solidFill>
                  <a:srgbClr val="0000CC"/>
                </a:solidFill>
              </a:rPr>
              <a:t>3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39722" y="4236474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Kyselina chromová</a:t>
            </a:r>
            <a:endParaRPr lang="cs-CZ" sz="2400" dirty="0">
              <a:solidFill>
                <a:srgbClr val="0000CC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9723" y="4866202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H</a:t>
            </a:r>
            <a:r>
              <a:rPr lang="cs-CZ" sz="2400" baseline="-25000" dirty="0" smtClean="0">
                <a:solidFill>
                  <a:srgbClr val="0000CC"/>
                </a:solidFill>
              </a:rPr>
              <a:t>2</a:t>
            </a:r>
            <a:r>
              <a:rPr lang="cs-CZ" sz="2400" dirty="0" smtClean="0">
                <a:solidFill>
                  <a:srgbClr val="0000CC"/>
                </a:solidFill>
              </a:rPr>
              <a:t>CrO</a:t>
            </a:r>
            <a:r>
              <a:rPr lang="cs-CZ" sz="2400" baseline="-25000" dirty="0" smtClean="0">
                <a:solidFill>
                  <a:srgbClr val="0000CC"/>
                </a:solidFill>
              </a:rPr>
              <a:t>4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9722" y="5426919"/>
            <a:ext cx="3394767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Kyselina chloristá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096000" y="2957831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H</a:t>
            </a:r>
            <a:r>
              <a:rPr lang="cs-CZ" sz="2400" baseline="-25000" dirty="0" smtClean="0">
                <a:solidFill>
                  <a:srgbClr val="0000CC"/>
                </a:solidFill>
              </a:rPr>
              <a:t>2</a:t>
            </a:r>
            <a:r>
              <a:rPr lang="cs-CZ" sz="2400" dirty="0" smtClean="0">
                <a:solidFill>
                  <a:srgbClr val="0000CC"/>
                </a:solidFill>
              </a:rPr>
              <a:t>NO</a:t>
            </a:r>
            <a:r>
              <a:rPr lang="cs-CZ" sz="2400" baseline="-25000" dirty="0" smtClean="0">
                <a:solidFill>
                  <a:srgbClr val="0000CC"/>
                </a:solidFill>
              </a:rPr>
              <a:t>3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096000" y="3518744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K. fosforečná</a:t>
            </a:r>
            <a:endParaRPr lang="cs-CZ" sz="2400" dirty="0">
              <a:solidFill>
                <a:srgbClr val="0000CC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096000" y="4141478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H</a:t>
            </a:r>
            <a:r>
              <a:rPr lang="cs-CZ" sz="2400" baseline="-25000" dirty="0" smtClean="0">
                <a:solidFill>
                  <a:srgbClr val="0000CC"/>
                </a:solidFill>
              </a:rPr>
              <a:t>2</a:t>
            </a:r>
            <a:r>
              <a:rPr lang="cs-CZ" sz="2400" dirty="0" smtClean="0">
                <a:solidFill>
                  <a:srgbClr val="0000CC"/>
                </a:solidFill>
              </a:rPr>
              <a:t>CrO</a:t>
            </a:r>
            <a:r>
              <a:rPr lang="cs-CZ" sz="2400" baseline="-25000" dirty="0" smtClean="0">
                <a:solidFill>
                  <a:srgbClr val="0000CC"/>
                </a:solidFill>
              </a:rPr>
              <a:t>4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96000" y="4778200"/>
            <a:ext cx="2306320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K. chromová </a:t>
            </a:r>
            <a:r>
              <a:rPr lang="cs-CZ" sz="24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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96000" y="5495930"/>
            <a:ext cx="1921396" cy="629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rgbClr val="0000CC"/>
                </a:solidFill>
              </a:rPr>
              <a:t>HClO</a:t>
            </a:r>
            <a:r>
              <a:rPr lang="cs-CZ" sz="2400" baseline="-25000" dirty="0" smtClean="0">
                <a:solidFill>
                  <a:srgbClr val="0000CC"/>
                </a:solidFill>
              </a:rPr>
              <a:t>4</a:t>
            </a:r>
            <a:endParaRPr lang="cs-CZ" sz="2400" baseline="-25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2.1. Jednoduché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630299" y="1412921"/>
            <a:ext cx="1902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err="1" smtClean="0"/>
              <a:t>H</a:t>
            </a:r>
            <a:r>
              <a:rPr lang="cs-CZ" sz="32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32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3200" dirty="0" err="1" smtClean="0"/>
              <a:t>X</a:t>
            </a:r>
            <a:r>
              <a:rPr lang="cs-CZ" sz="3200" baseline="30000" dirty="0" err="1" smtClean="0"/>
              <a:t>+Y</a:t>
            </a:r>
            <a:r>
              <a:rPr lang="cs-CZ" sz="3200" dirty="0" err="1" smtClean="0"/>
              <a:t>O</a:t>
            </a:r>
            <a:r>
              <a:rPr lang="cs-CZ" sz="32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3200" baseline="30000" dirty="0" err="1" smtClean="0">
                <a:solidFill>
                  <a:srgbClr val="00B050"/>
                </a:solidFill>
              </a:rPr>
              <a:t>-II</a:t>
            </a:r>
            <a:endParaRPr lang="cs-CZ" sz="3200" baseline="30000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048" y="2341893"/>
            <a:ext cx="1307175" cy="1697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rgbClr val="0000CC"/>
                </a:solidFill>
              </a:rPr>
              <a:t>název</a:t>
            </a:r>
          </a:p>
          <a:p>
            <a:pPr algn="ctr"/>
            <a:r>
              <a:rPr lang="cs-CZ" sz="3200" dirty="0" smtClean="0">
                <a:solidFill>
                  <a:schemeClr val="tx1"/>
                </a:solidFill>
              </a:rPr>
              <a:t>x</a:t>
            </a:r>
          </a:p>
          <a:p>
            <a:pPr algn="ctr"/>
            <a:r>
              <a:rPr lang="cs-CZ" sz="3200" dirty="0" smtClean="0">
                <a:solidFill>
                  <a:schemeClr val="accent2">
                    <a:lumMod val="50000"/>
                  </a:schemeClr>
                </a:solidFill>
              </a:rPr>
              <a:t>vzorec</a:t>
            </a:r>
            <a:endParaRPr lang="cs-CZ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32127" y="2888831"/>
            <a:ext cx="1975968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ná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natá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itá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ičitá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ičná</a:t>
            </a:r>
            <a:r>
              <a:rPr lang="cs-CZ" sz="2600" dirty="0" smtClean="0">
                <a:solidFill>
                  <a:srgbClr val="0000CC"/>
                </a:solidFill>
              </a:rPr>
              <a:t>, -</a:t>
            </a:r>
            <a:r>
              <a:rPr lang="cs-CZ" sz="2600" dirty="0" err="1" smtClean="0">
                <a:solidFill>
                  <a:srgbClr val="0000CC"/>
                </a:solidFill>
              </a:rPr>
              <a:t>ečná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ová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istá</a:t>
            </a:r>
            <a:endParaRPr lang="cs-CZ" sz="2600" dirty="0" smtClean="0">
              <a:solidFill>
                <a:srgbClr val="0000CC"/>
              </a:solidFill>
            </a:endParaRPr>
          </a:p>
          <a:p>
            <a:r>
              <a:rPr lang="cs-CZ" sz="2600" dirty="0" smtClean="0">
                <a:solidFill>
                  <a:srgbClr val="0000CC"/>
                </a:solidFill>
              </a:rPr>
              <a:t>-</a:t>
            </a:r>
            <a:r>
              <a:rPr lang="cs-CZ" sz="2600" dirty="0" err="1" smtClean="0">
                <a:solidFill>
                  <a:srgbClr val="0000CC"/>
                </a:solidFill>
              </a:rPr>
              <a:t>ičelá</a:t>
            </a:r>
            <a:endParaRPr lang="cs-CZ" sz="2600" dirty="0">
              <a:solidFill>
                <a:srgbClr val="0000CC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08095" y="2888831"/>
            <a:ext cx="1703810" cy="323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 X O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</a:p>
          <a:p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-H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600" dirty="0" smtClean="0">
                <a:solidFill>
                  <a:schemeClr val="accent2">
                    <a:lumMod val="50000"/>
                  </a:schemeClr>
                </a:solidFill>
              </a:rPr>
              <a:t>XO</a:t>
            </a:r>
            <a:r>
              <a:rPr lang="cs-CZ" sz="2600" baseline="-25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endParaRPr lang="cs-CZ" sz="26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74" y="7058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0000CC"/>
                </a:solidFill>
              </a:rPr>
              <a:t>2. Kyslíkaté kyseliny </a:t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>       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2.2. Hydratované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07527" y="1302325"/>
            <a:ext cx="25433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err="1" smtClean="0"/>
              <a:t>H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4400" baseline="30000" dirty="0" err="1" smtClean="0">
                <a:solidFill>
                  <a:srgbClr val="00B050"/>
                </a:solidFill>
              </a:rPr>
              <a:t>+I</a:t>
            </a:r>
            <a:r>
              <a:rPr lang="cs-CZ" sz="4400" dirty="0" err="1" smtClean="0"/>
              <a:t>X</a:t>
            </a:r>
            <a:r>
              <a:rPr lang="cs-CZ" sz="4400" baseline="30000" dirty="0" err="1" smtClean="0"/>
              <a:t>+Y</a:t>
            </a:r>
            <a:r>
              <a:rPr lang="cs-CZ" sz="4400" dirty="0" err="1" smtClean="0"/>
              <a:t>O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o</a:t>
            </a:r>
            <a:r>
              <a:rPr lang="cs-CZ" sz="4400" baseline="30000" dirty="0" err="1" smtClean="0">
                <a:solidFill>
                  <a:srgbClr val="00B050"/>
                </a:solidFill>
              </a:rPr>
              <a:t>-II</a:t>
            </a:r>
            <a:endParaRPr lang="cs-CZ" sz="4400" baseline="30000" dirty="0">
              <a:solidFill>
                <a:srgbClr val="00B05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27404" y="1548898"/>
            <a:ext cx="69322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nedochází ke změně oxidačního čísla </a:t>
            </a:r>
            <a:r>
              <a:rPr lang="cs-CZ" sz="2400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přidání jedné nebo více molekul vody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číslovkové předpony vyjadřují počet vodíků (kyslíků)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předpona hydrogen- (</a:t>
            </a:r>
            <a:r>
              <a:rPr lang="cs-CZ" sz="2400" i="1" dirty="0" smtClean="0">
                <a:solidFill>
                  <a:schemeClr val="accent2">
                    <a:lumMod val="50000"/>
                  </a:schemeClr>
                </a:solidFill>
              </a:rPr>
              <a:t>popř. </a:t>
            </a:r>
            <a:r>
              <a:rPr lang="cs-CZ" sz="2400" i="1" dirty="0" err="1" smtClean="0">
                <a:solidFill>
                  <a:schemeClr val="accent2">
                    <a:lumMod val="50000"/>
                  </a:schemeClr>
                </a:solidFill>
              </a:rPr>
              <a:t>oxo</a:t>
            </a:r>
            <a:r>
              <a:rPr lang="cs-CZ" sz="2400" i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21850" y="3393438"/>
            <a:ext cx="1582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err="1" smtClean="0"/>
              <a:t>H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h</a:t>
            </a:r>
            <a:r>
              <a:rPr lang="cs-CZ" sz="4400" dirty="0" err="1" smtClean="0"/>
              <a:t>XO</a:t>
            </a:r>
            <a:r>
              <a:rPr lang="cs-CZ" sz="4400" baseline="-25000" dirty="0" err="1" smtClean="0">
                <a:solidFill>
                  <a:srgbClr val="FF0000"/>
                </a:solidFill>
              </a:rPr>
              <a:t>o</a:t>
            </a:r>
            <a:endParaRPr lang="cs-CZ" sz="4400" baseline="30000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43159" y="4053038"/>
            <a:ext cx="17652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+ H</a:t>
            </a:r>
            <a:r>
              <a:rPr lang="cs-CZ" sz="4400" baseline="-25000" dirty="0" smtClean="0">
                <a:solidFill>
                  <a:srgbClr val="FF0000"/>
                </a:solidFill>
              </a:rPr>
              <a:t>2</a:t>
            </a:r>
            <a:r>
              <a:rPr lang="cs-CZ" sz="4400" dirty="0" smtClean="0">
                <a:solidFill>
                  <a:srgbClr val="00B050"/>
                </a:solidFill>
              </a:rPr>
              <a:t>  </a:t>
            </a:r>
            <a:r>
              <a:rPr lang="cs-CZ" sz="4400" dirty="0" smtClean="0"/>
              <a:t>O</a:t>
            </a:r>
            <a:endParaRPr lang="cs-CZ" sz="4400" baseline="30000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43157" y="4822479"/>
            <a:ext cx="2920333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/>
              <a:t>= H</a:t>
            </a:r>
            <a:r>
              <a:rPr lang="cs-CZ" sz="4400" baseline="-25000" dirty="0" smtClean="0">
                <a:solidFill>
                  <a:srgbClr val="FF0000"/>
                </a:solidFill>
              </a:rPr>
              <a:t>h+2</a:t>
            </a:r>
            <a:r>
              <a:rPr lang="cs-CZ" sz="4400" dirty="0" smtClean="0"/>
              <a:t>XO</a:t>
            </a:r>
            <a:r>
              <a:rPr lang="cs-CZ" sz="4400" baseline="-25000" dirty="0" smtClean="0">
                <a:solidFill>
                  <a:srgbClr val="FF0000"/>
                </a:solidFill>
              </a:rPr>
              <a:t>o+1</a:t>
            </a:r>
            <a:endParaRPr lang="cs-CZ" sz="4400" baseline="30000" dirty="0">
              <a:solidFill>
                <a:srgbClr val="00B050"/>
              </a:solidFill>
            </a:endParaRPr>
          </a:p>
          <a:p>
            <a:endParaRPr lang="cs-CZ" sz="4400" baseline="30000" dirty="0">
              <a:solidFill>
                <a:srgbClr val="00B05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2918691" y="4822479"/>
            <a:ext cx="277090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934</Words>
  <Application>Microsoft Office PowerPoint</Application>
  <PresentationFormat>Širokoúhlá obrazovka</PresentationFormat>
  <Paragraphs>314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Motiv Office</vt:lpstr>
      <vt:lpstr>Office Theme</vt:lpstr>
      <vt:lpstr>Opakování (v testu → 1 ks = 1 bod)</vt:lpstr>
      <vt:lpstr>Prezentace aplikace PowerPoint</vt:lpstr>
      <vt:lpstr>Anorganické kyseliny</vt:lpstr>
      <vt:lpstr>Definice kyselin</vt:lpstr>
      <vt:lpstr>1. Bezkyslíkaté kyseliny</vt:lpstr>
      <vt:lpstr>2. Kyslíkaté kyseliny         2.1. Jednoduché</vt:lpstr>
      <vt:lpstr>2. Kyslíkaté kyseliny         2.1. Jednoduché</vt:lpstr>
      <vt:lpstr>2. Kyslíkaté kyseliny         2.1. Jednoduché</vt:lpstr>
      <vt:lpstr>2. Kyslíkaté kyseliny         2.2. Hydratované</vt:lpstr>
      <vt:lpstr>2. Kyslíkaté kyseliny         2.2. Hydratované</vt:lpstr>
      <vt:lpstr>2. Kyslíkaté kyseliny         2.3. Polykyseliny</vt:lpstr>
      <vt:lpstr>2. Kyslíkaté kyseliny         2.3. Polykyseliny</vt:lpstr>
      <vt:lpstr>2. Kyslíkaté kyseliny         2.4. Thiokyseliny</vt:lpstr>
      <vt:lpstr>2. Kyslíkaté kyseliny         2.4. Thiokyseliny</vt:lpstr>
      <vt:lpstr>3. Soli anorganických kyselin         </vt:lpstr>
      <vt:lpstr>3. Soli anorganických kyselin        3.2. Soli kyslíkatých kyselin        </vt:lpstr>
      <vt:lpstr>3. Soli anorganických kyselin        3.2. Soli kyslíkatých kyselin        </vt:lpstr>
      <vt:lpstr>3. Soli anorganických kyselin        3.2. Soli kyslíkatých kyselin - jednoduché        </vt:lpstr>
      <vt:lpstr>3. Soli anorganických kyselin        3.3. Hydrogensoli        </vt:lpstr>
      <vt:lpstr>3. Soli anorganických kyselin        3.3. Hydrogensoli        </vt:lpstr>
      <vt:lpstr>3. Soli anorganických kyselin        3.3. Hydráty solí        </vt:lpstr>
      <vt:lpstr>3. Soli anorganických kyselin        3.3. Hydráty (solí)        </vt:lpstr>
      <vt:lpstr>3. Soli anorganických kyselin        3.4. Amonné soli        </vt:lpstr>
      <vt:lpstr>3. Soli anorganických kyselin        3.4. Amonné soli        </vt:lpstr>
      <vt:lpstr>3. Soli anorganických kyselin        3.5. Podvojné soli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Anorganické kyseliny</dc:title>
  <dc:creator>Uživatel</dc:creator>
  <cp:lastModifiedBy>reviewer</cp:lastModifiedBy>
  <cp:revision>37</cp:revision>
  <dcterms:created xsi:type="dcterms:W3CDTF">2020-10-05T19:46:48Z</dcterms:created>
  <dcterms:modified xsi:type="dcterms:W3CDTF">2021-10-12T14:29:28Z</dcterms:modified>
</cp:coreProperties>
</file>