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7" r:id="rId9"/>
    <p:sldId id="283" r:id="rId10"/>
    <p:sldId id="266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82" r:id="rId20"/>
    <p:sldId id="284" r:id="rId21"/>
    <p:sldId id="278" r:id="rId22"/>
    <p:sldId id="279" r:id="rId23"/>
    <p:sldId id="281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75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43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75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596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545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6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970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530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367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745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35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99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600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764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61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9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3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65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9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2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69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03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60D4D-4246-4228-9542-7EF181D23AA0}" type="datetimeFigureOut">
              <a:rPr lang="cs-CZ" smtClean="0"/>
              <a:t>03.01.2022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3F60-AF45-4C1A-B768-D5567605FC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09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04BD-EA6A-4985-B2A1-4207381E79E2}" type="datetimeFigureOut">
              <a:rPr lang="cs-CZ" smtClean="0"/>
              <a:pPr/>
              <a:t>03.01.2022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BE3D0-B9D2-479D-9EBC-EC28C78E29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16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Agrochemie – 3. část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Martin Kulhánek, Ph.D.</a:t>
            </a:r>
          </a:p>
          <a:p>
            <a:endParaRPr lang="cs-CZ" dirty="0"/>
          </a:p>
          <a:p>
            <a:r>
              <a:rPr lang="cs-CZ" sz="3600" dirty="0" smtClean="0"/>
              <a:t>kulhanek</a:t>
            </a:r>
            <a:r>
              <a:rPr lang="en-US" sz="3600" dirty="0" smtClean="0"/>
              <a:t>@</a:t>
            </a:r>
            <a:r>
              <a:rPr lang="cs-CZ" sz="3600" dirty="0" smtClean="0"/>
              <a:t>af.czu.cz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180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48815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 - ředění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Kolikaprocentní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roztok alkoholu vznikne smícháním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 40% rumu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300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 Coca-Coly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Směšovací rovnice: m1 x w1 + m2 x w2 → (m1 + m2) x w3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5837837"/>
            <a:ext cx="6713316" cy="576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Řešení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37174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628837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 - ředění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Kolik g vody musíme přidat k 20 g 15% roztoku kyseliny dusičné aby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vznikl 35% roztok kyseliny dusičné?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Směšovací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rovnice: m1 x w1 + m2 x w2 → (m1 + m2) x w3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3180210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Řešení: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Ředění, směšování a zahušťování chemických roztoků</a:t>
            </a:r>
          </a:p>
        </p:txBody>
      </p:sp>
    </p:spTree>
    <p:extLst>
      <p:ext uri="{BB962C8B-B14F-4D97-AF65-F5344CB8AC3E}">
        <p14:creationId xmlns:p14="http://schemas.microsoft.com/office/powerpoint/2010/main" val="37740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612" y="733739"/>
            <a:ext cx="6148991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Látková (molární)  koncentrace roztoku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 = n/V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látk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množ./objem) – jednotka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vyjádření látkového množství  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 = m/M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(hmotnost/molární hmotnost)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– jednotka -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Podrobnější vyjádření c: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  <a:r>
              <a:rPr kumimoji="0" lang="cs-CZ" sz="3000" b="0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Výpočet látkového množství,</a:t>
            </a:r>
            <a:r>
              <a:rPr kumimoji="0" lang="cs-CZ" sz="3000" b="0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hmotnosti a koncentrace</a:t>
            </a:r>
            <a:endParaRPr kumimoji="0" lang="cs-CZ" sz="3000" b="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9771358" y="0"/>
            <a:ext cx="2252205" cy="2761100"/>
            <a:chOff x="7094407" y="264304"/>
            <a:chExt cx="2252205" cy="2761100"/>
          </a:xfrm>
        </p:grpSpPr>
        <p:pic>
          <p:nvPicPr>
            <p:cNvPr id="6" name="Picture 4" descr="Výsledek obrázku pro becherglass 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318" y="264304"/>
              <a:ext cx="2242294" cy="2761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6200000">
              <a:off x="7094407" y="708405"/>
              <a:ext cx="2167985" cy="2167985"/>
            </a:xfrm>
            <a:prstGeom prst="rect">
              <a:avLst/>
            </a:prstGeom>
          </p:spPr>
        </p:pic>
        <p:cxnSp>
          <p:nvCxnSpPr>
            <p:cNvPr id="8" name="Přímá spojnice 7"/>
            <p:cNvCxnSpPr/>
            <p:nvPr/>
          </p:nvCxnSpPr>
          <p:spPr>
            <a:xfrm>
              <a:off x="7768264" y="897951"/>
              <a:ext cx="43308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V="1">
              <a:off x="7922721" y="1083386"/>
              <a:ext cx="169784" cy="37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bdélník 9"/>
            <p:cNvSpPr/>
            <p:nvPr/>
          </p:nvSpPr>
          <p:spPr>
            <a:xfrm>
              <a:off x="8092505" y="640426"/>
              <a:ext cx="875649" cy="515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1000 ml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63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902747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Kolik g hydroxidu draselného potřebujeme na přípravu 5 l jeho roztoku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látkové koncentraci 0,1  mol/l?</a:t>
            </a:r>
          </a:p>
        </p:txBody>
      </p:sp>
      <p:sp>
        <p:nvSpPr>
          <p:cNvPr id="3" name="Rectangle 4"/>
          <p:cNvSpPr/>
          <p:nvPr/>
        </p:nvSpPr>
        <p:spPr>
          <a:xfrm>
            <a:off x="185195" y="2734967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Řešení: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416716" y="1718271"/>
            <a:ext cx="2402586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K-39; O-16; H-1</a:t>
            </a: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cs-CZ" sz="3000" dirty="0">
                <a:solidFill>
                  <a:srgbClr val="002060"/>
                </a:solidFill>
              </a:rPr>
              <a:t>2. Výpočet látkového množství, hmotnosti a koncentrace</a:t>
            </a:r>
          </a:p>
        </p:txBody>
      </p:sp>
    </p:spTree>
    <p:extLst>
      <p:ext uri="{BB962C8B-B14F-4D97-AF65-F5344CB8AC3E}">
        <p14:creationId xmlns:p14="http://schemas.microsoft.com/office/powerpoint/2010/main" val="12728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60697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Jaká je látková koncentrace roztoku hydroxidu sodného, jestliže v 5 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rozpuštěno 400 g této látky?</a:t>
            </a:r>
          </a:p>
        </p:txBody>
      </p:sp>
      <p:sp>
        <p:nvSpPr>
          <p:cNvPr id="3" name="Rectangle 4"/>
          <p:cNvSpPr/>
          <p:nvPr/>
        </p:nvSpPr>
        <p:spPr>
          <a:xfrm>
            <a:off x="81500" y="2791528"/>
            <a:ext cx="6713316" cy="3397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Řešení: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304341" y="1781048"/>
            <a:ext cx="2402586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Na-23; O-16; H-1</a:t>
            </a: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cs-CZ" sz="3000" dirty="0">
                <a:solidFill>
                  <a:srgbClr val="002060"/>
                </a:solidFill>
              </a:rPr>
              <a:t>2. Výpočet látkového množství, hmotnosti a koncentrace</a:t>
            </a:r>
          </a:p>
        </p:txBody>
      </p:sp>
    </p:spTree>
    <p:extLst>
      <p:ext uri="{BB962C8B-B14F-4D97-AF65-F5344CB8AC3E}">
        <p14:creationId xmlns:p14="http://schemas.microsoft.com/office/powerpoint/2010/main" val="34390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/>
        </p:nvSpPr>
        <p:spPr>
          <a:xfrm>
            <a:off x="1331042" y="376252"/>
            <a:ext cx="10668000" cy="94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Výpočty z chemických </a:t>
            </a: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rovnic</a:t>
            </a:r>
            <a:endParaRPr kumimoji="0" lang="cs-CZ" sz="3000" b="0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09196" y="1320578"/>
            <a:ext cx="8958805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Trocha teorie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 jedné reakční složky je možné dopočítat ostatní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R1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 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R2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→    P1 +    P2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21019" y="2428573"/>
            <a:ext cx="312938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           c            d</a:t>
            </a:r>
          </a:p>
        </p:txBody>
      </p:sp>
      <p:sp>
        <p:nvSpPr>
          <p:cNvPr id="5" name="Obdélník 4"/>
          <p:cNvSpPr/>
          <p:nvPr/>
        </p:nvSpPr>
        <p:spPr>
          <a:xfrm>
            <a:off x="2841973" y="3430163"/>
            <a:ext cx="2487476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R1 a 2 – reaktanty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P1 a 2 – produkty</a:t>
            </a:r>
          </a:p>
        </p:txBody>
      </p:sp>
      <p:sp>
        <p:nvSpPr>
          <p:cNvPr id="6" name="Obdélník 5"/>
          <p:cNvSpPr/>
          <p:nvPr/>
        </p:nvSpPr>
        <p:spPr>
          <a:xfrm>
            <a:off x="2857525" y="4219542"/>
            <a:ext cx="3807517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a, b, c, d – číselné koeficienty</a:t>
            </a:r>
          </a:p>
        </p:txBody>
      </p:sp>
    </p:spTree>
    <p:extLst>
      <p:ext uri="{BB962C8B-B14F-4D97-AF65-F5344CB8AC3E}">
        <p14:creationId xmlns:p14="http://schemas.microsoft.com/office/powerpoint/2010/main" val="203303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67740" y="836729"/>
            <a:ext cx="9799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Příklad: reaguje hydroxid draselný s kyselinou dusičnou a vzniká dusičnan draselný a voda. Kolik g hydroxidu draselného a kolik g kyseliny dusičné je třeba na přípravu 200 g dusičnanu draselného?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49823" y="3283552"/>
            <a:ext cx="6414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KOH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         HNO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→              KNO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     H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338926" y="2175557"/>
            <a:ext cx="3441415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K – 39; N – 14; O – 16; H – 1 </a:t>
            </a:r>
          </a:p>
        </p:txBody>
      </p:sp>
    </p:spTree>
    <p:extLst>
      <p:ext uri="{BB962C8B-B14F-4D97-AF65-F5344CB8AC3E}">
        <p14:creationId xmlns:p14="http://schemas.microsoft.com/office/powerpoint/2010/main" val="160574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1522157" y="3036669"/>
            <a:ext cx="6664902" cy="705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cs-CZ" sz="2800" dirty="0" smtClean="0">
                <a:solidFill>
                  <a:srgbClr val="C00000"/>
                </a:solidFill>
              </a:rPr>
              <a:t>H</a:t>
            </a:r>
            <a:r>
              <a:rPr lang="cs-CZ" sz="2800" baseline="-25000" dirty="0" smtClean="0">
                <a:solidFill>
                  <a:srgbClr val="C00000"/>
                </a:solidFill>
              </a:rPr>
              <a:t>2</a:t>
            </a:r>
            <a:r>
              <a:rPr lang="cs-CZ" sz="2800" dirty="0" smtClean="0">
                <a:solidFill>
                  <a:srgbClr val="C00000"/>
                </a:solidFill>
              </a:rPr>
              <a:t>SO</a:t>
            </a:r>
            <a:r>
              <a:rPr lang="cs-CZ" sz="2800" baseline="-25000" dirty="0" smtClean="0">
                <a:solidFill>
                  <a:srgbClr val="C00000"/>
                </a:solidFill>
              </a:rPr>
              <a:t>4 </a:t>
            </a:r>
            <a:r>
              <a:rPr lang="cs-CZ" sz="2800" dirty="0" smtClean="0">
                <a:solidFill>
                  <a:srgbClr val="C00000"/>
                </a:solidFill>
              </a:rPr>
              <a:t>+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2NaOH →          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+ 2H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5351" y="841584"/>
            <a:ext cx="10216049" cy="1325563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002060"/>
                </a:solidFill>
                <a:latin typeface="+mn-lt"/>
              </a:rPr>
              <a:t>Příklad: </a:t>
            </a:r>
            <a:r>
              <a:rPr lang="cs-CZ" sz="2800" dirty="0" smtClean="0">
                <a:solidFill>
                  <a:srgbClr val="002060"/>
                </a:solidFill>
                <a:latin typeface="+mn-lt"/>
              </a:rPr>
              <a:t>Reaguje </a:t>
            </a:r>
            <a:r>
              <a:rPr lang="cs-CZ" sz="2800" dirty="0">
                <a:solidFill>
                  <a:srgbClr val="002060"/>
                </a:solidFill>
                <a:latin typeface="+mn-lt"/>
              </a:rPr>
              <a:t>kyselina sírová s hydroxidem sodným, vzniká síran sodný a voda. Uveďte celou rovnici popisující tento děj. Kyselina vstupuje do reakce ve formě 30ti% roztoku, hydroxid ve formě pevné látky se zanedbatelným množstvím nečistot. Vypočtěte, kolik gramů 30ti% roztoku kyseliny sírové potřebujeme na přípravu 330 g síranu sodného.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7630676" y="2324817"/>
            <a:ext cx="3570724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Na – 23; S – 32; O – 16; H - 1</a:t>
            </a:r>
          </a:p>
        </p:txBody>
      </p:sp>
    </p:spTree>
    <p:extLst>
      <p:ext uri="{BB962C8B-B14F-4D97-AF65-F5344CB8AC3E}">
        <p14:creationId xmlns:p14="http://schemas.microsoft.com/office/powerpoint/2010/main" val="15628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5350" y="1234410"/>
            <a:ext cx="10216049" cy="132556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2060"/>
                </a:solidFill>
                <a:latin typeface="+mn-lt"/>
              </a:rPr>
              <a:t>Příklad: </a:t>
            </a:r>
            <a:r>
              <a:rPr lang="cs-CZ" sz="2800" dirty="0" smtClean="0">
                <a:solidFill>
                  <a:srgbClr val="002060"/>
                </a:solidFill>
                <a:latin typeface="+mn-lt"/>
              </a:rPr>
              <a:t>Reaguje </a:t>
            </a:r>
            <a:r>
              <a:rPr lang="cs-CZ" sz="2800" dirty="0">
                <a:solidFill>
                  <a:srgbClr val="002060"/>
                </a:solidFill>
                <a:latin typeface="+mn-lt"/>
              </a:rPr>
              <a:t>kyselina sírová s hydroxidem sodným, vzniká síran sodný a voda. </a:t>
            </a:r>
            <a:r>
              <a:rPr lang="cs-CZ" sz="2800" dirty="0" smtClean="0">
                <a:solidFill>
                  <a:srgbClr val="002060"/>
                </a:solidFill>
                <a:latin typeface="+mn-lt"/>
              </a:rPr>
              <a:t>Vypočtěte</a:t>
            </a:r>
            <a:r>
              <a:rPr lang="cs-CZ" sz="2800" dirty="0">
                <a:solidFill>
                  <a:srgbClr val="002060"/>
                </a:solidFill>
                <a:latin typeface="+mn-lt"/>
              </a:rPr>
              <a:t>, kolik gramů </a:t>
            </a:r>
            <a:r>
              <a:rPr lang="cs-CZ" sz="2800" dirty="0" smtClean="0">
                <a:solidFill>
                  <a:srgbClr val="002060"/>
                </a:solidFill>
                <a:latin typeface="+mn-lt"/>
              </a:rPr>
              <a:t>kyseliny </a:t>
            </a:r>
            <a:r>
              <a:rPr lang="cs-CZ" sz="2800" dirty="0">
                <a:solidFill>
                  <a:srgbClr val="002060"/>
                </a:solidFill>
                <a:latin typeface="+mn-lt"/>
              </a:rPr>
              <a:t>sírové potřebujeme na přípravu 330 g síranu sodného.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7630676" y="2759578"/>
            <a:ext cx="3570724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Na – 23; S – 32; O – 16; H - 1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85350" y="385343"/>
            <a:ext cx="102160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smtClean="0">
                <a:solidFill>
                  <a:srgbClr val="002060"/>
                </a:solidFill>
                <a:latin typeface="+mn-lt"/>
              </a:rPr>
              <a:t>První fáze </a:t>
            </a:r>
            <a:r>
              <a:rPr lang="cs-CZ" sz="2800" dirty="0" smtClean="0">
                <a:solidFill>
                  <a:srgbClr val="002060"/>
                </a:solidFill>
                <a:latin typeface="+mn-lt"/>
              </a:rPr>
              <a:t>výpočtu:</a:t>
            </a:r>
            <a:endParaRPr lang="cs-CZ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22157" y="3036669"/>
            <a:ext cx="6664902" cy="705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cs-CZ" sz="2800" dirty="0" smtClean="0">
                <a:solidFill>
                  <a:srgbClr val="C00000"/>
                </a:solidFill>
              </a:rPr>
              <a:t>H</a:t>
            </a:r>
            <a:r>
              <a:rPr lang="cs-CZ" sz="2800" baseline="-25000" dirty="0" smtClean="0">
                <a:solidFill>
                  <a:srgbClr val="C00000"/>
                </a:solidFill>
              </a:rPr>
              <a:t>2</a:t>
            </a:r>
            <a:r>
              <a:rPr lang="cs-CZ" sz="2800" dirty="0" smtClean="0">
                <a:solidFill>
                  <a:srgbClr val="C00000"/>
                </a:solidFill>
              </a:rPr>
              <a:t>SO</a:t>
            </a:r>
            <a:r>
              <a:rPr lang="cs-CZ" sz="2800" baseline="-25000" dirty="0" smtClean="0">
                <a:solidFill>
                  <a:srgbClr val="C00000"/>
                </a:solidFill>
              </a:rPr>
              <a:t>4 </a:t>
            </a:r>
            <a:r>
              <a:rPr lang="cs-CZ" sz="2800" dirty="0" smtClean="0">
                <a:solidFill>
                  <a:srgbClr val="C00000"/>
                </a:solidFill>
              </a:rPr>
              <a:t>+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2NaOH →          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+ 2H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78928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5351" y="841584"/>
            <a:ext cx="10216049" cy="1325563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002060"/>
                </a:solidFill>
                <a:latin typeface="+mn-lt"/>
              </a:rPr>
              <a:t>Příklad: </a:t>
            </a:r>
            <a:r>
              <a:rPr lang="cs-CZ" sz="2800" dirty="0" smtClean="0">
                <a:solidFill>
                  <a:srgbClr val="002060"/>
                </a:solidFill>
                <a:latin typeface="+mn-lt"/>
              </a:rPr>
              <a:t>Reaguje </a:t>
            </a:r>
            <a:r>
              <a:rPr lang="cs-CZ" sz="2800" dirty="0">
                <a:solidFill>
                  <a:srgbClr val="002060"/>
                </a:solidFill>
                <a:latin typeface="+mn-lt"/>
              </a:rPr>
              <a:t>kyselina sírová s hydroxidem sodným, vzniká síran sodný a voda. Uveďte celou rovnici popisující tento děj. Kyselina vstupuje do reakce ve formě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30ti%</a:t>
            </a:r>
            <a:r>
              <a:rPr lang="cs-CZ" sz="2800" dirty="0">
                <a:solidFill>
                  <a:srgbClr val="002060"/>
                </a:solidFill>
                <a:latin typeface="+mn-lt"/>
              </a:rPr>
              <a:t> roztoku, hydroxid ve formě pevné látky se zanedbatelným množstvím nečistot. Vypočtěte, kolik gramů </a:t>
            </a:r>
            <a:r>
              <a:rPr lang="cs-CZ" sz="2800" dirty="0">
                <a:solidFill>
                  <a:srgbClr val="FF0000"/>
                </a:solidFill>
                <a:latin typeface="+mn-lt"/>
              </a:rPr>
              <a:t>30ti%</a:t>
            </a:r>
            <a:r>
              <a:rPr lang="cs-CZ" sz="2800" dirty="0">
                <a:solidFill>
                  <a:srgbClr val="002060"/>
                </a:solidFill>
                <a:latin typeface="+mn-lt"/>
              </a:rPr>
              <a:t> roztoku kyseliny sírové potřebujeme na přípravu 330 g síranu sodného.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7630676" y="2324817"/>
            <a:ext cx="3570724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Na – 23; S – 32; O – 16; H - 1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000022" y="3438554"/>
            <a:ext cx="6664902" cy="705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cs-CZ" sz="2800" dirty="0" smtClean="0">
                <a:solidFill>
                  <a:srgbClr val="C00000"/>
                </a:solidFill>
              </a:rPr>
              <a:t>H</a:t>
            </a:r>
            <a:r>
              <a:rPr lang="cs-CZ" sz="2800" baseline="-25000" dirty="0" smtClean="0">
                <a:solidFill>
                  <a:srgbClr val="C00000"/>
                </a:solidFill>
              </a:rPr>
              <a:t>2</a:t>
            </a:r>
            <a:r>
              <a:rPr lang="cs-CZ" sz="2800" dirty="0" smtClean="0">
                <a:solidFill>
                  <a:srgbClr val="C00000"/>
                </a:solidFill>
              </a:rPr>
              <a:t>SO</a:t>
            </a:r>
            <a:r>
              <a:rPr lang="cs-CZ" sz="2800" baseline="-25000" dirty="0" smtClean="0">
                <a:solidFill>
                  <a:srgbClr val="C00000"/>
                </a:solidFill>
              </a:rPr>
              <a:t>4 </a:t>
            </a:r>
            <a:r>
              <a:rPr lang="cs-CZ" sz="2800" dirty="0" smtClean="0">
                <a:solidFill>
                  <a:srgbClr val="C00000"/>
                </a:solidFill>
              </a:rPr>
              <a:t>+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2NaOH →          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+ 2H</a:t>
            </a:r>
            <a:r>
              <a:rPr kumimoji="0" lang="cs-CZ" sz="2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983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Roztoky – směšovací rovnice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Výpočet látkového množství, hmotnosti a koncentrace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Výpočty z rovnic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/>
        </p:nvSpPr>
        <p:spPr>
          <a:xfrm>
            <a:off x="980988" y="559624"/>
            <a:ext cx="9144000" cy="1233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3.1. </a:t>
            </a:r>
            <a:r>
              <a:rPr kumimoji="0" lang="cs-CZ" sz="4000" b="0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Výpočty objemu plynů</a:t>
            </a:r>
          </a:p>
        </p:txBody>
      </p:sp>
      <p:sp>
        <p:nvSpPr>
          <p:cNvPr id="5" name="Obdélník 4"/>
          <p:cNvSpPr/>
          <p:nvPr/>
        </p:nvSpPr>
        <p:spPr>
          <a:xfrm>
            <a:off x="1197157" y="3022174"/>
            <a:ext cx="9937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 normálních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podmínek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zaujímá </a:t>
            </a:r>
            <a:r>
              <a:rPr kumimoji="0" 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mol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plynu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32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22,4 </a:t>
            </a: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litrů !!!</a:t>
            </a:r>
            <a:endParaRPr kumimoji="0" lang="cs-CZ" sz="3200" b="0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8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37593" y="713406"/>
            <a:ext cx="89588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Příklad: Kolik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ench Script MT" pitchFamily="66" charset="0"/>
                <a:ea typeface="+mn-ea"/>
                <a:cs typeface="+mn-cs"/>
              </a:rPr>
              <a:t>l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dusíku a kolik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ench Script MT" pitchFamily="66" charset="0"/>
                <a:ea typeface="+mn-ea"/>
                <a:cs typeface="+mn-cs"/>
              </a:rPr>
              <a:t>l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vodíku potřebuji na výrobu 224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ench Script MT" pitchFamily="66" charset="0"/>
                <a:ea typeface="+mn-ea"/>
                <a:cs typeface="+mn-cs"/>
              </a:rPr>
              <a:t>l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amoniaku</a:t>
            </a:r>
          </a:p>
        </p:txBody>
      </p:sp>
      <p:sp>
        <p:nvSpPr>
          <p:cNvPr id="4" name="Obdélník 3"/>
          <p:cNvSpPr/>
          <p:nvPr/>
        </p:nvSpPr>
        <p:spPr>
          <a:xfrm>
            <a:off x="2754141" y="2944969"/>
            <a:ext cx="5065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N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         3H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→             2NH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425630" y="1474968"/>
            <a:ext cx="3441415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N – 14; H – 1 </a:t>
            </a:r>
          </a:p>
        </p:txBody>
      </p:sp>
    </p:spTree>
    <p:extLst>
      <p:ext uri="{BB962C8B-B14F-4D97-AF65-F5344CB8AC3E}">
        <p14:creationId xmlns:p14="http://schemas.microsoft.com/office/powerpoint/2010/main" val="317922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7209" y="933050"/>
            <a:ext cx="9783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Příklad: Uhličitan vápenatý reaguje s kyselinou chlorovodíkovou za vzniku chloridu vápenatého, oxidu uhličitého a vody. Kolik litrů oxidu uhličitého vznikne z 10 g uhličitanu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vápenatého?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33250" y="3384850"/>
            <a:ext cx="7577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CaCO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2HCl</a:t>
            </a:r>
            <a:r>
              <a:rPr kumimoji="0" lang="cs-CZ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  CaCl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+   CO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+      H</a:t>
            </a:r>
            <a:r>
              <a:rPr kumimoji="0" 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6239435" y="2204932"/>
            <a:ext cx="4202708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Ca – 40; C – 12; O – 16; H – 1  </a:t>
            </a:r>
          </a:p>
        </p:txBody>
      </p:sp>
    </p:spTree>
    <p:extLst>
      <p:ext uri="{BB962C8B-B14F-4D97-AF65-F5344CB8AC3E}">
        <p14:creationId xmlns:p14="http://schemas.microsoft.com/office/powerpoint/2010/main" val="325016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243"/>
            <a:ext cx="9144000" cy="12335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Roztoky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6901" y="1247847"/>
            <a:ext cx="89588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Trocha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teorie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Rozdělení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3000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Roztoky u Prahy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Roztoky u Křivoklátu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Roztoky u Jilemnice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Roztoky u Semil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4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246290" cy="12335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1.Roztoky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chemických látek – příprava, ředění a směšování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5195" y="879415"/>
            <a:ext cx="89588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Trocha teorie</a:t>
            </a: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Roztoky - Plynný</a:t>
            </a:r>
          </a:p>
          <a:p>
            <a:pPr marL="2743200" marR="0" lvl="6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Pevný</a:t>
            </a:r>
          </a:p>
          <a:p>
            <a:pPr marL="2743200" marR="0" lvl="6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Kapalný </a:t>
            </a:r>
          </a:p>
        </p:txBody>
      </p:sp>
    </p:spTree>
    <p:extLst>
      <p:ext uri="{BB962C8B-B14F-4D97-AF65-F5344CB8AC3E}">
        <p14:creationId xmlns:p14="http://schemas.microsoft.com/office/powerpoint/2010/main" val="19947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22548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Ředění, směšování a zahušťování chemických roztoků</a:t>
            </a:r>
          </a:p>
        </p:txBody>
      </p:sp>
      <p:pic>
        <p:nvPicPr>
          <p:cNvPr id="4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39" y="4333678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29886" y="2780299"/>
            <a:ext cx="1048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662" y="3551739"/>
            <a:ext cx="1762471" cy="1762471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2716962" y="5448175"/>
            <a:ext cx="831273" cy="41863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716962" y="5143799"/>
            <a:ext cx="831273" cy="3408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05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256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Ředění, směšování a zahušťování chemických roztoků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14451" y="1725824"/>
            <a:ext cx="6142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Zahušťování,      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Směšování</a:t>
            </a:r>
          </a:p>
        </p:txBody>
      </p:sp>
      <p:pic>
        <p:nvPicPr>
          <p:cNvPr id="5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887" y="4094065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Výsledek obrázku pro becherglass 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655" y="4372251"/>
            <a:ext cx="1315802" cy="16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70008" y="2836363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Přidání RL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38338" y="2749620"/>
            <a:ext cx="1637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66FF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Odpařování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072515" y="2851822"/>
            <a:ext cx="1892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Směs 2 látek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různé </a:t>
            </a: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konc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3505814" y="2512425"/>
            <a:ext cx="3129" cy="43007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7948682" y="2512425"/>
            <a:ext cx="3129" cy="43007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1471472" y="1998825"/>
            <a:ext cx="1167391" cy="747585"/>
          </a:xfrm>
          <a:prstGeom prst="straightConnector1">
            <a:avLst/>
          </a:prstGeom>
          <a:ln w="28575">
            <a:solidFill>
              <a:srgbClr val="66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485788" y="2187489"/>
            <a:ext cx="1" cy="467970"/>
          </a:xfrm>
          <a:prstGeom prst="straightConnector1">
            <a:avLst/>
          </a:prstGeom>
          <a:ln w="28575">
            <a:solidFill>
              <a:srgbClr val="66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</p:cNvCxnSpPr>
          <p:nvPr/>
        </p:nvCxnSpPr>
        <p:spPr>
          <a:xfrm>
            <a:off x="9987529" y="2323262"/>
            <a:ext cx="0" cy="4679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9425126" y="521271"/>
            <a:ext cx="22746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  –  koncentrace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– hmotnost </a:t>
            </a:r>
          </a:p>
        </p:txBody>
      </p:sp>
      <p:pic>
        <p:nvPicPr>
          <p:cNvPr id="17" name="Picture 4" descr="Výsledek obrázku pro p&amp;uring;llit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77505" y="3922453"/>
            <a:ext cx="1791855" cy="1791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6" descr="Výsledek obrázku pro alcohol bottle pour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500" b="42317"/>
          <a:stretch>
            <a:fillRect/>
          </a:stretch>
        </p:blipFill>
        <p:spPr bwMode="auto">
          <a:xfrm flipH="1">
            <a:off x="1528969" y="2793443"/>
            <a:ext cx="1953948" cy="1318636"/>
          </a:xfrm>
          <a:prstGeom prst="rect">
            <a:avLst/>
          </a:prstGeom>
          <a:noFill/>
        </p:spPr>
      </p:pic>
      <p:pic>
        <p:nvPicPr>
          <p:cNvPr id="19" name="Picture 6" descr="Výsledek obrázku pro alcohol bottle pour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2500" b="42317"/>
          <a:stretch>
            <a:fillRect/>
          </a:stretch>
        </p:blipFill>
        <p:spPr bwMode="auto">
          <a:xfrm flipH="1">
            <a:off x="9624719" y="3193926"/>
            <a:ext cx="1447799" cy="1318636"/>
          </a:xfrm>
          <a:prstGeom prst="rect">
            <a:avLst/>
          </a:prstGeom>
          <a:noFill/>
        </p:spPr>
      </p:pic>
      <p:pic>
        <p:nvPicPr>
          <p:cNvPr id="20" name="Picture 12" descr="Výsledek obrázku pro alcohol bottle pouri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763060" y="3605860"/>
            <a:ext cx="1115111" cy="920749"/>
          </a:xfrm>
          <a:prstGeom prst="rect">
            <a:avLst/>
          </a:prstGeom>
          <a:noFill/>
        </p:spPr>
      </p:pic>
      <p:sp>
        <p:nvSpPr>
          <p:cNvPr id="21" name="Obdélník 20"/>
          <p:cNvSpPr/>
          <p:nvPr/>
        </p:nvSpPr>
        <p:spPr>
          <a:xfrm>
            <a:off x="9482255" y="5012239"/>
            <a:ext cx="828675" cy="828675"/>
          </a:xfrm>
          <a:prstGeom prst="rect">
            <a:avLst/>
          </a:prstGeom>
          <a:solidFill>
            <a:schemeClr val="accent4">
              <a:lumMod val="60000"/>
              <a:lumOff val="4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25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049199"/>
            <a:ext cx="8464818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 - ředění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Kolik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 vody musíme smíchat s 200 g 80% kyseliny sírové aby vznikl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20% roztok kyseliny sírové?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56915" y="5849471"/>
            <a:ext cx="6713316" cy="720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Před řešením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teorie</a:t>
            </a:r>
            <a:r>
              <a:rPr lang="cs-CZ" sz="2800" dirty="0" smtClean="0">
                <a:solidFill>
                  <a:srgbClr val="FF0000"/>
                </a:solidFill>
                <a:latin typeface="Calibri" panose="020F0502020204030204"/>
              </a:rPr>
              <a:t>: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622604" y="1833937"/>
            <a:ext cx="2747643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H – 1; S – 32; O – 16 </a:t>
            </a:r>
          </a:p>
        </p:txBody>
      </p:sp>
      <p:sp>
        <p:nvSpPr>
          <p:cNvPr id="6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Ředění, směšování a zahušťování chemických roztoků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9879" y="3643558"/>
            <a:ext cx="8581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dirty="0">
                <a:solidFill>
                  <a:srgbClr val="FFFF00"/>
                </a:solidFill>
              </a:rPr>
              <a:t>Směšovací rovnice: m1 x w1 + m2 x w2 → (m1 + m2) x w3</a:t>
            </a:r>
          </a:p>
        </p:txBody>
      </p:sp>
    </p:spTree>
    <p:extLst>
      <p:ext uri="{BB962C8B-B14F-4D97-AF65-F5344CB8AC3E}">
        <p14:creationId xmlns:p14="http://schemas.microsoft.com/office/powerpoint/2010/main" val="16556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049199"/>
            <a:ext cx="8464818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 - ředění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Kolik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 vody musíme smíchat s 200 g 80% kyseliny sírové aby vznikl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20% roztok kyseliny sírové?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56915" y="5849471"/>
            <a:ext cx="6713316" cy="720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/>
              </a:rPr>
              <a:t>Teď už řešení</a:t>
            </a:r>
            <a:r>
              <a:rPr lang="cs-CZ" sz="2800" dirty="0" smtClean="0">
                <a:solidFill>
                  <a:srgbClr val="92D050"/>
                </a:solidFill>
                <a:latin typeface="Calibri" panose="020F0502020204030204"/>
              </a:rPr>
              <a:t>: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67110" y="2280121"/>
            <a:ext cx="2747643" cy="554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Ar: H – 1; S – 32; O – 16 </a:t>
            </a:r>
          </a:p>
        </p:txBody>
      </p:sp>
      <p:sp>
        <p:nvSpPr>
          <p:cNvPr id="6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cs-CZ" sz="30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Ředění, směšování a zahušťování chemických roztoků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9879" y="3643558"/>
            <a:ext cx="8581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dirty="0">
                <a:solidFill>
                  <a:srgbClr val="FFFF00"/>
                </a:solidFill>
              </a:rPr>
              <a:t>Směšovací rovnice: m1 x w1 + m2 x w2 → (m1 + m2) x w3</a:t>
            </a:r>
          </a:p>
        </p:txBody>
      </p:sp>
    </p:spTree>
    <p:extLst>
      <p:ext uri="{BB962C8B-B14F-4D97-AF65-F5344CB8AC3E}">
        <p14:creationId xmlns:p14="http://schemas.microsoft.com/office/powerpoint/2010/main" val="18568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195" y="994996"/>
            <a:ext cx="839947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 100 kg 50% roztoku bylo odpařeno 20 kg vody. Kolikaprocentní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Roztok vznikne?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Směšovací rovnice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 odpařování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185195" y="6051175"/>
            <a:ext cx="6713316" cy="457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Řešení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0" y="0"/>
            <a:ext cx="9144000" cy="82278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0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cs-CZ" sz="3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Ředění, směšování a zahušťování chemických roztoků</a:t>
            </a:r>
          </a:p>
        </p:txBody>
      </p:sp>
      <p:sp>
        <p:nvSpPr>
          <p:cNvPr id="6" name="Obdélník 5"/>
          <p:cNvSpPr/>
          <p:nvPr/>
        </p:nvSpPr>
        <p:spPr>
          <a:xfrm>
            <a:off x="5433805" y="2262420"/>
            <a:ext cx="57310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m1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w1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m2 x w2 → (m1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m2) x w3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944</Words>
  <Application>Microsoft Office PowerPoint</Application>
  <PresentationFormat>Širokoúhlá obrazovka</PresentationFormat>
  <Paragraphs>143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Franklin Gothic Medium</vt:lpstr>
      <vt:lpstr>French Script MT</vt:lpstr>
      <vt:lpstr>Motiv Office</vt:lpstr>
      <vt:lpstr>Office Theme</vt:lpstr>
      <vt:lpstr>Agrochemie – 3. část</vt:lpstr>
      <vt:lpstr>Hlavní body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Příklad: Reaguje kyselina sírová s hydroxidem sodným, vzniká síran sodný a voda. Uveďte celou rovnici popisující tento děj. Kyselina vstupuje do reakce ve formě 30ti% roztoku, hydroxid ve formě pevné látky se zanedbatelným množstvím nečistot. Vypočtěte, kolik gramů 30ti% roztoku kyseliny sírové potřebujeme na přípravu 330 g síranu sodného. </vt:lpstr>
      <vt:lpstr>Příklad: Reaguje kyselina sírová s hydroxidem sodným, vzniká síran sodný a voda. Vypočtěte, kolik gramů kyseliny sírové potřebujeme na přípravu 330 g síranu sodného. </vt:lpstr>
      <vt:lpstr>Příklad: Reaguje kyselina sírová s hydroxidem sodným, vzniká síran sodný a voda. Uveďte celou rovnici popisující tento děj. Kyselina vstupuje do reakce ve formě 30ti% roztoku, hydroxid ve formě pevné látky se zanedbatelným množstvím nečistot. Vypočtěte, kolik gramů 30ti% roztoku kyseliny sírové potřebujeme na přípravu 330 g síranu sodného. </vt:lpstr>
      <vt:lpstr>Prezentace aplikace PowerPoint</vt:lpstr>
      <vt:lpstr>Prezentace aplikace PowerPoint</vt:lpstr>
      <vt:lpstr>Prezentace aplikace PowerPoint</vt:lpstr>
    </vt:vector>
  </TitlesOfParts>
  <Company>CZU - FAPPZ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Agrochemie – 3. část</dc:title>
  <dc:creator>reviewer</dc:creator>
  <cp:lastModifiedBy>pedagog</cp:lastModifiedBy>
  <cp:revision>13</cp:revision>
  <dcterms:created xsi:type="dcterms:W3CDTF">2022-01-03T13:10:40Z</dcterms:created>
  <dcterms:modified xsi:type="dcterms:W3CDTF">2022-01-03T17:34:57Z</dcterms:modified>
</cp:coreProperties>
</file>