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83" r:id="rId10"/>
    <p:sldId id="266" r:id="rId11"/>
    <p:sldId id="267" r:id="rId12"/>
    <p:sldId id="268" r:id="rId13"/>
    <p:sldId id="269" r:id="rId14"/>
    <p:sldId id="270" r:id="rId15"/>
    <p:sldId id="271" r:id="rId16"/>
    <p:sldId id="265" r:id="rId17"/>
    <p:sldId id="272" r:id="rId18"/>
    <p:sldId id="274" r:id="rId19"/>
    <p:sldId id="276" r:id="rId20"/>
    <p:sldId id="273" r:id="rId21"/>
    <p:sldId id="278" r:id="rId22"/>
    <p:sldId id="280" r:id="rId23"/>
    <p:sldId id="281" r:id="rId24"/>
    <p:sldId id="284" r:id="rId25"/>
    <p:sldId id="282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C0DB-6E5A-479B-857F-088E8494B8D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FEEE-1624-490A-B40F-0DFE3712B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263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C0DB-6E5A-479B-857F-088E8494B8D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FEEE-1624-490A-B40F-0DFE3712B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475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C0DB-6E5A-479B-857F-088E8494B8D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FEEE-1624-490A-B40F-0DFE3712B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03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C0DB-6E5A-479B-857F-088E8494B8D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FEEE-1624-490A-B40F-0DFE3712B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170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C0DB-6E5A-479B-857F-088E8494B8D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FEEE-1624-490A-B40F-0DFE3712B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185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C0DB-6E5A-479B-857F-088E8494B8D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FEEE-1624-490A-B40F-0DFE3712B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78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C0DB-6E5A-479B-857F-088E8494B8D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FEEE-1624-490A-B40F-0DFE3712B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C0DB-6E5A-479B-857F-088E8494B8D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FEEE-1624-490A-B40F-0DFE3712B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45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C0DB-6E5A-479B-857F-088E8494B8D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FEEE-1624-490A-B40F-0DFE3712B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836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C0DB-6E5A-479B-857F-088E8494B8D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FEEE-1624-490A-B40F-0DFE3712B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490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C0DB-6E5A-479B-857F-088E8494B8D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FEEE-1624-490A-B40F-0DFE3712B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95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3C0DB-6E5A-479B-857F-088E8494B8D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4FEEE-1624-490A-B40F-0DFE3712B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792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Roztoky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42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5195" y="994996"/>
            <a:ext cx="906562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u="sng" dirty="0">
                <a:solidFill>
                  <a:schemeClr val="bg1"/>
                </a:solidFill>
              </a:rPr>
              <a:t>Příklad – Příprava roztoku kyseliny</a:t>
            </a:r>
          </a:p>
          <a:p>
            <a:endParaRPr lang="cs-CZ" sz="2400" baseline="30000" dirty="0">
              <a:solidFill>
                <a:schemeClr val="bg1"/>
              </a:solidFill>
            </a:endParaRPr>
          </a:p>
          <a:p>
            <a:r>
              <a:rPr lang="cs-CZ" sz="2400" dirty="0">
                <a:solidFill>
                  <a:schemeClr val="bg1"/>
                </a:solidFill>
              </a:rPr>
              <a:t>Kolik ml 100% kyseliny sírové je obsaženo v 5 dm</a:t>
            </a:r>
            <a:r>
              <a:rPr lang="cs-CZ" sz="2400" baseline="30000" dirty="0">
                <a:solidFill>
                  <a:schemeClr val="bg1"/>
                </a:solidFill>
              </a:rPr>
              <a:t>3</a:t>
            </a:r>
            <a:r>
              <a:rPr lang="cs-CZ" sz="2400" dirty="0">
                <a:solidFill>
                  <a:schemeClr val="bg1"/>
                </a:solidFill>
              </a:rPr>
              <a:t> jejího 8,5% roztoku? </a:t>
            </a:r>
          </a:p>
        </p:txBody>
      </p:sp>
      <p:sp>
        <p:nvSpPr>
          <p:cNvPr id="3" name="Rectangle 4"/>
          <p:cNvSpPr/>
          <p:nvPr/>
        </p:nvSpPr>
        <p:spPr>
          <a:xfrm>
            <a:off x="185195" y="3460831"/>
            <a:ext cx="6713316" cy="3397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/>
              <a:t>Řešení:</a:t>
            </a:r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pPr algn="ctr"/>
            <a:endParaRPr lang="cs-CZ" sz="3200" dirty="0"/>
          </a:p>
        </p:txBody>
      </p:sp>
      <p:sp>
        <p:nvSpPr>
          <p:cNvPr id="4" name="Obdélník 3"/>
          <p:cNvSpPr/>
          <p:nvPr/>
        </p:nvSpPr>
        <p:spPr>
          <a:xfrm>
            <a:off x="9382869" y="1795123"/>
            <a:ext cx="2587262" cy="554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Ar: H – 1; S – 32, O-16  </a:t>
            </a:r>
          </a:p>
        </p:txBody>
      </p:sp>
      <p:pic>
        <p:nvPicPr>
          <p:cNvPr id="5" name="Picture 4" descr="Výsledek obrázku pro becherglass 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18" y="4130415"/>
            <a:ext cx="1265864" cy="1558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/>
          <p:nvPr/>
        </p:nvSpPr>
        <p:spPr>
          <a:xfrm>
            <a:off x="0" y="0"/>
            <a:ext cx="9144000" cy="8227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000" u="sng" dirty="0"/>
              <a:t>Roztoky chemických látek – příprava</a:t>
            </a:r>
          </a:p>
        </p:txBody>
      </p:sp>
      <p:sp>
        <p:nvSpPr>
          <p:cNvPr id="7" name="Rectangle 4"/>
          <p:cNvSpPr/>
          <p:nvPr/>
        </p:nvSpPr>
        <p:spPr>
          <a:xfrm>
            <a:off x="10103621" y="3213683"/>
            <a:ext cx="2170078" cy="3745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>
                <a:solidFill>
                  <a:schemeClr val="bg1"/>
                </a:solidFill>
              </a:rPr>
              <a:t>1.1. Hmotnostní zlomek (procento</a:t>
            </a:r>
            <a:r>
              <a:rPr lang="cs-CZ" sz="2000" dirty="0"/>
              <a:t>)</a:t>
            </a:r>
          </a:p>
          <a:p>
            <a:endParaRPr lang="cs-CZ" sz="2000" dirty="0"/>
          </a:p>
          <a:p>
            <a:r>
              <a:rPr lang="cs-CZ" sz="2000" dirty="0">
                <a:solidFill>
                  <a:srgbClr val="66FF33"/>
                </a:solidFill>
              </a:rPr>
              <a:t>1.2. Objemový zlomek (procento)</a:t>
            </a:r>
          </a:p>
          <a:p>
            <a:endParaRPr lang="cs-CZ" sz="2000" dirty="0"/>
          </a:p>
          <a:p>
            <a:r>
              <a:rPr lang="cs-CZ" sz="2000" dirty="0"/>
              <a:t>1.3. Látková (molární) koncentrace</a:t>
            </a:r>
          </a:p>
          <a:p>
            <a:endParaRPr lang="cs-CZ" sz="2000" dirty="0"/>
          </a:p>
          <a:p>
            <a:r>
              <a:rPr lang="cs-CZ" sz="2000" dirty="0"/>
              <a:t>2. Směšovací rovnice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7078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02612" y="733739"/>
            <a:ext cx="6148991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1.3. Látková (molární)  koncentrace roztoku</a:t>
            </a:r>
          </a:p>
          <a:p>
            <a:pPr marL="342900" indent="-342900">
              <a:buFontTx/>
              <a:buChar char="-"/>
            </a:pPr>
            <a:r>
              <a:rPr lang="cs-CZ" sz="2400" i="1" dirty="0">
                <a:solidFill>
                  <a:schemeClr val="bg1"/>
                </a:solidFill>
              </a:rPr>
              <a:t>c = n/V</a:t>
            </a:r>
            <a:r>
              <a:rPr lang="cs-CZ" sz="2400" dirty="0">
                <a:solidFill>
                  <a:schemeClr val="bg1"/>
                </a:solidFill>
              </a:rPr>
              <a:t> (</a:t>
            </a:r>
            <a:r>
              <a:rPr lang="cs-CZ" sz="2400" dirty="0" err="1">
                <a:solidFill>
                  <a:schemeClr val="bg1"/>
                </a:solidFill>
              </a:rPr>
              <a:t>látk</a:t>
            </a:r>
            <a:r>
              <a:rPr lang="cs-CZ" sz="2400" dirty="0">
                <a:solidFill>
                  <a:schemeClr val="bg1"/>
                </a:solidFill>
              </a:rPr>
              <a:t>. množ./objem) – jednotka – 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vyjádření látkového množství  </a:t>
            </a:r>
            <a:r>
              <a:rPr lang="cs-CZ" sz="2400" i="1" dirty="0">
                <a:solidFill>
                  <a:schemeClr val="bg1"/>
                </a:solidFill>
              </a:rPr>
              <a:t>n = m/M </a:t>
            </a:r>
          </a:p>
          <a:p>
            <a:r>
              <a:rPr lang="cs-CZ" sz="2400" dirty="0">
                <a:solidFill>
                  <a:schemeClr val="bg1"/>
                </a:solidFill>
              </a:rPr>
              <a:t>                         (hmotnost/molární hmotnost) </a:t>
            </a:r>
          </a:p>
          <a:p>
            <a:r>
              <a:rPr lang="cs-CZ" sz="2400" dirty="0">
                <a:solidFill>
                  <a:schemeClr val="bg1"/>
                </a:solidFill>
              </a:rPr>
              <a:t>                                                               – jednotka -  </a:t>
            </a:r>
          </a:p>
          <a:p>
            <a:endParaRPr lang="cs-CZ" sz="2400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Podrobnější vyjádření c:</a:t>
            </a:r>
          </a:p>
          <a:p>
            <a:pPr marL="342900" indent="-342900">
              <a:buFontTx/>
              <a:buChar char="-"/>
            </a:pP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3" name="Rectangle 3"/>
          <p:cNvSpPr/>
          <p:nvPr/>
        </p:nvSpPr>
        <p:spPr>
          <a:xfrm>
            <a:off x="0" y="0"/>
            <a:ext cx="9144000" cy="8227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000" u="sng" dirty="0"/>
              <a:t>Roztoky chemických látek – příprava</a:t>
            </a:r>
          </a:p>
        </p:txBody>
      </p:sp>
      <p:sp>
        <p:nvSpPr>
          <p:cNvPr id="4" name="Rectangle 4"/>
          <p:cNvSpPr/>
          <p:nvPr/>
        </p:nvSpPr>
        <p:spPr>
          <a:xfrm>
            <a:off x="9858524" y="3251391"/>
            <a:ext cx="2170078" cy="3745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>
                <a:solidFill>
                  <a:schemeClr val="bg1"/>
                </a:solidFill>
              </a:rPr>
              <a:t>1.1. Hmotnostní zlomek (procento</a:t>
            </a:r>
            <a:r>
              <a:rPr lang="cs-CZ" sz="2000" dirty="0"/>
              <a:t>)</a:t>
            </a:r>
          </a:p>
          <a:p>
            <a:endParaRPr lang="cs-CZ" sz="2000" dirty="0"/>
          </a:p>
          <a:p>
            <a:r>
              <a:rPr lang="cs-CZ" sz="2000" dirty="0">
                <a:solidFill>
                  <a:schemeClr val="bg1"/>
                </a:solidFill>
              </a:rPr>
              <a:t>1.2. Objemový zlomek (procento)</a:t>
            </a:r>
          </a:p>
          <a:p>
            <a:endParaRPr lang="cs-CZ" sz="2000" dirty="0"/>
          </a:p>
          <a:p>
            <a:r>
              <a:rPr lang="cs-CZ" sz="2000" dirty="0">
                <a:solidFill>
                  <a:srgbClr val="66FF33"/>
                </a:solidFill>
              </a:rPr>
              <a:t>1.3. Látková   (molární) koncentrace</a:t>
            </a:r>
          </a:p>
          <a:p>
            <a:endParaRPr lang="cs-CZ" sz="2000" dirty="0"/>
          </a:p>
          <a:p>
            <a:r>
              <a:rPr lang="cs-CZ" sz="2000" dirty="0"/>
              <a:t>2. Směšovací rovnice</a:t>
            </a:r>
          </a:p>
          <a:p>
            <a:endParaRPr lang="cs-CZ" sz="2000" dirty="0"/>
          </a:p>
        </p:txBody>
      </p:sp>
      <p:grpSp>
        <p:nvGrpSpPr>
          <p:cNvPr id="5" name="Skupina 4"/>
          <p:cNvGrpSpPr/>
          <p:nvPr/>
        </p:nvGrpSpPr>
        <p:grpSpPr>
          <a:xfrm>
            <a:off x="9771358" y="0"/>
            <a:ext cx="2252205" cy="2761100"/>
            <a:chOff x="7094407" y="264304"/>
            <a:chExt cx="2252205" cy="2761100"/>
          </a:xfrm>
        </p:grpSpPr>
        <p:pic>
          <p:nvPicPr>
            <p:cNvPr id="6" name="Picture 4" descr="Výsledek obrázku pro becherglass 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4318" y="264304"/>
              <a:ext cx="2242294" cy="2761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16200000">
              <a:off x="7094407" y="708405"/>
              <a:ext cx="2167985" cy="2167985"/>
            </a:xfrm>
            <a:prstGeom prst="rect">
              <a:avLst/>
            </a:prstGeom>
          </p:spPr>
        </p:pic>
        <p:cxnSp>
          <p:nvCxnSpPr>
            <p:cNvPr id="8" name="Přímá spojnice 7"/>
            <p:cNvCxnSpPr/>
            <p:nvPr/>
          </p:nvCxnSpPr>
          <p:spPr>
            <a:xfrm>
              <a:off x="7768264" y="897951"/>
              <a:ext cx="43308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 flipV="1">
              <a:off x="7922721" y="1083386"/>
              <a:ext cx="169784" cy="37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bdélník 9"/>
            <p:cNvSpPr/>
            <p:nvPr/>
          </p:nvSpPr>
          <p:spPr>
            <a:xfrm>
              <a:off x="8092505" y="640426"/>
              <a:ext cx="875649" cy="5150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400" dirty="0">
                  <a:solidFill>
                    <a:schemeClr val="tx1"/>
                  </a:solidFill>
                </a:rPr>
                <a:t>1000 ml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527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5195" y="994996"/>
            <a:ext cx="902747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u="sng" dirty="0">
                <a:solidFill>
                  <a:schemeClr val="bg1"/>
                </a:solidFill>
              </a:rPr>
              <a:t>Příklad</a:t>
            </a:r>
          </a:p>
          <a:p>
            <a:endParaRPr lang="cs-CZ" sz="2400" baseline="30000" dirty="0">
              <a:solidFill>
                <a:schemeClr val="bg1"/>
              </a:solidFill>
            </a:endParaRPr>
          </a:p>
          <a:p>
            <a:r>
              <a:rPr lang="cs-CZ" sz="2400" dirty="0">
                <a:solidFill>
                  <a:schemeClr val="bg1"/>
                </a:solidFill>
              </a:rPr>
              <a:t>Kolik g hydroxidu draselného potřebujeme na přípravu 5 l jeho roztoku </a:t>
            </a:r>
          </a:p>
          <a:p>
            <a:r>
              <a:rPr lang="cs-CZ" sz="2400" dirty="0">
                <a:solidFill>
                  <a:schemeClr val="bg1"/>
                </a:solidFill>
              </a:rPr>
              <a:t>o látkové koncentraci 0,1  mol/l?</a:t>
            </a:r>
          </a:p>
        </p:txBody>
      </p:sp>
      <p:sp>
        <p:nvSpPr>
          <p:cNvPr id="3" name="Rectangle 4"/>
          <p:cNvSpPr/>
          <p:nvPr/>
        </p:nvSpPr>
        <p:spPr>
          <a:xfrm>
            <a:off x="185195" y="2734967"/>
            <a:ext cx="6713316" cy="3397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/>
              <a:t>Řešení:</a:t>
            </a:r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pPr algn="ctr"/>
            <a:endParaRPr lang="cs-CZ" sz="3200" dirty="0"/>
          </a:p>
        </p:txBody>
      </p:sp>
      <p:sp>
        <p:nvSpPr>
          <p:cNvPr id="4" name="Obdélník 3"/>
          <p:cNvSpPr/>
          <p:nvPr/>
        </p:nvSpPr>
        <p:spPr>
          <a:xfrm>
            <a:off x="9416716" y="1718271"/>
            <a:ext cx="2402586" cy="554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Ar: K-39; O-16; H-1</a:t>
            </a:r>
          </a:p>
        </p:txBody>
      </p:sp>
      <p:sp>
        <p:nvSpPr>
          <p:cNvPr id="5" name="Rectangle 3"/>
          <p:cNvSpPr/>
          <p:nvPr/>
        </p:nvSpPr>
        <p:spPr>
          <a:xfrm>
            <a:off x="0" y="0"/>
            <a:ext cx="9144000" cy="8227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000" u="sng" dirty="0"/>
              <a:t>Roztoky chemických látek – příprava</a:t>
            </a:r>
          </a:p>
        </p:txBody>
      </p:sp>
      <p:sp>
        <p:nvSpPr>
          <p:cNvPr id="6" name="Rectangle 4"/>
          <p:cNvSpPr/>
          <p:nvPr/>
        </p:nvSpPr>
        <p:spPr>
          <a:xfrm>
            <a:off x="10021922" y="3112656"/>
            <a:ext cx="2170078" cy="3745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>
                <a:solidFill>
                  <a:schemeClr val="bg1"/>
                </a:solidFill>
              </a:rPr>
              <a:t>1.1. Hmotnostní zlomek (procento</a:t>
            </a:r>
            <a:r>
              <a:rPr lang="cs-CZ" sz="2000" dirty="0"/>
              <a:t>)</a:t>
            </a:r>
          </a:p>
          <a:p>
            <a:endParaRPr lang="cs-CZ" sz="2000" dirty="0"/>
          </a:p>
          <a:p>
            <a:r>
              <a:rPr lang="cs-CZ" sz="2000" dirty="0">
                <a:solidFill>
                  <a:schemeClr val="bg1"/>
                </a:solidFill>
              </a:rPr>
              <a:t>1.2. Objemový zlomek (procento)</a:t>
            </a:r>
          </a:p>
          <a:p>
            <a:endParaRPr lang="cs-CZ" sz="2000" dirty="0"/>
          </a:p>
          <a:p>
            <a:r>
              <a:rPr lang="cs-CZ" sz="2000" dirty="0">
                <a:solidFill>
                  <a:srgbClr val="66FF33"/>
                </a:solidFill>
              </a:rPr>
              <a:t>1.3. Látková (molární) koncentrace</a:t>
            </a:r>
          </a:p>
          <a:p>
            <a:endParaRPr lang="cs-CZ" sz="2000" dirty="0"/>
          </a:p>
          <a:p>
            <a:r>
              <a:rPr lang="cs-CZ" sz="2000" dirty="0"/>
              <a:t>2. Směšovací rovnice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7055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5195" y="994996"/>
            <a:ext cx="860697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u="sng" dirty="0">
                <a:solidFill>
                  <a:schemeClr val="bg1"/>
                </a:solidFill>
              </a:rPr>
              <a:t>Příklad</a:t>
            </a:r>
          </a:p>
          <a:p>
            <a:endParaRPr lang="cs-CZ" sz="2400" baseline="30000" dirty="0">
              <a:solidFill>
                <a:schemeClr val="bg1"/>
              </a:solidFill>
            </a:endParaRPr>
          </a:p>
          <a:p>
            <a:r>
              <a:rPr lang="cs-CZ" sz="2400" dirty="0">
                <a:solidFill>
                  <a:schemeClr val="bg1"/>
                </a:solidFill>
              </a:rPr>
              <a:t>Jaká je látková koncentrace roztoku hydroxidu sodného, jestliže v 5 l</a:t>
            </a:r>
          </a:p>
          <a:p>
            <a:r>
              <a:rPr lang="cs-CZ" sz="2400" dirty="0">
                <a:solidFill>
                  <a:schemeClr val="bg1"/>
                </a:solidFill>
              </a:rPr>
              <a:t>Je rozpuštěno 400 g této látky?</a:t>
            </a:r>
          </a:p>
        </p:txBody>
      </p:sp>
      <p:sp>
        <p:nvSpPr>
          <p:cNvPr id="3" name="Rectangle 4"/>
          <p:cNvSpPr/>
          <p:nvPr/>
        </p:nvSpPr>
        <p:spPr>
          <a:xfrm>
            <a:off x="81500" y="2791528"/>
            <a:ext cx="6713316" cy="3397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/>
              <a:t>Řešení:</a:t>
            </a:r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pPr algn="ctr"/>
            <a:endParaRPr lang="cs-CZ" sz="3200" dirty="0"/>
          </a:p>
        </p:txBody>
      </p:sp>
      <p:sp>
        <p:nvSpPr>
          <p:cNvPr id="4" name="Obdélník 3"/>
          <p:cNvSpPr/>
          <p:nvPr/>
        </p:nvSpPr>
        <p:spPr>
          <a:xfrm>
            <a:off x="9304341" y="1781048"/>
            <a:ext cx="2402586" cy="554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Ar: Na-23; O-16; H-1</a:t>
            </a:r>
          </a:p>
        </p:txBody>
      </p:sp>
      <p:sp>
        <p:nvSpPr>
          <p:cNvPr id="5" name="Rectangle 3"/>
          <p:cNvSpPr/>
          <p:nvPr/>
        </p:nvSpPr>
        <p:spPr>
          <a:xfrm>
            <a:off x="0" y="0"/>
            <a:ext cx="9144000" cy="8227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000" u="sng" dirty="0"/>
              <a:t>Roztoky chemických látek – příprava</a:t>
            </a:r>
          </a:p>
        </p:txBody>
      </p:sp>
      <p:sp>
        <p:nvSpPr>
          <p:cNvPr id="6" name="Rectangle 4"/>
          <p:cNvSpPr/>
          <p:nvPr/>
        </p:nvSpPr>
        <p:spPr>
          <a:xfrm>
            <a:off x="10021922" y="3286744"/>
            <a:ext cx="2170078" cy="3745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>
                <a:solidFill>
                  <a:schemeClr val="bg1"/>
                </a:solidFill>
              </a:rPr>
              <a:t>1.1. Hmotnostní zlomek (procento</a:t>
            </a:r>
            <a:r>
              <a:rPr lang="cs-CZ" sz="2000" dirty="0"/>
              <a:t>)</a:t>
            </a:r>
          </a:p>
          <a:p>
            <a:endParaRPr lang="cs-CZ" sz="2000" dirty="0"/>
          </a:p>
          <a:p>
            <a:r>
              <a:rPr lang="cs-CZ" sz="2000" dirty="0">
                <a:solidFill>
                  <a:schemeClr val="bg1"/>
                </a:solidFill>
              </a:rPr>
              <a:t>1.2. Objemový zlomek (procento)</a:t>
            </a:r>
          </a:p>
          <a:p>
            <a:endParaRPr lang="cs-CZ" sz="2000" dirty="0"/>
          </a:p>
          <a:p>
            <a:r>
              <a:rPr lang="cs-CZ" sz="2000" dirty="0">
                <a:solidFill>
                  <a:srgbClr val="66FF33"/>
                </a:solidFill>
              </a:rPr>
              <a:t>1.3. Látková (molární) koncentrace</a:t>
            </a:r>
          </a:p>
          <a:p>
            <a:endParaRPr lang="cs-CZ" sz="2000" dirty="0"/>
          </a:p>
          <a:p>
            <a:r>
              <a:rPr lang="cs-CZ" sz="2000" dirty="0"/>
              <a:t>2. Směšovací rovnice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9843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22548" y="0"/>
            <a:ext cx="9144000" cy="8227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000" u="sng" dirty="0"/>
              <a:t>2. Ředění, směšování a zahušťování chemických roztoků</a:t>
            </a:r>
          </a:p>
        </p:txBody>
      </p:sp>
      <p:sp>
        <p:nvSpPr>
          <p:cNvPr id="3" name="Rectangle 4"/>
          <p:cNvSpPr/>
          <p:nvPr/>
        </p:nvSpPr>
        <p:spPr>
          <a:xfrm>
            <a:off x="10003068" y="3175992"/>
            <a:ext cx="2170078" cy="3745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>
                <a:solidFill>
                  <a:schemeClr val="bg1"/>
                </a:solidFill>
              </a:rPr>
              <a:t>1.1. Hmotnostní zlomek (procento</a:t>
            </a:r>
            <a:r>
              <a:rPr lang="cs-CZ" sz="2000" dirty="0"/>
              <a:t>)</a:t>
            </a:r>
          </a:p>
          <a:p>
            <a:endParaRPr lang="cs-CZ" sz="2000" dirty="0"/>
          </a:p>
          <a:p>
            <a:r>
              <a:rPr lang="cs-CZ" sz="2000" dirty="0">
                <a:solidFill>
                  <a:schemeClr val="bg1"/>
                </a:solidFill>
              </a:rPr>
              <a:t>1.2. Objemový zlomek (procento)</a:t>
            </a:r>
          </a:p>
          <a:p>
            <a:endParaRPr lang="cs-CZ" sz="2000" dirty="0"/>
          </a:p>
          <a:p>
            <a:r>
              <a:rPr lang="cs-CZ" sz="2000" dirty="0">
                <a:solidFill>
                  <a:schemeClr val="bg1"/>
                </a:solidFill>
              </a:rPr>
              <a:t>1.3. Látková (molární) koncentrace</a:t>
            </a:r>
          </a:p>
          <a:p>
            <a:endParaRPr lang="cs-CZ" sz="2000" dirty="0"/>
          </a:p>
          <a:p>
            <a:r>
              <a:rPr lang="cs-CZ" sz="2000" dirty="0">
                <a:solidFill>
                  <a:srgbClr val="66FF33"/>
                </a:solidFill>
              </a:rPr>
              <a:t>2. Směšovací rovnice</a:t>
            </a:r>
          </a:p>
          <a:p>
            <a:endParaRPr lang="cs-CZ" sz="2000" dirty="0"/>
          </a:p>
        </p:txBody>
      </p:sp>
      <p:pic>
        <p:nvPicPr>
          <p:cNvPr id="4" name="Picture 4" descr="Výsledek obrázku pro becherglass 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039" y="4333678"/>
            <a:ext cx="1315802" cy="1620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629886" y="2780299"/>
            <a:ext cx="1048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rgbClr val="66FF33"/>
                </a:solidFill>
              </a:rPr>
              <a:t>Ředění</a:t>
            </a:r>
            <a:endParaRPr lang="cs-CZ" sz="2400" dirty="0">
              <a:solidFill>
                <a:schemeClr val="bg1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662" y="3551739"/>
            <a:ext cx="1762471" cy="1762471"/>
          </a:xfrm>
          <a:prstGeom prst="rect">
            <a:avLst/>
          </a:prstGeom>
        </p:spPr>
      </p:pic>
      <p:sp>
        <p:nvSpPr>
          <p:cNvPr id="9" name="Zaoblený obdélník 8"/>
          <p:cNvSpPr/>
          <p:nvPr/>
        </p:nvSpPr>
        <p:spPr>
          <a:xfrm>
            <a:off x="2716962" y="5448175"/>
            <a:ext cx="831273" cy="41863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716962" y="5143799"/>
            <a:ext cx="831273" cy="3408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75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60256" y="0"/>
            <a:ext cx="9144000" cy="8227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000" u="sng" dirty="0"/>
              <a:t>2. Ředění, směšování a zahušťování chemických roztoků</a:t>
            </a:r>
          </a:p>
        </p:txBody>
      </p:sp>
      <p:sp>
        <p:nvSpPr>
          <p:cNvPr id="3" name="Rectangle 4"/>
          <p:cNvSpPr/>
          <p:nvPr/>
        </p:nvSpPr>
        <p:spPr>
          <a:xfrm>
            <a:off x="9745403" y="3112656"/>
            <a:ext cx="2170078" cy="3745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>
                <a:solidFill>
                  <a:schemeClr val="bg1"/>
                </a:solidFill>
              </a:rPr>
              <a:t>1.1. Hmotnostní zlomek (procento</a:t>
            </a:r>
            <a:r>
              <a:rPr lang="cs-CZ" sz="2000" dirty="0"/>
              <a:t>)</a:t>
            </a:r>
          </a:p>
          <a:p>
            <a:endParaRPr lang="cs-CZ" sz="2000" dirty="0"/>
          </a:p>
          <a:p>
            <a:r>
              <a:rPr lang="cs-CZ" sz="2000" dirty="0">
                <a:solidFill>
                  <a:schemeClr val="bg1"/>
                </a:solidFill>
              </a:rPr>
              <a:t>1.2. Objemový zlomek (procento)</a:t>
            </a:r>
          </a:p>
          <a:p>
            <a:endParaRPr lang="cs-CZ" sz="2000" dirty="0"/>
          </a:p>
          <a:p>
            <a:r>
              <a:rPr lang="cs-CZ" sz="2000" dirty="0">
                <a:solidFill>
                  <a:schemeClr val="bg1"/>
                </a:solidFill>
              </a:rPr>
              <a:t>1.3. Látková (molární) koncentrace</a:t>
            </a:r>
          </a:p>
          <a:p>
            <a:endParaRPr lang="cs-CZ" sz="2000" dirty="0"/>
          </a:p>
          <a:p>
            <a:r>
              <a:rPr lang="cs-CZ" sz="2000" dirty="0">
                <a:solidFill>
                  <a:srgbClr val="66FF33"/>
                </a:solidFill>
              </a:rPr>
              <a:t>2. Směšovací rovnice</a:t>
            </a:r>
          </a:p>
          <a:p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2666493" y="1636362"/>
            <a:ext cx="5384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rgbClr val="66FF33"/>
                </a:solidFill>
              </a:rPr>
              <a:t>Zahušťování,        </a:t>
            </a:r>
            <a:r>
              <a:rPr lang="cs-CZ" sz="2400" dirty="0" smtClean="0">
                <a:solidFill>
                  <a:srgbClr val="66FF33"/>
                </a:solidFill>
              </a:rPr>
              <a:t>                         </a:t>
            </a:r>
            <a:r>
              <a:rPr lang="cs-CZ" sz="2400" dirty="0">
                <a:solidFill>
                  <a:srgbClr val="FF0000"/>
                </a:solidFill>
              </a:rPr>
              <a:t>Směšování</a:t>
            </a:r>
          </a:p>
        </p:txBody>
      </p:sp>
      <p:pic>
        <p:nvPicPr>
          <p:cNvPr id="5" name="Picture 4" descr="Výsledek obrázku pro becherglass 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219" y="4412834"/>
            <a:ext cx="1315802" cy="1620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Výsledek obrázku pro becherglass 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438" y="4531967"/>
            <a:ext cx="1315802" cy="1620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570008" y="2836363"/>
            <a:ext cx="1428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rgbClr val="66FF33"/>
                </a:solidFill>
              </a:rPr>
              <a:t>Přidání RL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450829" y="2805656"/>
            <a:ext cx="1637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rgbClr val="66FF33"/>
                </a:solidFill>
              </a:rPr>
              <a:t>Odpařování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454576" y="2820719"/>
            <a:ext cx="18926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Směs 2 látek</a:t>
            </a:r>
          </a:p>
          <a:p>
            <a:r>
              <a:rPr lang="cs-CZ" sz="2400" dirty="0">
                <a:solidFill>
                  <a:srgbClr val="FF0000"/>
                </a:solidFill>
              </a:rPr>
              <a:t>o různé </a:t>
            </a:r>
            <a:r>
              <a:rPr lang="cs-CZ" sz="2400" dirty="0" err="1">
                <a:solidFill>
                  <a:srgbClr val="FF0000"/>
                </a:solidFill>
              </a:rPr>
              <a:t>konc</a:t>
            </a:r>
            <a:r>
              <a:rPr lang="cs-CZ" sz="2400" dirty="0">
                <a:solidFill>
                  <a:srgbClr val="FF0000"/>
                </a:solidFill>
              </a:rPr>
              <a:t>.</a:t>
            </a:r>
          </a:p>
        </p:txBody>
      </p:sp>
      <p:cxnSp>
        <p:nvCxnSpPr>
          <p:cNvPr id="10" name="Přímá spojnice 9"/>
          <p:cNvCxnSpPr/>
          <p:nvPr/>
        </p:nvCxnSpPr>
        <p:spPr>
          <a:xfrm>
            <a:off x="2793493" y="2512425"/>
            <a:ext cx="3129" cy="430075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5587229" y="2557247"/>
            <a:ext cx="3129" cy="430075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8747474" y="2593950"/>
            <a:ext cx="3129" cy="430075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1471472" y="1998825"/>
            <a:ext cx="1167391" cy="747585"/>
          </a:xfrm>
          <a:prstGeom prst="straightConnector1">
            <a:avLst/>
          </a:prstGeom>
          <a:ln w="28575">
            <a:solidFill>
              <a:srgbClr val="66FF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4319843" y="2225388"/>
            <a:ext cx="1" cy="467970"/>
          </a:xfrm>
          <a:prstGeom prst="straightConnector1">
            <a:avLst/>
          </a:prstGeom>
          <a:ln w="28575">
            <a:solidFill>
              <a:srgbClr val="66FF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cxnSpLocks/>
          </p:cNvCxnSpPr>
          <p:nvPr/>
        </p:nvCxnSpPr>
        <p:spPr>
          <a:xfrm>
            <a:off x="7271339" y="2278440"/>
            <a:ext cx="0" cy="46797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9425126" y="521271"/>
            <a:ext cx="22746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  –  koncentrace</a:t>
            </a:r>
          </a:p>
          <a:p>
            <a:r>
              <a:rPr lang="cs-CZ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 – hmotnost </a:t>
            </a:r>
          </a:p>
        </p:txBody>
      </p:sp>
      <p:pic>
        <p:nvPicPr>
          <p:cNvPr id="17" name="Picture 4" descr="Výsledek obrázku pro p&amp;uring;llit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8897" y="4241222"/>
            <a:ext cx="1791855" cy="17918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6" descr="Výsledek obrázku pro alcohol bottle pouri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2500" b="42317"/>
          <a:stretch>
            <a:fillRect/>
          </a:stretch>
        </p:blipFill>
        <p:spPr bwMode="auto">
          <a:xfrm flipH="1">
            <a:off x="1020952" y="3067728"/>
            <a:ext cx="1771650" cy="1318636"/>
          </a:xfrm>
          <a:prstGeom prst="rect">
            <a:avLst/>
          </a:prstGeom>
          <a:noFill/>
        </p:spPr>
      </p:pic>
      <p:pic>
        <p:nvPicPr>
          <p:cNvPr id="19" name="Picture 6" descr="Výsledek obrázku pro alcohol bottle pouri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2500" b="42317"/>
          <a:stretch>
            <a:fillRect/>
          </a:stretch>
        </p:blipFill>
        <p:spPr bwMode="auto">
          <a:xfrm flipH="1">
            <a:off x="7190476" y="3373372"/>
            <a:ext cx="1447799" cy="1318636"/>
          </a:xfrm>
          <a:prstGeom prst="rect">
            <a:avLst/>
          </a:prstGeom>
          <a:noFill/>
        </p:spPr>
      </p:pic>
      <p:pic>
        <p:nvPicPr>
          <p:cNvPr id="20" name="Picture 12" descr="Výsledek obrázku pro alcohol bottle pouri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089322" y="3741673"/>
            <a:ext cx="1115111" cy="920749"/>
          </a:xfrm>
          <a:prstGeom prst="rect">
            <a:avLst/>
          </a:prstGeom>
          <a:noFill/>
        </p:spPr>
      </p:pic>
      <p:sp>
        <p:nvSpPr>
          <p:cNvPr id="21" name="Obdélník 20"/>
          <p:cNvSpPr/>
          <p:nvPr/>
        </p:nvSpPr>
        <p:spPr>
          <a:xfrm>
            <a:off x="6857002" y="5204402"/>
            <a:ext cx="828675" cy="828675"/>
          </a:xfrm>
          <a:prstGeom prst="rect">
            <a:avLst/>
          </a:prstGeom>
          <a:solidFill>
            <a:schemeClr val="accent4">
              <a:lumMod val="60000"/>
              <a:lumOff val="4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80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049199"/>
            <a:ext cx="8469626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u="sng" dirty="0">
                <a:solidFill>
                  <a:schemeClr val="bg1"/>
                </a:solidFill>
              </a:rPr>
              <a:t>Příklad - ředění</a:t>
            </a:r>
          </a:p>
          <a:p>
            <a:endParaRPr lang="cs-CZ" sz="2400" baseline="30000" dirty="0">
              <a:solidFill>
                <a:schemeClr val="bg1"/>
              </a:solidFill>
            </a:endParaRPr>
          </a:p>
          <a:p>
            <a:r>
              <a:rPr lang="cs-CZ" sz="2400" dirty="0" err="1">
                <a:solidFill>
                  <a:schemeClr val="bg1"/>
                </a:solidFill>
              </a:rPr>
              <a:t>Kolig</a:t>
            </a:r>
            <a:r>
              <a:rPr lang="cs-CZ" sz="2400" dirty="0">
                <a:solidFill>
                  <a:schemeClr val="bg1"/>
                </a:solidFill>
              </a:rPr>
              <a:t> g vody musíme smíchat s 200 g 80% kyseliny sírové aby vznikl</a:t>
            </a:r>
          </a:p>
          <a:p>
            <a:r>
              <a:rPr lang="cs-CZ" sz="2400" dirty="0">
                <a:solidFill>
                  <a:schemeClr val="bg1"/>
                </a:solidFill>
              </a:rPr>
              <a:t>20% roztok kyseliny sírové?</a:t>
            </a:r>
          </a:p>
          <a:p>
            <a:endParaRPr lang="cs-CZ" sz="2200" dirty="0" smtClean="0">
              <a:solidFill>
                <a:srgbClr val="FFFF00"/>
              </a:solidFill>
            </a:endParaRPr>
          </a:p>
          <a:p>
            <a:r>
              <a:rPr lang="cs-CZ" sz="2200" dirty="0" smtClean="0">
                <a:solidFill>
                  <a:srgbClr val="FFFF00"/>
                </a:solidFill>
              </a:rPr>
              <a:t>Směšovací </a:t>
            </a:r>
            <a:r>
              <a:rPr lang="cs-CZ" sz="2200" dirty="0">
                <a:solidFill>
                  <a:srgbClr val="FFFF00"/>
                </a:solidFill>
              </a:rPr>
              <a:t>rovnice: m1 x w1 + m2 x w2 → (m1 + m2) x w3</a:t>
            </a:r>
          </a:p>
        </p:txBody>
      </p:sp>
      <p:sp>
        <p:nvSpPr>
          <p:cNvPr id="3" name="Rectangle 4"/>
          <p:cNvSpPr/>
          <p:nvPr/>
        </p:nvSpPr>
        <p:spPr>
          <a:xfrm>
            <a:off x="156915" y="3172857"/>
            <a:ext cx="6713316" cy="3397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/>
              <a:t>Před řešením teorie:</a:t>
            </a:r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pPr algn="ctr"/>
            <a:endParaRPr lang="cs-CZ" sz="3200" dirty="0"/>
          </a:p>
        </p:txBody>
      </p:sp>
      <p:sp>
        <p:nvSpPr>
          <p:cNvPr id="4" name="Obdélník 3"/>
          <p:cNvSpPr/>
          <p:nvPr/>
        </p:nvSpPr>
        <p:spPr>
          <a:xfrm>
            <a:off x="8622604" y="1833937"/>
            <a:ext cx="2747643" cy="554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Ar: H – 1; S – 32; O – 16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094194" y="3112657"/>
            <a:ext cx="2170078" cy="3745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>
                <a:solidFill>
                  <a:schemeClr val="bg1"/>
                </a:solidFill>
              </a:rPr>
              <a:t>1.1. Hmotnostní zlomek (procento</a:t>
            </a:r>
            <a:r>
              <a:rPr lang="cs-CZ" sz="2000" dirty="0"/>
              <a:t>)</a:t>
            </a:r>
          </a:p>
          <a:p>
            <a:endParaRPr lang="cs-CZ" sz="2000" dirty="0"/>
          </a:p>
          <a:p>
            <a:r>
              <a:rPr lang="cs-CZ" sz="2000" dirty="0">
                <a:solidFill>
                  <a:schemeClr val="bg1"/>
                </a:solidFill>
              </a:rPr>
              <a:t>1.2. Objemový zlomek (procento)</a:t>
            </a:r>
          </a:p>
          <a:p>
            <a:endParaRPr lang="cs-CZ" sz="2000" dirty="0"/>
          </a:p>
          <a:p>
            <a:r>
              <a:rPr lang="cs-CZ" sz="2000" dirty="0">
                <a:solidFill>
                  <a:schemeClr val="bg1"/>
                </a:solidFill>
              </a:rPr>
              <a:t>1.3. Látková (molární) koncentrace</a:t>
            </a:r>
          </a:p>
          <a:p>
            <a:endParaRPr lang="cs-CZ" sz="2000" dirty="0"/>
          </a:p>
          <a:p>
            <a:r>
              <a:rPr lang="cs-CZ" sz="2000" dirty="0">
                <a:solidFill>
                  <a:srgbClr val="66FF33"/>
                </a:solidFill>
              </a:rPr>
              <a:t>2. Směšovací rovnice</a:t>
            </a:r>
          </a:p>
          <a:p>
            <a:endParaRPr lang="cs-CZ" sz="2000" dirty="0"/>
          </a:p>
        </p:txBody>
      </p:sp>
      <p:sp>
        <p:nvSpPr>
          <p:cNvPr id="6" name="Rectangle 3"/>
          <p:cNvSpPr/>
          <p:nvPr/>
        </p:nvSpPr>
        <p:spPr>
          <a:xfrm>
            <a:off x="0" y="0"/>
            <a:ext cx="9144000" cy="8227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000" u="sng" dirty="0"/>
              <a:t>2. Ředění, směšování a zahušťování chemických roztoků</a:t>
            </a:r>
          </a:p>
        </p:txBody>
      </p:sp>
    </p:spTree>
    <p:extLst>
      <p:ext uri="{BB962C8B-B14F-4D97-AF65-F5344CB8AC3E}">
        <p14:creationId xmlns:p14="http://schemas.microsoft.com/office/powerpoint/2010/main" val="111147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6450" y="977066"/>
            <a:ext cx="8469626" cy="21852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u="sng" dirty="0">
                <a:solidFill>
                  <a:schemeClr val="bg1"/>
                </a:solidFill>
              </a:rPr>
              <a:t>Příklad - ředění</a:t>
            </a:r>
          </a:p>
          <a:p>
            <a:endParaRPr lang="cs-CZ" sz="2400" baseline="30000" dirty="0">
              <a:solidFill>
                <a:schemeClr val="bg1"/>
              </a:solidFill>
            </a:endParaRPr>
          </a:p>
          <a:p>
            <a:r>
              <a:rPr lang="cs-CZ" sz="2400" dirty="0" err="1">
                <a:solidFill>
                  <a:schemeClr val="bg1"/>
                </a:solidFill>
              </a:rPr>
              <a:t>Kolig</a:t>
            </a:r>
            <a:r>
              <a:rPr lang="cs-CZ" sz="2400" dirty="0">
                <a:solidFill>
                  <a:schemeClr val="bg1"/>
                </a:solidFill>
              </a:rPr>
              <a:t> g vody musíme smíchat s 200 g 80% kyseliny sírové aby vznikl</a:t>
            </a:r>
          </a:p>
          <a:p>
            <a:r>
              <a:rPr lang="cs-CZ" sz="2400" dirty="0">
                <a:solidFill>
                  <a:schemeClr val="bg1"/>
                </a:solidFill>
              </a:rPr>
              <a:t>20% roztok kyseliny sírové?</a:t>
            </a:r>
          </a:p>
          <a:p>
            <a:endParaRPr lang="cs-CZ" sz="2400" dirty="0" smtClean="0">
              <a:solidFill>
                <a:srgbClr val="FFFF00"/>
              </a:solidFill>
            </a:endParaRPr>
          </a:p>
          <a:p>
            <a:r>
              <a:rPr lang="cs-CZ" sz="2400" dirty="0" smtClean="0">
                <a:solidFill>
                  <a:srgbClr val="FFFF00"/>
                </a:solidFill>
              </a:rPr>
              <a:t>Směšovací </a:t>
            </a:r>
            <a:r>
              <a:rPr lang="cs-CZ" sz="2400" dirty="0">
                <a:solidFill>
                  <a:srgbClr val="FFFF00"/>
                </a:solidFill>
              </a:rPr>
              <a:t>rovnice: m1 x w1 + m2 x w2 → (m1 + m2) x w3</a:t>
            </a:r>
          </a:p>
        </p:txBody>
      </p:sp>
      <p:sp>
        <p:nvSpPr>
          <p:cNvPr id="5" name="Rectangle 4"/>
          <p:cNvSpPr/>
          <p:nvPr/>
        </p:nvSpPr>
        <p:spPr>
          <a:xfrm>
            <a:off x="185195" y="3112657"/>
            <a:ext cx="6713316" cy="3397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/>
              <a:t>Teď už řešení:</a:t>
            </a:r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pPr algn="ctr"/>
            <a:endParaRPr lang="cs-CZ" sz="3200" dirty="0"/>
          </a:p>
        </p:txBody>
      </p:sp>
      <p:sp>
        <p:nvSpPr>
          <p:cNvPr id="6" name="Rectangle 4"/>
          <p:cNvSpPr/>
          <p:nvPr/>
        </p:nvSpPr>
        <p:spPr>
          <a:xfrm>
            <a:off x="10093640" y="3112657"/>
            <a:ext cx="2170078" cy="3745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>
                <a:solidFill>
                  <a:schemeClr val="bg1"/>
                </a:solidFill>
              </a:rPr>
              <a:t>1.1. Hmotnostní zlomek (procento</a:t>
            </a:r>
            <a:r>
              <a:rPr lang="cs-CZ" sz="2000" dirty="0"/>
              <a:t>)</a:t>
            </a:r>
          </a:p>
          <a:p>
            <a:endParaRPr lang="cs-CZ" sz="2000" dirty="0"/>
          </a:p>
          <a:p>
            <a:r>
              <a:rPr lang="cs-CZ" sz="2000" dirty="0">
                <a:solidFill>
                  <a:schemeClr val="bg1"/>
                </a:solidFill>
              </a:rPr>
              <a:t>1.2. Objemový zlomek (procento)</a:t>
            </a:r>
          </a:p>
          <a:p>
            <a:endParaRPr lang="cs-CZ" sz="2000" dirty="0"/>
          </a:p>
          <a:p>
            <a:r>
              <a:rPr lang="cs-CZ" sz="2000" dirty="0">
                <a:solidFill>
                  <a:schemeClr val="bg1"/>
                </a:solidFill>
              </a:rPr>
              <a:t>1.3. Látková (molární) koncentrace</a:t>
            </a:r>
          </a:p>
          <a:p>
            <a:endParaRPr lang="cs-CZ" sz="2000" dirty="0"/>
          </a:p>
          <a:p>
            <a:r>
              <a:rPr lang="cs-CZ" sz="2000" dirty="0">
                <a:solidFill>
                  <a:srgbClr val="66FF33"/>
                </a:solidFill>
              </a:rPr>
              <a:t>2. Směšovací rovnice</a:t>
            </a:r>
          </a:p>
          <a:p>
            <a:endParaRPr lang="cs-CZ" sz="2000" dirty="0"/>
          </a:p>
        </p:txBody>
      </p:sp>
      <p:sp>
        <p:nvSpPr>
          <p:cNvPr id="7" name="Rectangle 3"/>
          <p:cNvSpPr/>
          <p:nvPr/>
        </p:nvSpPr>
        <p:spPr>
          <a:xfrm>
            <a:off x="0" y="0"/>
            <a:ext cx="9144000" cy="8227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000" u="sng" dirty="0"/>
              <a:t>2. Ředění, směšování a zahušťování chemických roztoků</a:t>
            </a:r>
          </a:p>
        </p:txBody>
      </p:sp>
      <p:sp>
        <p:nvSpPr>
          <p:cNvPr id="8" name="Obdélník 7"/>
          <p:cNvSpPr/>
          <p:nvPr/>
        </p:nvSpPr>
        <p:spPr>
          <a:xfrm>
            <a:off x="8880085" y="1801547"/>
            <a:ext cx="2747643" cy="554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Ar: H – 1; S – 32; O – 16 </a:t>
            </a:r>
          </a:p>
        </p:txBody>
      </p:sp>
    </p:spTree>
    <p:extLst>
      <p:ext uri="{BB962C8B-B14F-4D97-AF65-F5344CB8AC3E}">
        <p14:creationId xmlns:p14="http://schemas.microsoft.com/office/powerpoint/2010/main" val="43251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5195" y="994996"/>
            <a:ext cx="8328434" cy="19082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u="sng" dirty="0">
                <a:solidFill>
                  <a:schemeClr val="bg1"/>
                </a:solidFill>
              </a:rPr>
              <a:t>Příklad</a:t>
            </a:r>
          </a:p>
          <a:p>
            <a:endParaRPr lang="cs-CZ" sz="2400" baseline="30000" dirty="0">
              <a:solidFill>
                <a:schemeClr val="bg1"/>
              </a:solidFill>
            </a:endParaRPr>
          </a:p>
          <a:p>
            <a:r>
              <a:rPr lang="cs-CZ" sz="2400" dirty="0">
                <a:solidFill>
                  <a:schemeClr val="bg1"/>
                </a:solidFill>
              </a:rPr>
              <a:t>Kolik g 5% roztoku musíme přidat ke 100 g 50% roztoku aby vznikl</a:t>
            </a:r>
          </a:p>
          <a:p>
            <a:r>
              <a:rPr lang="cs-CZ" sz="2400" dirty="0">
                <a:solidFill>
                  <a:schemeClr val="bg1"/>
                </a:solidFill>
              </a:rPr>
              <a:t>20% roztok?</a:t>
            </a:r>
          </a:p>
          <a:p>
            <a:endParaRPr lang="cs-CZ" sz="800" dirty="0">
              <a:solidFill>
                <a:schemeClr val="bg1"/>
              </a:solidFill>
            </a:endParaRPr>
          </a:p>
          <a:p>
            <a:r>
              <a:rPr lang="cs-CZ" sz="2200" dirty="0">
                <a:solidFill>
                  <a:srgbClr val="FFFF00"/>
                </a:solidFill>
              </a:rPr>
              <a:t>Směšovací rovnice: m1 x w1 + m2 x w2 → (m1 + m2) x w3</a:t>
            </a:r>
          </a:p>
        </p:txBody>
      </p:sp>
      <p:sp>
        <p:nvSpPr>
          <p:cNvPr id="3" name="Rectangle 4"/>
          <p:cNvSpPr/>
          <p:nvPr/>
        </p:nvSpPr>
        <p:spPr>
          <a:xfrm>
            <a:off x="185195" y="3075425"/>
            <a:ext cx="6713316" cy="3397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/>
              <a:t>Řešení:</a:t>
            </a:r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pPr algn="ctr"/>
            <a:endParaRPr lang="cs-CZ" sz="3200" dirty="0"/>
          </a:p>
        </p:txBody>
      </p:sp>
      <p:sp>
        <p:nvSpPr>
          <p:cNvPr id="4" name="Rectangle 4"/>
          <p:cNvSpPr/>
          <p:nvPr/>
        </p:nvSpPr>
        <p:spPr>
          <a:xfrm>
            <a:off x="10021922" y="3170660"/>
            <a:ext cx="2170078" cy="3745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>
                <a:solidFill>
                  <a:schemeClr val="bg1"/>
                </a:solidFill>
              </a:rPr>
              <a:t>1.1. Hmotnostní zlomek (procento</a:t>
            </a:r>
            <a:r>
              <a:rPr lang="cs-CZ" sz="2000" dirty="0"/>
              <a:t>)</a:t>
            </a:r>
          </a:p>
          <a:p>
            <a:endParaRPr lang="cs-CZ" sz="2000" dirty="0"/>
          </a:p>
          <a:p>
            <a:r>
              <a:rPr lang="cs-CZ" sz="2000" dirty="0">
                <a:solidFill>
                  <a:schemeClr val="bg1"/>
                </a:solidFill>
              </a:rPr>
              <a:t>1.2. Objemový zlomek (procento)</a:t>
            </a:r>
          </a:p>
          <a:p>
            <a:endParaRPr lang="cs-CZ" sz="2000" dirty="0"/>
          </a:p>
          <a:p>
            <a:r>
              <a:rPr lang="cs-CZ" sz="2000" dirty="0">
                <a:solidFill>
                  <a:schemeClr val="bg1"/>
                </a:solidFill>
              </a:rPr>
              <a:t>1.3. Látková (molární) koncentrace</a:t>
            </a:r>
          </a:p>
          <a:p>
            <a:endParaRPr lang="cs-CZ" sz="2000" dirty="0"/>
          </a:p>
          <a:p>
            <a:r>
              <a:rPr lang="cs-CZ" sz="2000" dirty="0">
                <a:solidFill>
                  <a:srgbClr val="66FF33"/>
                </a:solidFill>
              </a:rPr>
              <a:t>2. Směšovací rovnice</a:t>
            </a:r>
          </a:p>
          <a:p>
            <a:endParaRPr lang="cs-CZ" sz="2000" dirty="0"/>
          </a:p>
        </p:txBody>
      </p:sp>
      <p:sp>
        <p:nvSpPr>
          <p:cNvPr id="5" name="Rectangle 3"/>
          <p:cNvSpPr/>
          <p:nvPr/>
        </p:nvSpPr>
        <p:spPr>
          <a:xfrm>
            <a:off x="0" y="0"/>
            <a:ext cx="9144000" cy="8227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000" u="sng" dirty="0"/>
              <a:t>2. Ředění, směšování a zahušťování chemických roztoků</a:t>
            </a:r>
          </a:p>
        </p:txBody>
      </p:sp>
    </p:spTree>
    <p:extLst>
      <p:ext uri="{BB962C8B-B14F-4D97-AF65-F5344CB8AC3E}">
        <p14:creationId xmlns:p14="http://schemas.microsoft.com/office/powerpoint/2010/main" val="91983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5195" y="994996"/>
            <a:ext cx="8628837" cy="21852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u="sng" dirty="0">
                <a:solidFill>
                  <a:schemeClr val="bg1"/>
                </a:solidFill>
              </a:rPr>
              <a:t>Příklad - ředění</a:t>
            </a:r>
          </a:p>
          <a:p>
            <a:endParaRPr lang="cs-CZ" sz="2400" baseline="30000" dirty="0">
              <a:solidFill>
                <a:schemeClr val="bg1"/>
              </a:solidFill>
            </a:endParaRPr>
          </a:p>
          <a:p>
            <a:r>
              <a:rPr lang="cs-CZ" sz="2400" dirty="0">
                <a:solidFill>
                  <a:schemeClr val="bg1"/>
                </a:solidFill>
              </a:rPr>
              <a:t>Kolik g vody musíme přidat k 20 g 15% roztoku kyseliny dusičné aby </a:t>
            </a:r>
          </a:p>
          <a:p>
            <a:r>
              <a:rPr lang="cs-CZ" sz="2400" dirty="0">
                <a:solidFill>
                  <a:schemeClr val="bg1"/>
                </a:solidFill>
              </a:rPr>
              <a:t>vznikl 35% roztok kyseliny dusičné?</a:t>
            </a:r>
          </a:p>
          <a:p>
            <a:endParaRPr lang="cs-CZ" sz="2400" dirty="0" smtClean="0">
              <a:solidFill>
                <a:srgbClr val="FFFF00"/>
              </a:solidFill>
            </a:endParaRPr>
          </a:p>
          <a:p>
            <a:r>
              <a:rPr lang="cs-CZ" sz="2400" dirty="0" smtClean="0">
                <a:solidFill>
                  <a:srgbClr val="FFFF00"/>
                </a:solidFill>
              </a:rPr>
              <a:t>Směšovací </a:t>
            </a:r>
            <a:r>
              <a:rPr lang="cs-CZ" sz="2400" dirty="0">
                <a:solidFill>
                  <a:srgbClr val="FFFF00"/>
                </a:solidFill>
              </a:rPr>
              <a:t>rovnice: m1 x w1 + m2 x w2 → (m1 + m2) x w3</a:t>
            </a:r>
          </a:p>
        </p:txBody>
      </p:sp>
      <p:sp>
        <p:nvSpPr>
          <p:cNvPr id="3" name="Rectangle 4"/>
          <p:cNvSpPr/>
          <p:nvPr/>
        </p:nvSpPr>
        <p:spPr>
          <a:xfrm>
            <a:off x="185195" y="3180210"/>
            <a:ext cx="6713316" cy="3397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/>
              <a:t>Řešení:</a:t>
            </a:r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pPr algn="ctr"/>
            <a:endParaRPr lang="cs-CZ" sz="3200" dirty="0"/>
          </a:p>
        </p:txBody>
      </p:sp>
      <p:sp>
        <p:nvSpPr>
          <p:cNvPr id="4" name="Rectangle 4"/>
          <p:cNvSpPr/>
          <p:nvPr/>
        </p:nvSpPr>
        <p:spPr>
          <a:xfrm>
            <a:off x="10179035" y="3204257"/>
            <a:ext cx="2170078" cy="3745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>
                <a:solidFill>
                  <a:schemeClr val="bg1"/>
                </a:solidFill>
              </a:rPr>
              <a:t>1.1. Hmotnostní zlomek (procento</a:t>
            </a:r>
            <a:r>
              <a:rPr lang="cs-CZ" sz="2000" dirty="0"/>
              <a:t>)</a:t>
            </a:r>
          </a:p>
          <a:p>
            <a:endParaRPr lang="cs-CZ" sz="2000" dirty="0"/>
          </a:p>
          <a:p>
            <a:r>
              <a:rPr lang="cs-CZ" sz="2000" dirty="0">
                <a:solidFill>
                  <a:schemeClr val="bg1"/>
                </a:solidFill>
              </a:rPr>
              <a:t>1.2. Objemový zlomek (procento)</a:t>
            </a:r>
          </a:p>
          <a:p>
            <a:endParaRPr lang="cs-CZ" sz="2000" dirty="0"/>
          </a:p>
          <a:p>
            <a:r>
              <a:rPr lang="cs-CZ" sz="2000" dirty="0">
                <a:solidFill>
                  <a:schemeClr val="bg1"/>
                </a:solidFill>
              </a:rPr>
              <a:t>1.3. Látková (molární) koncentrace</a:t>
            </a:r>
          </a:p>
          <a:p>
            <a:endParaRPr lang="cs-CZ" sz="2000" dirty="0"/>
          </a:p>
          <a:p>
            <a:r>
              <a:rPr lang="cs-CZ" sz="2000" dirty="0">
                <a:solidFill>
                  <a:srgbClr val="66FF33"/>
                </a:solidFill>
              </a:rPr>
              <a:t>2. Směšovací rovnice</a:t>
            </a:r>
          </a:p>
          <a:p>
            <a:endParaRPr lang="cs-CZ" sz="2000" dirty="0"/>
          </a:p>
        </p:txBody>
      </p:sp>
      <p:sp>
        <p:nvSpPr>
          <p:cNvPr id="5" name="Rectangle 3"/>
          <p:cNvSpPr/>
          <p:nvPr/>
        </p:nvSpPr>
        <p:spPr>
          <a:xfrm>
            <a:off x="0" y="0"/>
            <a:ext cx="9144000" cy="8227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000" u="sng" dirty="0"/>
              <a:t>2. Ředění, směšování a zahušťování chemických roztoků</a:t>
            </a:r>
          </a:p>
        </p:txBody>
      </p:sp>
    </p:spTree>
    <p:extLst>
      <p:ext uri="{BB962C8B-B14F-4D97-AF65-F5344CB8AC3E}">
        <p14:creationId xmlns:p14="http://schemas.microsoft.com/office/powerpoint/2010/main" val="92023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6243"/>
            <a:ext cx="9144000" cy="123357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u="sng" dirty="0" smtClean="0"/>
              <a:t>Roztoky</a:t>
            </a:r>
            <a:endParaRPr lang="cs-CZ" sz="4000" u="sng" dirty="0"/>
          </a:p>
        </p:txBody>
      </p:sp>
      <p:sp>
        <p:nvSpPr>
          <p:cNvPr id="5" name="Obdélník 4"/>
          <p:cNvSpPr/>
          <p:nvPr/>
        </p:nvSpPr>
        <p:spPr>
          <a:xfrm>
            <a:off x="386901" y="1247847"/>
            <a:ext cx="895880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Trocha </a:t>
            </a:r>
            <a:r>
              <a:rPr lang="cs-CZ" sz="2400" dirty="0" smtClean="0">
                <a:solidFill>
                  <a:schemeClr val="bg1"/>
                </a:solidFill>
              </a:rPr>
              <a:t>teorie</a:t>
            </a:r>
          </a:p>
          <a:p>
            <a:endParaRPr lang="cs-CZ" sz="2400" baseline="30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</a:rPr>
              <a:t>Rozdělení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sz="2400" baseline="30000" dirty="0" smtClean="0">
              <a:solidFill>
                <a:schemeClr val="bg1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</a:rPr>
              <a:t>Roztoky u Prahy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</a:rPr>
              <a:t>Roztoky u Křivoklátu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</a:rPr>
              <a:t>Roztoky u Jilemnice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</a:rPr>
              <a:t>Roztoky u Semil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61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5195" y="994996"/>
            <a:ext cx="8488157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u="sng" dirty="0">
                <a:solidFill>
                  <a:schemeClr val="bg1"/>
                </a:solidFill>
              </a:rPr>
              <a:t>Příklad - ředění</a:t>
            </a: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r>
              <a:rPr lang="cs-CZ" sz="2400" dirty="0" smtClean="0">
                <a:solidFill>
                  <a:schemeClr val="bg1"/>
                </a:solidFill>
              </a:rPr>
              <a:t>Kolikaprocentní </a:t>
            </a:r>
            <a:r>
              <a:rPr lang="cs-CZ" sz="2400" dirty="0">
                <a:solidFill>
                  <a:schemeClr val="bg1"/>
                </a:solidFill>
              </a:rPr>
              <a:t>roztok alkoholu vznikne smícháním </a:t>
            </a:r>
            <a:r>
              <a:rPr lang="cs-CZ" sz="2400" dirty="0" smtClean="0">
                <a:solidFill>
                  <a:schemeClr val="bg1"/>
                </a:solidFill>
              </a:rPr>
              <a:t>20 </a:t>
            </a:r>
            <a:r>
              <a:rPr lang="cs-CZ" sz="2400" dirty="0">
                <a:solidFill>
                  <a:schemeClr val="bg1"/>
                </a:solidFill>
              </a:rPr>
              <a:t>g 40% rumu</a:t>
            </a:r>
          </a:p>
          <a:p>
            <a:r>
              <a:rPr lang="cs-CZ" sz="2400" dirty="0">
                <a:solidFill>
                  <a:schemeClr val="bg1"/>
                </a:solidFill>
              </a:rPr>
              <a:t>s </a:t>
            </a:r>
            <a:r>
              <a:rPr lang="cs-CZ" sz="2400" dirty="0" smtClean="0">
                <a:solidFill>
                  <a:schemeClr val="bg1"/>
                </a:solidFill>
              </a:rPr>
              <a:t>300 </a:t>
            </a:r>
            <a:r>
              <a:rPr lang="cs-CZ" sz="2400" dirty="0">
                <a:solidFill>
                  <a:schemeClr val="bg1"/>
                </a:solidFill>
              </a:rPr>
              <a:t>g Coca-Coly</a:t>
            </a:r>
            <a:r>
              <a:rPr lang="cs-CZ" sz="2400" dirty="0" smtClean="0">
                <a:solidFill>
                  <a:schemeClr val="bg1"/>
                </a:solidFill>
              </a:rPr>
              <a:t>?</a:t>
            </a:r>
          </a:p>
          <a:p>
            <a:endParaRPr lang="cs-CZ" sz="2400" dirty="0">
              <a:solidFill>
                <a:schemeClr val="bg1"/>
              </a:solidFill>
            </a:endParaRPr>
          </a:p>
          <a:p>
            <a:r>
              <a:rPr lang="cs-CZ" sz="2400" dirty="0">
                <a:solidFill>
                  <a:srgbClr val="FFFF00"/>
                </a:solidFill>
              </a:rPr>
              <a:t>Směšovací rovnice: m1 x w1 + m2 x w2 → (m1 + m2) x w3</a:t>
            </a:r>
          </a:p>
        </p:txBody>
      </p:sp>
      <p:sp>
        <p:nvSpPr>
          <p:cNvPr id="3" name="Rectangle 4"/>
          <p:cNvSpPr/>
          <p:nvPr/>
        </p:nvSpPr>
        <p:spPr>
          <a:xfrm>
            <a:off x="185195" y="3309790"/>
            <a:ext cx="6713316" cy="3397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/>
              <a:t>Řešení:</a:t>
            </a:r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pPr algn="ctr"/>
            <a:endParaRPr lang="cs-CZ" sz="3200" dirty="0"/>
          </a:p>
        </p:txBody>
      </p:sp>
      <p:sp>
        <p:nvSpPr>
          <p:cNvPr id="4" name="Rectangle 4"/>
          <p:cNvSpPr/>
          <p:nvPr/>
        </p:nvSpPr>
        <p:spPr>
          <a:xfrm>
            <a:off x="9956627" y="3286744"/>
            <a:ext cx="2170078" cy="3745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>
                <a:solidFill>
                  <a:schemeClr val="bg1"/>
                </a:solidFill>
              </a:rPr>
              <a:t>1.1. Hmotnostní zlomek (procento</a:t>
            </a:r>
            <a:r>
              <a:rPr lang="cs-CZ" sz="2000" dirty="0"/>
              <a:t>)</a:t>
            </a:r>
          </a:p>
          <a:p>
            <a:endParaRPr lang="cs-CZ" sz="2000" dirty="0"/>
          </a:p>
          <a:p>
            <a:r>
              <a:rPr lang="cs-CZ" sz="2000" dirty="0">
                <a:solidFill>
                  <a:schemeClr val="bg1"/>
                </a:solidFill>
              </a:rPr>
              <a:t>1.2. Objemový zlomek (procento)</a:t>
            </a:r>
          </a:p>
          <a:p>
            <a:endParaRPr lang="cs-CZ" sz="2000" dirty="0"/>
          </a:p>
          <a:p>
            <a:r>
              <a:rPr lang="cs-CZ" sz="2000" dirty="0">
                <a:solidFill>
                  <a:schemeClr val="bg1"/>
                </a:solidFill>
              </a:rPr>
              <a:t>1.3. Látková (molární) koncentrace</a:t>
            </a:r>
          </a:p>
          <a:p>
            <a:endParaRPr lang="cs-CZ" sz="2000" dirty="0"/>
          </a:p>
          <a:p>
            <a:r>
              <a:rPr lang="cs-CZ" sz="2000" dirty="0">
                <a:solidFill>
                  <a:srgbClr val="66FF33"/>
                </a:solidFill>
              </a:rPr>
              <a:t>2. Směšovací rovnice</a:t>
            </a:r>
          </a:p>
          <a:p>
            <a:endParaRPr lang="cs-CZ" sz="2000" dirty="0"/>
          </a:p>
        </p:txBody>
      </p:sp>
      <p:sp>
        <p:nvSpPr>
          <p:cNvPr id="5" name="Rectangle 3"/>
          <p:cNvSpPr/>
          <p:nvPr/>
        </p:nvSpPr>
        <p:spPr>
          <a:xfrm>
            <a:off x="0" y="0"/>
            <a:ext cx="9144000" cy="8227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000" u="sng" dirty="0"/>
              <a:t>2. Ředění, směšování a zahušťování chemických roztoků</a:t>
            </a:r>
          </a:p>
        </p:txBody>
      </p:sp>
    </p:spTree>
    <p:extLst>
      <p:ext uri="{BB962C8B-B14F-4D97-AF65-F5344CB8AC3E}">
        <p14:creationId xmlns:p14="http://schemas.microsoft.com/office/powerpoint/2010/main" val="92719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5195" y="994996"/>
            <a:ext cx="9163599" cy="21852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u="sng" dirty="0">
                <a:solidFill>
                  <a:schemeClr val="bg1"/>
                </a:solidFill>
              </a:rPr>
              <a:t>Příklad - ředění</a:t>
            </a:r>
          </a:p>
          <a:p>
            <a:endParaRPr lang="cs-CZ" sz="2400" baseline="30000" dirty="0">
              <a:solidFill>
                <a:schemeClr val="bg1"/>
              </a:solidFill>
            </a:endParaRPr>
          </a:p>
          <a:p>
            <a:r>
              <a:rPr lang="cs-CZ" sz="2400" dirty="0">
                <a:solidFill>
                  <a:schemeClr val="bg1"/>
                </a:solidFill>
              </a:rPr>
              <a:t>Smícháme 20 g rumu s obsahem cukru 13 g/100 g a </a:t>
            </a:r>
            <a:r>
              <a:rPr lang="cs-CZ" sz="2400" dirty="0" smtClean="0">
                <a:solidFill>
                  <a:schemeClr val="bg1"/>
                </a:solidFill>
              </a:rPr>
              <a:t>1000 </a:t>
            </a:r>
            <a:r>
              <a:rPr lang="cs-CZ" sz="2400" dirty="0">
                <a:solidFill>
                  <a:schemeClr val="bg1"/>
                </a:solidFill>
              </a:rPr>
              <a:t>g Coca-Coly s</a:t>
            </a:r>
          </a:p>
          <a:p>
            <a:r>
              <a:rPr lang="cs-CZ" sz="2400" dirty="0">
                <a:solidFill>
                  <a:schemeClr val="bg1"/>
                </a:solidFill>
              </a:rPr>
              <a:t>obsahem cukru 11,2 g/100 g. Kolikaprocentní roztok cukru vznikne?</a:t>
            </a:r>
          </a:p>
          <a:p>
            <a:endParaRPr lang="cs-CZ" sz="2400" dirty="0">
              <a:solidFill>
                <a:schemeClr val="bg1"/>
              </a:solidFill>
            </a:endParaRPr>
          </a:p>
          <a:p>
            <a:r>
              <a:rPr lang="cs-CZ" sz="2400" dirty="0">
                <a:solidFill>
                  <a:srgbClr val="FFFF00"/>
                </a:solidFill>
              </a:rPr>
              <a:t>Směšovací rovnice: m1 x w1 + m2 x w2 → (m1 + m2) x w3</a:t>
            </a:r>
          </a:p>
        </p:txBody>
      </p:sp>
      <p:sp>
        <p:nvSpPr>
          <p:cNvPr id="3" name="Rectangle 4"/>
          <p:cNvSpPr/>
          <p:nvPr/>
        </p:nvSpPr>
        <p:spPr>
          <a:xfrm>
            <a:off x="185195" y="3286744"/>
            <a:ext cx="6713316" cy="3397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/>
              <a:t>Řešení:</a:t>
            </a:r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pPr algn="ctr"/>
            <a:endParaRPr lang="cs-CZ" sz="3200" dirty="0"/>
          </a:p>
        </p:txBody>
      </p:sp>
      <p:sp>
        <p:nvSpPr>
          <p:cNvPr id="4" name="Rectangle 4"/>
          <p:cNvSpPr/>
          <p:nvPr/>
        </p:nvSpPr>
        <p:spPr>
          <a:xfrm>
            <a:off x="10113048" y="3286744"/>
            <a:ext cx="2170078" cy="3745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>
                <a:solidFill>
                  <a:schemeClr val="bg1"/>
                </a:solidFill>
              </a:rPr>
              <a:t>1.1. Hmotnostní zlomek (procento</a:t>
            </a:r>
            <a:r>
              <a:rPr lang="cs-CZ" sz="2000" dirty="0"/>
              <a:t>)</a:t>
            </a:r>
          </a:p>
          <a:p>
            <a:endParaRPr lang="cs-CZ" sz="2000" dirty="0"/>
          </a:p>
          <a:p>
            <a:r>
              <a:rPr lang="cs-CZ" sz="2000" dirty="0">
                <a:solidFill>
                  <a:schemeClr val="bg1"/>
                </a:solidFill>
              </a:rPr>
              <a:t>1.2. Objemový zlomek (procento)</a:t>
            </a:r>
          </a:p>
          <a:p>
            <a:endParaRPr lang="cs-CZ" sz="2000" dirty="0"/>
          </a:p>
          <a:p>
            <a:r>
              <a:rPr lang="cs-CZ" sz="2000" dirty="0">
                <a:solidFill>
                  <a:schemeClr val="bg1"/>
                </a:solidFill>
              </a:rPr>
              <a:t>1.3. Látková (molární) koncentrace</a:t>
            </a:r>
          </a:p>
          <a:p>
            <a:endParaRPr lang="cs-CZ" sz="2000" dirty="0"/>
          </a:p>
          <a:p>
            <a:r>
              <a:rPr lang="cs-CZ" sz="2000" dirty="0">
                <a:solidFill>
                  <a:srgbClr val="66FF33"/>
                </a:solidFill>
              </a:rPr>
              <a:t>2. Směšovací rovnice</a:t>
            </a:r>
          </a:p>
          <a:p>
            <a:endParaRPr lang="cs-CZ" sz="2000" dirty="0"/>
          </a:p>
        </p:txBody>
      </p:sp>
      <p:sp>
        <p:nvSpPr>
          <p:cNvPr id="5" name="Rectangle 3"/>
          <p:cNvSpPr/>
          <p:nvPr/>
        </p:nvSpPr>
        <p:spPr>
          <a:xfrm>
            <a:off x="0" y="0"/>
            <a:ext cx="9144000" cy="8227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000" u="sng" dirty="0"/>
              <a:t>2. Ředění, směšování a zahušťování chemických roztoků</a:t>
            </a:r>
          </a:p>
        </p:txBody>
      </p:sp>
    </p:spTree>
    <p:extLst>
      <p:ext uri="{BB962C8B-B14F-4D97-AF65-F5344CB8AC3E}">
        <p14:creationId xmlns:p14="http://schemas.microsoft.com/office/powerpoint/2010/main" val="320240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5195" y="994996"/>
            <a:ext cx="8399479" cy="24929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u="sng" dirty="0">
                <a:solidFill>
                  <a:schemeClr val="bg1"/>
                </a:solidFill>
              </a:rPr>
              <a:t>Příklad</a:t>
            </a:r>
          </a:p>
          <a:p>
            <a:endParaRPr lang="cs-CZ" sz="2400" baseline="30000" dirty="0">
              <a:solidFill>
                <a:schemeClr val="bg1"/>
              </a:solidFill>
            </a:endParaRPr>
          </a:p>
          <a:p>
            <a:r>
              <a:rPr lang="cs-CZ" sz="2400" dirty="0">
                <a:solidFill>
                  <a:schemeClr val="bg1"/>
                </a:solidFill>
              </a:rPr>
              <a:t>Ze 100 kg 50% roztoku bylo odpařeno 20 kg vody. Kolikaprocentní </a:t>
            </a:r>
          </a:p>
          <a:p>
            <a:r>
              <a:rPr lang="cs-CZ" sz="2400" dirty="0">
                <a:solidFill>
                  <a:schemeClr val="bg1"/>
                </a:solidFill>
              </a:rPr>
              <a:t>Roztok vznikne? </a:t>
            </a:r>
          </a:p>
          <a:p>
            <a:endParaRPr lang="cs-CZ" sz="2200" dirty="0" smtClean="0">
              <a:solidFill>
                <a:srgbClr val="FFFF00"/>
              </a:solidFill>
            </a:endParaRPr>
          </a:p>
          <a:p>
            <a:r>
              <a:rPr lang="cs-CZ" sz="2200" dirty="0" smtClean="0">
                <a:solidFill>
                  <a:srgbClr val="FFFF00"/>
                </a:solidFill>
              </a:rPr>
              <a:t>Směšovací </a:t>
            </a:r>
            <a:r>
              <a:rPr lang="cs-CZ" sz="2200" dirty="0">
                <a:solidFill>
                  <a:srgbClr val="FFFF00"/>
                </a:solidFill>
              </a:rPr>
              <a:t>rovnice:</a:t>
            </a:r>
          </a:p>
          <a:p>
            <a:endParaRPr lang="cs-CZ" sz="2400" dirty="0">
              <a:solidFill>
                <a:srgbClr val="FFFF00"/>
              </a:solidFill>
            </a:endParaRPr>
          </a:p>
        </p:txBody>
      </p:sp>
      <p:sp>
        <p:nvSpPr>
          <p:cNvPr id="3" name="Rectangle 4"/>
          <p:cNvSpPr/>
          <p:nvPr/>
        </p:nvSpPr>
        <p:spPr>
          <a:xfrm>
            <a:off x="185195" y="3460831"/>
            <a:ext cx="6713316" cy="3397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/>
              <a:t>Řešení:</a:t>
            </a:r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pPr algn="ctr"/>
            <a:endParaRPr lang="cs-CZ" sz="3200" dirty="0"/>
          </a:p>
        </p:txBody>
      </p:sp>
      <p:sp>
        <p:nvSpPr>
          <p:cNvPr id="4" name="Rectangle 4"/>
          <p:cNvSpPr/>
          <p:nvPr/>
        </p:nvSpPr>
        <p:spPr>
          <a:xfrm>
            <a:off x="10094194" y="3286744"/>
            <a:ext cx="2170078" cy="3745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>
                <a:solidFill>
                  <a:schemeClr val="bg1"/>
                </a:solidFill>
              </a:rPr>
              <a:t>1.1. Hmotnostní zlomek (procento</a:t>
            </a:r>
            <a:r>
              <a:rPr lang="cs-CZ" sz="2000" dirty="0"/>
              <a:t>)</a:t>
            </a:r>
          </a:p>
          <a:p>
            <a:endParaRPr lang="cs-CZ" sz="2000" dirty="0"/>
          </a:p>
          <a:p>
            <a:r>
              <a:rPr lang="cs-CZ" sz="2000" dirty="0">
                <a:solidFill>
                  <a:schemeClr val="bg1"/>
                </a:solidFill>
              </a:rPr>
              <a:t>1.2. Objemový zlomek (procento)</a:t>
            </a:r>
          </a:p>
          <a:p>
            <a:endParaRPr lang="cs-CZ" sz="2000" dirty="0"/>
          </a:p>
          <a:p>
            <a:r>
              <a:rPr lang="cs-CZ" sz="2000" dirty="0">
                <a:solidFill>
                  <a:schemeClr val="bg1"/>
                </a:solidFill>
              </a:rPr>
              <a:t>1.3. Látková (molární) koncentrace</a:t>
            </a:r>
          </a:p>
          <a:p>
            <a:endParaRPr lang="cs-CZ" sz="2000" dirty="0"/>
          </a:p>
          <a:p>
            <a:r>
              <a:rPr lang="cs-CZ" sz="2000" dirty="0">
                <a:solidFill>
                  <a:srgbClr val="66FF33"/>
                </a:solidFill>
              </a:rPr>
              <a:t>2. Směšovací rovnice</a:t>
            </a:r>
          </a:p>
          <a:p>
            <a:endParaRPr lang="cs-CZ" sz="2000" dirty="0"/>
          </a:p>
        </p:txBody>
      </p:sp>
      <p:sp>
        <p:nvSpPr>
          <p:cNvPr id="5" name="Rectangle 3"/>
          <p:cNvSpPr/>
          <p:nvPr/>
        </p:nvSpPr>
        <p:spPr>
          <a:xfrm>
            <a:off x="0" y="0"/>
            <a:ext cx="9144000" cy="8227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000" u="sng" dirty="0"/>
              <a:t>2. Ředění, směšování a zahušťování chemických roztoků</a:t>
            </a:r>
          </a:p>
        </p:txBody>
      </p:sp>
      <p:sp>
        <p:nvSpPr>
          <p:cNvPr id="6" name="Obdélník 5"/>
          <p:cNvSpPr/>
          <p:nvPr/>
        </p:nvSpPr>
        <p:spPr>
          <a:xfrm>
            <a:off x="2437629" y="2342283"/>
            <a:ext cx="453521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sz="2200" dirty="0" smtClean="0">
              <a:solidFill>
                <a:srgbClr val="FFFF00"/>
              </a:solidFill>
            </a:endParaRPr>
          </a:p>
          <a:p>
            <a:r>
              <a:rPr lang="cs-CZ" sz="2200" dirty="0" smtClean="0">
                <a:solidFill>
                  <a:srgbClr val="FFFF00"/>
                </a:solidFill>
              </a:rPr>
              <a:t>m1 </a:t>
            </a:r>
            <a:r>
              <a:rPr lang="cs-CZ" sz="2200" dirty="0">
                <a:solidFill>
                  <a:srgbClr val="FFFF00"/>
                </a:solidFill>
              </a:rPr>
              <a:t>x w1 </a:t>
            </a:r>
            <a:r>
              <a:rPr lang="cs-CZ" sz="2200" dirty="0">
                <a:solidFill>
                  <a:srgbClr val="FF9999"/>
                </a:solidFill>
              </a:rPr>
              <a:t>–</a:t>
            </a:r>
            <a:r>
              <a:rPr lang="cs-CZ" sz="2200" dirty="0">
                <a:solidFill>
                  <a:srgbClr val="FFFF00"/>
                </a:solidFill>
              </a:rPr>
              <a:t> m2 x w2 → (m1 </a:t>
            </a:r>
            <a:r>
              <a:rPr lang="cs-CZ" sz="2200" dirty="0">
                <a:solidFill>
                  <a:srgbClr val="FF9999"/>
                </a:solidFill>
              </a:rPr>
              <a:t>–</a:t>
            </a:r>
            <a:r>
              <a:rPr lang="cs-CZ" sz="2200" dirty="0">
                <a:solidFill>
                  <a:srgbClr val="FFFF00"/>
                </a:solidFill>
              </a:rPr>
              <a:t> m2) x w3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82534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5195" y="994996"/>
            <a:ext cx="10167527" cy="21852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u="sng" dirty="0">
                <a:solidFill>
                  <a:schemeClr val="bg1"/>
                </a:solidFill>
              </a:rPr>
              <a:t>Příklad</a:t>
            </a:r>
          </a:p>
          <a:p>
            <a:endParaRPr lang="cs-CZ" sz="2400" baseline="30000" dirty="0">
              <a:solidFill>
                <a:schemeClr val="bg1"/>
              </a:solidFill>
            </a:endParaRPr>
          </a:p>
          <a:p>
            <a:r>
              <a:rPr lang="cs-CZ" sz="2400" dirty="0">
                <a:solidFill>
                  <a:schemeClr val="bg1"/>
                </a:solidFill>
              </a:rPr>
              <a:t>Kolik g </a:t>
            </a:r>
            <a:r>
              <a:rPr lang="cs-CZ" sz="2400" dirty="0" smtClean="0">
                <a:solidFill>
                  <a:schemeClr val="bg1"/>
                </a:solidFill>
              </a:rPr>
              <a:t>síranu draselného </a:t>
            </a:r>
            <a:r>
              <a:rPr lang="cs-CZ" sz="2400" dirty="0">
                <a:solidFill>
                  <a:schemeClr val="bg1"/>
                </a:solidFill>
              </a:rPr>
              <a:t>musíme přidat k </a:t>
            </a:r>
            <a:r>
              <a:rPr lang="cs-CZ" sz="2400" dirty="0" smtClean="0">
                <a:solidFill>
                  <a:schemeClr val="bg1"/>
                </a:solidFill>
              </a:rPr>
              <a:t>60 </a:t>
            </a:r>
            <a:r>
              <a:rPr lang="cs-CZ" sz="2400" dirty="0">
                <a:solidFill>
                  <a:schemeClr val="bg1"/>
                </a:solidFill>
              </a:rPr>
              <a:t>g </a:t>
            </a:r>
            <a:r>
              <a:rPr lang="cs-CZ" sz="2400" dirty="0" smtClean="0">
                <a:solidFill>
                  <a:schemeClr val="bg1"/>
                </a:solidFill>
              </a:rPr>
              <a:t>jeho 15% </a:t>
            </a:r>
            <a:r>
              <a:rPr lang="cs-CZ" sz="2400" dirty="0">
                <a:solidFill>
                  <a:schemeClr val="bg1"/>
                </a:solidFill>
              </a:rPr>
              <a:t>roztoku, aby vznikl </a:t>
            </a:r>
            <a:r>
              <a:rPr lang="cs-CZ" sz="2400" dirty="0" smtClean="0">
                <a:solidFill>
                  <a:schemeClr val="bg1"/>
                </a:solidFill>
              </a:rPr>
              <a:t>70</a:t>
            </a:r>
            <a:r>
              <a:rPr lang="cs-CZ" sz="2400" dirty="0">
                <a:solidFill>
                  <a:schemeClr val="bg1"/>
                </a:solidFill>
              </a:rPr>
              <a:t>%</a:t>
            </a:r>
          </a:p>
          <a:p>
            <a:r>
              <a:rPr lang="cs-CZ" sz="2400" dirty="0">
                <a:solidFill>
                  <a:schemeClr val="bg1"/>
                </a:solidFill>
              </a:rPr>
              <a:t>roztok? </a:t>
            </a:r>
          </a:p>
          <a:p>
            <a:endParaRPr lang="cs-CZ" sz="2400" dirty="0">
              <a:solidFill>
                <a:schemeClr val="bg1"/>
              </a:solidFill>
            </a:endParaRPr>
          </a:p>
          <a:p>
            <a:endParaRPr lang="cs-CZ" sz="2400" dirty="0">
              <a:solidFill>
                <a:srgbClr val="FFFF00"/>
              </a:solidFill>
            </a:endParaRPr>
          </a:p>
        </p:txBody>
      </p:sp>
      <p:sp>
        <p:nvSpPr>
          <p:cNvPr id="3" name="Rectangle 4"/>
          <p:cNvSpPr/>
          <p:nvPr/>
        </p:nvSpPr>
        <p:spPr>
          <a:xfrm>
            <a:off x="185195" y="2791528"/>
            <a:ext cx="6713316" cy="3397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/>
              <a:t>Řešení</a:t>
            </a:r>
            <a:r>
              <a:rPr lang="cs-CZ" sz="2000" dirty="0" smtClean="0"/>
              <a:t>:</a:t>
            </a:r>
            <a:endParaRPr lang="cs-CZ" sz="20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pPr algn="ctr"/>
            <a:endParaRPr lang="cs-CZ" sz="3200" dirty="0"/>
          </a:p>
        </p:txBody>
      </p:sp>
      <p:sp>
        <p:nvSpPr>
          <p:cNvPr id="4" name="Rectangle 4"/>
          <p:cNvSpPr/>
          <p:nvPr/>
        </p:nvSpPr>
        <p:spPr>
          <a:xfrm>
            <a:off x="10021922" y="3180210"/>
            <a:ext cx="2170078" cy="3745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>
                <a:solidFill>
                  <a:schemeClr val="bg1"/>
                </a:solidFill>
              </a:rPr>
              <a:t>1.1. Hmotnostní zlomek (procento</a:t>
            </a:r>
            <a:r>
              <a:rPr lang="cs-CZ" sz="2000" dirty="0"/>
              <a:t>)</a:t>
            </a:r>
          </a:p>
          <a:p>
            <a:endParaRPr lang="cs-CZ" sz="2000" dirty="0"/>
          </a:p>
          <a:p>
            <a:r>
              <a:rPr lang="cs-CZ" sz="2000" dirty="0">
                <a:solidFill>
                  <a:schemeClr val="bg1"/>
                </a:solidFill>
              </a:rPr>
              <a:t>1.2. Objemový zlomek (procento)</a:t>
            </a:r>
          </a:p>
          <a:p>
            <a:endParaRPr lang="cs-CZ" sz="2000" dirty="0"/>
          </a:p>
          <a:p>
            <a:r>
              <a:rPr lang="cs-CZ" sz="2000" dirty="0">
                <a:solidFill>
                  <a:schemeClr val="bg1"/>
                </a:solidFill>
              </a:rPr>
              <a:t>1.3. Látková (molární) koncentrace</a:t>
            </a:r>
          </a:p>
          <a:p>
            <a:endParaRPr lang="cs-CZ" sz="2000" dirty="0"/>
          </a:p>
          <a:p>
            <a:r>
              <a:rPr lang="cs-CZ" sz="2000" dirty="0">
                <a:solidFill>
                  <a:srgbClr val="66FF33"/>
                </a:solidFill>
              </a:rPr>
              <a:t>2. Směšovací rovnice</a:t>
            </a:r>
          </a:p>
          <a:p>
            <a:endParaRPr lang="cs-CZ" sz="2000" dirty="0"/>
          </a:p>
        </p:txBody>
      </p:sp>
      <p:sp>
        <p:nvSpPr>
          <p:cNvPr id="5" name="Rectangle 3"/>
          <p:cNvSpPr/>
          <p:nvPr/>
        </p:nvSpPr>
        <p:spPr>
          <a:xfrm>
            <a:off x="0" y="0"/>
            <a:ext cx="9144000" cy="8227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000" u="sng" dirty="0"/>
              <a:t>2. Ředění, směšování a zahušťování chemických roztoků</a:t>
            </a:r>
          </a:p>
        </p:txBody>
      </p:sp>
    </p:spTree>
    <p:extLst>
      <p:ext uri="{BB962C8B-B14F-4D97-AF65-F5344CB8AC3E}">
        <p14:creationId xmlns:p14="http://schemas.microsoft.com/office/powerpoint/2010/main" val="398922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5195" y="994996"/>
            <a:ext cx="8663654" cy="21852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u="sng" dirty="0">
                <a:solidFill>
                  <a:schemeClr val="bg1"/>
                </a:solidFill>
              </a:rPr>
              <a:t>Příklad</a:t>
            </a:r>
          </a:p>
          <a:p>
            <a:endParaRPr lang="cs-CZ" sz="2400" baseline="30000" dirty="0">
              <a:solidFill>
                <a:schemeClr val="bg1"/>
              </a:solidFill>
            </a:endParaRPr>
          </a:p>
          <a:p>
            <a:r>
              <a:rPr lang="cs-CZ" sz="2400" dirty="0">
                <a:solidFill>
                  <a:schemeClr val="bg1"/>
                </a:solidFill>
              </a:rPr>
              <a:t>Kolik g soli musíme přidat k 200 g jejího 25% roztoku, aby vznikl 40%</a:t>
            </a:r>
          </a:p>
          <a:p>
            <a:r>
              <a:rPr lang="cs-CZ" sz="2400" dirty="0">
                <a:solidFill>
                  <a:schemeClr val="bg1"/>
                </a:solidFill>
              </a:rPr>
              <a:t>roztok? </a:t>
            </a:r>
          </a:p>
          <a:p>
            <a:endParaRPr lang="cs-CZ" sz="2400" dirty="0">
              <a:solidFill>
                <a:schemeClr val="bg1"/>
              </a:solidFill>
            </a:endParaRPr>
          </a:p>
          <a:p>
            <a:endParaRPr lang="cs-CZ" sz="2400" dirty="0">
              <a:solidFill>
                <a:srgbClr val="FFFF00"/>
              </a:solidFill>
            </a:endParaRPr>
          </a:p>
        </p:txBody>
      </p:sp>
      <p:sp>
        <p:nvSpPr>
          <p:cNvPr id="3" name="Rectangle 4"/>
          <p:cNvSpPr/>
          <p:nvPr/>
        </p:nvSpPr>
        <p:spPr>
          <a:xfrm>
            <a:off x="185195" y="2791528"/>
            <a:ext cx="6713316" cy="3397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/>
              <a:t>Řešení: 50 g</a:t>
            </a:r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pPr algn="ctr"/>
            <a:endParaRPr lang="cs-CZ" sz="3200" dirty="0"/>
          </a:p>
        </p:txBody>
      </p:sp>
      <p:sp>
        <p:nvSpPr>
          <p:cNvPr id="4" name="Rectangle 4"/>
          <p:cNvSpPr/>
          <p:nvPr/>
        </p:nvSpPr>
        <p:spPr>
          <a:xfrm>
            <a:off x="10021922" y="3180210"/>
            <a:ext cx="2170078" cy="3745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>
                <a:solidFill>
                  <a:schemeClr val="bg1"/>
                </a:solidFill>
              </a:rPr>
              <a:t>1.1. Hmotnostní zlomek (procento</a:t>
            </a:r>
            <a:r>
              <a:rPr lang="cs-CZ" sz="2000" dirty="0"/>
              <a:t>)</a:t>
            </a:r>
          </a:p>
          <a:p>
            <a:endParaRPr lang="cs-CZ" sz="2000" dirty="0"/>
          </a:p>
          <a:p>
            <a:r>
              <a:rPr lang="cs-CZ" sz="2000" dirty="0">
                <a:solidFill>
                  <a:schemeClr val="bg1"/>
                </a:solidFill>
              </a:rPr>
              <a:t>1.2. Objemový zlomek (procento)</a:t>
            </a:r>
          </a:p>
          <a:p>
            <a:endParaRPr lang="cs-CZ" sz="2000" dirty="0"/>
          </a:p>
          <a:p>
            <a:r>
              <a:rPr lang="cs-CZ" sz="2000" dirty="0">
                <a:solidFill>
                  <a:schemeClr val="bg1"/>
                </a:solidFill>
              </a:rPr>
              <a:t>1.3. Látková (molární) koncentrace</a:t>
            </a:r>
          </a:p>
          <a:p>
            <a:endParaRPr lang="cs-CZ" sz="2000" dirty="0"/>
          </a:p>
          <a:p>
            <a:r>
              <a:rPr lang="cs-CZ" sz="2000" dirty="0">
                <a:solidFill>
                  <a:srgbClr val="66FF33"/>
                </a:solidFill>
              </a:rPr>
              <a:t>2. Směšovací rovnice</a:t>
            </a:r>
          </a:p>
          <a:p>
            <a:endParaRPr lang="cs-CZ" sz="2000" dirty="0"/>
          </a:p>
        </p:txBody>
      </p:sp>
      <p:sp>
        <p:nvSpPr>
          <p:cNvPr id="5" name="Rectangle 3"/>
          <p:cNvSpPr/>
          <p:nvPr/>
        </p:nvSpPr>
        <p:spPr>
          <a:xfrm>
            <a:off x="0" y="0"/>
            <a:ext cx="9144000" cy="8227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000" u="sng" dirty="0"/>
              <a:t>2. Ředění, směšování a zahušťování chemických roztoků</a:t>
            </a:r>
          </a:p>
        </p:txBody>
      </p:sp>
      <p:sp>
        <p:nvSpPr>
          <p:cNvPr id="6" name="Obdélník 5"/>
          <p:cNvSpPr/>
          <p:nvPr/>
        </p:nvSpPr>
        <p:spPr>
          <a:xfrm>
            <a:off x="1046488" y="2801375"/>
            <a:ext cx="568036" cy="378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22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5195" y="994996"/>
            <a:ext cx="9114931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u="sng" dirty="0">
                <a:solidFill>
                  <a:schemeClr val="bg1"/>
                </a:solidFill>
              </a:rPr>
              <a:t>Příklad</a:t>
            </a:r>
          </a:p>
          <a:p>
            <a:endParaRPr lang="cs-CZ" sz="2400" baseline="30000" dirty="0">
              <a:solidFill>
                <a:schemeClr val="bg1"/>
              </a:solidFill>
            </a:endParaRPr>
          </a:p>
          <a:p>
            <a:r>
              <a:rPr lang="cs-CZ" sz="2400" dirty="0">
                <a:solidFill>
                  <a:schemeClr val="bg1"/>
                </a:solidFill>
              </a:rPr>
              <a:t>Kolik g vody musíme odpařit z 1 kg 10% roztoku, aby vznikl 35% roztok? </a:t>
            </a:r>
          </a:p>
          <a:p>
            <a:endParaRPr lang="cs-CZ" sz="2400" dirty="0">
              <a:solidFill>
                <a:schemeClr val="bg1"/>
              </a:solidFill>
            </a:endParaRPr>
          </a:p>
          <a:p>
            <a:endParaRPr lang="cs-CZ" sz="2400" dirty="0">
              <a:solidFill>
                <a:srgbClr val="FFFF00"/>
              </a:solidFill>
            </a:endParaRPr>
          </a:p>
        </p:txBody>
      </p:sp>
      <p:sp>
        <p:nvSpPr>
          <p:cNvPr id="3" name="Rectangle 4"/>
          <p:cNvSpPr/>
          <p:nvPr/>
        </p:nvSpPr>
        <p:spPr>
          <a:xfrm>
            <a:off x="185195" y="2928663"/>
            <a:ext cx="6713316" cy="3397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/>
              <a:t>Řešení: 714,3 g</a:t>
            </a:r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pPr algn="ctr"/>
            <a:endParaRPr lang="cs-CZ" sz="3200" dirty="0"/>
          </a:p>
        </p:txBody>
      </p:sp>
      <p:sp>
        <p:nvSpPr>
          <p:cNvPr id="4" name="Rectangle 4"/>
          <p:cNvSpPr/>
          <p:nvPr/>
        </p:nvSpPr>
        <p:spPr>
          <a:xfrm>
            <a:off x="10122475" y="3194830"/>
            <a:ext cx="2170078" cy="3745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>
                <a:solidFill>
                  <a:schemeClr val="bg1"/>
                </a:solidFill>
              </a:rPr>
              <a:t>1.1. Hmotnostní zlomek (procento</a:t>
            </a:r>
            <a:r>
              <a:rPr lang="cs-CZ" sz="2000" dirty="0"/>
              <a:t>)</a:t>
            </a:r>
          </a:p>
          <a:p>
            <a:endParaRPr lang="cs-CZ" sz="2000" dirty="0"/>
          </a:p>
          <a:p>
            <a:r>
              <a:rPr lang="cs-CZ" sz="2000" dirty="0">
                <a:solidFill>
                  <a:schemeClr val="bg1"/>
                </a:solidFill>
              </a:rPr>
              <a:t>1.2. Objemový zlomek (procento)</a:t>
            </a:r>
          </a:p>
          <a:p>
            <a:endParaRPr lang="cs-CZ" sz="2000" dirty="0"/>
          </a:p>
          <a:p>
            <a:r>
              <a:rPr lang="cs-CZ" sz="2000" dirty="0">
                <a:solidFill>
                  <a:schemeClr val="bg1"/>
                </a:solidFill>
              </a:rPr>
              <a:t>1.3. Látková (molární) koncentrace</a:t>
            </a:r>
          </a:p>
          <a:p>
            <a:endParaRPr lang="cs-CZ" sz="2000" dirty="0"/>
          </a:p>
          <a:p>
            <a:r>
              <a:rPr lang="cs-CZ" sz="2000" dirty="0">
                <a:solidFill>
                  <a:srgbClr val="66FF33"/>
                </a:solidFill>
              </a:rPr>
              <a:t>2. Směšovací rovnice</a:t>
            </a:r>
          </a:p>
          <a:p>
            <a:endParaRPr lang="cs-CZ" sz="2000" dirty="0"/>
          </a:p>
        </p:txBody>
      </p:sp>
      <p:sp>
        <p:nvSpPr>
          <p:cNvPr id="5" name="Rectangle 3"/>
          <p:cNvSpPr/>
          <p:nvPr/>
        </p:nvSpPr>
        <p:spPr>
          <a:xfrm>
            <a:off x="0" y="0"/>
            <a:ext cx="9144000" cy="8227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000" u="sng" dirty="0"/>
              <a:t>2. Ředění, směšování a zahušťování chemických roztoků</a:t>
            </a:r>
          </a:p>
        </p:txBody>
      </p:sp>
      <p:sp>
        <p:nvSpPr>
          <p:cNvPr id="6" name="Obdélník 5"/>
          <p:cNvSpPr/>
          <p:nvPr/>
        </p:nvSpPr>
        <p:spPr>
          <a:xfrm>
            <a:off x="1010700" y="2976881"/>
            <a:ext cx="845127" cy="378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72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3357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000" u="sng" dirty="0"/>
              <a:t>Roztoky chemických látek – příprava, ředění a směšování </a:t>
            </a:r>
          </a:p>
        </p:txBody>
      </p:sp>
      <p:sp>
        <p:nvSpPr>
          <p:cNvPr id="5" name="Obdélník 4"/>
          <p:cNvSpPr/>
          <p:nvPr/>
        </p:nvSpPr>
        <p:spPr>
          <a:xfrm>
            <a:off x="185195" y="879415"/>
            <a:ext cx="89588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Trocha teorie</a:t>
            </a:r>
            <a:endParaRPr lang="cs-CZ" sz="2400" baseline="30000" dirty="0">
              <a:solidFill>
                <a:schemeClr val="bg1"/>
              </a:solidFill>
            </a:endParaRPr>
          </a:p>
          <a:p>
            <a:pPr marL="1714500" lvl="3" indent="-342900"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Roztoky - Plynný</a:t>
            </a:r>
          </a:p>
          <a:p>
            <a:pPr lvl="6"/>
            <a:r>
              <a:rPr lang="cs-CZ" sz="2400" dirty="0">
                <a:solidFill>
                  <a:schemeClr val="bg1"/>
                </a:solidFill>
              </a:rPr>
              <a:t>- Pevný</a:t>
            </a:r>
          </a:p>
          <a:p>
            <a:pPr lvl="6"/>
            <a:r>
              <a:rPr lang="cs-CZ" sz="2400" dirty="0" smtClean="0">
                <a:solidFill>
                  <a:srgbClr val="66FF33"/>
                </a:solidFill>
              </a:rPr>
              <a:t>- Kapalný </a:t>
            </a:r>
          </a:p>
          <a:p>
            <a:pPr marL="1714500" lvl="3" indent="-342900">
              <a:buFontTx/>
              <a:buChar char="-"/>
            </a:pPr>
            <a:r>
              <a:rPr lang="cs-CZ" sz="2400" dirty="0" smtClean="0">
                <a:solidFill>
                  <a:srgbClr val="FF0000"/>
                </a:solidFill>
              </a:rPr>
              <a:t>Pro cvičení – rozpouštědlo - voda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40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0" y="0"/>
            <a:ext cx="9144000" cy="123357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000" u="sng" dirty="0"/>
              <a:t>Roztoky chemických látek – příprava, ředění a směšování </a:t>
            </a:r>
          </a:p>
        </p:txBody>
      </p:sp>
      <p:sp>
        <p:nvSpPr>
          <p:cNvPr id="3" name="Obdélník 2"/>
          <p:cNvSpPr/>
          <p:nvPr/>
        </p:nvSpPr>
        <p:spPr>
          <a:xfrm>
            <a:off x="505707" y="874292"/>
            <a:ext cx="895880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Trocha teorie</a:t>
            </a:r>
            <a:endParaRPr lang="cs-CZ" sz="2400" baseline="30000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Symboly – roztok – ʘ</a:t>
            </a:r>
          </a:p>
          <a:p>
            <a:r>
              <a:rPr lang="cs-CZ" sz="2400" dirty="0">
                <a:solidFill>
                  <a:schemeClr val="bg1"/>
                </a:solidFill>
              </a:rPr>
              <a:t>                     – rozpuštěná </a:t>
            </a:r>
            <a:r>
              <a:rPr lang="cs-CZ" sz="2400" dirty="0" err="1">
                <a:solidFill>
                  <a:schemeClr val="bg1"/>
                </a:solidFill>
              </a:rPr>
              <a:t>láltka</a:t>
            </a:r>
            <a:r>
              <a:rPr lang="cs-CZ" sz="2400" dirty="0">
                <a:solidFill>
                  <a:schemeClr val="bg1"/>
                </a:solidFill>
              </a:rPr>
              <a:t> – RL</a:t>
            </a:r>
          </a:p>
          <a:p>
            <a:endParaRPr lang="cs-CZ" sz="2400" dirty="0">
              <a:solidFill>
                <a:schemeClr val="bg1"/>
              </a:solidFill>
            </a:endParaRPr>
          </a:p>
          <a:p>
            <a:endParaRPr lang="cs-CZ" sz="2400" dirty="0">
              <a:solidFill>
                <a:schemeClr val="bg1"/>
              </a:solidFill>
            </a:endParaRPr>
          </a:p>
          <a:p>
            <a:endParaRPr lang="cs-CZ" sz="2400" dirty="0">
              <a:solidFill>
                <a:schemeClr val="bg1"/>
              </a:solidFill>
            </a:endParaRPr>
          </a:p>
          <a:p>
            <a:r>
              <a:rPr lang="cs-CZ" sz="2400" dirty="0">
                <a:solidFill>
                  <a:schemeClr val="bg1"/>
                </a:solidFill>
              </a:rPr>
              <a:t>Koncentrace RL v ʘ</a:t>
            </a:r>
          </a:p>
          <a:p>
            <a:r>
              <a:rPr lang="cs-CZ" sz="2400" dirty="0">
                <a:solidFill>
                  <a:schemeClr val="bg1"/>
                </a:solidFill>
              </a:rPr>
              <a:t>- 1.1. Hmotnostní zlomek (procento) – </a:t>
            </a:r>
            <a:r>
              <a:rPr lang="cs-CZ" sz="2400" dirty="0" err="1">
                <a:solidFill>
                  <a:schemeClr val="bg1"/>
                </a:solidFill>
              </a:rPr>
              <a:t>w</a:t>
            </a:r>
            <a:r>
              <a:rPr lang="cs-CZ" sz="2400" baseline="-25000" dirty="0" err="1">
                <a:solidFill>
                  <a:schemeClr val="bg1"/>
                </a:solidFill>
              </a:rPr>
              <a:t>RL</a:t>
            </a:r>
            <a:r>
              <a:rPr lang="cs-CZ" sz="2400" dirty="0">
                <a:solidFill>
                  <a:schemeClr val="bg1"/>
                </a:solidFill>
              </a:rPr>
              <a:t> = </a:t>
            </a:r>
            <a:r>
              <a:rPr lang="cs-CZ" sz="2400" dirty="0" err="1">
                <a:solidFill>
                  <a:schemeClr val="bg1"/>
                </a:solidFill>
              </a:rPr>
              <a:t>m</a:t>
            </a:r>
            <a:r>
              <a:rPr lang="cs-CZ" sz="2400" baseline="-25000" dirty="0" err="1">
                <a:solidFill>
                  <a:schemeClr val="bg1"/>
                </a:solidFill>
              </a:rPr>
              <a:t>RL</a:t>
            </a:r>
            <a:r>
              <a:rPr lang="cs-CZ" sz="2400" dirty="0">
                <a:solidFill>
                  <a:schemeClr val="bg1"/>
                </a:solidFill>
              </a:rPr>
              <a:t>/</a:t>
            </a:r>
            <a:r>
              <a:rPr lang="cs-CZ" sz="2400" dirty="0" err="1">
                <a:solidFill>
                  <a:schemeClr val="bg1"/>
                </a:solidFill>
              </a:rPr>
              <a:t>m</a:t>
            </a:r>
            <a:r>
              <a:rPr lang="cs-CZ" sz="2400" baseline="-25000" dirty="0" err="1">
                <a:solidFill>
                  <a:schemeClr val="bg1"/>
                </a:solidFill>
              </a:rPr>
              <a:t>ʘ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1400" dirty="0">
                <a:solidFill>
                  <a:schemeClr val="bg1"/>
                </a:solidFill>
              </a:rPr>
              <a:t>(x 100 %)</a:t>
            </a:r>
          </a:p>
          <a:p>
            <a:r>
              <a:rPr lang="cs-CZ" sz="2400" dirty="0">
                <a:solidFill>
                  <a:schemeClr val="bg1"/>
                </a:solidFill>
              </a:rPr>
              <a:t>- 1.2. Objemový zlomek (procento) – w(V)</a:t>
            </a:r>
            <a:r>
              <a:rPr lang="cs-CZ" sz="2400" baseline="-25000" dirty="0">
                <a:solidFill>
                  <a:schemeClr val="bg1"/>
                </a:solidFill>
              </a:rPr>
              <a:t>RL</a:t>
            </a:r>
            <a:r>
              <a:rPr lang="cs-CZ" sz="2400" dirty="0">
                <a:solidFill>
                  <a:schemeClr val="bg1"/>
                </a:solidFill>
              </a:rPr>
              <a:t> = V</a:t>
            </a:r>
            <a:r>
              <a:rPr lang="cs-CZ" sz="2400" baseline="-25000" dirty="0">
                <a:solidFill>
                  <a:schemeClr val="bg1"/>
                </a:solidFill>
              </a:rPr>
              <a:t>RL</a:t>
            </a:r>
            <a:r>
              <a:rPr lang="cs-CZ" sz="2400" dirty="0">
                <a:solidFill>
                  <a:schemeClr val="bg1"/>
                </a:solidFill>
              </a:rPr>
              <a:t>/</a:t>
            </a:r>
            <a:r>
              <a:rPr lang="cs-CZ" sz="2400" dirty="0" err="1">
                <a:solidFill>
                  <a:schemeClr val="bg1"/>
                </a:solidFill>
              </a:rPr>
              <a:t>V</a:t>
            </a:r>
            <a:r>
              <a:rPr lang="cs-CZ" sz="2400" baseline="-25000" dirty="0" err="1">
                <a:solidFill>
                  <a:schemeClr val="bg1"/>
                </a:solidFill>
              </a:rPr>
              <a:t>ʘ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1400" dirty="0">
                <a:solidFill>
                  <a:schemeClr val="bg1"/>
                </a:solidFill>
              </a:rPr>
              <a:t>(x 100 %)</a:t>
            </a:r>
          </a:p>
          <a:p>
            <a:r>
              <a:rPr lang="cs-CZ" sz="2400" dirty="0">
                <a:solidFill>
                  <a:schemeClr val="bg1"/>
                </a:solidFill>
              </a:rPr>
              <a:t>- 1.3. Látková (molární) koncentrace </a:t>
            </a:r>
          </a:p>
        </p:txBody>
      </p:sp>
      <p:pic>
        <p:nvPicPr>
          <p:cNvPr id="4" name="Picture 4" descr="Výsledek obrázku pro becherglass 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8" y="4659944"/>
            <a:ext cx="1781628" cy="2193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2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0" y="0"/>
            <a:ext cx="9144000" cy="8227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000" u="sng" dirty="0"/>
              <a:t>Roztoky chemických látek – příprava</a:t>
            </a:r>
          </a:p>
        </p:txBody>
      </p:sp>
      <p:sp>
        <p:nvSpPr>
          <p:cNvPr id="3" name="Obdélník 2"/>
          <p:cNvSpPr/>
          <p:nvPr/>
        </p:nvSpPr>
        <p:spPr>
          <a:xfrm>
            <a:off x="185195" y="822782"/>
            <a:ext cx="8958805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200" baseline="30000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cs-CZ" sz="2200" dirty="0">
                <a:solidFill>
                  <a:schemeClr val="bg1"/>
                </a:solidFill>
              </a:rPr>
              <a:t>Příprava roztoku</a:t>
            </a:r>
          </a:p>
        </p:txBody>
      </p:sp>
      <p:pic>
        <p:nvPicPr>
          <p:cNvPr id="4" name="Picture 4" descr="Výsledek obrázku pro becherglass 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59" y="3710962"/>
            <a:ext cx="1781628" cy="2193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5195" y="994996"/>
            <a:ext cx="865108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u="sng" dirty="0">
                <a:solidFill>
                  <a:schemeClr val="bg1"/>
                </a:solidFill>
              </a:rPr>
              <a:t>Příklad</a:t>
            </a:r>
          </a:p>
          <a:p>
            <a:endParaRPr lang="cs-CZ" sz="2400" baseline="30000" dirty="0">
              <a:solidFill>
                <a:schemeClr val="bg1"/>
              </a:solidFill>
            </a:endParaRPr>
          </a:p>
          <a:p>
            <a:r>
              <a:rPr lang="cs-CZ" sz="2400" dirty="0">
                <a:solidFill>
                  <a:schemeClr val="bg1"/>
                </a:solidFill>
              </a:rPr>
              <a:t>Kolik g chloridu sodného a kolik g vody je potřeba na přípravu 300 g 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10% </a:t>
            </a:r>
            <a:r>
              <a:rPr lang="cs-CZ" sz="2400" dirty="0">
                <a:solidFill>
                  <a:schemeClr val="bg1"/>
                </a:solidFill>
              </a:rPr>
              <a:t>roztoku chloridu sodného?</a:t>
            </a:r>
          </a:p>
        </p:txBody>
      </p:sp>
      <p:sp>
        <p:nvSpPr>
          <p:cNvPr id="3" name="Rectangle 4"/>
          <p:cNvSpPr/>
          <p:nvPr/>
        </p:nvSpPr>
        <p:spPr>
          <a:xfrm>
            <a:off x="185195" y="3460831"/>
            <a:ext cx="6713316" cy="3397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/>
              <a:t>Řešení:</a:t>
            </a:r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pPr algn="ctr"/>
            <a:endParaRPr lang="cs-CZ" sz="3200" dirty="0"/>
          </a:p>
        </p:txBody>
      </p:sp>
      <p:sp>
        <p:nvSpPr>
          <p:cNvPr id="4" name="Obdélník 3"/>
          <p:cNvSpPr/>
          <p:nvPr/>
        </p:nvSpPr>
        <p:spPr>
          <a:xfrm>
            <a:off x="9107055" y="1718271"/>
            <a:ext cx="3084945" cy="554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Ar: Na – 23; Cl – 35,5</a:t>
            </a:r>
          </a:p>
        </p:txBody>
      </p:sp>
      <p:pic>
        <p:nvPicPr>
          <p:cNvPr id="5" name="Picture 4" descr="Výsledek obrázku pro becherglass 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18" y="3963236"/>
            <a:ext cx="1315802" cy="1620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000" u="sng" dirty="0"/>
              <a:t>Roztoky chemických látek – příprava</a:t>
            </a:r>
          </a:p>
        </p:txBody>
      </p:sp>
      <p:sp>
        <p:nvSpPr>
          <p:cNvPr id="7" name="Rectangle 4"/>
          <p:cNvSpPr/>
          <p:nvPr/>
        </p:nvSpPr>
        <p:spPr>
          <a:xfrm>
            <a:off x="10021922" y="3112656"/>
            <a:ext cx="2170078" cy="3745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>
                <a:solidFill>
                  <a:srgbClr val="66FF33"/>
                </a:solidFill>
              </a:rPr>
              <a:t>1.1. Hmotnostní zlomek (procento)</a:t>
            </a:r>
          </a:p>
          <a:p>
            <a:endParaRPr lang="cs-CZ" sz="2000" dirty="0"/>
          </a:p>
          <a:p>
            <a:r>
              <a:rPr lang="cs-CZ" sz="2000" dirty="0"/>
              <a:t>1.2. Objemový zlomek (procento)</a:t>
            </a:r>
          </a:p>
          <a:p>
            <a:endParaRPr lang="cs-CZ" sz="2000" dirty="0"/>
          </a:p>
          <a:p>
            <a:r>
              <a:rPr lang="cs-CZ" sz="2000" dirty="0"/>
              <a:t>1.3. Látková (molární) koncentrace</a:t>
            </a:r>
          </a:p>
          <a:p>
            <a:endParaRPr lang="cs-CZ" sz="2000" dirty="0"/>
          </a:p>
          <a:p>
            <a:r>
              <a:rPr lang="cs-CZ" sz="2000" dirty="0"/>
              <a:t>2. Směšovací rovnice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6944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5195" y="994996"/>
            <a:ext cx="839274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u="sng" dirty="0">
                <a:solidFill>
                  <a:schemeClr val="bg1"/>
                </a:solidFill>
              </a:rPr>
              <a:t>Příklad</a:t>
            </a:r>
          </a:p>
          <a:p>
            <a:endParaRPr lang="cs-CZ" sz="2400" baseline="30000" dirty="0">
              <a:solidFill>
                <a:schemeClr val="bg1"/>
              </a:solidFill>
            </a:endParaRPr>
          </a:p>
          <a:p>
            <a:r>
              <a:rPr lang="cs-CZ" sz="2400" dirty="0">
                <a:solidFill>
                  <a:schemeClr val="bg1"/>
                </a:solidFill>
              </a:rPr>
              <a:t>Kolik g </a:t>
            </a:r>
            <a:r>
              <a:rPr lang="cs-CZ" sz="2400" dirty="0" err="1">
                <a:solidFill>
                  <a:schemeClr val="bg1"/>
                </a:solidFill>
              </a:rPr>
              <a:t>dekahydrátu</a:t>
            </a:r>
            <a:r>
              <a:rPr lang="cs-CZ" sz="2400" dirty="0">
                <a:solidFill>
                  <a:schemeClr val="bg1"/>
                </a:solidFill>
              </a:rPr>
              <a:t> síranu draselného je nutno rozpustit ve vodě, 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abychom </a:t>
            </a:r>
            <a:r>
              <a:rPr lang="cs-CZ" sz="2400" dirty="0">
                <a:solidFill>
                  <a:schemeClr val="bg1"/>
                </a:solidFill>
              </a:rPr>
              <a:t>získali 1 kg 5% roztoku síranu draselného?</a:t>
            </a:r>
          </a:p>
        </p:txBody>
      </p:sp>
      <p:sp>
        <p:nvSpPr>
          <p:cNvPr id="3" name="Rectangle 4"/>
          <p:cNvSpPr/>
          <p:nvPr/>
        </p:nvSpPr>
        <p:spPr>
          <a:xfrm>
            <a:off x="185195" y="2703297"/>
            <a:ext cx="6713316" cy="3397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/>
              <a:t>Řešení:</a:t>
            </a:r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pPr algn="ctr"/>
            <a:endParaRPr lang="cs-CZ" sz="3200" dirty="0"/>
          </a:p>
        </p:txBody>
      </p:sp>
      <p:sp>
        <p:nvSpPr>
          <p:cNvPr id="4" name="Obdélník 3"/>
          <p:cNvSpPr/>
          <p:nvPr/>
        </p:nvSpPr>
        <p:spPr>
          <a:xfrm>
            <a:off x="8577942" y="1819947"/>
            <a:ext cx="3472261" cy="554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Ar: K – 39; S – 32; O – 16; H – 1 </a:t>
            </a:r>
          </a:p>
        </p:txBody>
      </p:sp>
      <p:pic>
        <p:nvPicPr>
          <p:cNvPr id="5" name="Picture 4" descr="Výsledek obrázku pro becherglass 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88" y="4548320"/>
            <a:ext cx="1315802" cy="1620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/>
          <p:nvPr/>
        </p:nvSpPr>
        <p:spPr>
          <a:xfrm>
            <a:off x="0" y="0"/>
            <a:ext cx="9144000" cy="73324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000" u="sng" dirty="0"/>
              <a:t>Roztoky chemických látek – příprava</a:t>
            </a:r>
          </a:p>
        </p:txBody>
      </p:sp>
      <p:sp>
        <p:nvSpPr>
          <p:cNvPr id="7" name="Rectangle 4"/>
          <p:cNvSpPr/>
          <p:nvPr/>
        </p:nvSpPr>
        <p:spPr>
          <a:xfrm>
            <a:off x="10021922" y="3145538"/>
            <a:ext cx="2170078" cy="3745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>
                <a:solidFill>
                  <a:srgbClr val="66FF33"/>
                </a:solidFill>
              </a:rPr>
              <a:t>1.1. Hmotnostní zlomek (procento)</a:t>
            </a:r>
          </a:p>
          <a:p>
            <a:endParaRPr lang="cs-CZ" sz="2000" dirty="0"/>
          </a:p>
          <a:p>
            <a:r>
              <a:rPr lang="cs-CZ" sz="2000" dirty="0"/>
              <a:t>1.2. Objemový zlomek (procento)</a:t>
            </a:r>
          </a:p>
          <a:p>
            <a:endParaRPr lang="cs-CZ" sz="2000" dirty="0"/>
          </a:p>
          <a:p>
            <a:r>
              <a:rPr lang="cs-CZ" sz="2000" dirty="0"/>
              <a:t>1.3. Látková (molární) koncentrace</a:t>
            </a:r>
          </a:p>
          <a:p>
            <a:endParaRPr lang="cs-CZ" sz="2000" dirty="0"/>
          </a:p>
          <a:p>
            <a:r>
              <a:rPr lang="cs-CZ" sz="2000" dirty="0"/>
              <a:t>2. Směšovací rovnice</a:t>
            </a:r>
          </a:p>
          <a:p>
            <a:endParaRPr lang="cs-CZ" sz="2000" dirty="0"/>
          </a:p>
        </p:txBody>
      </p:sp>
      <p:sp>
        <p:nvSpPr>
          <p:cNvPr id="8" name="Obdélník 7"/>
          <p:cNvSpPr/>
          <p:nvPr/>
        </p:nvSpPr>
        <p:spPr>
          <a:xfrm>
            <a:off x="1640541" y="270329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a) Kolik </a:t>
            </a:r>
            <a:r>
              <a:rPr lang="cs-CZ" dirty="0">
                <a:solidFill>
                  <a:schemeClr val="bg1"/>
                </a:solidFill>
              </a:rPr>
              <a:t>g </a:t>
            </a:r>
            <a:r>
              <a:rPr lang="cs-CZ" strike="dblStrike" dirty="0" err="1">
                <a:solidFill>
                  <a:srgbClr val="FF0000"/>
                </a:solidFill>
              </a:rPr>
              <a:t>dekahydrátu</a:t>
            </a:r>
            <a:r>
              <a:rPr lang="cs-CZ" dirty="0">
                <a:solidFill>
                  <a:schemeClr val="bg1"/>
                </a:solidFill>
              </a:rPr>
              <a:t> síranu draselného je nutno rozpustit ve vodě, </a:t>
            </a:r>
            <a:r>
              <a:rPr lang="cs-CZ" dirty="0" smtClean="0">
                <a:solidFill>
                  <a:schemeClr val="bg1"/>
                </a:solidFill>
              </a:rPr>
              <a:t>Abychom </a:t>
            </a:r>
            <a:r>
              <a:rPr lang="cs-CZ" dirty="0">
                <a:solidFill>
                  <a:schemeClr val="bg1"/>
                </a:solidFill>
              </a:rPr>
              <a:t>získali 1 kg 5% roztoku síranu draselného?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862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5195" y="994996"/>
            <a:ext cx="909075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u="sng" dirty="0">
                <a:solidFill>
                  <a:schemeClr val="bg1"/>
                </a:solidFill>
              </a:rPr>
              <a:t>Příklad</a:t>
            </a:r>
          </a:p>
          <a:p>
            <a:endParaRPr lang="cs-CZ" sz="2400" baseline="30000" dirty="0">
              <a:solidFill>
                <a:schemeClr val="bg1"/>
              </a:solidFill>
            </a:endParaRPr>
          </a:p>
          <a:p>
            <a:r>
              <a:rPr lang="cs-CZ" sz="2400" dirty="0">
                <a:solidFill>
                  <a:schemeClr val="bg1"/>
                </a:solidFill>
              </a:rPr>
              <a:t>Kolik g 5% </a:t>
            </a:r>
            <a:r>
              <a:rPr lang="cs-CZ" sz="2400" dirty="0" smtClean="0">
                <a:solidFill>
                  <a:schemeClr val="bg1"/>
                </a:solidFill>
              </a:rPr>
              <a:t>roztoku síranu </a:t>
            </a:r>
            <a:r>
              <a:rPr lang="cs-CZ" sz="2400" dirty="0">
                <a:solidFill>
                  <a:schemeClr val="bg1"/>
                </a:solidFill>
              </a:rPr>
              <a:t>měďnatého připravíme z 25 g modré skalice a </a:t>
            </a:r>
            <a:endParaRPr lang="cs-CZ" sz="2400" dirty="0" smtClean="0">
              <a:solidFill>
                <a:schemeClr val="bg1"/>
              </a:solidFill>
            </a:endParaRPr>
          </a:p>
          <a:p>
            <a:r>
              <a:rPr lang="cs-CZ" sz="2400" dirty="0" smtClean="0">
                <a:solidFill>
                  <a:schemeClr val="bg1"/>
                </a:solidFill>
              </a:rPr>
              <a:t>kolik g </a:t>
            </a:r>
            <a:r>
              <a:rPr lang="cs-CZ" sz="2400" dirty="0">
                <a:solidFill>
                  <a:schemeClr val="bg1"/>
                </a:solidFill>
              </a:rPr>
              <a:t>vody bude třeba přidat na přípravu tohoto roztoku?</a:t>
            </a:r>
          </a:p>
        </p:txBody>
      </p:sp>
      <p:sp>
        <p:nvSpPr>
          <p:cNvPr id="3" name="Rectangle 4"/>
          <p:cNvSpPr/>
          <p:nvPr/>
        </p:nvSpPr>
        <p:spPr>
          <a:xfrm>
            <a:off x="185195" y="3460831"/>
            <a:ext cx="6713316" cy="3397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/>
              <a:t>Řešení:</a:t>
            </a:r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pPr algn="ctr"/>
            <a:endParaRPr lang="cs-CZ" sz="3200" dirty="0"/>
          </a:p>
        </p:txBody>
      </p:sp>
      <p:sp>
        <p:nvSpPr>
          <p:cNvPr id="4" name="Obdélník 3"/>
          <p:cNvSpPr/>
          <p:nvPr/>
        </p:nvSpPr>
        <p:spPr>
          <a:xfrm>
            <a:off x="8083070" y="2119915"/>
            <a:ext cx="3877703" cy="554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Ar: </a:t>
            </a:r>
            <a:r>
              <a:rPr lang="cs-CZ" sz="2000" dirty="0" err="1">
                <a:solidFill>
                  <a:schemeClr val="tx1"/>
                </a:solidFill>
              </a:rPr>
              <a:t>Cu</a:t>
            </a:r>
            <a:r>
              <a:rPr lang="cs-CZ" sz="2000" dirty="0">
                <a:solidFill>
                  <a:schemeClr val="tx1"/>
                </a:solidFill>
              </a:rPr>
              <a:t> – 63,5; S – 32; O – 16; H – 1 </a:t>
            </a:r>
          </a:p>
        </p:txBody>
      </p:sp>
      <p:pic>
        <p:nvPicPr>
          <p:cNvPr id="5" name="Picture 4" descr="Výsledek obrázku pro becherglass 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17" y="4130415"/>
            <a:ext cx="1671307" cy="205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/>
          <p:nvPr/>
        </p:nvSpPr>
        <p:spPr>
          <a:xfrm>
            <a:off x="0" y="0"/>
            <a:ext cx="9144000" cy="8227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000" u="sng" dirty="0"/>
              <a:t>Roztoky chemických látek – příprava</a:t>
            </a:r>
          </a:p>
        </p:txBody>
      </p:sp>
      <p:sp>
        <p:nvSpPr>
          <p:cNvPr id="7" name="Rectangle 4"/>
          <p:cNvSpPr/>
          <p:nvPr/>
        </p:nvSpPr>
        <p:spPr>
          <a:xfrm>
            <a:off x="10021922" y="3157604"/>
            <a:ext cx="2170078" cy="3745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>
                <a:solidFill>
                  <a:srgbClr val="66FF33"/>
                </a:solidFill>
              </a:rPr>
              <a:t>1.1. Hmotnostní zlomek (procento)</a:t>
            </a:r>
          </a:p>
          <a:p>
            <a:endParaRPr lang="cs-CZ" sz="2000" dirty="0"/>
          </a:p>
          <a:p>
            <a:r>
              <a:rPr lang="cs-CZ" sz="2000" dirty="0"/>
              <a:t>1.2. Objemový zlomek (procento)</a:t>
            </a:r>
          </a:p>
          <a:p>
            <a:endParaRPr lang="cs-CZ" sz="2000" dirty="0"/>
          </a:p>
          <a:p>
            <a:r>
              <a:rPr lang="cs-CZ" sz="2000" dirty="0"/>
              <a:t>1.3. Látková (molární) koncentrace</a:t>
            </a:r>
          </a:p>
          <a:p>
            <a:endParaRPr lang="cs-CZ" sz="2000" dirty="0"/>
          </a:p>
          <a:p>
            <a:r>
              <a:rPr lang="cs-CZ" sz="2000" dirty="0"/>
              <a:t>2. Směšovací rovnice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9195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5195" y="994996"/>
            <a:ext cx="965822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u="sng" dirty="0" smtClean="0">
                <a:solidFill>
                  <a:schemeClr val="bg1"/>
                </a:solidFill>
              </a:rPr>
              <a:t>Příklad - </a:t>
            </a:r>
            <a:r>
              <a:rPr lang="cs-CZ" sz="2400" u="sng" dirty="0" smtClean="0">
                <a:solidFill>
                  <a:srgbClr val="FF0000"/>
                </a:solidFill>
              </a:rPr>
              <a:t>pokračování</a:t>
            </a:r>
            <a:endParaRPr lang="cs-CZ" sz="2400" u="sng" dirty="0">
              <a:solidFill>
                <a:srgbClr val="FF0000"/>
              </a:solidFill>
            </a:endParaRPr>
          </a:p>
          <a:p>
            <a:endParaRPr lang="cs-CZ" sz="2400" baseline="30000" dirty="0">
              <a:solidFill>
                <a:schemeClr val="bg1"/>
              </a:solidFill>
            </a:endParaRPr>
          </a:p>
          <a:p>
            <a:r>
              <a:rPr lang="cs-CZ" sz="2400" dirty="0">
                <a:solidFill>
                  <a:schemeClr val="bg1"/>
                </a:solidFill>
              </a:rPr>
              <a:t>Kolik g 5% </a:t>
            </a:r>
            <a:r>
              <a:rPr lang="cs-CZ" sz="2400" dirty="0" smtClean="0">
                <a:solidFill>
                  <a:schemeClr val="bg1"/>
                </a:solidFill>
              </a:rPr>
              <a:t>roztoku síranu </a:t>
            </a:r>
            <a:r>
              <a:rPr lang="cs-CZ" sz="2400" dirty="0">
                <a:solidFill>
                  <a:schemeClr val="bg1"/>
                </a:solidFill>
              </a:rPr>
              <a:t>měďnatého připravíme z </a:t>
            </a:r>
            <a:r>
              <a:rPr lang="cs-CZ" sz="2400" dirty="0" smtClean="0">
                <a:solidFill>
                  <a:schemeClr val="bg1"/>
                </a:solidFill>
              </a:rPr>
              <a:t>16 </a:t>
            </a:r>
            <a:r>
              <a:rPr lang="cs-CZ" sz="2400" dirty="0">
                <a:solidFill>
                  <a:schemeClr val="bg1"/>
                </a:solidFill>
              </a:rPr>
              <a:t>g </a:t>
            </a:r>
            <a:r>
              <a:rPr lang="cs-CZ" sz="2400" dirty="0" smtClean="0">
                <a:solidFill>
                  <a:schemeClr val="bg1"/>
                </a:solidFill>
              </a:rPr>
              <a:t>síranu měďnatého a 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kolik g vody bude třeba přidat na přípravu tohoto roztoku?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3" name="Rectangle 4"/>
          <p:cNvSpPr/>
          <p:nvPr/>
        </p:nvSpPr>
        <p:spPr>
          <a:xfrm>
            <a:off x="185195" y="3460831"/>
            <a:ext cx="6713316" cy="3397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/>
              <a:t>Řešení:</a:t>
            </a:r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pPr algn="ctr"/>
            <a:endParaRPr lang="cs-CZ" sz="3200" dirty="0"/>
          </a:p>
        </p:txBody>
      </p:sp>
      <p:sp>
        <p:nvSpPr>
          <p:cNvPr id="4" name="Obdélník 3"/>
          <p:cNvSpPr/>
          <p:nvPr/>
        </p:nvSpPr>
        <p:spPr>
          <a:xfrm>
            <a:off x="8083070" y="2119915"/>
            <a:ext cx="3877703" cy="554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Ar: </a:t>
            </a:r>
            <a:r>
              <a:rPr lang="cs-CZ" sz="2000" dirty="0" err="1">
                <a:solidFill>
                  <a:schemeClr val="tx1"/>
                </a:solidFill>
              </a:rPr>
              <a:t>Cu</a:t>
            </a:r>
            <a:r>
              <a:rPr lang="cs-CZ" sz="2000" dirty="0">
                <a:solidFill>
                  <a:schemeClr val="tx1"/>
                </a:solidFill>
              </a:rPr>
              <a:t> – 63,5; S – 32; O – 16; H – 1 </a:t>
            </a:r>
          </a:p>
        </p:txBody>
      </p:sp>
      <p:pic>
        <p:nvPicPr>
          <p:cNvPr id="5" name="Picture 4" descr="Výsledek obrázku pro becherglass 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17" y="4130415"/>
            <a:ext cx="1671307" cy="205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/>
          <p:nvPr/>
        </p:nvSpPr>
        <p:spPr>
          <a:xfrm>
            <a:off x="0" y="0"/>
            <a:ext cx="9144000" cy="8227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000" u="sng" dirty="0"/>
              <a:t>Roztoky chemických látek – příprava</a:t>
            </a:r>
          </a:p>
        </p:txBody>
      </p:sp>
      <p:sp>
        <p:nvSpPr>
          <p:cNvPr id="7" name="Rectangle 4"/>
          <p:cNvSpPr/>
          <p:nvPr/>
        </p:nvSpPr>
        <p:spPr>
          <a:xfrm>
            <a:off x="10021922" y="3157604"/>
            <a:ext cx="2170078" cy="3745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>
                <a:solidFill>
                  <a:srgbClr val="66FF33"/>
                </a:solidFill>
              </a:rPr>
              <a:t>1.1. Hmotnostní zlomek (procento)</a:t>
            </a:r>
          </a:p>
          <a:p>
            <a:endParaRPr lang="cs-CZ" sz="2000" dirty="0"/>
          </a:p>
          <a:p>
            <a:r>
              <a:rPr lang="cs-CZ" sz="2000" dirty="0"/>
              <a:t>1.2. Objemový zlomek (procento)</a:t>
            </a:r>
          </a:p>
          <a:p>
            <a:endParaRPr lang="cs-CZ" sz="2000" dirty="0"/>
          </a:p>
          <a:p>
            <a:r>
              <a:rPr lang="cs-CZ" sz="2000" dirty="0"/>
              <a:t>1.3. Látková (molární) koncentrace</a:t>
            </a:r>
          </a:p>
          <a:p>
            <a:endParaRPr lang="cs-CZ" sz="2000" dirty="0"/>
          </a:p>
          <a:p>
            <a:r>
              <a:rPr lang="cs-CZ" sz="2000" dirty="0"/>
              <a:t>2. Směšovací rovnice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8366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1496</Words>
  <Application>Microsoft Office PowerPoint</Application>
  <PresentationFormat>Širokoúhlá obrazovka</PresentationFormat>
  <Paragraphs>383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Motiv Office</vt:lpstr>
      <vt:lpstr>Roztoky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CZU - FAPPZ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Roztoky</dc:title>
  <dc:creator>reviewer</dc:creator>
  <cp:lastModifiedBy>reviewer</cp:lastModifiedBy>
  <cp:revision>16</cp:revision>
  <dcterms:created xsi:type="dcterms:W3CDTF">2020-11-09T13:54:33Z</dcterms:created>
  <dcterms:modified xsi:type="dcterms:W3CDTF">2021-11-23T12:18:57Z</dcterms:modified>
</cp:coreProperties>
</file>