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88" r:id="rId3"/>
    <p:sldId id="266" r:id="rId4"/>
    <p:sldId id="285" r:id="rId5"/>
    <p:sldId id="257" r:id="rId6"/>
    <p:sldId id="268" r:id="rId7"/>
    <p:sldId id="269" r:id="rId8"/>
    <p:sldId id="271" r:id="rId9"/>
    <p:sldId id="272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86" r:id="rId19"/>
    <p:sldId id="287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04BD-EA6A-4985-B2A1-4207381E79E2}" type="datetimeFigureOut">
              <a:rPr lang="cs-CZ" smtClean="0"/>
              <a:pPr/>
              <a:t>27.09.2021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E3D0-B9D2-479D-9EBC-EC28C78E29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1045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04BD-EA6A-4985-B2A1-4207381E79E2}" type="datetimeFigureOut">
              <a:rPr lang="cs-CZ" smtClean="0"/>
              <a:pPr/>
              <a:t>27.09.2021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E3D0-B9D2-479D-9EBC-EC28C78E29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4777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04BD-EA6A-4985-B2A1-4207381E79E2}" type="datetimeFigureOut">
              <a:rPr lang="cs-CZ" smtClean="0"/>
              <a:pPr/>
              <a:t>27.09.2021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E3D0-B9D2-479D-9EBC-EC28C78E29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30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04BD-EA6A-4985-B2A1-4207381E79E2}" type="datetimeFigureOut">
              <a:rPr lang="cs-CZ" smtClean="0"/>
              <a:pPr/>
              <a:t>27.09.2021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E3D0-B9D2-479D-9EBC-EC28C78E29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6254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04BD-EA6A-4985-B2A1-4207381E79E2}" type="datetimeFigureOut">
              <a:rPr lang="cs-CZ" smtClean="0"/>
              <a:pPr/>
              <a:t>27.09.2021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E3D0-B9D2-479D-9EBC-EC28C78E29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6615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04BD-EA6A-4985-B2A1-4207381E79E2}" type="datetimeFigureOut">
              <a:rPr lang="cs-CZ" smtClean="0"/>
              <a:pPr/>
              <a:t>27.09.2021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E3D0-B9D2-479D-9EBC-EC28C78E29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00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04BD-EA6A-4985-B2A1-4207381E79E2}" type="datetimeFigureOut">
              <a:rPr lang="cs-CZ" smtClean="0"/>
              <a:pPr/>
              <a:t>27.09.2021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E3D0-B9D2-479D-9EBC-EC28C78E29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938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04BD-EA6A-4985-B2A1-4207381E79E2}" type="datetimeFigureOut">
              <a:rPr lang="cs-CZ" smtClean="0"/>
              <a:pPr/>
              <a:t>27.09.2021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E3D0-B9D2-479D-9EBC-EC28C78E29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704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04BD-EA6A-4985-B2A1-4207381E79E2}" type="datetimeFigureOut">
              <a:rPr lang="cs-CZ" smtClean="0"/>
              <a:pPr/>
              <a:t>27.09.2021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E3D0-B9D2-479D-9EBC-EC28C78E29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5485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04BD-EA6A-4985-B2A1-4207381E79E2}" type="datetimeFigureOut">
              <a:rPr lang="cs-CZ" smtClean="0"/>
              <a:pPr/>
              <a:t>27.09.2021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E3D0-B9D2-479D-9EBC-EC28C78E29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65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04BD-EA6A-4985-B2A1-4207381E79E2}" type="datetimeFigureOut">
              <a:rPr lang="cs-CZ" smtClean="0"/>
              <a:pPr/>
              <a:t>27.09.2021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E3D0-B9D2-479D-9EBC-EC28C78E29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256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204BD-EA6A-4985-B2A1-4207381E79E2}" type="datetimeFigureOut">
              <a:rPr lang="cs-CZ" smtClean="0"/>
              <a:pPr/>
              <a:t>27.09.2021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BE3D0-B9D2-479D-9EBC-EC28C78E29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36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9144000" cy="313673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u="sng" dirty="0" smtClean="0"/>
              <a:t>Agrochemie</a:t>
            </a:r>
          </a:p>
          <a:p>
            <a:pPr algn="ctr"/>
            <a:endParaRPr lang="cs-CZ" sz="4400" dirty="0"/>
          </a:p>
          <a:p>
            <a:pPr algn="ctr"/>
            <a:r>
              <a:rPr lang="cs-CZ" sz="3200" dirty="0" smtClean="0"/>
              <a:t>Ing. Martin Kulhánek, Ph.D.</a:t>
            </a:r>
          </a:p>
          <a:p>
            <a:pPr algn="ctr"/>
            <a:r>
              <a:rPr lang="cs-CZ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FAPPZ A357</a:t>
            </a:r>
          </a:p>
          <a:p>
            <a:pPr algn="ctr"/>
            <a:r>
              <a:rPr lang="cs-CZ" sz="3200" dirty="0" err="1" smtClean="0"/>
              <a:t>kulhanek</a:t>
            </a:r>
            <a:r>
              <a:rPr lang="en-US" sz="3200" dirty="0" smtClean="0"/>
              <a:t>@</a:t>
            </a:r>
            <a:r>
              <a:rPr lang="cs-CZ" sz="3200" dirty="0" smtClean="0"/>
              <a:t>af.czu.cz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404301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107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FontTx/>
              <a:buAutoNum type="arabicPeriod"/>
            </a:pPr>
            <a:r>
              <a:rPr lang="cs-CZ" sz="4000" dirty="0" smtClean="0"/>
              <a:t>Chemické názvosloví                   </a:t>
            </a:r>
            <a:r>
              <a:rPr lang="cs-CZ" sz="4000" dirty="0" smtClean="0">
                <a:solidFill>
                  <a:srgbClr val="FFFF00"/>
                </a:solidFill>
              </a:rPr>
              <a:t>SULFIDY</a:t>
            </a:r>
          </a:p>
          <a:p>
            <a:r>
              <a:rPr lang="cs-CZ" sz="2800" dirty="0" smtClean="0"/>
              <a:t>          Binární sloučeniny</a:t>
            </a:r>
            <a:endParaRPr lang="cs-CZ" sz="2800" dirty="0"/>
          </a:p>
          <a:p>
            <a:r>
              <a:rPr lang="cs-CZ" sz="4000" dirty="0" smtClean="0"/>
              <a:t>                                   </a:t>
            </a:r>
            <a:endParaRPr lang="cs-CZ" sz="4000" dirty="0"/>
          </a:p>
        </p:txBody>
      </p:sp>
      <p:sp>
        <p:nvSpPr>
          <p:cNvPr id="7" name="Obdélník 6"/>
          <p:cNvSpPr/>
          <p:nvPr/>
        </p:nvSpPr>
        <p:spPr>
          <a:xfrm>
            <a:off x="0" y="1219201"/>
            <a:ext cx="9197009" cy="8348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 smtClean="0"/>
              <a:t>Aniont </a:t>
            </a:r>
          </a:p>
          <a:p>
            <a:r>
              <a:rPr lang="cs-CZ" sz="2000" dirty="0" smtClean="0"/>
              <a:t>– píše se v názvu vepředu (koncovka –id) a ve vzorci vzadu, dané záporné oxidační číslo</a:t>
            </a:r>
            <a:endParaRPr lang="cs-CZ" sz="2000" dirty="0"/>
          </a:p>
        </p:txBody>
      </p:sp>
      <p:sp>
        <p:nvSpPr>
          <p:cNvPr id="8" name="Obdélník 7"/>
          <p:cNvSpPr/>
          <p:nvPr/>
        </p:nvSpPr>
        <p:spPr>
          <a:xfrm>
            <a:off x="-1" y="2054088"/>
            <a:ext cx="9197009" cy="83488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 smtClean="0"/>
              <a:t>Kationt </a:t>
            </a:r>
          </a:p>
          <a:p>
            <a:r>
              <a:rPr lang="cs-CZ" sz="2000" dirty="0" smtClean="0"/>
              <a:t>– píše se v názvu vzadu a ve vzorci vepředu, kladné oxidační číslo</a:t>
            </a:r>
            <a:endParaRPr lang="cs-CZ" sz="2000" dirty="0"/>
          </a:p>
        </p:txBody>
      </p:sp>
      <p:sp>
        <p:nvSpPr>
          <p:cNvPr id="9" name="Obdélník 8"/>
          <p:cNvSpPr/>
          <p:nvPr/>
        </p:nvSpPr>
        <p:spPr>
          <a:xfrm>
            <a:off x="6516623" y="3299795"/>
            <a:ext cx="1307175" cy="32352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I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II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III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IV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V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VI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VII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VIII</a:t>
            </a:r>
            <a:endParaRPr lang="cs-CZ" sz="2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441909" y="3273293"/>
            <a:ext cx="1702091" cy="32352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-ný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natý</a:t>
            </a:r>
            <a:endParaRPr lang="cs-CZ" sz="2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itý</a:t>
            </a:r>
            <a:endParaRPr lang="cs-CZ" sz="2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ičitý</a:t>
            </a:r>
            <a:endParaRPr lang="cs-CZ" sz="2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ečný</a:t>
            </a:r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ičný</a:t>
            </a:r>
            <a:endParaRPr lang="cs-CZ" sz="2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ový</a:t>
            </a:r>
            <a:endParaRPr lang="cs-CZ" sz="2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istý</a:t>
            </a:r>
            <a:endParaRPr lang="cs-CZ" sz="2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ičelý</a:t>
            </a:r>
            <a:endParaRPr lang="cs-CZ" sz="2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Rectangle 4"/>
          <p:cNvSpPr/>
          <p:nvPr/>
        </p:nvSpPr>
        <p:spPr>
          <a:xfrm>
            <a:off x="8292954" y="1040295"/>
            <a:ext cx="1508211" cy="898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400" b="1" dirty="0" smtClean="0"/>
              <a:t>S</a:t>
            </a:r>
            <a:r>
              <a:rPr lang="cs-CZ" sz="4400" b="1" baseline="30000" dirty="0" smtClean="0"/>
              <a:t>-II</a:t>
            </a:r>
            <a:endParaRPr lang="cs-CZ" sz="4400" b="1" baseline="30000" dirty="0"/>
          </a:p>
        </p:txBody>
      </p:sp>
      <p:sp>
        <p:nvSpPr>
          <p:cNvPr id="12" name="Rectangle 4"/>
          <p:cNvSpPr/>
          <p:nvPr/>
        </p:nvSpPr>
        <p:spPr>
          <a:xfrm>
            <a:off x="0" y="2788613"/>
            <a:ext cx="983568" cy="828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400" b="1" dirty="0" smtClean="0"/>
              <a:t>S</a:t>
            </a:r>
            <a:r>
              <a:rPr lang="cs-CZ" sz="4400" b="1" baseline="30000" dirty="0" smtClean="0"/>
              <a:t>-2</a:t>
            </a:r>
            <a:endParaRPr lang="cs-CZ" sz="4400" b="1" baseline="30000" dirty="0"/>
          </a:p>
        </p:txBody>
      </p:sp>
      <p:sp>
        <p:nvSpPr>
          <p:cNvPr id="23" name="Obdélník 22"/>
          <p:cNvSpPr/>
          <p:nvPr/>
        </p:nvSpPr>
        <p:spPr>
          <a:xfrm>
            <a:off x="194140" y="3723862"/>
            <a:ext cx="3394767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Sulfid železnatý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194140" y="4353590"/>
            <a:ext cx="3394767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Li</a:t>
            </a:r>
            <a:r>
              <a:rPr lang="cs-CZ" sz="2400" baseline="-25000" dirty="0" smtClean="0">
                <a:solidFill>
                  <a:schemeClr val="bg1"/>
                </a:solidFill>
              </a:rPr>
              <a:t>2</a:t>
            </a:r>
            <a:r>
              <a:rPr lang="cs-CZ" sz="2400" dirty="0" smtClean="0">
                <a:solidFill>
                  <a:schemeClr val="bg1"/>
                </a:solidFill>
              </a:rPr>
              <a:t>S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194139" y="4983318"/>
            <a:ext cx="3394767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Sulfid vápenatý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194140" y="5613046"/>
            <a:ext cx="3394767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Al</a:t>
            </a:r>
            <a:r>
              <a:rPr lang="cs-CZ" sz="2400" baseline="-25000" dirty="0" smtClean="0">
                <a:solidFill>
                  <a:schemeClr val="bg1"/>
                </a:solidFill>
              </a:rPr>
              <a:t>2</a:t>
            </a:r>
            <a:r>
              <a:rPr lang="cs-CZ" sz="2400" dirty="0" smtClean="0">
                <a:solidFill>
                  <a:schemeClr val="bg1"/>
                </a:solidFill>
              </a:rPr>
              <a:t>S</a:t>
            </a:r>
            <a:r>
              <a:rPr lang="cs-CZ" sz="2400" baseline="-25000" dirty="0" smtClean="0">
                <a:solidFill>
                  <a:schemeClr val="bg1"/>
                </a:solidFill>
              </a:rPr>
              <a:t>3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2628208" y="3723862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err="1" smtClean="0">
                <a:solidFill>
                  <a:schemeClr val="bg1"/>
                </a:solidFill>
              </a:rPr>
              <a:t>FeS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2616867" y="4368098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Sulfid lithný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2592796" y="4973958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err="1" smtClean="0">
                <a:solidFill>
                  <a:schemeClr val="bg1"/>
                </a:solidFill>
              </a:rPr>
              <a:t>CaS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2592796" y="5650882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Sulfid hlinitý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3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107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FontTx/>
              <a:buAutoNum type="arabicPeriod"/>
            </a:pPr>
            <a:r>
              <a:rPr lang="cs-CZ" sz="4000" dirty="0" smtClean="0"/>
              <a:t>Chemické názvosloví          </a:t>
            </a:r>
            <a:r>
              <a:rPr lang="cs-CZ" sz="4000" dirty="0" smtClean="0">
                <a:solidFill>
                  <a:srgbClr val="FFFF00"/>
                </a:solidFill>
              </a:rPr>
              <a:t>HALOGENIDY</a:t>
            </a:r>
          </a:p>
          <a:p>
            <a:r>
              <a:rPr lang="cs-CZ" sz="2800" dirty="0" smtClean="0"/>
              <a:t>          Binární sloučeniny</a:t>
            </a:r>
            <a:endParaRPr lang="cs-CZ" sz="2800" dirty="0"/>
          </a:p>
          <a:p>
            <a:r>
              <a:rPr lang="cs-CZ" sz="4000" dirty="0" smtClean="0"/>
              <a:t>                                   </a:t>
            </a:r>
            <a:endParaRPr lang="cs-CZ" sz="4000" dirty="0"/>
          </a:p>
        </p:txBody>
      </p:sp>
      <p:sp>
        <p:nvSpPr>
          <p:cNvPr id="7" name="Obdélník 6"/>
          <p:cNvSpPr/>
          <p:nvPr/>
        </p:nvSpPr>
        <p:spPr>
          <a:xfrm>
            <a:off x="0" y="1219201"/>
            <a:ext cx="9197009" cy="8348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 smtClean="0"/>
              <a:t>Aniont </a:t>
            </a:r>
          </a:p>
          <a:p>
            <a:r>
              <a:rPr lang="cs-CZ" sz="2000" dirty="0" smtClean="0"/>
              <a:t>– píše se v názvu vepředu (koncovka –id) a ve vzorci vzadu, dané záporné oxidační číslo</a:t>
            </a:r>
            <a:endParaRPr lang="cs-CZ" sz="2000" dirty="0"/>
          </a:p>
        </p:txBody>
      </p:sp>
      <p:sp>
        <p:nvSpPr>
          <p:cNvPr id="8" name="Obdélník 7"/>
          <p:cNvSpPr/>
          <p:nvPr/>
        </p:nvSpPr>
        <p:spPr>
          <a:xfrm>
            <a:off x="-1" y="2054088"/>
            <a:ext cx="9197009" cy="83488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 smtClean="0"/>
              <a:t>Kationt </a:t>
            </a:r>
          </a:p>
          <a:p>
            <a:r>
              <a:rPr lang="cs-CZ" sz="2000" dirty="0" smtClean="0"/>
              <a:t>– píše se v názvu vzadu a ve vzorci vepředu, kladné oxidační číslo</a:t>
            </a:r>
            <a:endParaRPr lang="cs-CZ" sz="2000" dirty="0"/>
          </a:p>
        </p:txBody>
      </p:sp>
      <p:sp>
        <p:nvSpPr>
          <p:cNvPr id="9" name="Obdélník 8"/>
          <p:cNvSpPr/>
          <p:nvPr/>
        </p:nvSpPr>
        <p:spPr>
          <a:xfrm>
            <a:off x="6679095" y="3299795"/>
            <a:ext cx="1144703" cy="32352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I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II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III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IV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V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VI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VII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VIII</a:t>
            </a:r>
            <a:endParaRPr lang="cs-CZ" sz="2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441909" y="3273293"/>
            <a:ext cx="1702091" cy="32352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-ný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natý</a:t>
            </a:r>
            <a:endParaRPr lang="cs-CZ" sz="2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itý</a:t>
            </a:r>
            <a:endParaRPr lang="cs-CZ" sz="2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ičitý</a:t>
            </a:r>
            <a:endParaRPr lang="cs-CZ" sz="2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ečný</a:t>
            </a:r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ičný</a:t>
            </a:r>
            <a:endParaRPr lang="cs-CZ" sz="2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ový</a:t>
            </a:r>
            <a:endParaRPr lang="cs-CZ" sz="2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istý</a:t>
            </a:r>
            <a:endParaRPr lang="cs-CZ" sz="2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ičelý</a:t>
            </a:r>
            <a:endParaRPr lang="cs-CZ" sz="2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Rectangle 4"/>
          <p:cNvSpPr/>
          <p:nvPr/>
        </p:nvSpPr>
        <p:spPr>
          <a:xfrm>
            <a:off x="8292954" y="1040295"/>
            <a:ext cx="1508211" cy="898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400" b="1" dirty="0" smtClean="0"/>
              <a:t>X</a:t>
            </a:r>
            <a:r>
              <a:rPr lang="cs-CZ" sz="4400" b="1" baseline="30000" dirty="0" smtClean="0"/>
              <a:t>-I</a:t>
            </a:r>
            <a:endParaRPr lang="cs-CZ" sz="4400" b="1" baseline="30000" dirty="0"/>
          </a:p>
        </p:txBody>
      </p:sp>
      <p:sp>
        <p:nvSpPr>
          <p:cNvPr id="12" name="Rectangle 4"/>
          <p:cNvSpPr/>
          <p:nvPr/>
        </p:nvSpPr>
        <p:spPr>
          <a:xfrm>
            <a:off x="0" y="2788613"/>
            <a:ext cx="983568" cy="828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400" b="1" dirty="0" smtClean="0"/>
              <a:t>X</a:t>
            </a:r>
            <a:r>
              <a:rPr lang="cs-CZ" sz="4400" b="1" baseline="30000" dirty="0" smtClean="0"/>
              <a:t>-1</a:t>
            </a:r>
            <a:endParaRPr lang="cs-CZ" sz="4400" b="1" baseline="30000" dirty="0"/>
          </a:p>
        </p:txBody>
      </p:sp>
      <p:sp>
        <p:nvSpPr>
          <p:cNvPr id="27" name="Obdélník 26"/>
          <p:cNvSpPr/>
          <p:nvPr/>
        </p:nvSpPr>
        <p:spPr>
          <a:xfrm>
            <a:off x="97042" y="3616873"/>
            <a:ext cx="6582053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X = Fluór (F), Chlor (Cl), Brom (Br), Jód (I), Astat (At)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15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107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FontTx/>
              <a:buAutoNum type="arabicPeriod"/>
            </a:pPr>
            <a:r>
              <a:rPr lang="cs-CZ" sz="4000" dirty="0" smtClean="0"/>
              <a:t>Chemické názvosloví          </a:t>
            </a:r>
            <a:r>
              <a:rPr lang="cs-CZ" sz="4000" dirty="0" smtClean="0">
                <a:solidFill>
                  <a:srgbClr val="FFFF00"/>
                </a:solidFill>
              </a:rPr>
              <a:t>HALOGENIDY</a:t>
            </a:r>
          </a:p>
          <a:p>
            <a:r>
              <a:rPr lang="cs-CZ" sz="2800" dirty="0" smtClean="0"/>
              <a:t>          Binární sloučeniny</a:t>
            </a:r>
            <a:endParaRPr lang="cs-CZ" sz="2800" dirty="0"/>
          </a:p>
          <a:p>
            <a:r>
              <a:rPr lang="cs-CZ" sz="4000" dirty="0" smtClean="0"/>
              <a:t>                                   </a:t>
            </a:r>
            <a:endParaRPr lang="cs-CZ" sz="4000" dirty="0"/>
          </a:p>
        </p:txBody>
      </p:sp>
      <p:sp>
        <p:nvSpPr>
          <p:cNvPr id="7" name="Obdélník 6"/>
          <p:cNvSpPr/>
          <p:nvPr/>
        </p:nvSpPr>
        <p:spPr>
          <a:xfrm>
            <a:off x="0" y="1219201"/>
            <a:ext cx="9197009" cy="8348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 smtClean="0"/>
              <a:t>Aniont </a:t>
            </a:r>
          </a:p>
          <a:p>
            <a:r>
              <a:rPr lang="cs-CZ" sz="2000" dirty="0" smtClean="0"/>
              <a:t>– píše se v názvu vepředu (koncovka –id) a ve vzorci vzadu, dané záporné oxidační číslo</a:t>
            </a:r>
            <a:endParaRPr lang="cs-CZ" sz="2000" dirty="0"/>
          </a:p>
        </p:txBody>
      </p:sp>
      <p:sp>
        <p:nvSpPr>
          <p:cNvPr id="8" name="Obdélník 7"/>
          <p:cNvSpPr/>
          <p:nvPr/>
        </p:nvSpPr>
        <p:spPr>
          <a:xfrm>
            <a:off x="-1" y="2054088"/>
            <a:ext cx="9197009" cy="83488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 smtClean="0"/>
              <a:t>Kationt </a:t>
            </a:r>
          </a:p>
          <a:p>
            <a:r>
              <a:rPr lang="cs-CZ" sz="2000" dirty="0" smtClean="0"/>
              <a:t>– píše se v názvu vzadu a ve vzorci vepředu, kladné oxidační číslo</a:t>
            </a:r>
            <a:endParaRPr lang="cs-CZ" sz="2000" dirty="0"/>
          </a:p>
        </p:txBody>
      </p:sp>
      <p:sp>
        <p:nvSpPr>
          <p:cNvPr id="9" name="Obdélník 8"/>
          <p:cNvSpPr/>
          <p:nvPr/>
        </p:nvSpPr>
        <p:spPr>
          <a:xfrm>
            <a:off x="6679095" y="3299795"/>
            <a:ext cx="1144703" cy="32352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I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II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III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IV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V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VI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VII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VIII</a:t>
            </a:r>
            <a:endParaRPr lang="cs-CZ" sz="2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441909" y="3273293"/>
            <a:ext cx="1702091" cy="32352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-ný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natý</a:t>
            </a:r>
            <a:endParaRPr lang="cs-CZ" sz="2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itý</a:t>
            </a:r>
            <a:endParaRPr lang="cs-CZ" sz="2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ičitý</a:t>
            </a:r>
            <a:endParaRPr lang="cs-CZ" sz="2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ečný</a:t>
            </a:r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ičný</a:t>
            </a:r>
            <a:endParaRPr lang="cs-CZ" sz="2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ový</a:t>
            </a:r>
            <a:endParaRPr lang="cs-CZ" sz="2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istý</a:t>
            </a:r>
            <a:endParaRPr lang="cs-CZ" sz="2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ičelý</a:t>
            </a:r>
            <a:endParaRPr lang="cs-CZ" sz="2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Rectangle 4"/>
          <p:cNvSpPr/>
          <p:nvPr/>
        </p:nvSpPr>
        <p:spPr>
          <a:xfrm>
            <a:off x="8292954" y="1040295"/>
            <a:ext cx="1508211" cy="898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400" b="1" dirty="0" smtClean="0"/>
              <a:t>X</a:t>
            </a:r>
            <a:r>
              <a:rPr lang="cs-CZ" sz="4400" b="1" baseline="30000" dirty="0" smtClean="0"/>
              <a:t>-I</a:t>
            </a:r>
            <a:endParaRPr lang="cs-CZ" sz="4400" b="1" baseline="30000" dirty="0"/>
          </a:p>
        </p:txBody>
      </p:sp>
      <p:sp>
        <p:nvSpPr>
          <p:cNvPr id="12" name="Rectangle 4"/>
          <p:cNvSpPr/>
          <p:nvPr/>
        </p:nvSpPr>
        <p:spPr>
          <a:xfrm>
            <a:off x="0" y="2788613"/>
            <a:ext cx="983568" cy="828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400" b="1" dirty="0" smtClean="0"/>
              <a:t>X</a:t>
            </a:r>
            <a:r>
              <a:rPr lang="cs-CZ" sz="4400" b="1" baseline="30000" dirty="0" smtClean="0"/>
              <a:t>-1</a:t>
            </a:r>
            <a:endParaRPr lang="cs-CZ" sz="4400" b="1" baseline="30000" dirty="0"/>
          </a:p>
        </p:txBody>
      </p:sp>
      <p:sp>
        <p:nvSpPr>
          <p:cNvPr id="13" name="Obdélník 12"/>
          <p:cNvSpPr/>
          <p:nvPr/>
        </p:nvSpPr>
        <p:spPr>
          <a:xfrm>
            <a:off x="185195" y="3460831"/>
            <a:ext cx="3394767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Bromid fosforečný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185195" y="4090559"/>
            <a:ext cx="3394767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FeCl</a:t>
            </a:r>
            <a:r>
              <a:rPr lang="cs-CZ" sz="2400" baseline="-25000" dirty="0" smtClean="0">
                <a:solidFill>
                  <a:schemeClr val="bg1"/>
                </a:solidFill>
              </a:rPr>
              <a:t>3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185194" y="4720287"/>
            <a:ext cx="3394767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Jodid měďnatý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185195" y="5350015"/>
            <a:ext cx="3394767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Al</a:t>
            </a:r>
            <a:r>
              <a:rPr lang="cs-CZ" sz="2400" baseline="-25000" dirty="0" smtClean="0">
                <a:solidFill>
                  <a:schemeClr val="bg1"/>
                </a:solidFill>
              </a:rPr>
              <a:t>2</a:t>
            </a:r>
            <a:r>
              <a:rPr lang="cs-CZ" sz="2400" dirty="0" smtClean="0">
                <a:solidFill>
                  <a:schemeClr val="bg1"/>
                </a:solidFill>
              </a:rPr>
              <a:t>I</a:t>
            </a:r>
            <a:r>
              <a:rPr lang="cs-CZ" sz="2400" baseline="-25000" dirty="0" smtClean="0">
                <a:solidFill>
                  <a:schemeClr val="bg1"/>
                </a:solidFill>
              </a:rPr>
              <a:t>3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185194" y="5910732"/>
            <a:ext cx="3394767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Fluorid sodný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2804459" y="3449592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PBr</a:t>
            </a:r>
            <a:r>
              <a:rPr lang="cs-CZ" sz="2400" baseline="-25000" dirty="0" smtClean="0">
                <a:solidFill>
                  <a:schemeClr val="bg1"/>
                </a:solidFill>
              </a:rPr>
              <a:t>5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2804459" y="4097448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200" dirty="0" smtClean="0">
                <a:solidFill>
                  <a:schemeClr val="bg1"/>
                </a:solidFill>
              </a:rPr>
              <a:t>Chlorid železitý</a:t>
            </a:r>
            <a:endParaRPr lang="cs-CZ" sz="2200" dirty="0">
              <a:solidFill>
                <a:schemeClr val="bg1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2804459" y="4717869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CuI</a:t>
            </a:r>
            <a:r>
              <a:rPr lang="cs-CZ" sz="2400" baseline="-25000" dirty="0" smtClean="0">
                <a:solidFill>
                  <a:schemeClr val="bg1"/>
                </a:solidFill>
              </a:rPr>
              <a:t>2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2804459" y="5356904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Nesmysl</a:t>
            </a:r>
            <a:endParaRPr lang="cs-CZ" sz="2400" baseline="-25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2804459" y="5910732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err="1" smtClean="0">
                <a:solidFill>
                  <a:schemeClr val="bg1"/>
                </a:solidFill>
              </a:rPr>
              <a:t>NaF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20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107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FontTx/>
              <a:buAutoNum type="arabicPeriod"/>
            </a:pPr>
            <a:r>
              <a:rPr lang="cs-CZ" sz="4000" dirty="0" smtClean="0"/>
              <a:t>Chemické názvosloví                </a:t>
            </a:r>
            <a:r>
              <a:rPr lang="cs-CZ" sz="4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PEROXIDY</a:t>
            </a:r>
          </a:p>
          <a:p>
            <a:r>
              <a:rPr lang="cs-CZ" sz="2800" dirty="0" smtClean="0"/>
              <a:t>          Binární sloučeniny</a:t>
            </a:r>
            <a:endParaRPr lang="cs-CZ" sz="2800" dirty="0"/>
          </a:p>
          <a:p>
            <a:r>
              <a:rPr lang="cs-CZ" sz="4000" dirty="0" smtClean="0"/>
              <a:t>                                   </a:t>
            </a:r>
            <a:endParaRPr lang="cs-CZ" sz="4000" dirty="0"/>
          </a:p>
        </p:txBody>
      </p:sp>
      <p:sp>
        <p:nvSpPr>
          <p:cNvPr id="7" name="Obdélník 6"/>
          <p:cNvSpPr/>
          <p:nvPr/>
        </p:nvSpPr>
        <p:spPr>
          <a:xfrm>
            <a:off x="0" y="1219201"/>
            <a:ext cx="9197009" cy="8348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 smtClean="0"/>
              <a:t>Aniont </a:t>
            </a:r>
          </a:p>
          <a:p>
            <a:r>
              <a:rPr lang="cs-CZ" sz="2000" dirty="0" smtClean="0"/>
              <a:t>– píše se v názvu vepředu (koncovka –id) a ve vzorci vzadu, dané záporné oxidační číslo</a:t>
            </a:r>
            <a:endParaRPr lang="cs-CZ" sz="2000" dirty="0"/>
          </a:p>
        </p:txBody>
      </p:sp>
      <p:sp>
        <p:nvSpPr>
          <p:cNvPr id="8" name="Obdélník 7"/>
          <p:cNvSpPr/>
          <p:nvPr/>
        </p:nvSpPr>
        <p:spPr>
          <a:xfrm>
            <a:off x="-1" y="2054088"/>
            <a:ext cx="9197009" cy="83488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 smtClean="0"/>
              <a:t>Kationt </a:t>
            </a:r>
          </a:p>
          <a:p>
            <a:r>
              <a:rPr lang="cs-CZ" sz="2000" dirty="0" smtClean="0"/>
              <a:t>– píše se v názvu vzadu a ve vzorci vepředu, kladné oxidační číslo</a:t>
            </a:r>
            <a:endParaRPr lang="cs-CZ" sz="2000" dirty="0"/>
          </a:p>
        </p:txBody>
      </p:sp>
      <p:sp>
        <p:nvSpPr>
          <p:cNvPr id="9" name="Obdélník 8"/>
          <p:cNvSpPr/>
          <p:nvPr/>
        </p:nvSpPr>
        <p:spPr>
          <a:xfrm>
            <a:off x="6516623" y="3299795"/>
            <a:ext cx="1307175" cy="32352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I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II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III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IV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V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VI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VII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VIII</a:t>
            </a:r>
            <a:endParaRPr lang="cs-CZ" sz="2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441909" y="3273293"/>
            <a:ext cx="1702091" cy="32352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-ný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natý</a:t>
            </a:r>
            <a:endParaRPr lang="cs-CZ" sz="2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itý</a:t>
            </a:r>
            <a:endParaRPr lang="cs-CZ" sz="2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ičitý</a:t>
            </a:r>
            <a:endParaRPr lang="cs-CZ" sz="2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ečný</a:t>
            </a:r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ičný</a:t>
            </a:r>
            <a:endParaRPr lang="cs-CZ" sz="2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ový</a:t>
            </a:r>
            <a:endParaRPr lang="cs-CZ" sz="2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istý</a:t>
            </a:r>
            <a:endParaRPr lang="cs-CZ" sz="2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ičelý</a:t>
            </a:r>
            <a:endParaRPr lang="cs-CZ" sz="2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Rectangle 4"/>
          <p:cNvSpPr/>
          <p:nvPr/>
        </p:nvSpPr>
        <p:spPr>
          <a:xfrm>
            <a:off x="8292954" y="1040295"/>
            <a:ext cx="1508211" cy="898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400" b="1" dirty="0" smtClean="0"/>
              <a:t>O</a:t>
            </a:r>
            <a:r>
              <a:rPr lang="cs-CZ" sz="4400" b="1" baseline="30000" dirty="0" smtClean="0"/>
              <a:t>-I</a:t>
            </a:r>
            <a:endParaRPr lang="cs-CZ" sz="4400" b="1" baseline="30000" dirty="0"/>
          </a:p>
        </p:txBody>
      </p:sp>
      <p:sp>
        <p:nvSpPr>
          <p:cNvPr id="12" name="Rectangle 4"/>
          <p:cNvSpPr/>
          <p:nvPr/>
        </p:nvSpPr>
        <p:spPr>
          <a:xfrm>
            <a:off x="0" y="2788613"/>
            <a:ext cx="983568" cy="828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400" b="1" dirty="0" smtClean="0"/>
              <a:t>O</a:t>
            </a:r>
            <a:r>
              <a:rPr lang="cs-CZ" sz="4400" b="1" baseline="30000" dirty="0" smtClean="0"/>
              <a:t>-1</a:t>
            </a:r>
            <a:endParaRPr lang="cs-CZ" sz="4400" b="1" baseline="30000" dirty="0"/>
          </a:p>
        </p:txBody>
      </p:sp>
      <p:sp>
        <p:nvSpPr>
          <p:cNvPr id="23" name="Obdélník 22"/>
          <p:cNvSpPr/>
          <p:nvPr/>
        </p:nvSpPr>
        <p:spPr>
          <a:xfrm>
            <a:off x="185195" y="3460831"/>
            <a:ext cx="3394767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Peroxid draselný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185195" y="4090559"/>
            <a:ext cx="3394767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H</a:t>
            </a:r>
            <a:r>
              <a:rPr lang="cs-CZ" sz="2400" baseline="-25000" dirty="0" smtClean="0">
                <a:solidFill>
                  <a:schemeClr val="bg1"/>
                </a:solidFill>
              </a:rPr>
              <a:t>2</a:t>
            </a:r>
            <a:r>
              <a:rPr lang="cs-CZ" sz="2400" dirty="0" smtClean="0">
                <a:solidFill>
                  <a:schemeClr val="bg1"/>
                </a:solidFill>
              </a:rPr>
              <a:t>O</a:t>
            </a:r>
            <a:r>
              <a:rPr lang="cs-CZ" sz="2400" baseline="-25000" dirty="0" smtClean="0">
                <a:solidFill>
                  <a:schemeClr val="bg1"/>
                </a:solidFill>
              </a:rPr>
              <a:t>2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185194" y="4720287"/>
            <a:ext cx="3394767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Peroxid vápenatý 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185195" y="5350015"/>
            <a:ext cx="3394767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Li</a:t>
            </a:r>
            <a:r>
              <a:rPr lang="cs-CZ" sz="2400" baseline="-25000" dirty="0" smtClean="0">
                <a:solidFill>
                  <a:schemeClr val="bg1"/>
                </a:solidFill>
              </a:rPr>
              <a:t>2</a:t>
            </a:r>
            <a:r>
              <a:rPr lang="cs-CZ" sz="2400" dirty="0" smtClean="0">
                <a:solidFill>
                  <a:schemeClr val="bg1"/>
                </a:solidFill>
              </a:rPr>
              <a:t>O</a:t>
            </a:r>
            <a:r>
              <a:rPr lang="cs-CZ" sz="2400" baseline="-25000" dirty="0" smtClean="0">
                <a:solidFill>
                  <a:schemeClr val="bg1"/>
                </a:solidFill>
              </a:rPr>
              <a:t>2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2583852" y="3449831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K</a:t>
            </a:r>
            <a:r>
              <a:rPr lang="cs-CZ" sz="2400" baseline="-25000" dirty="0" smtClean="0">
                <a:solidFill>
                  <a:schemeClr val="bg1"/>
                </a:solidFill>
              </a:rPr>
              <a:t>2</a:t>
            </a:r>
            <a:r>
              <a:rPr lang="cs-CZ" sz="2400" dirty="0" smtClean="0">
                <a:solidFill>
                  <a:schemeClr val="bg1"/>
                </a:solidFill>
              </a:rPr>
              <a:t>O</a:t>
            </a:r>
            <a:r>
              <a:rPr lang="cs-CZ" sz="2400" baseline="-25000" dirty="0" smtClean="0">
                <a:solidFill>
                  <a:schemeClr val="bg1"/>
                </a:solidFill>
              </a:rPr>
              <a:t>2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2583852" y="4068559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200" dirty="0" smtClean="0">
                <a:solidFill>
                  <a:schemeClr val="bg1"/>
                </a:solidFill>
              </a:rPr>
              <a:t>Peroxid vodíku</a:t>
            </a:r>
            <a:endParaRPr lang="cs-CZ" sz="2200" dirty="0">
              <a:solidFill>
                <a:schemeClr val="bg1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2576522" y="4720287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CaO</a:t>
            </a:r>
            <a:r>
              <a:rPr lang="cs-CZ" sz="2400" baseline="-25000" dirty="0" smtClean="0">
                <a:solidFill>
                  <a:schemeClr val="bg1"/>
                </a:solidFill>
              </a:rPr>
              <a:t>2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2576522" y="5350015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Peroxid lithný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10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107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FontTx/>
              <a:buAutoNum type="arabicPeriod"/>
            </a:pPr>
            <a:r>
              <a:rPr lang="cs-CZ" sz="4000" dirty="0" smtClean="0"/>
              <a:t>Chemické názvosloví                </a:t>
            </a:r>
            <a:r>
              <a:rPr lang="cs-CZ" sz="4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HYDRIDY</a:t>
            </a:r>
          </a:p>
          <a:p>
            <a:r>
              <a:rPr lang="cs-CZ" sz="2800" dirty="0" smtClean="0"/>
              <a:t>          Binární sloučeniny                                              </a:t>
            </a:r>
            <a:r>
              <a:rPr lang="cs-CZ" sz="2800" dirty="0" smtClean="0">
                <a:solidFill>
                  <a:srgbClr val="FFFF00"/>
                </a:solidFill>
              </a:rPr>
              <a:t>iontové</a:t>
            </a:r>
            <a:endParaRPr lang="cs-CZ" sz="2800" dirty="0">
              <a:solidFill>
                <a:srgbClr val="FFFF00"/>
              </a:solidFill>
            </a:endParaRPr>
          </a:p>
          <a:p>
            <a:r>
              <a:rPr lang="cs-CZ" sz="4000" dirty="0" smtClean="0"/>
              <a:t>                                   </a:t>
            </a:r>
            <a:endParaRPr lang="cs-CZ" sz="4000" dirty="0"/>
          </a:p>
        </p:txBody>
      </p:sp>
      <p:sp>
        <p:nvSpPr>
          <p:cNvPr id="7" name="Obdélník 6"/>
          <p:cNvSpPr/>
          <p:nvPr/>
        </p:nvSpPr>
        <p:spPr>
          <a:xfrm>
            <a:off x="0" y="1219201"/>
            <a:ext cx="9197009" cy="8348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 smtClean="0"/>
              <a:t>Aniont </a:t>
            </a:r>
          </a:p>
          <a:p>
            <a:r>
              <a:rPr lang="cs-CZ" sz="2000" dirty="0" smtClean="0"/>
              <a:t>– píše se v názvu vepředu (koncovka –id) a ve vzorci vzadu, dané záporné oxidační číslo</a:t>
            </a:r>
            <a:endParaRPr lang="cs-CZ" sz="2000" dirty="0"/>
          </a:p>
        </p:txBody>
      </p:sp>
      <p:sp>
        <p:nvSpPr>
          <p:cNvPr id="8" name="Obdélník 7"/>
          <p:cNvSpPr/>
          <p:nvPr/>
        </p:nvSpPr>
        <p:spPr>
          <a:xfrm>
            <a:off x="-1" y="2054088"/>
            <a:ext cx="9197009" cy="83488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 smtClean="0"/>
              <a:t>Kationt </a:t>
            </a:r>
          </a:p>
          <a:p>
            <a:r>
              <a:rPr lang="cs-CZ" sz="2000" dirty="0" smtClean="0"/>
              <a:t>– píše se v názvu vzadu a ve vzorci vepředu, kladné oxidační číslo</a:t>
            </a:r>
            <a:endParaRPr lang="cs-CZ" sz="2000" dirty="0"/>
          </a:p>
        </p:txBody>
      </p:sp>
      <p:sp>
        <p:nvSpPr>
          <p:cNvPr id="9" name="Obdélník 8"/>
          <p:cNvSpPr/>
          <p:nvPr/>
        </p:nvSpPr>
        <p:spPr>
          <a:xfrm>
            <a:off x="6516623" y="3299795"/>
            <a:ext cx="1307175" cy="32352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I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II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III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IV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V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VI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VII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VIII</a:t>
            </a:r>
            <a:endParaRPr lang="cs-CZ" sz="2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441909" y="3273293"/>
            <a:ext cx="1702091" cy="32352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-ný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natý</a:t>
            </a:r>
            <a:endParaRPr lang="cs-CZ" sz="2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itý</a:t>
            </a:r>
            <a:endParaRPr lang="cs-CZ" sz="2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ičitý</a:t>
            </a:r>
            <a:endParaRPr lang="cs-CZ" sz="2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ečný</a:t>
            </a:r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ičný</a:t>
            </a:r>
            <a:endParaRPr lang="cs-CZ" sz="2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ový</a:t>
            </a:r>
            <a:endParaRPr lang="cs-CZ" sz="2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istý</a:t>
            </a:r>
            <a:endParaRPr lang="cs-CZ" sz="2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ičelý</a:t>
            </a:r>
            <a:endParaRPr lang="cs-CZ" sz="2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Rectangle 4"/>
          <p:cNvSpPr/>
          <p:nvPr/>
        </p:nvSpPr>
        <p:spPr>
          <a:xfrm>
            <a:off x="8292954" y="1040295"/>
            <a:ext cx="1508211" cy="898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400" b="1" dirty="0" smtClean="0"/>
              <a:t>H</a:t>
            </a:r>
            <a:r>
              <a:rPr lang="cs-CZ" sz="4400" b="1" baseline="30000" dirty="0" smtClean="0"/>
              <a:t>-I</a:t>
            </a:r>
            <a:endParaRPr lang="cs-CZ" sz="4400" b="1" baseline="30000" dirty="0"/>
          </a:p>
        </p:txBody>
      </p:sp>
      <p:sp>
        <p:nvSpPr>
          <p:cNvPr id="12" name="Rectangle 4"/>
          <p:cNvSpPr/>
          <p:nvPr/>
        </p:nvSpPr>
        <p:spPr>
          <a:xfrm>
            <a:off x="0" y="2788613"/>
            <a:ext cx="983568" cy="828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400" b="1" dirty="0" smtClean="0"/>
              <a:t>H</a:t>
            </a:r>
            <a:r>
              <a:rPr lang="cs-CZ" sz="4400" b="1" baseline="30000" dirty="0" smtClean="0"/>
              <a:t>-1</a:t>
            </a:r>
            <a:endParaRPr lang="cs-CZ" sz="4400" b="1" baseline="30000" dirty="0"/>
          </a:p>
        </p:txBody>
      </p:sp>
      <p:sp>
        <p:nvSpPr>
          <p:cNvPr id="17" name="Obdélník 16"/>
          <p:cNvSpPr/>
          <p:nvPr/>
        </p:nvSpPr>
        <p:spPr>
          <a:xfrm>
            <a:off x="198447" y="3723862"/>
            <a:ext cx="3394767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Hydrid draselný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198447" y="4353590"/>
            <a:ext cx="3394767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CaH</a:t>
            </a:r>
            <a:r>
              <a:rPr lang="cs-CZ" sz="2400" baseline="-25000" dirty="0" smtClean="0">
                <a:solidFill>
                  <a:schemeClr val="bg1"/>
                </a:solidFill>
              </a:rPr>
              <a:t>2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198446" y="4983318"/>
            <a:ext cx="3394767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Hydrid lithný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198447" y="5613046"/>
            <a:ext cx="3394767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MgH</a:t>
            </a:r>
            <a:r>
              <a:rPr lang="cs-CZ" sz="2400" baseline="-25000" dirty="0" smtClean="0">
                <a:solidFill>
                  <a:schemeClr val="bg1"/>
                </a:solidFill>
              </a:rPr>
              <a:t>2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2597104" y="3747004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KH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2597104" y="4330448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 smtClean="0">
                <a:solidFill>
                  <a:schemeClr val="bg1"/>
                </a:solidFill>
              </a:rPr>
              <a:t>Hydrid vápenatý</a:t>
            </a: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2597103" y="4971747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err="1" smtClean="0">
                <a:solidFill>
                  <a:schemeClr val="bg1"/>
                </a:solidFill>
              </a:rPr>
              <a:t>LiH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2597103" y="5644884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bg1"/>
                </a:solidFill>
              </a:rPr>
              <a:t>Hydrid hořečnatý</a:t>
            </a:r>
            <a:endParaRPr lang="cs-CZ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40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1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107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FontTx/>
              <a:buAutoNum type="arabicPeriod"/>
            </a:pPr>
            <a:r>
              <a:rPr lang="cs-CZ" sz="4000" dirty="0" smtClean="0"/>
              <a:t>Chemické názvosloví                </a:t>
            </a:r>
            <a:r>
              <a:rPr lang="cs-CZ" sz="4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HYDRIDY</a:t>
            </a:r>
          </a:p>
          <a:p>
            <a:r>
              <a:rPr lang="cs-CZ" sz="2800" dirty="0" smtClean="0"/>
              <a:t>          Binární sloučeniny                                           </a:t>
            </a:r>
            <a:r>
              <a:rPr lang="cs-CZ" sz="2800" dirty="0" smtClean="0">
                <a:solidFill>
                  <a:srgbClr val="FFFF00"/>
                </a:solidFill>
              </a:rPr>
              <a:t>kovalentní</a:t>
            </a:r>
            <a:endParaRPr lang="cs-CZ" sz="2800" dirty="0">
              <a:solidFill>
                <a:srgbClr val="FFFF00"/>
              </a:solidFill>
            </a:endParaRPr>
          </a:p>
          <a:p>
            <a:r>
              <a:rPr lang="cs-CZ" sz="4000" dirty="0" smtClean="0"/>
              <a:t>                                   </a:t>
            </a:r>
            <a:endParaRPr lang="cs-CZ" sz="4000" dirty="0"/>
          </a:p>
        </p:txBody>
      </p:sp>
      <p:sp>
        <p:nvSpPr>
          <p:cNvPr id="7" name="Obdélník 6"/>
          <p:cNvSpPr/>
          <p:nvPr/>
        </p:nvSpPr>
        <p:spPr>
          <a:xfrm>
            <a:off x="0" y="1219201"/>
            <a:ext cx="9197009" cy="8348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 smtClean="0"/>
              <a:t>Aniont </a:t>
            </a:r>
          </a:p>
          <a:p>
            <a:r>
              <a:rPr lang="cs-CZ" sz="2000" dirty="0" smtClean="0"/>
              <a:t>– píše se v názvu vepředu (koncovka –id) a ve vzorci vzadu, dané záporné oxidační číslo</a:t>
            </a:r>
            <a:endParaRPr lang="cs-CZ" sz="2000" dirty="0"/>
          </a:p>
        </p:txBody>
      </p:sp>
      <p:sp>
        <p:nvSpPr>
          <p:cNvPr id="8" name="Obdélník 7"/>
          <p:cNvSpPr/>
          <p:nvPr/>
        </p:nvSpPr>
        <p:spPr>
          <a:xfrm>
            <a:off x="-1" y="2054088"/>
            <a:ext cx="9197009" cy="83488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 smtClean="0"/>
              <a:t>Kationt </a:t>
            </a:r>
          </a:p>
          <a:p>
            <a:r>
              <a:rPr lang="cs-CZ" sz="2000" dirty="0" smtClean="0"/>
              <a:t>– píše se v názvu vzadu a ve vzorci vepředu, kladné oxidační číslo</a:t>
            </a:r>
            <a:endParaRPr lang="cs-CZ" sz="2000" dirty="0"/>
          </a:p>
        </p:txBody>
      </p:sp>
      <p:sp>
        <p:nvSpPr>
          <p:cNvPr id="9" name="Obdélník 8"/>
          <p:cNvSpPr/>
          <p:nvPr/>
        </p:nvSpPr>
        <p:spPr>
          <a:xfrm>
            <a:off x="6516623" y="3299795"/>
            <a:ext cx="1307175" cy="32352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I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II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III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IV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V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VI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VII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VIII</a:t>
            </a:r>
            <a:endParaRPr lang="cs-CZ" sz="2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441909" y="3273293"/>
            <a:ext cx="1702091" cy="32352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-ný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natý</a:t>
            </a:r>
            <a:endParaRPr lang="cs-CZ" sz="2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itý</a:t>
            </a:r>
            <a:endParaRPr lang="cs-CZ" sz="2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ičitý</a:t>
            </a:r>
            <a:endParaRPr lang="cs-CZ" sz="2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ečný</a:t>
            </a:r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ičný</a:t>
            </a:r>
            <a:endParaRPr lang="cs-CZ" sz="2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ový</a:t>
            </a:r>
            <a:endParaRPr lang="cs-CZ" sz="2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istý</a:t>
            </a:r>
            <a:endParaRPr lang="cs-CZ" sz="2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ičelý</a:t>
            </a:r>
            <a:endParaRPr lang="cs-CZ" sz="2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Rectangle 4"/>
          <p:cNvSpPr/>
          <p:nvPr/>
        </p:nvSpPr>
        <p:spPr>
          <a:xfrm>
            <a:off x="92765" y="2859159"/>
            <a:ext cx="983568" cy="828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400" b="1" dirty="0" smtClean="0"/>
              <a:t>H</a:t>
            </a:r>
            <a:r>
              <a:rPr lang="cs-CZ" sz="4400" b="1" baseline="30000" dirty="0" smtClean="0"/>
              <a:t>+1</a:t>
            </a:r>
            <a:endParaRPr lang="cs-CZ" sz="4400" b="1" baseline="30000" dirty="0"/>
          </a:p>
        </p:txBody>
      </p:sp>
      <p:sp>
        <p:nvSpPr>
          <p:cNvPr id="23" name="Obdélník 22"/>
          <p:cNvSpPr/>
          <p:nvPr/>
        </p:nvSpPr>
        <p:spPr>
          <a:xfrm>
            <a:off x="200025" y="5394406"/>
            <a:ext cx="3394767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SiH</a:t>
            </a:r>
            <a:r>
              <a:rPr lang="cs-CZ" sz="2400" baseline="-25000" dirty="0" smtClean="0">
                <a:solidFill>
                  <a:schemeClr val="bg1"/>
                </a:solidFill>
              </a:rPr>
              <a:t>4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194720" y="4319159"/>
            <a:ext cx="3394767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PH</a:t>
            </a:r>
            <a:r>
              <a:rPr lang="cs-CZ" sz="2400" baseline="-25000" dirty="0" smtClean="0">
                <a:solidFill>
                  <a:schemeClr val="bg1"/>
                </a:solidFill>
              </a:rPr>
              <a:t>3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175669" y="4863162"/>
            <a:ext cx="3394767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AsH</a:t>
            </a:r>
            <a:r>
              <a:rPr lang="cs-CZ" sz="2400" baseline="-25000" dirty="0" smtClean="0">
                <a:solidFill>
                  <a:schemeClr val="bg1"/>
                </a:solidFill>
              </a:rPr>
              <a:t>3</a:t>
            </a:r>
            <a:endParaRPr lang="cs-CZ" sz="2400" baseline="-25000" dirty="0">
              <a:solidFill>
                <a:srgbClr val="FF0000"/>
              </a:solidFill>
            </a:endParaRPr>
          </a:p>
        </p:txBody>
      </p:sp>
      <p:cxnSp>
        <p:nvCxnSpPr>
          <p:cNvPr id="3" name="Přímá spojnice 2"/>
          <p:cNvCxnSpPr/>
          <p:nvPr/>
        </p:nvCxnSpPr>
        <p:spPr>
          <a:xfrm>
            <a:off x="0" y="1213154"/>
            <a:ext cx="9170504" cy="1683579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 flipV="1">
            <a:off x="-1" y="1213154"/>
            <a:ext cx="9197009" cy="1686621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37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107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FontTx/>
              <a:buAutoNum type="arabicPeriod"/>
            </a:pPr>
            <a:r>
              <a:rPr lang="cs-CZ" sz="4000" dirty="0" smtClean="0"/>
              <a:t>Chemické názvosloví            </a:t>
            </a:r>
            <a:r>
              <a:rPr lang="cs-CZ" sz="4000" dirty="0" smtClean="0">
                <a:solidFill>
                  <a:srgbClr val="00B0F0"/>
                </a:solidFill>
              </a:rPr>
              <a:t>HYDROXIDY</a:t>
            </a:r>
            <a:r>
              <a:rPr lang="cs-CZ" sz="4000" dirty="0" smtClean="0"/>
              <a:t>    </a:t>
            </a:r>
            <a:r>
              <a:rPr lang="cs-CZ" sz="2800" dirty="0" smtClean="0"/>
              <a:t>Binární sloučeniny                                              </a:t>
            </a:r>
            <a:endParaRPr lang="cs-CZ" sz="2800" dirty="0">
              <a:solidFill>
                <a:srgbClr val="FFFF00"/>
              </a:solidFill>
            </a:endParaRPr>
          </a:p>
          <a:p>
            <a:r>
              <a:rPr lang="cs-CZ" sz="4000" dirty="0" smtClean="0"/>
              <a:t>                                   </a:t>
            </a:r>
            <a:endParaRPr lang="cs-CZ" sz="4000" dirty="0"/>
          </a:p>
        </p:txBody>
      </p:sp>
      <p:sp>
        <p:nvSpPr>
          <p:cNvPr id="7" name="Obdélník 6"/>
          <p:cNvSpPr/>
          <p:nvPr/>
        </p:nvSpPr>
        <p:spPr>
          <a:xfrm>
            <a:off x="0" y="1219201"/>
            <a:ext cx="9197009" cy="8348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 smtClean="0"/>
              <a:t>Aniont </a:t>
            </a:r>
          </a:p>
          <a:p>
            <a:r>
              <a:rPr lang="cs-CZ" sz="2000" dirty="0" smtClean="0"/>
              <a:t>– píše se v názvu vepředu (koncovka –id) a ve vzorci vzadu, dané záporné oxidační číslo</a:t>
            </a:r>
            <a:endParaRPr lang="cs-CZ" sz="2000" dirty="0"/>
          </a:p>
        </p:txBody>
      </p:sp>
      <p:sp>
        <p:nvSpPr>
          <p:cNvPr id="8" name="Obdélník 7"/>
          <p:cNvSpPr/>
          <p:nvPr/>
        </p:nvSpPr>
        <p:spPr>
          <a:xfrm>
            <a:off x="-1" y="2054088"/>
            <a:ext cx="9197009" cy="83488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 smtClean="0"/>
              <a:t>Kationt </a:t>
            </a:r>
          </a:p>
          <a:p>
            <a:r>
              <a:rPr lang="cs-CZ" sz="2000" dirty="0" smtClean="0"/>
              <a:t>– píše se v názvu vzadu a ve vzorci vepředu, kladné oxidační číslo</a:t>
            </a:r>
            <a:endParaRPr lang="cs-CZ" sz="2000" dirty="0"/>
          </a:p>
        </p:txBody>
      </p:sp>
      <p:sp>
        <p:nvSpPr>
          <p:cNvPr id="9" name="Obdélník 8"/>
          <p:cNvSpPr/>
          <p:nvPr/>
        </p:nvSpPr>
        <p:spPr>
          <a:xfrm>
            <a:off x="6516623" y="3299795"/>
            <a:ext cx="1307175" cy="32352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I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II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III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IV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V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VI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VII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VIII</a:t>
            </a:r>
            <a:endParaRPr lang="cs-CZ" sz="2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441909" y="3273293"/>
            <a:ext cx="1702091" cy="32352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-ný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natý</a:t>
            </a:r>
            <a:endParaRPr lang="cs-CZ" sz="2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itý</a:t>
            </a:r>
            <a:endParaRPr lang="cs-CZ" sz="2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ičitý</a:t>
            </a:r>
            <a:endParaRPr lang="cs-CZ" sz="2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ečný</a:t>
            </a:r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ičný</a:t>
            </a:r>
            <a:endParaRPr lang="cs-CZ" sz="2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ový</a:t>
            </a:r>
            <a:endParaRPr lang="cs-CZ" sz="2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istý</a:t>
            </a:r>
            <a:endParaRPr lang="cs-CZ" sz="2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ičelý</a:t>
            </a:r>
            <a:endParaRPr lang="cs-CZ" sz="2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Rectangle 4"/>
          <p:cNvSpPr/>
          <p:nvPr/>
        </p:nvSpPr>
        <p:spPr>
          <a:xfrm>
            <a:off x="7441910" y="996944"/>
            <a:ext cx="2014700" cy="898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400" b="1" dirty="0" smtClean="0"/>
              <a:t>(OH)</a:t>
            </a:r>
            <a:r>
              <a:rPr lang="cs-CZ" sz="4400" b="1" baseline="30000" dirty="0" smtClean="0"/>
              <a:t>-I</a:t>
            </a:r>
            <a:endParaRPr lang="cs-CZ" sz="4400" b="1" baseline="30000" dirty="0"/>
          </a:p>
        </p:txBody>
      </p:sp>
      <p:sp>
        <p:nvSpPr>
          <p:cNvPr id="12" name="Rectangle 4"/>
          <p:cNvSpPr/>
          <p:nvPr/>
        </p:nvSpPr>
        <p:spPr>
          <a:xfrm>
            <a:off x="-1" y="2788613"/>
            <a:ext cx="1775791" cy="828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400" b="1" dirty="0" smtClean="0"/>
              <a:t>(OH)</a:t>
            </a:r>
            <a:r>
              <a:rPr lang="cs-CZ" sz="4400" b="1" baseline="30000" dirty="0" smtClean="0"/>
              <a:t>-1</a:t>
            </a:r>
            <a:endParaRPr lang="cs-CZ" sz="4400" b="1" baseline="30000" dirty="0"/>
          </a:p>
        </p:txBody>
      </p:sp>
      <p:sp>
        <p:nvSpPr>
          <p:cNvPr id="23" name="Obdélník 22"/>
          <p:cNvSpPr/>
          <p:nvPr/>
        </p:nvSpPr>
        <p:spPr>
          <a:xfrm>
            <a:off x="185195" y="3460831"/>
            <a:ext cx="3394767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Hydroxid sodný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185195" y="4090559"/>
            <a:ext cx="3394767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err="1" smtClean="0">
                <a:solidFill>
                  <a:schemeClr val="bg1"/>
                </a:solidFill>
              </a:rPr>
              <a:t>Al</a:t>
            </a:r>
            <a:r>
              <a:rPr lang="cs-CZ" sz="2400" dirty="0" smtClean="0">
                <a:solidFill>
                  <a:schemeClr val="bg1"/>
                </a:solidFill>
              </a:rPr>
              <a:t>(OH)</a:t>
            </a:r>
            <a:r>
              <a:rPr lang="cs-CZ" sz="2400" baseline="-25000" dirty="0" smtClean="0">
                <a:solidFill>
                  <a:schemeClr val="bg1"/>
                </a:solidFill>
              </a:rPr>
              <a:t>3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185194" y="4720287"/>
            <a:ext cx="3394767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Hydroxid vápenatý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185195" y="5350015"/>
            <a:ext cx="3394767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Ba(OH)</a:t>
            </a:r>
            <a:r>
              <a:rPr lang="cs-CZ" sz="2400" baseline="-25000" dirty="0" smtClean="0">
                <a:solidFill>
                  <a:schemeClr val="bg1"/>
                </a:solidFill>
              </a:rPr>
              <a:t>9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185194" y="5910732"/>
            <a:ext cx="3394767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Hydroxid křemičitý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440585" y="3438831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err="1" smtClean="0">
                <a:solidFill>
                  <a:schemeClr val="bg1"/>
                </a:solidFill>
              </a:rPr>
              <a:t>NaOH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4440585" y="4038751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 smtClean="0">
                <a:solidFill>
                  <a:schemeClr val="bg1"/>
                </a:solidFill>
              </a:rPr>
              <a:t>Hydroxid hlinitý</a:t>
            </a: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4440584" y="4721187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Ca(OH)</a:t>
            </a:r>
            <a:r>
              <a:rPr lang="cs-CZ" sz="2400" baseline="-25000" dirty="0" smtClean="0">
                <a:solidFill>
                  <a:schemeClr val="bg1"/>
                </a:solidFill>
              </a:rPr>
              <a:t>2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4440583" y="5321107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Nesmysl</a:t>
            </a:r>
            <a:endParaRPr lang="cs-CZ" sz="2400" baseline="-25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4440583" y="5910732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Si(OH)</a:t>
            </a:r>
            <a:r>
              <a:rPr lang="cs-CZ" sz="2400" baseline="-25000" dirty="0" smtClean="0">
                <a:solidFill>
                  <a:schemeClr val="bg1"/>
                </a:solidFill>
              </a:rPr>
              <a:t>4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52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3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107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FontTx/>
              <a:buAutoNum type="arabicPeriod"/>
            </a:pPr>
            <a:r>
              <a:rPr lang="cs-CZ" sz="4000" dirty="0" smtClean="0"/>
              <a:t>Chemické názvosloví                 </a:t>
            </a:r>
            <a:r>
              <a:rPr lang="cs-CZ" sz="4000" dirty="0" smtClean="0">
                <a:solidFill>
                  <a:srgbClr val="00B0F0"/>
                </a:solidFill>
              </a:rPr>
              <a:t>KYANIDY</a:t>
            </a:r>
            <a:r>
              <a:rPr lang="cs-CZ" sz="4000" dirty="0" smtClean="0"/>
              <a:t>    </a:t>
            </a:r>
            <a:r>
              <a:rPr lang="cs-CZ" sz="2800" dirty="0" smtClean="0"/>
              <a:t>Binární sloučeniny                                              </a:t>
            </a:r>
            <a:endParaRPr lang="cs-CZ" sz="2800" dirty="0">
              <a:solidFill>
                <a:srgbClr val="FFFF00"/>
              </a:solidFill>
            </a:endParaRPr>
          </a:p>
          <a:p>
            <a:r>
              <a:rPr lang="cs-CZ" sz="4000" dirty="0" smtClean="0"/>
              <a:t>                                   </a:t>
            </a:r>
            <a:endParaRPr lang="cs-CZ" sz="4000" dirty="0"/>
          </a:p>
        </p:txBody>
      </p:sp>
      <p:sp>
        <p:nvSpPr>
          <p:cNvPr id="7" name="Obdélník 6"/>
          <p:cNvSpPr/>
          <p:nvPr/>
        </p:nvSpPr>
        <p:spPr>
          <a:xfrm>
            <a:off x="0" y="1219201"/>
            <a:ext cx="9197009" cy="8348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 smtClean="0"/>
              <a:t>Aniont </a:t>
            </a:r>
          </a:p>
          <a:p>
            <a:r>
              <a:rPr lang="cs-CZ" sz="2000" dirty="0" smtClean="0"/>
              <a:t>– píše se v názvu vepředu (koncovka –id) a ve vzorci vzadu, dané záporné oxidační číslo</a:t>
            </a:r>
            <a:endParaRPr lang="cs-CZ" sz="2000" dirty="0"/>
          </a:p>
        </p:txBody>
      </p:sp>
      <p:sp>
        <p:nvSpPr>
          <p:cNvPr id="8" name="Obdélník 7"/>
          <p:cNvSpPr/>
          <p:nvPr/>
        </p:nvSpPr>
        <p:spPr>
          <a:xfrm>
            <a:off x="-1" y="2054088"/>
            <a:ext cx="9197009" cy="83488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 smtClean="0"/>
              <a:t>Kationt </a:t>
            </a:r>
          </a:p>
          <a:p>
            <a:r>
              <a:rPr lang="cs-CZ" sz="2000" dirty="0" smtClean="0"/>
              <a:t>– píše se v názvu vzadu a ve vzorci vepředu, kladné oxidační číslo</a:t>
            </a:r>
            <a:endParaRPr lang="cs-CZ" sz="2000" dirty="0"/>
          </a:p>
        </p:txBody>
      </p:sp>
      <p:sp>
        <p:nvSpPr>
          <p:cNvPr id="9" name="Obdélník 8"/>
          <p:cNvSpPr/>
          <p:nvPr/>
        </p:nvSpPr>
        <p:spPr>
          <a:xfrm>
            <a:off x="6516623" y="3299795"/>
            <a:ext cx="1307175" cy="32352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I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II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III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IV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V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VI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VII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VIII</a:t>
            </a:r>
            <a:endParaRPr lang="cs-CZ" sz="2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441909" y="3273293"/>
            <a:ext cx="1702091" cy="32352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-ný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natý</a:t>
            </a:r>
            <a:endParaRPr lang="cs-CZ" sz="2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itý</a:t>
            </a:r>
            <a:endParaRPr lang="cs-CZ" sz="2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ičitý</a:t>
            </a:r>
            <a:endParaRPr lang="cs-CZ" sz="2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ečný</a:t>
            </a:r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ičný</a:t>
            </a:r>
            <a:endParaRPr lang="cs-CZ" sz="2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ový</a:t>
            </a:r>
            <a:endParaRPr lang="cs-CZ" sz="2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istý</a:t>
            </a:r>
            <a:endParaRPr lang="cs-CZ" sz="2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ičelý</a:t>
            </a:r>
            <a:endParaRPr lang="cs-CZ" sz="2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Rectangle 4"/>
          <p:cNvSpPr/>
          <p:nvPr/>
        </p:nvSpPr>
        <p:spPr>
          <a:xfrm>
            <a:off x="7441910" y="996944"/>
            <a:ext cx="2014700" cy="898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400" b="1" dirty="0" smtClean="0"/>
              <a:t>(CN)</a:t>
            </a:r>
            <a:r>
              <a:rPr lang="cs-CZ" sz="4400" b="1" baseline="30000" dirty="0" smtClean="0"/>
              <a:t>-I</a:t>
            </a:r>
            <a:endParaRPr lang="cs-CZ" sz="4400" b="1" baseline="30000" dirty="0"/>
          </a:p>
        </p:txBody>
      </p:sp>
      <p:sp>
        <p:nvSpPr>
          <p:cNvPr id="12" name="Rectangle 4"/>
          <p:cNvSpPr/>
          <p:nvPr/>
        </p:nvSpPr>
        <p:spPr>
          <a:xfrm>
            <a:off x="-1" y="2788613"/>
            <a:ext cx="1775791" cy="828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400" b="1" dirty="0" smtClean="0"/>
              <a:t>(CN)</a:t>
            </a:r>
            <a:r>
              <a:rPr lang="cs-CZ" sz="4400" b="1" baseline="30000" dirty="0" smtClean="0"/>
              <a:t>-1</a:t>
            </a:r>
            <a:endParaRPr lang="cs-CZ" sz="4400" b="1" baseline="30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44"/>
          <a:stretch/>
        </p:blipFill>
        <p:spPr>
          <a:xfrm>
            <a:off x="6271876" y="142512"/>
            <a:ext cx="489493" cy="953537"/>
          </a:xfrm>
          <a:prstGeom prst="rect">
            <a:avLst/>
          </a:prstGeom>
        </p:spPr>
      </p:pic>
      <p:sp>
        <p:nvSpPr>
          <p:cNvPr id="20" name="Obdélník 19"/>
          <p:cNvSpPr/>
          <p:nvPr/>
        </p:nvSpPr>
        <p:spPr>
          <a:xfrm>
            <a:off x="78406" y="3818640"/>
            <a:ext cx="3394767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Kyanid vápenatý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78406" y="4448368"/>
            <a:ext cx="3394767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KCN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78405" y="5078096"/>
            <a:ext cx="3394767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Kyanid hlinitý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78406" y="5707824"/>
            <a:ext cx="3394767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Mg(CN)</a:t>
            </a:r>
            <a:r>
              <a:rPr lang="cs-CZ" sz="2400" baseline="-25000" dirty="0" smtClean="0">
                <a:solidFill>
                  <a:schemeClr val="bg1"/>
                </a:solidFill>
              </a:rPr>
              <a:t>2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2543815" y="3818640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Ca(CN)</a:t>
            </a:r>
            <a:r>
              <a:rPr lang="cs-CZ" sz="2400" baseline="-25000" dirty="0" smtClean="0">
                <a:solidFill>
                  <a:schemeClr val="bg1"/>
                </a:solidFill>
              </a:rPr>
              <a:t>2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2512473" y="4439140"/>
            <a:ext cx="2404083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Kyanid draselný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2543815" y="5059640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err="1" smtClean="0">
                <a:solidFill>
                  <a:schemeClr val="bg1"/>
                </a:solidFill>
              </a:rPr>
              <a:t>Al</a:t>
            </a:r>
            <a:r>
              <a:rPr lang="cs-CZ" sz="2400" dirty="0" smtClean="0">
                <a:solidFill>
                  <a:schemeClr val="bg1"/>
                </a:solidFill>
              </a:rPr>
              <a:t>(CN)</a:t>
            </a:r>
            <a:r>
              <a:rPr lang="cs-CZ" sz="2400" baseline="-25000" dirty="0" smtClean="0">
                <a:solidFill>
                  <a:schemeClr val="bg1"/>
                </a:solidFill>
              </a:rPr>
              <a:t>3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2543815" y="5717052"/>
            <a:ext cx="2372742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Kyanid hořečnatý</a:t>
            </a:r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2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31" grpId="0" animBg="1"/>
      <p:bldP spid="32" grpId="0" animBg="1"/>
      <p:bldP spid="35" grpId="0" animBg="1"/>
      <p:bldP spid="36" grpId="0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0" y="0"/>
            <a:ext cx="9144000" cy="313673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rabicPeriod"/>
            </a:pPr>
            <a:r>
              <a:rPr lang="cs-CZ" sz="4000" dirty="0" smtClean="0"/>
              <a:t>Chemické názvosloví</a:t>
            </a:r>
          </a:p>
          <a:p>
            <a:r>
              <a:rPr lang="cs-CZ" sz="2800" dirty="0" smtClean="0"/>
              <a:t>          Sloučeniny</a:t>
            </a:r>
            <a:endParaRPr lang="cs-CZ" sz="2800" dirty="0"/>
          </a:p>
          <a:p>
            <a:r>
              <a:rPr lang="cs-CZ" sz="4000" dirty="0" smtClean="0"/>
              <a:t>                             </a:t>
            </a:r>
            <a:r>
              <a:rPr lang="cs-CZ" sz="4000" dirty="0" smtClean="0">
                <a:solidFill>
                  <a:schemeClr val="bg1"/>
                </a:solidFill>
              </a:rPr>
              <a:t>OPAKOVÁNÍ</a:t>
            </a:r>
          </a:p>
          <a:p>
            <a:endParaRPr lang="cs-CZ" sz="4000" dirty="0"/>
          </a:p>
        </p:txBody>
      </p:sp>
      <p:sp>
        <p:nvSpPr>
          <p:cNvPr id="8" name="Obdélník 7"/>
          <p:cNvSpPr/>
          <p:nvPr/>
        </p:nvSpPr>
        <p:spPr>
          <a:xfrm>
            <a:off x="185195" y="3460831"/>
            <a:ext cx="3394767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OsO</a:t>
            </a:r>
            <a:r>
              <a:rPr lang="cs-CZ" sz="2400" baseline="-25000" dirty="0" smtClean="0">
                <a:solidFill>
                  <a:schemeClr val="bg1"/>
                </a:solidFill>
              </a:rPr>
              <a:t>4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85195" y="4090559"/>
            <a:ext cx="3394767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Chlorid hořečnatý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85194" y="4720287"/>
            <a:ext cx="3394767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Hydroxid draselnatý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85195" y="5350015"/>
            <a:ext cx="3394767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SO</a:t>
            </a:r>
            <a:r>
              <a:rPr lang="cs-CZ" sz="2400" baseline="-25000" dirty="0" smtClean="0">
                <a:solidFill>
                  <a:schemeClr val="bg1"/>
                </a:solidFill>
              </a:rPr>
              <a:t>3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856553" y="3438831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Oxid osmičelý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3856553" y="4055787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MgCl</a:t>
            </a:r>
            <a:r>
              <a:rPr lang="cs-CZ" sz="2400" baseline="-25000" dirty="0" smtClean="0">
                <a:solidFill>
                  <a:schemeClr val="bg1"/>
                </a:solidFill>
              </a:rPr>
              <a:t>2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3849057" y="4720287"/>
            <a:ext cx="2018111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rgbClr val="FFFF00"/>
                </a:solidFill>
              </a:rPr>
              <a:t>K(OH)</a:t>
            </a:r>
            <a:r>
              <a:rPr lang="cs-CZ" sz="2400" baseline="-25000" dirty="0" smtClean="0">
                <a:solidFill>
                  <a:srgbClr val="FFFF00"/>
                </a:solidFill>
              </a:rPr>
              <a:t>2 </a:t>
            </a:r>
            <a:r>
              <a:rPr lang="cs-CZ" sz="2400" dirty="0" smtClean="0">
                <a:solidFill>
                  <a:srgbClr val="FFFF00"/>
                </a:solidFill>
              </a:rPr>
              <a:t>- nejde</a:t>
            </a:r>
            <a:endParaRPr lang="cs-CZ" sz="2400" dirty="0">
              <a:solidFill>
                <a:srgbClr val="FFFF0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849056" y="5256537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Oxid sírový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185194" y="5910732"/>
            <a:ext cx="3394767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Bromid hlinitý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3849055" y="5873493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AlBr</a:t>
            </a:r>
            <a:r>
              <a:rPr lang="cs-CZ" sz="2400" baseline="-25000" dirty="0" smtClean="0">
                <a:solidFill>
                  <a:schemeClr val="bg1"/>
                </a:solidFill>
              </a:rPr>
              <a:t>3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87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2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0" y="0"/>
            <a:ext cx="9144000" cy="313673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rabicPeriod"/>
            </a:pPr>
            <a:r>
              <a:rPr lang="cs-CZ" sz="4000" dirty="0" smtClean="0"/>
              <a:t>Chemické názvosloví</a:t>
            </a:r>
          </a:p>
          <a:p>
            <a:r>
              <a:rPr lang="cs-CZ" sz="2800" dirty="0" smtClean="0"/>
              <a:t>          Sloučeniny</a:t>
            </a:r>
            <a:endParaRPr lang="cs-CZ" sz="2800" dirty="0"/>
          </a:p>
          <a:p>
            <a:r>
              <a:rPr lang="cs-CZ" sz="4000" dirty="0" smtClean="0"/>
              <a:t>                             </a:t>
            </a:r>
            <a:r>
              <a:rPr lang="cs-CZ" sz="4000" dirty="0" smtClean="0">
                <a:solidFill>
                  <a:schemeClr val="bg1"/>
                </a:solidFill>
              </a:rPr>
              <a:t>OPAKOVÁNÍ</a:t>
            </a:r>
          </a:p>
          <a:p>
            <a:endParaRPr lang="cs-CZ" sz="4000" dirty="0"/>
          </a:p>
        </p:txBody>
      </p:sp>
      <p:sp>
        <p:nvSpPr>
          <p:cNvPr id="8" name="Obdélník 7"/>
          <p:cNvSpPr/>
          <p:nvPr/>
        </p:nvSpPr>
        <p:spPr>
          <a:xfrm>
            <a:off x="185195" y="3460831"/>
            <a:ext cx="3394767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P</a:t>
            </a:r>
            <a:r>
              <a:rPr lang="cs-CZ" sz="2400" baseline="-25000" dirty="0" smtClean="0">
                <a:solidFill>
                  <a:schemeClr val="bg1"/>
                </a:solidFill>
              </a:rPr>
              <a:t>2</a:t>
            </a:r>
            <a:r>
              <a:rPr lang="cs-CZ" sz="2400" dirty="0" smtClean="0">
                <a:solidFill>
                  <a:schemeClr val="bg1"/>
                </a:solidFill>
              </a:rPr>
              <a:t>O</a:t>
            </a:r>
            <a:r>
              <a:rPr lang="cs-CZ" sz="2400" baseline="-25000" dirty="0" smtClean="0">
                <a:solidFill>
                  <a:schemeClr val="bg1"/>
                </a:solidFill>
              </a:rPr>
              <a:t>7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85195" y="4090559"/>
            <a:ext cx="3394767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SnI</a:t>
            </a:r>
            <a:r>
              <a:rPr lang="cs-CZ" sz="2400" baseline="-25000" dirty="0" smtClean="0">
                <a:solidFill>
                  <a:schemeClr val="bg1"/>
                </a:solidFill>
              </a:rPr>
              <a:t>4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85194" y="4720287"/>
            <a:ext cx="3394767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Kyanid měďný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85195" y="5350015"/>
            <a:ext cx="3394767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Hg</a:t>
            </a:r>
            <a:r>
              <a:rPr lang="cs-CZ" sz="2400" baseline="-25000" dirty="0" smtClean="0">
                <a:solidFill>
                  <a:schemeClr val="bg1"/>
                </a:solidFill>
              </a:rPr>
              <a:t>2</a:t>
            </a:r>
            <a:r>
              <a:rPr lang="cs-CZ" sz="2400" dirty="0" smtClean="0">
                <a:solidFill>
                  <a:schemeClr val="bg1"/>
                </a:solidFill>
              </a:rPr>
              <a:t>S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2928901" y="3460831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200" dirty="0" smtClean="0">
                <a:solidFill>
                  <a:srgbClr val="FFFF00"/>
                </a:solidFill>
              </a:rPr>
              <a:t>Oxid </a:t>
            </a:r>
            <a:r>
              <a:rPr lang="cs-CZ" sz="2200" dirty="0" err="1" smtClean="0">
                <a:solidFill>
                  <a:srgbClr val="FFFF00"/>
                </a:solidFill>
              </a:rPr>
              <a:t>fosforistý</a:t>
            </a:r>
            <a:endParaRPr lang="cs-CZ" sz="2200" baseline="-25000" dirty="0">
              <a:solidFill>
                <a:srgbClr val="FFFF00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2889652" y="4081021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err="1" smtClean="0">
                <a:solidFill>
                  <a:schemeClr val="bg1"/>
                </a:solidFill>
              </a:rPr>
              <a:t>Iodid</a:t>
            </a:r>
            <a:r>
              <a:rPr lang="cs-CZ" sz="2400" dirty="0" smtClean="0">
                <a:solidFill>
                  <a:schemeClr val="bg1"/>
                </a:solidFill>
              </a:rPr>
              <a:t> cíničitý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889652" y="4710248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err="1" smtClean="0">
                <a:solidFill>
                  <a:schemeClr val="bg1"/>
                </a:solidFill>
              </a:rPr>
              <a:t>CuCN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889652" y="5359553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Sulfid rtuťný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185194" y="5910732"/>
            <a:ext cx="3394767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KCN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2889652" y="6008858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 smtClean="0">
                <a:solidFill>
                  <a:schemeClr val="bg1"/>
                </a:solidFill>
              </a:rPr>
              <a:t>Kyanid draselný</a:t>
            </a:r>
            <a:endParaRPr lang="cs-CZ" sz="2000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87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2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9144000" cy="313673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/>
              <a:t>Chemické názvosloví</a:t>
            </a:r>
          </a:p>
          <a:p>
            <a:r>
              <a:rPr lang="cs-CZ" sz="2800" dirty="0" smtClean="0"/>
              <a:t>          Oxidační číslo atomu (skripta Agrochemie str. 50)</a:t>
            </a:r>
            <a:endParaRPr lang="cs-CZ" sz="2800" dirty="0"/>
          </a:p>
          <a:p>
            <a:endParaRPr lang="cs-CZ" sz="4000" dirty="0" smtClean="0"/>
          </a:p>
          <a:p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40599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9144000" cy="313673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/>
              <a:t>Chemické názvosloví</a:t>
            </a:r>
          </a:p>
          <a:p>
            <a:r>
              <a:rPr lang="cs-CZ" sz="2800" dirty="0" smtClean="0"/>
              <a:t>          Oxidační číslo atomu (skripta Agrochemie str. 50)</a:t>
            </a:r>
            <a:endParaRPr lang="cs-CZ" sz="2800" dirty="0"/>
          </a:p>
          <a:p>
            <a:endParaRPr lang="cs-CZ" sz="4000" dirty="0" smtClean="0"/>
          </a:p>
          <a:p>
            <a:endParaRPr lang="cs-CZ" sz="4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54" t="12366" r="14637" b="13238"/>
          <a:stretch/>
        </p:blipFill>
        <p:spPr>
          <a:xfrm>
            <a:off x="2186607" y="1656522"/>
            <a:ext cx="6639341" cy="5102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515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9144000" cy="313673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/>
              <a:t>Chemické názvosloví</a:t>
            </a:r>
          </a:p>
          <a:p>
            <a:r>
              <a:rPr lang="cs-CZ" sz="2800" dirty="0" smtClean="0"/>
              <a:t>          Oxidační číslo atomu</a:t>
            </a:r>
            <a:endParaRPr lang="cs-CZ" sz="2800" dirty="0"/>
          </a:p>
          <a:p>
            <a:endParaRPr lang="cs-CZ" sz="4000" dirty="0" smtClean="0"/>
          </a:p>
          <a:p>
            <a:endParaRPr lang="cs-CZ" sz="4000" dirty="0"/>
          </a:p>
        </p:txBody>
      </p:sp>
      <p:pic>
        <p:nvPicPr>
          <p:cNvPr id="6" name="Picture 4" descr="Výsledek obrázku pro periodická tabulk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26"/>
          <a:stretch/>
        </p:blipFill>
        <p:spPr bwMode="auto">
          <a:xfrm>
            <a:off x="0" y="1738048"/>
            <a:ext cx="9152396" cy="438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53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9144000" cy="313673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/>
              <a:t>Chemické názvosloví</a:t>
            </a:r>
          </a:p>
          <a:p>
            <a:r>
              <a:rPr lang="cs-CZ" sz="2800" dirty="0" smtClean="0"/>
              <a:t>          Každá chemická látka má jasně definovaný:</a:t>
            </a:r>
            <a:endParaRPr lang="cs-CZ" sz="2800" dirty="0"/>
          </a:p>
          <a:p>
            <a:endParaRPr lang="cs-CZ" sz="4000" dirty="0" smtClean="0"/>
          </a:p>
          <a:p>
            <a:endParaRPr lang="cs-CZ" sz="4000" dirty="0"/>
          </a:p>
        </p:txBody>
      </p:sp>
      <p:sp>
        <p:nvSpPr>
          <p:cNvPr id="2" name="Obdélník 1"/>
          <p:cNvSpPr/>
          <p:nvPr/>
        </p:nvSpPr>
        <p:spPr>
          <a:xfrm>
            <a:off x="6242359" y="1568368"/>
            <a:ext cx="2622430" cy="62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rgbClr val="FF0000"/>
                </a:solidFill>
              </a:rPr>
              <a:t>Název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242359" y="2275734"/>
            <a:ext cx="2622430" cy="62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rgbClr val="FF0000"/>
                </a:solidFill>
              </a:rPr>
              <a:t>Vzorec</a:t>
            </a:r>
            <a:endParaRPr lang="cs-CZ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81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65903 0.2840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51" y="1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65712 0.1807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65" y="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3488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rabicPeriod"/>
            </a:pPr>
            <a:r>
              <a:rPr lang="cs-CZ" sz="4000" dirty="0" smtClean="0"/>
              <a:t>Chemické názvosloví</a:t>
            </a:r>
          </a:p>
          <a:p>
            <a:r>
              <a:rPr lang="cs-CZ" sz="2800" dirty="0" smtClean="0"/>
              <a:t>          Binární sloučeniny</a:t>
            </a:r>
            <a:endParaRPr lang="cs-CZ" sz="2800" dirty="0"/>
          </a:p>
          <a:p>
            <a:endParaRPr lang="cs-CZ" sz="4000" dirty="0" smtClean="0"/>
          </a:p>
          <a:p>
            <a:endParaRPr lang="cs-CZ" sz="4000" dirty="0"/>
          </a:p>
        </p:txBody>
      </p:sp>
      <p:sp>
        <p:nvSpPr>
          <p:cNvPr id="5" name="Rectangle 4"/>
          <p:cNvSpPr/>
          <p:nvPr/>
        </p:nvSpPr>
        <p:spPr>
          <a:xfrm>
            <a:off x="0" y="3460830"/>
            <a:ext cx="6713316" cy="33971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-53010" y="1101174"/>
            <a:ext cx="3299791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dirty="0" smtClean="0">
                <a:solidFill>
                  <a:srgbClr val="FFFF00"/>
                </a:solidFill>
              </a:rPr>
              <a:t>Názvy a vzorce</a:t>
            </a:r>
            <a:endParaRPr lang="cs-CZ" sz="3200" dirty="0">
              <a:solidFill>
                <a:srgbClr val="FFFF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703070" y="3603883"/>
            <a:ext cx="1307175" cy="32352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I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II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III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IV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V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VI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VII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VIII</a:t>
            </a:r>
            <a:endParaRPr lang="cs-CZ" sz="2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0" y="1772389"/>
            <a:ext cx="9197009" cy="8348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 smtClean="0"/>
              <a:t>Aniont </a:t>
            </a:r>
          </a:p>
          <a:p>
            <a:r>
              <a:rPr lang="cs-CZ" sz="2000" dirty="0" smtClean="0"/>
              <a:t>– píše se v názvu vepředu (koncovka –id) a ve vzorci vzadu, dané záporné oxidační číslo</a:t>
            </a:r>
            <a:endParaRPr lang="cs-CZ" sz="20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4" r="-4284" b="67536"/>
          <a:stretch/>
        </p:blipFill>
        <p:spPr>
          <a:xfrm>
            <a:off x="6807269" y="706685"/>
            <a:ext cx="2584175" cy="2226365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0" y="2750123"/>
            <a:ext cx="9197009" cy="83488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 smtClean="0"/>
              <a:t>Kationt </a:t>
            </a:r>
          </a:p>
          <a:p>
            <a:r>
              <a:rPr lang="cs-CZ" sz="2000" dirty="0" smtClean="0"/>
              <a:t>– píše se v názvu vzadu a ve vzorci vepředu, kladné oxidační číslo</a:t>
            </a:r>
            <a:endParaRPr lang="cs-CZ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36" b="67536"/>
          <a:stretch/>
        </p:blipFill>
        <p:spPr>
          <a:xfrm>
            <a:off x="6969779" y="2885571"/>
            <a:ext cx="2336731" cy="2226365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3691819" y="3622756"/>
            <a:ext cx="2211483" cy="32352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-ný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natý</a:t>
            </a:r>
            <a:endParaRPr lang="cs-CZ" sz="2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itý</a:t>
            </a:r>
            <a:endParaRPr lang="cs-CZ" sz="2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ičitý</a:t>
            </a:r>
            <a:endParaRPr lang="cs-CZ" sz="2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ečný</a:t>
            </a:r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ičný</a:t>
            </a:r>
            <a:endParaRPr lang="cs-CZ" sz="2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ový</a:t>
            </a:r>
            <a:endParaRPr lang="cs-CZ" sz="2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istý</a:t>
            </a:r>
            <a:endParaRPr lang="cs-CZ" sz="2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ičelý</a:t>
            </a:r>
            <a:endParaRPr lang="cs-CZ" sz="2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0" y="3574244"/>
            <a:ext cx="1417983" cy="69474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 smtClean="0"/>
              <a:t>Koncovky: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81679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9144000" cy="313673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rabicPeriod"/>
            </a:pPr>
            <a:r>
              <a:rPr lang="cs-CZ" sz="4000" dirty="0" smtClean="0"/>
              <a:t>Chemické názvosloví</a:t>
            </a:r>
          </a:p>
          <a:p>
            <a:r>
              <a:rPr lang="cs-CZ" sz="2800" dirty="0" smtClean="0"/>
              <a:t>          číselné předpony</a:t>
            </a:r>
            <a:endParaRPr lang="cs-CZ" sz="2800" dirty="0"/>
          </a:p>
          <a:p>
            <a:endParaRPr lang="cs-CZ" sz="4000" dirty="0" smtClean="0"/>
          </a:p>
          <a:p>
            <a:endParaRPr lang="cs-CZ" sz="4000" dirty="0"/>
          </a:p>
        </p:txBody>
      </p:sp>
      <p:sp>
        <p:nvSpPr>
          <p:cNvPr id="5" name="Rectangle 4"/>
          <p:cNvSpPr/>
          <p:nvPr/>
        </p:nvSpPr>
        <p:spPr>
          <a:xfrm>
            <a:off x="185195" y="3460831"/>
            <a:ext cx="6713316" cy="33971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177232" y="1880777"/>
            <a:ext cx="3394767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dirty="0" smtClean="0">
                <a:solidFill>
                  <a:srgbClr val="FFFF00"/>
                </a:solidFill>
              </a:rPr>
              <a:t>Číselná předpona</a:t>
            </a:r>
            <a:endParaRPr lang="cs-CZ" sz="3200" dirty="0">
              <a:solidFill>
                <a:srgbClr val="FFFF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872568" y="2789929"/>
            <a:ext cx="1307175" cy="32352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rgbClr val="FFFF00"/>
                </a:solidFill>
              </a:rPr>
              <a:t>1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2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3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4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5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6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7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8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9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10</a:t>
            </a:r>
            <a:endParaRPr lang="cs-CZ" sz="2400" dirty="0">
              <a:solidFill>
                <a:srgbClr val="FFFF0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774210" y="2789929"/>
            <a:ext cx="1307175" cy="32352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rgbClr val="FFFF00"/>
                </a:solidFill>
              </a:rPr>
              <a:t>Mono-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Di-</a:t>
            </a:r>
          </a:p>
          <a:p>
            <a:r>
              <a:rPr lang="cs-CZ" sz="2400" dirty="0" err="1" smtClean="0">
                <a:solidFill>
                  <a:srgbClr val="FFFF00"/>
                </a:solidFill>
              </a:rPr>
              <a:t>Tri</a:t>
            </a:r>
            <a:r>
              <a:rPr lang="cs-CZ" sz="2400" dirty="0" smtClean="0">
                <a:solidFill>
                  <a:srgbClr val="FFFF00"/>
                </a:solidFill>
              </a:rPr>
              <a:t>-</a:t>
            </a:r>
          </a:p>
          <a:p>
            <a:r>
              <a:rPr lang="cs-CZ" sz="2400" dirty="0" err="1" smtClean="0">
                <a:solidFill>
                  <a:srgbClr val="FFFF00"/>
                </a:solidFill>
              </a:rPr>
              <a:t>Tetra</a:t>
            </a:r>
            <a:r>
              <a:rPr lang="cs-CZ" sz="2400" dirty="0" smtClean="0">
                <a:solidFill>
                  <a:srgbClr val="FFFF00"/>
                </a:solidFill>
              </a:rPr>
              <a:t>-</a:t>
            </a:r>
          </a:p>
          <a:p>
            <a:r>
              <a:rPr lang="cs-CZ" sz="2400" dirty="0" err="1" smtClean="0">
                <a:solidFill>
                  <a:srgbClr val="FFFF00"/>
                </a:solidFill>
              </a:rPr>
              <a:t>Penta</a:t>
            </a:r>
            <a:r>
              <a:rPr lang="cs-CZ" sz="2400" dirty="0" smtClean="0">
                <a:solidFill>
                  <a:srgbClr val="FFFF00"/>
                </a:solidFill>
              </a:rPr>
              <a:t>-</a:t>
            </a:r>
          </a:p>
          <a:p>
            <a:r>
              <a:rPr lang="cs-CZ" sz="2400" dirty="0" err="1" smtClean="0">
                <a:solidFill>
                  <a:srgbClr val="FFFF00"/>
                </a:solidFill>
              </a:rPr>
              <a:t>Hexa</a:t>
            </a:r>
            <a:r>
              <a:rPr lang="cs-CZ" sz="2400" dirty="0" smtClean="0">
                <a:solidFill>
                  <a:srgbClr val="FFFF00"/>
                </a:solidFill>
              </a:rPr>
              <a:t>-</a:t>
            </a:r>
          </a:p>
          <a:p>
            <a:r>
              <a:rPr lang="cs-CZ" sz="2400" dirty="0" err="1" smtClean="0">
                <a:solidFill>
                  <a:srgbClr val="FFFF00"/>
                </a:solidFill>
              </a:rPr>
              <a:t>Hepta</a:t>
            </a:r>
            <a:r>
              <a:rPr lang="cs-CZ" sz="2400" dirty="0" smtClean="0">
                <a:solidFill>
                  <a:srgbClr val="FFFF00"/>
                </a:solidFill>
              </a:rPr>
              <a:t>-</a:t>
            </a:r>
          </a:p>
          <a:p>
            <a:r>
              <a:rPr lang="cs-CZ" sz="2400" dirty="0" err="1" smtClean="0">
                <a:solidFill>
                  <a:srgbClr val="FFFF00"/>
                </a:solidFill>
              </a:rPr>
              <a:t>Okta</a:t>
            </a:r>
            <a:r>
              <a:rPr lang="cs-CZ" sz="2400" dirty="0" smtClean="0">
                <a:solidFill>
                  <a:srgbClr val="FFFF00"/>
                </a:solidFill>
              </a:rPr>
              <a:t>-</a:t>
            </a:r>
          </a:p>
          <a:p>
            <a:r>
              <a:rPr lang="cs-CZ" sz="2400" dirty="0" err="1" smtClean="0">
                <a:solidFill>
                  <a:srgbClr val="FFFF00"/>
                </a:solidFill>
              </a:rPr>
              <a:t>Nona</a:t>
            </a:r>
            <a:r>
              <a:rPr lang="cs-CZ" sz="2400" dirty="0" smtClean="0">
                <a:solidFill>
                  <a:srgbClr val="FFFF00"/>
                </a:solidFill>
              </a:rPr>
              <a:t>-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Deka-</a:t>
            </a:r>
            <a:endParaRPr lang="cs-CZ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49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107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FontTx/>
              <a:buAutoNum type="arabicPeriod"/>
            </a:pPr>
            <a:r>
              <a:rPr lang="cs-CZ" sz="4000" dirty="0" smtClean="0"/>
              <a:t>Chemické názvosloví                       </a:t>
            </a:r>
            <a:r>
              <a:rPr lang="cs-CZ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OXIDY</a:t>
            </a:r>
            <a:endParaRPr lang="cs-CZ" sz="4000" dirty="0" smtClean="0"/>
          </a:p>
          <a:p>
            <a:r>
              <a:rPr lang="cs-CZ" sz="2800" dirty="0" smtClean="0"/>
              <a:t>          Binární sloučeniny</a:t>
            </a:r>
            <a:endParaRPr lang="cs-CZ" sz="2800" dirty="0"/>
          </a:p>
          <a:p>
            <a:r>
              <a:rPr lang="cs-CZ" sz="4000" dirty="0" smtClean="0"/>
              <a:t>                                   </a:t>
            </a:r>
            <a:endParaRPr lang="cs-CZ" sz="4000" dirty="0"/>
          </a:p>
        </p:txBody>
      </p:sp>
      <p:sp>
        <p:nvSpPr>
          <p:cNvPr id="7" name="Obdélník 6"/>
          <p:cNvSpPr/>
          <p:nvPr/>
        </p:nvSpPr>
        <p:spPr>
          <a:xfrm>
            <a:off x="0" y="1219201"/>
            <a:ext cx="9197009" cy="8348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 smtClean="0"/>
              <a:t>Aniont </a:t>
            </a:r>
          </a:p>
          <a:p>
            <a:r>
              <a:rPr lang="cs-CZ" sz="2000" dirty="0" smtClean="0"/>
              <a:t>– píše se v názvu vepředu (koncovka –id) a ve vzorci vzadu, dané záporné oxidační číslo</a:t>
            </a:r>
            <a:endParaRPr lang="cs-CZ" sz="2000" dirty="0"/>
          </a:p>
        </p:txBody>
      </p:sp>
      <p:sp>
        <p:nvSpPr>
          <p:cNvPr id="8" name="Obdélník 7"/>
          <p:cNvSpPr/>
          <p:nvPr/>
        </p:nvSpPr>
        <p:spPr>
          <a:xfrm>
            <a:off x="-1" y="2054088"/>
            <a:ext cx="9197009" cy="83488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 smtClean="0"/>
              <a:t>Kationt </a:t>
            </a:r>
          </a:p>
          <a:p>
            <a:r>
              <a:rPr lang="cs-CZ" sz="2000" dirty="0" smtClean="0"/>
              <a:t>– píše se v názvu vzadu a ve vzorci vepředu, kladné oxidační číslo</a:t>
            </a:r>
            <a:endParaRPr lang="cs-CZ" sz="2000" dirty="0"/>
          </a:p>
        </p:txBody>
      </p:sp>
      <p:sp>
        <p:nvSpPr>
          <p:cNvPr id="9" name="Obdélník 8"/>
          <p:cNvSpPr/>
          <p:nvPr/>
        </p:nvSpPr>
        <p:spPr>
          <a:xfrm>
            <a:off x="6516623" y="3299795"/>
            <a:ext cx="1307175" cy="32352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I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II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III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IV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V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VI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VII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 VIII</a:t>
            </a:r>
            <a:endParaRPr lang="cs-CZ" sz="2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441909" y="3273293"/>
            <a:ext cx="1702091" cy="32352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-ný</a:t>
            </a: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natý</a:t>
            </a:r>
            <a:endParaRPr lang="cs-CZ" sz="2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itý</a:t>
            </a:r>
            <a:endParaRPr lang="cs-CZ" sz="2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ičitý</a:t>
            </a:r>
            <a:endParaRPr lang="cs-CZ" sz="2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ečný</a:t>
            </a:r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ičný</a:t>
            </a:r>
            <a:endParaRPr lang="cs-CZ" sz="2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ový</a:t>
            </a:r>
            <a:endParaRPr lang="cs-CZ" sz="2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istý</a:t>
            </a:r>
            <a:endParaRPr lang="cs-CZ" sz="2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cs-CZ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cs-CZ" sz="2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ičelý</a:t>
            </a:r>
            <a:endParaRPr lang="cs-CZ" sz="2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Rectangle 4"/>
          <p:cNvSpPr/>
          <p:nvPr/>
        </p:nvSpPr>
        <p:spPr>
          <a:xfrm>
            <a:off x="8292954" y="1040295"/>
            <a:ext cx="1508211" cy="898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400" b="1" dirty="0" smtClean="0"/>
              <a:t>O</a:t>
            </a:r>
            <a:r>
              <a:rPr lang="cs-CZ" sz="4400" b="1" baseline="30000" dirty="0" smtClean="0"/>
              <a:t>-II</a:t>
            </a:r>
            <a:endParaRPr lang="cs-CZ" sz="4400" b="1" baseline="30000" dirty="0"/>
          </a:p>
        </p:txBody>
      </p:sp>
      <p:sp>
        <p:nvSpPr>
          <p:cNvPr id="12" name="Rectangle 4"/>
          <p:cNvSpPr/>
          <p:nvPr/>
        </p:nvSpPr>
        <p:spPr>
          <a:xfrm>
            <a:off x="0" y="2788613"/>
            <a:ext cx="983568" cy="828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400" b="1" dirty="0" smtClean="0"/>
              <a:t>O</a:t>
            </a:r>
            <a:r>
              <a:rPr lang="cs-CZ" sz="4400" b="1" baseline="30000" dirty="0" smtClean="0"/>
              <a:t>-2</a:t>
            </a:r>
            <a:endParaRPr lang="cs-CZ" sz="4400" b="1" baseline="30000" dirty="0"/>
          </a:p>
        </p:txBody>
      </p:sp>
      <p:sp>
        <p:nvSpPr>
          <p:cNvPr id="13" name="Obdélník 12"/>
          <p:cNvSpPr/>
          <p:nvPr/>
        </p:nvSpPr>
        <p:spPr>
          <a:xfrm>
            <a:off x="185195" y="3460831"/>
            <a:ext cx="3394767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Oxid kademnatý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185195" y="4090559"/>
            <a:ext cx="3394767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Cu</a:t>
            </a:r>
            <a:r>
              <a:rPr lang="cs-CZ" sz="2400" baseline="-25000" dirty="0" smtClean="0">
                <a:solidFill>
                  <a:schemeClr val="bg1"/>
                </a:solidFill>
              </a:rPr>
              <a:t>2</a:t>
            </a:r>
            <a:r>
              <a:rPr lang="cs-CZ" sz="2400" dirty="0" smtClean="0">
                <a:solidFill>
                  <a:schemeClr val="bg1"/>
                </a:solidFill>
              </a:rPr>
              <a:t>O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185194" y="4720287"/>
            <a:ext cx="3394767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Oxid dusitý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185195" y="5350015"/>
            <a:ext cx="3394767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Mn</a:t>
            </a:r>
            <a:r>
              <a:rPr lang="cs-CZ" sz="2400" baseline="-25000" dirty="0" smtClean="0">
                <a:solidFill>
                  <a:schemeClr val="bg1"/>
                </a:solidFill>
              </a:rPr>
              <a:t>2</a:t>
            </a:r>
            <a:r>
              <a:rPr lang="cs-CZ" sz="2400" dirty="0" smtClean="0">
                <a:solidFill>
                  <a:schemeClr val="bg1"/>
                </a:solidFill>
              </a:rPr>
              <a:t>O</a:t>
            </a:r>
            <a:r>
              <a:rPr lang="cs-CZ" sz="2400" baseline="-25000" dirty="0" smtClean="0">
                <a:solidFill>
                  <a:schemeClr val="bg1"/>
                </a:solidFill>
              </a:rPr>
              <a:t>7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185194" y="5910732"/>
            <a:ext cx="3394767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Oxid </a:t>
            </a:r>
            <a:r>
              <a:rPr lang="cs-CZ" sz="2400" dirty="0" err="1" smtClean="0">
                <a:solidFill>
                  <a:schemeClr val="bg1"/>
                </a:solidFill>
              </a:rPr>
              <a:t>bromistý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2650604" y="3459735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err="1" smtClean="0">
                <a:solidFill>
                  <a:schemeClr val="bg1"/>
                </a:solidFill>
              </a:rPr>
              <a:t>CdO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2650604" y="4088366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Oxid měďný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2650604" y="4719556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N</a:t>
            </a:r>
            <a:r>
              <a:rPr lang="cs-CZ" sz="2400" baseline="-25000" dirty="0" smtClean="0">
                <a:solidFill>
                  <a:schemeClr val="bg1"/>
                </a:solidFill>
              </a:rPr>
              <a:t>2</a:t>
            </a:r>
            <a:r>
              <a:rPr lang="cs-CZ" sz="2400" dirty="0" smtClean="0">
                <a:solidFill>
                  <a:schemeClr val="bg1"/>
                </a:solidFill>
              </a:rPr>
              <a:t>O</a:t>
            </a:r>
            <a:r>
              <a:rPr lang="cs-CZ" sz="2400" baseline="-25000" dirty="0" smtClean="0">
                <a:solidFill>
                  <a:schemeClr val="bg1"/>
                </a:solidFill>
              </a:rPr>
              <a:t>3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2650604" y="5348553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 smtClean="0">
                <a:solidFill>
                  <a:schemeClr val="bg1"/>
                </a:solidFill>
              </a:rPr>
              <a:t>Oxid manganistý</a:t>
            </a:r>
            <a:endParaRPr lang="cs-CZ" sz="2000" baseline="-25000" dirty="0">
              <a:solidFill>
                <a:schemeClr val="bg1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2650604" y="5910732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Br</a:t>
            </a:r>
            <a:r>
              <a:rPr lang="cs-CZ" sz="2400" baseline="-25000" dirty="0" smtClean="0">
                <a:solidFill>
                  <a:schemeClr val="bg1"/>
                </a:solidFill>
              </a:rPr>
              <a:t>2</a:t>
            </a:r>
            <a:r>
              <a:rPr lang="cs-CZ" sz="2400" dirty="0" smtClean="0">
                <a:solidFill>
                  <a:schemeClr val="bg1"/>
                </a:solidFill>
              </a:rPr>
              <a:t>O</a:t>
            </a:r>
            <a:r>
              <a:rPr lang="cs-CZ" sz="2400" baseline="-25000" dirty="0" smtClean="0">
                <a:solidFill>
                  <a:schemeClr val="bg1"/>
                </a:solidFill>
              </a:rPr>
              <a:t>7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61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0" y="0"/>
            <a:ext cx="9144000" cy="313673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rabicPeriod"/>
            </a:pPr>
            <a:r>
              <a:rPr lang="cs-CZ" sz="4000" dirty="0" smtClean="0"/>
              <a:t>Chemické názvosloví</a:t>
            </a:r>
          </a:p>
          <a:p>
            <a:r>
              <a:rPr lang="cs-CZ" sz="2800" dirty="0" smtClean="0"/>
              <a:t>          Binární sloučeniny</a:t>
            </a:r>
            <a:endParaRPr lang="cs-CZ" sz="2800" dirty="0"/>
          </a:p>
          <a:p>
            <a:r>
              <a:rPr lang="cs-CZ" sz="4000" dirty="0" smtClean="0"/>
              <a:t>                                   </a:t>
            </a:r>
            <a:r>
              <a:rPr lang="cs-CZ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OXIDY</a:t>
            </a:r>
          </a:p>
          <a:p>
            <a:endParaRPr lang="cs-CZ" sz="4000" dirty="0"/>
          </a:p>
        </p:txBody>
      </p:sp>
      <p:sp>
        <p:nvSpPr>
          <p:cNvPr id="8" name="Obdélník 7"/>
          <p:cNvSpPr/>
          <p:nvPr/>
        </p:nvSpPr>
        <p:spPr>
          <a:xfrm>
            <a:off x="185195" y="3460831"/>
            <a:ext cx="3394767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Oxid siřičitý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85195" y="4090559"/>
            <a:ext cx="3394767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V</a:t>
            </a:r>
            <a:r>
              <a:rPr lang="cs-CZ" sz="2400" baseline="-25000" dirty="0" smtClean="0">
                <a:solidFill>
                  <a:schemeClr val="bg1"/>
                </a:solidFill>
              </a:rPr>
              <a:t>2</a:t>
            </a:r>
            <a:r>
              <a:rPr lang="cs-CZ" sz="2400" dirty="0" smtClean="0">
                <a:solidFill>
                  <a:schemeClr val="bg1"/>
                </a:solidFill>
              </a:rPr>
              <a:t>O</a:t>
            </a:r>
            <a:r>
              <a:rPr lang="cs-CZ" sz="2400" baseline="-25000" dirty="0" smtClean="0">
                <a:solidFill>
                  <a:schemeClr val="bg1"/>
                </a:solidFill>
              </a:rPr>
              <a:t>5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85194" y="4720287"/>
            <a:ext cx="3394767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Oxid bromič</a:t>
            </a:r>
            <a:r>
              <a:rPr lang="cs-CZ" sz="2400" dirty="0" smtClean="0">
                <a:solidFill>
                  <a:srgbClr val="FFFF00"/>
                </a:solidFill>
              </a:rPr>
              <a:t>ný</a:t>
            </a:r>
            <a:endParaRPr lang="cs-CZ" sz="2400" dirty="0">
              <a:solidFill>
                <a:srgbClr val="FFFF0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85195" y="5350015"/>
            <a:ext cx="3394767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As</a:t>
            </a:r>
            <a:r>
              <a:rPr lang="cs-CZ" sz="2400" baseline="-25000" dirty="0" smtClean="0">
                <a:solidFill>
                  <a:schemeClr val="bg1"/>
                </a:solidFill>
              </a:rPr>
              <a:t>2</a:t>
            </a:r>
            <a:r>
              <a:rPr lang="cs-CZ" sz="2400" dirty="0" smtClean="0">
                <a:solidFill>
                  <a:schemeClr val="bg1"/>
                </a:solidFill>
              </a:rPr>
              <a:t>O</a:t>
            </a:r>
            <a:r>
              <a:rPr lang="cs-CZ" sz="2400" baseline="-25000" dirty="0" smtClean="0">
                <a:solidFill>
                  <a:schemeClr val="bg1"/>
                </a:solidFill>
              </a:rPr>
              <a:t>7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185194" y="5910732"/>
            <a:ext cx="3394767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Oxid vodný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2519189" y="3451603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SO</a:t>
            </a:r>
            <a:r>
              <a:rPr lang="cs-CZ" sz="2400" baseline="-25000" dirty="0" smtClean="0">
                <a:solidFill>
                  <a:schemeClr val="bg1"/>
                </a:solidFill>
              </a:rPr>
              <a:t>2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2519188" y="4105494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 smtClean="0">
                <a:solidFill>
                  <a:schemeClr val="bg1"/>
                </a:solidFill>
              </a:rPr>
              <a:t>Oxid vanadičný</a:t>
            </a: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519187" y="4720287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Br</a:t>
            </a:r>
            <a:r>
              <a:rPr lang="cs-CZ" sz="2400" baseline="-25000" dirty="0" smtClean="0">
                <a:solidFill>
                  <a:schemeClr val="bg1"/>
                </a:solidFill>
              </a:rPr>
              <a:t>2</a:t>
            </a:r>
            <a:r>
              <a:rPr lang="cs-CZ" sz="2400" dirty="0" smtClean="0">
                <a:solidFill>
                  <a:schemeClr val="bg1"/>
                </a:solidFill>
              </a:rPr>
              <a:t>O</a:t>
            </a:r>
            <a:r>
              <a:rPr lang="cs-CZ" sz="2400" baseline="-25000" dirty="0" smtClean="0">
                <a:solidFill>
                  <a:schemeClr val="bg1"/>
                </a:solidFill>
              </a:rPr>
              <a:t>5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519187" y="5388917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 smtClean="0">
                <a:solidFill>
                  <a:schemeClr val="bg1"/>
                </a:solidFill>
              </a:rPr>
              <a:t>Oxid </a:t>
            </a:r>
            <a:r>
              <a:rPr lang="cs-CZ" sz="2000" dirty="0" err="1" smtClean="0">
                <a:solidFill>
                  <a:schemeClr val="bg1"/>
                </a:solidFill>
              </a:rPr>
              <a:t>arsenistý</a:t>
            </a:r>
            <a:endParaRPr lang="cs-CZ" sz="2000" baseline="-25000" dirty="0">
              <a:solidFill>
                <a:schemeClr val="bg1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161331" y="4681385"/>
            <a:ext cx="2357858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Oxid brom</a:t>
            </a:r>
            <a:r>
              <a:rPr lang="cs-CZ" sz="2400" dirty="0" smtClean="0">
                <a:solidFill>
                  <a:srgbClr val="FFFF00"/>
                </a:solidFill>
              </a:rPr>
              <a:t>ičný</a:t>
            </a:r>
            <a:endParaRPr lang="cs-CZ" sz="2400" dirty="0">
              <a:solidFill>
                <a:srgbClr val="FFFF00"/>
              </a:solidFill>
            </a:endParaRPr>
          </a:p>
        </p:txBody>
      </p:sp>
      <p:pic>
        <p:nvPicPr>
          <p:cNvPr id="3076" name="Picture 4" descr="Výsledek obrázku pro water gif animation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187" y="5865667"/>
            <a:ext cx="1664598" cy="890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40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1189</TotalTime>
  <Words>1079</Words>
  <Application>Microsoft Office PowerPoint</Application>
  <PresentationFormat>Předvádění na obrazovce (4:3)</PresentationFormat>
  <Paragraphs>389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CZU - FAPPZ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reviewer</cp:lastModifiedBy>
  <cp:revision>31</cp:revision>
  <dcterms:created xsi:type="dcterms:W3CDTF">2016-10-04T08:23:22Z</dcterms:created>
  <dcterms:modified xsi:type="dcterms:W3CDTF">2021-09-27T10:50:04Z</dcterms:modified>
</cp:coreProperties>
</file>